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6FA2B21-3FCD-4721-B95C-427943F61125}" type="datetime1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660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065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FA2B21-3FCD-4721-B95C-427943F61125}" type="datetime1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598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FA2B21-3FCD-4721-B95C-427943F61125}" type="datetime1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438608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FA2B21-3FCD-4721-B95C-427943F61125}" type="datetime1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8565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138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8258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5976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FA2B21-3FCD-4721-B95C-427943F61125}" type="datetime1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9154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216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FA2B21-3FCD-4721-B95C-427943F61125}" type="datetime1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5463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21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150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6802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371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906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715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49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Jigsaw puzzles in plastic figures">
            <a:extLst>
              <a:ext uri="{FF2B5EF4-FFF2-40B4-BE49-F238E27FC236}">
                <a16:creationId xmlns:a16="http://schemas.microsoft.com/office/drawing/2014/main" id="{BF002FAF-6E1A-5540-7B95-48A33D4B2FB3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rcRect t="5051" b="137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" name="Рисунок 2" descr="Зображення, що містить візерунок, квадрат&#10;&#10;Автоматично згенерований опис">
            <a:extLst>
              <a:ext uri="{FF2B5EF4-FFF2-40B4-BE49-F238E27FC236}">
                <a16:creationId xmlns:a16="http://schemas.microsoft.com/office/drawing/2014/main" id="{3431CB1E-F3A3-86E1-7F36-1800C2C18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9620" cy="6858000"/>
          </a:xfrm>
          <a:prstGeom prst="rect">
            <a:avLst/>
          </a:prstGeom>
        </p:spPr>
      </p:pic>
      <p:sp>
        <p:nvSpPr>
          <p:cNvPr id="6" name="Прямокутник: округлені кути 5">
            <a:extLst>
              <a:ext uri="{FF2B5EF4-FFF2-40B4-BE49-F238E27FC236}">
                <a16:creationId xmlns:a16="http://schemas.microsoft.com/office/drawing/2014/main" id="{104C9796-2407-BA9C-965C-6CA0763E4189}"/>
              </a:ext>
            </a:extLst>
          </p:cNvPr>
          <p:cNvSpPr/>
          <p:nvPr/>
        </p:nvSpPr>
        <p:spPr>
          <a:xfrm>
            <a:off x="3530600" y="237744"/>
            <a:ext cx="5130800" cy="601133"/>
          </a:xfrm>
          <a:prstGeom prst="roundRect">
            <a:avLst>
              <a:gd name="adj" fmla="val 47653"/>
            </a:avLst>
          </a:prstGeom>
          <a:solidFill>
            <a:schemeClr val="tx2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  <a:latin typeface="Arial Black" panose="020B0A04020102020204" pitchFamily="34" charset="0"/>
              </a:rPr>
              <a:t>ВСП «ППФК НТУ «ХПІ»</a:t>
            </a:r>
          </a:p>
        </p:txBody>
      </p:sp>
      <p:sp>
        <p:nvSpPr>
          <p:cNvPr id="13" name="Прямокутник: округлені кути 12">
            <a:extLst>
              <a:ext uri="{FF2B5EF4-FFF2-40B4-BE49-F238E27FC236}">
                <a16:creationId xmlns:a16="http://schemas.microsoft.com/office/drawing/2014/main" id="{C713E59F-4F85-7566-57E8-710F07833461}"/>
              </a:ext>
            </a:extLst>
          </p:cNvPr>
          <p:cNvSpPr/>
          <p:nvPr/>
        </p:nvSpPr>
        <p:spPr>
          <a:xfrm>
            <a:off x="1403174" y="2134069"/>
            <a:ext cx="9385652" cy="2323032"/>
          </a:xfrm>
          <a:prstGeom prst="roundRect">
            <a:avLst>
              <a:gd name="adj" fmla="val 47653"/>
            </a:avLst>
          </a:prstGeom>
          <a:solidFill>
            <a:schemeClr val="tx2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Технолог</a:t>
            </a:r>
            <a:r>
              <a:rPr lang="uk-UA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ічна</a:t>
            </a:r>
            <a:r>
              <a:rPr lang="uk-UA" sz="2000" dirty="0">
                <a:solidFill>
                  <a:schemeClr val="bg1"/>
                </a:solidFill>
                <a:latin typeface="Arial Black" panose="020B0A04020102020204" pitchFamily="34" charset="0"/>
              </a:rPr>
              <a:t> практика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“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«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Розробка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і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супроводження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програмного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продукту»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”</a:t>
            </a:r>
            <a:r>
              <a:rPr lang="uk-UA" sz="2000" dirty="0">
                <a:solidFill>
                  <a:schemeClr val="bg1"/>
                </a:solidFill>
                <a:latin typeface="Arial Black" panose="020B0A04020102020204" pitchFamily="34" charset="0"/>
              </a:rPr>
              <a:t> на тему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: </a:t>
            </a:r>
            <a:r>
              <a:rPr lang="uk-UA" sz="2000" dirty="0">
                <a:solidFill>
                  <a:schemeClr val="bg1"/>
                </a:solidFill>
                <a:effectLst/>
                <a:latin typeface="Aptos Mono" panose="020F0502020204030204" pitchFamily="49" charset="0"/>
                <a:ea typeface="Times New Roman" panose="02020603050405020304" pitchFamily="18" charset="0"/>
              </a:rPr>
              <a:t>Веб-застосунок для вирішення технічних проблем без допомоги першої лінії підтримки</a:t>
            </a:r>
          </a:p>
        </p:txBody>
      </p:sp>
      <p:sp>
        <p:nvSpPr>
          <p:cNvPr id="15" name="Прямокутник: округлені кути 14">
            <a:extLst>
              <a:ext uri="{FF2B5EF4-FFF2-40B4-BE49-F238E27FC236}">
                <a16:creationId xmlns:a16="http://schemas.microsoft.com/office/drawing/2014/main" id="{3F9E7F38-0C66-3EBC-8091-D186FA147DBA}"/>
              </a:ext>
            </a:extLst>
          </p:cNvPr>
          <p:cNvSpPr/>
          <p:nvPr/>
        </p:nvSpPr>
        <p:spPr>
          <a:xfrm>
            <a:off x="278735" y="6037348"/>
            <a:ext cx="2248877" cy="601133"/>
          </a:xfrm>
          <a:prstGeom prst="roundRect">
            <a:avLst>
              <a:gd name="adj" fmla="val 47653"/>
            </a:avLst>
          </a:prstGeom>
          <a:solidFill>
            <a:schemeClr val="tx2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  <a:latin typeface="Bahnschrift" panose="020B0502040204020203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Медведь Роман</a:t>
            </a:r>
          </a:p>
        </p:txBody>
      </p:sp>
      <p:sp>
        <p:nvSpPr>
          <p:cNvPr id="16" name="Прямокутник: округлені кути 15">
            <a:extLst>
              <a:ext uri="{FF2B5EF4-FFF2-40B4-BE49-F238E27FC236}">
                <a16:creationId xmlns:a16="http://schemas.microsoft.com/office/drawing/2014/main" id="{73A8C4DC-67DD-7CC3-2323-E17E7D89DCCF}"/>
              </a:ext>
            </a:extLst>
          </p:cNvPr>
          <p:cNvSpPr/>
          <p:nvPr/>
        </p:nvSpPr>
        <p:spPr>
          <a:xfrm>
            <a:off x="9664387" y="6037348"/>
            <a:ext cx="2248877" cy="601133"/>
          </a:xfrm>
          <a:prstGeom prst="roundRect">
            <a:avLst>
              <a:gd name="adj" fmla="val 47653"/>
            </a:avLst>
          </a:prstGeom>
          <a:solidFill>
            <a:schemeClr val="tx2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  <a:latin typeface="Bahnschrift" panose="020B0502040204020203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45 група</a:t>
            </a:r>
          </a:p>
        </p:txBody>
      </p:sp>
    </p:spTree>
    <p:extLst>
      <p:ext uri="{BB962C8B-B14F-4D97-AF65-F5344CB8AC3E}">
        <p14:creationId xmlns:p14="http://schemas.microsoft.com/office/powerpoint/2010/main" val="4969335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08413F-AD83-4F35-9CA9-B80D96343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3DEAAF-E907-4488-89B5-93E92EBE2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8" name="Picture 1" descr="Jigsaw puzzles in plastic figures">
            <a:extLst>
              <a:ext uri="{FF2B5EF4-FFF2-40B4-BE49-F238E27FC236}">
                <a16:creationId xmlns:a16="http://schemas.microsoft.com/office/drawing/2014/main" id="{AEC8BBF4-402E-7234-AA0D-0223B3EA3096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rcRect t="5051" b="137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" name="Рисунок 2" descr="Зображення, що містить візерунок, квадрат&#10;&#10;Автоматично згенерований опис">
            <a:extLst>
              <a:ext uri="{FF2B5EF4-FFF2-40B4-BE49-F238E27FC236}">
                <a16:creationId xmlns:a16="http://schemas.microsoft.com/office/drawing/2014/main" id="{CE941F28-12BB-3F2F-3337-46B73EAD37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1" y="0"/>
            <a:ext cx="12191979" cy="6857990"/>
          </a:xfrm>
          <a:prstGeom prst="rect">
            <a:avLst/>
          </a:prstGeom>
        </p:spPr>
      </p:pic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DC093F49-AE7E-46A4-BF88-66F3BE7F2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8475" y="1075591"/>
            <a:ext cx="3303482" cy="5148371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Зображення, що містить просто неба, дерево, небо, вікно&#10;&#10;Автоматично згенерований опис">
            <a:extLst>
              <a:ext uri="{FF2B5EF4-FFF2-40B4-BE49-F238E27FC236}">
                <a16:creationId xmlns:a16="http://schemas.microsoft.com/office/drawing/2014/main" id="{839500EC-7380-C551-6515-FAEA86F72F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17998"/>
          <a:stretch/>
        </p:blipFill>
        <p:spPr>
          <a:xfrm>
            <a:off x="8422081" y="3792007"/>
            <a:ext cx="2656270" cy="2178313"/>
          </a:xfrm>
          <a:custGeom>
            <a:avLst/>
            <a:gdLst/>
            <a:ahLst/>
            <a:cxnLst/>
            <a:rect l="l" t="t" r="r" b="b"/>
            <a:pathLst>
              <a:path w="3023404" h="2223262">
                <a:moveTo>
                  <a:pt x="0" y="0"/>
                </a:moveTo>
                <a:lnTo>
                  <a:pt x="3023404" y="0"/>
                </a:lnTo>
                <a:lnTo>
                  <a:pt x="3023404" y="2119740"/>
                </a:lnTo>
                <a:cubicBezTo>
                  <a:pt x="3023404" y="2176914"/>
                  <a:pt x="2977056" y="2223262"/>
                  <a:pt x="2919882" y="2223262"/>
                </a:cubicBezTo>
                <a:lnTo>
                  <a:pt x="103519" y="2223262"/>
                </a:lnTo>
                <a:cubicBezTo>
                  <a:pt x="60639" y="2223262"/>
                  <a:pt x="23848" y="2197191"/>
                  <a:pt x="8132" y="2160036"/>
                </a:cubicBezTo>
                <a:lnTo>
                  <a:pt x="0" y="2119755"/>
                </a:lnTo>
                <a:close/>
              </a:path>
            </a:pathLst>
          </a:custGeom>
        </p:spPr>
      </p:pic>
      <p:sp>
        <p:nvSpPr>
          <p:cNvPr id="9" name="Прямокутник: округлені кути 8">
            <a:extLst>
              <a:ext uri="{FF2B5EF4-FFF2-40B4-BE49-F238E27FC236}">
                <a16:creationId xmlns:a16="http://schemas.microsoft.com/office/drawing/2014/main" id="{7222B85E-3E05-5A8F-5C9D-05DF79405931}"/>
              </a:ext>
            </a:extLst>
          </p:cNvPr>
          <p:cNvSpPr/>
          <p:nvPr/>
        </p:nvSpPr>
        <p:spPr>
          <a:xfrm>
            <a:off x="422181" y="720725"/>
            <a:ext cx="7032558" cy="5635282"/>
          </a:xfrm>
          <a:prstGeom prst="roundRect">
            <a:avLst>
              <a:gd name="adj" fmla="val 15760"/>
            </a:avLst>
          </a:prstGeom>
          <a:solidFill>
            <a:schemeClr val="tx2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300" dirty="0">
                <a:solidFill>
                  <a:schemeClr val="bg1"/>
                </a:solidFill>
                <a:effectLst/>
                <a:latin typeface="Aptos Mono" panose="020B0009020202020204" pitchFamily="49" charset="0"/>
                <a:ea typeface="Times New Roman" panose="02020603050405020304" pitchFamily="18" charset="0"/>
              </a:rPr>
              <a:t>Місце практики було вибрано не просто так, раніше я вже відвідував центральний офіс Аврори коли приходив на </a:t>
            </a:r>
            <a:r>
              <a:rPr lang="uk-UA" sz="2300" dirty="0">
                <a:solidFill>
                  <a:schemeClr val="bg1"/>
                </a:solidFill>
                <a:latin typeface="Aptos Mono" panose="020B0009020202020204" pitchFamily="49" charset="0"/>
                <a:ea typeface="Times New Roman" panose="02020603050405020304" pitchFamily="18" charset="0"/>
              </a:rPr>
              <a:t>е</a:t>
            </a:r>
            <a:r>
              <a:rPr lang="uk-UA" sz="2300" dirty="0">
                <a:solidFill>
                  <a:schemeClr val="bg1"/>
                </a:solidFill>
                <a:effectLst/>
                <a:latin typeface="Aptos Mono" panose="020B0009020202020204" pitchFamily="49" charset="0"/>
                <a:ea typeface="Times New Roman" panose="02020603050405020304" pitchFamily="18" charset="0"/>
              </a:rPr>
              <a:t>кскурсію з </a:t>
            </a:r>
            <a:r>
              <a:rPr lang="uk-UA" sz="2300" dirty="0" err="1">
                <a:solidFill>
                  <a:schemeClr val="bg1"/>
                </a:solidFill>
                <a:effectLst/>
                <a:latin typeface="Aptos Mono" panose="020B0009020202020204" pitchFamily="49" charset="0"/>
                <a:ea typeface="Times New Roman" panose="02020603050405020304" pitchFamily="18" charset="0"/>
              </a:rPr>
              <a:t>коледжа</a:t>
            </a:r>
            <a:r>
              <a:rPr lang="uk-UA" sz="2300" dirty="0">
                <a:solidFill>
                  <a:schemeClr val="bg1"/>
                </a:solidFill>
                <a:effectLst/>
                <a:latin typeface="Aptos Mono" panose="020B0009020202020204" pitchFamily="49" charset="0"/>
                <a:ea typeface="Times New Roman" panose="02020603050405020304" pitchFamily="18" charset="0"/>
              </a:rPr>
              <a:t>. Нас запрошували пройти практику саме в них тому я навіть не шукав інших варіантів. В Аврорі </a:t>
            </a:r>
            <a:r>
              <a:rPr lang="uk-UA" sz="2300" dirty="0">
                <a:solidFill>
                  <a:schemeClr val="bg1"/>
                </a:solidFill>
                <a:latin typeface="Aptos Mono" panose="020B0009020202020204" pitchFamily="49" charset="0"/>
                <a:ea typeface="Times New Roman" panose="02020603050405020304" pitchFamily="18" charset="0"/>
              </a:rPr>
              <a:t>мене працевлаштували як фахівця першої лінії технічної підтримки, де я детально зміг вивчити їх роботу і зрозуміти який продукт може бути дійсно корисним.</a:t>
            </a:r>
            <a:r>
              <a:rPr lang="uk-UA" sz="2300" dirty="0">
                <a:solidFill>
                  <a:schemeClr val="bg1"/>
                </a:solidFill>
                <a:effectLst/>
                <a:latin typeface="Aptos Mono" panose="020B0009020202020204" pitchFamily="49" charset="0"/>
                <a:ea typeface="Times New Roman" panose="02020603050405020304" pitchFamily="18" charset="0"/>
              </a:rPr>
              <a:t> Колектив виявився дуже приємний, деякі фахівці навіть допомогли в розробці продукту.</a:t>
            </a:r>
          </a:p>
        </p:txBody>
      </p:sp>
      <p:pic>
        <p:nvPicPr>
          <p:cNvPr id="11" name="Рисунок 10" descr="Зображення, що містить у приміщенні, меблі, стілець, стеля&#10;&#10;Автоматично згенерований опис">
            <a:extLst>
              <a:ext uri="{FF2B5EF4-FFF2-40B4-BE49-F238E27FC236}">
                <a16:creationId xmlns:a16="http://schemas.microsoft.com/office/drawing/2014/main" id="{59A310AE-9655-AD4B-E09B-E77452E11C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081" y="1330040"/>
            <a:ext cx="2656270" cy="220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372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Jigsaw puzzles in plastic figures">
            <a:extLst>
              <a:ext uri="{FF2B5EF4-FFF2-40B4-BE49-F238E27FC236}">
                <a16:creationId xmlns:a16="http://schemas.microsoft.com/office/drawing/2014/main" id="{6F926ED2-3FC6-D5D7-2C56-7FBB3FABD768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rcRect t="5051" b="137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" name="Рисунок 1" descr="Зображення, що містить візерунок, квадрат&#10;&#10;Автоматично згенерований опис">
            <a:extLst>
              <a:ext uri="{FF2B5EF4-FFF2-40B4-BE49-F238E27FC236}">
                <a16:creationId xmlns:a16="http://schemas.microsoft.com/office/drawing/2014/main" id="{58963F65-4576-9C33-A8F2-EFA871F32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1" y="0"/>
            <a:ext cx="12191979" cy="6857990"/>
          </a:xfrm>
          <a:prstGeom prst="rect">
            <a:avLst/>
          </a:prstGeom>
        </p:spPr>
      </p:pic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id="{C42BAE07-9F43-2324-DA5B-2404BA204093}"/>
              </a:ext>
            </a:extLst>
          </p:cNvPr>
          <p:cNvSpPr/>
          <p:nvPr/>
        </p:nvSpPr>
        <p:spPr>
          <a:xfrm>
            <a:off x="89338" y="215005"/>
            <a:ext cx="12013324" cy="1580546"/>
          </a:xfrm>
          <a:prstGeom prst="roundRect">
            <a:avLst>
              <a:gd name="adj" fmla="val 47653"/>
            </a:avLst>
          </a:prstGeom>
          <a:solidFill>
            <a:schemeClr val="tx2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900" dirty="0">
                <a:solidFill>
                  <a:schemeClr val="bg1"/>
                </a:solidFill>
                <a:latin typeface="Aptos Mono" panose="020B0009020202020204" pitchFamily="49" charset="0"/>
              </a:rPr>
              <a:t>Моє завдання полягало в тому щоб зробити веб-застосунок для магазинів які дзвонять до першої лінії технічної підтримки коли в них якісь проблеми з обладнанням. В веб-застосунку будуть відображатись можливі причини проблеми, варіанти вирішення й номер технічної підтримки якщо не вдалось самостійно вирішити питання.</a:t>
            </a:r>
          </a:p>
        </p:txBody>
      </p:sp>
      <p:sp>
        <p:nvSpPr>
          <p:cNvPr id="6" name="Прямокутник: округлені кути 5">
            <a:extLst>
              <a:ext uri="{FF2B5EF4-FFF2-40B4-BE49-F238E27FC236}">
                <a16:creationId xmlns:a16="http://schemas.microsoft.com/office/drawing/2014/main" id="{4993A339-D7DC-45B5-6D34-A0405941FC42}"/>
              </a:ext>
            </a:extLst>
          </p:cNvPr>
          <p:cNvSpPr/>
          <p:nvPr/>
        </p:nvSpPr>
        <p:spPr>
          <a:xfrm>
            <a:off x="476932" y="4914171"/>
            <a:ext cx="3626945" cy="1050451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solidFill>
                  <a:schemeClr val="bg1"/>
                </a:solidFill>
                <a:latin typeface="Aptos Display" panose="020B0004020202020204" pitchFamily="34" charset="0"/>
              </a:rPr>
              <a:t>Можливі причини</a:t>
            </a:r>
          </a:p>
        </p:txBody>
      </p:sp>
      <p:sp>
        <p:nvSpPr>
          <p:cNvPr id="7" name="Прямокутник: округлені кути 6">
            <a:extLst>
              <a:ext uri="{FF2B5EF4-FFF2-40B4-BE49-F238E27FC236}">
                <a16:creationId xmlns:a16="http://schemas.microsoft.com/office/drawing/2014/main" id="{B6227480-768D-CFBC-F684-AC976110A3A7}"/>
              </a:ext>
            </a:extLst>
          </p:cNvPr>
          <p:cNvSpPr/>
          <p:nvPr/>
        </p:nvSpPr>
        <p:spPr>
          <a:xfrm>
            <a:off x="476932" y="2358550"/>
            <a:ext cx="3626945" cy="2140899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dirty="0">
                <a:solidFill>
                  <a:schemeClr val="bg1"/>
                </a:solidFill>
                <a:latin typeface="Aptos Display" panose="020B0004020202020204" pitchFamily="34" charset="0"/>
              </a:rPr>
              <a:t>1</a:t>
            </a:r>
          </a:p>
        </p:txBody>
      </p:sp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6E704269-CB76-1F8C-0A0A-351D0C2F42AC}"/>
              </a:ext>
            </a:extLst>
          </p:cNvPr>
          <p:cNvSpPr/>
          <p:nvPr/>
        </p:nvSpPr>
        <p:spPr>
          <a:xfrm>
            <a:off x="4371865" y="3823723"/>
            <a:ext cx="3626945" cy="2140899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dirty="0">
                <a:solidFill>
                  <a:schemeClr val="bg1"/>
                </a:solidFill>
                <a:latin typeface="Aptos Display" panose="020B0004020202020204" pitchFamily="34" charset="0"/>
              </a:rPr>
              <a:t>2</a:t>
            </a:r>
          </a:p>
        </p:txBody>
      </p:sp>
      <p:sp>
        <p:nvSpPr>
          <p:cNvPr id="9" name="Прямокутник: округлені кути 8">
            <a:extLst>
              <a:ext uri="{FF2B5EF4-FFF2-40B4-BE49-F238E27FC236}">
                <a16:creationId xmlns:a16="http://schemas.microsoft.com/office/drawing/2014/main" id="{2D69E634-D803-4DBF-8551-392DC67E7132}"/>
              </a:ext>
            </a:extLst>
          </p:cNvPr>
          <p:cNvSpPr/>
          <p:nvPr/>
        </p:nvSpPr>
        <p:spPr>
          <a:xfrm>
            <a:off x="8281933" y="2358550"/>
            <a:ext cx="3626945" cy="2140899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dirty="0">
                <a:solidFill>
                  <a:schemeClr val="bg1"/>
                </a:solidFill>
                <a:latin typeface="Aptos Display" panose="020B0004020202020204" pitchFamily="34" charset="0"/>
              </a:rPr>
              <a:t>3</a:t>
            </a:r>
          </a:p>
        </p:txBody>
      </p:sp>
      <p:sp>
        <p:nvSpPr>
          <p:cNvPr id="10" name="Прямокутник: округлені кути 9">
            <a:extLst>
              <a:ext uri="{FF2B5EF4-FFF2-40B4-BE49-F238E27FC236}">
                <a16:creationId xmlns:a16="http://schemas.microsoft.com/office/drawing/2014/main" id="{EFBCF235-3FBD-02A3-84A4-7D61BB70F2AE}"/>
              </a:ext>
            </a:extLst>
          </p:cNvPr>
          <p:cNvSpPr/>
          <p:nvPr/>
        </p:nvSpPr>
        <p:spPr>
          <a:xfrm>
            <a:off x="4371866" y="2358550"/>
            <a:ext cx="3626945" cy="1050451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solidFill>
                  <a:schemeClr val="bg1"/>
                </a:solidFill>
                <a:latin typeface="Aptos Display" panose="020B0004020202020204" pitchFamily="34" charset="0"/>
              </a:rPr>
              <a:t>Варіанти вирішення</a:t>
            </a:r>
          </a:p>
        </p:txBody>
      </p:sp>
      <p:sp>
        <p:nvSpPr>
          <p:cNvPr id="11" name="Прямокутник: округлені кути 10">
            <a:extLst>
              <a:ext uri="{FF2B5EF4-FFF2-40B4-BE49-F238E27FC236}">
                <a16:creationId xmlns:a16="http://schemas.microsoft.com/office/drawing/2014/main" id="{40A17E35-8CD5-0429-56E4-98C7731A8866}"/>
              </a:ext>
            </a:extLst>
          </p:cNvPr>
          <p:cNvSpPr/>
          <p:nvPr/>
        </p:nvSpPr>
        <p:spPr>
          <a:xfrm>
            <a:off x="8281933" y="4914171"/>
            <a:ext cx="3626945" cy="1050451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solidFill>
                  <a:schemeClr val="bg1"/>
                </a:solidFill>
                <a:latin typeface="Aptos Display" panose="020B0004020202020204" pitchFamily="34" charset="0"/>
              </a:rPr>
              <a:t>Телефон </a:t>
            </a:r>
            <a:r>
              <a:rPr lang="uk-UA" sz="2400" dirty="0" err="1">
                <a:solidFill>
                  <a:schemeClr val="bg1"/>
                </a:solidFill>
                <a:latin typeface="Aptos Display" panose="020B0004020202020204" pitchFamily="34" charset="0"/>
              </a:rPr>
              <a:t>тех</a:t>
            </a:r>
            <a:r>
              <a:rPr lang="uk-UA" sz="2400" dirty="0">
                <a:solidFill>
                  <a:schemeClr val="bg1"/>
                </a:solidFill>
                <a:latin typeface="Aptos Display" panose="020B0004020202020204" pitchFamily="34" charset="0"/>
              </a:rPr>
              <a:t>. підтримки</a:t>
            </a:r>
          </a:p>
        </p:txBody>
      </p:sp>
    </p:spTree>
    <p:extLst>
      <p:ext uri="{BB962C8B-B14F-4D97-AF65-F5344CB8AC3E}">
        <p14:creationId xmlns:p14="http://schemas.microsoft.com/office/powerpoint/2010/main" val="24457275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Jigsaw puzzles in plastic figures">
            <a:extLst>
              <a:ext uri="{FF2B5EF4-FFF2-40B4-BE49-F238E27FC236}">
                <a16:creationId xmlns:a16="http://schemas.microsoft.com/office/drawing/2014/main" id="{A792BF62-EB43-F097-9314-6D5515BD5F23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rcRect t="5051" b="137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" name="Рисунок 1" descr="Зображення, що містить візерунок, квадрат&#10;&#10;Автоматично згенерований опис">
            <a:extLst>
              <a:ext uri="{FF2B5EF4-FFF2-40B4-BE49-F238E27FC236}">
                <a16:creationId xmlns:a16="http://schemas.microsoft.com/office/drawing/2014/main" id="{B8F791B4-954A-1820-5D99-44DB88B2D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1" y="0"/>
            <a:ext cx="12191979" cy="6857990"/>
          </a:xfrm>
          <a:prstGeom prst="rect">
            <a:avLst/>
          </a:prstGeom>
        </p:spPr>
      </p:pic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id="{CE0C43D5-BAB3-6132-513C-0D94BBA559C3}"/>
              </a:ext>
            </a:extLst>
          </p:cNvPr>
          <p:cNvSpPr/>
          <p:nvPr/>
        </p:nvSpPr>
        <p:spPr>
          <a:xfrm>
            <a:off x="4481432" y="196823"/>
            <a:ext cx="3229136" cy="601133"/>
          </a:xfrm>
          <a:prstGeom prst="roundRect">
            <a:avLst>
              <a:gd name="adj" fmla="val 47653"/>
            </a:avLst>
          </a:prstGeom>
          <a:solidFill>
            <a:schemeClr val="tx2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  <a:latin typeface="Arial Black" panose="020B0A04020102020204" pitchFamily="34" charset="0"/>
              </a:rPr>
              <a:t>Інструкція 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|</a:t>
            </a:r>
            <a:r>
              <a:rPr lang="uk-UA" sz="2000" dirty="0">
                <a:solidFill>
                  <a:schemeClr val="bg1"/>
                </a:solidFill>
                <a:latin typeface="Arial Black" panose="020B0A04020102020204" pitchFamily="34" charset="0"/>
              </a:rPr>
              <a:t> Крок 1 </a:t>
            </a:r>
          </a:p>
        </p:txBody>
      </p:sp>
      <p:pic>
        <p:nvPicPr>
          <p:cNvPr id="7" name="Рисунок 6" descr="Зображення, що містить текст, знімок екрана, Шрифт, логотип&#10;&#10;Автоматично згенерований опис">
            <a:extLst>
              <a:ext uri="{FF2B5EF4-FFF2-40B4-BE49-F238E27FC236}">
                <a16:creationId xmlns:a16="http://schemas.microsoft.com/office/drawing/2014/main" id="{6FC74CD4-F930-3DC0-3E29-C3C886798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44" y="1855177"/>
            <a:ext cx="8849712" cy="4806000"/>
          </a:xfrm>
          <a:prstGeom prst="rect">
            <a:avLst/>
          </a:prstGeom>
        </p:spPr>
      </p:pic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D8F7291D-58B3-F142-DFE9-7293777CE5D0}"/>
              </a:ext>
            </a:extLst>
          </p:cNvPr>
          <p:cNvSpPr/>
          <p:nvPr/>
        </p:nvSpPr>
        <p:spPr>
          <a:xfrm>
            <a:off x="1671144" y="1093550"/>
            <a:ext cx="8849712" cy="601133"/>
          </a:xfrm>
          <a:prstGeom prst="roundRect">
            <a:avLst>
              <a:gd name="adj" fmla="val 26672"/>
            </a:avLst>
          </a:prstGeom>
          <a:solidFill>
            <a:schemeClr val="tx2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chemeClr val="bg1"/>
                </a:solidFill>
                <a:latin typeface="Aptos Mono" panose="020B0009020202020204" pitchFamily="49" charset="0"/>
              </a:rPr>
              <a:t>Головна сторінка де треба вибрати проблему з якою зіштовхнулись</a:t>
            </a:r>
          </a:p>
        </p:txBody>
      </p:sp>
    </p:spTree>
    <p:extLst>
      <p:ext uri="{BB962C8B-B14F-4D97-AF65-F5344CB8AC3E}">
        <p14:creationId xmlns:p14="http://schemas.microsoft.com/office/powerpoint/2010/main" val="17650255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Jigsaw puzzles in plastic figures">
            <a:extLst>
              <a:ext uri="{FF2B5EF4-FFF2-40B4-BE49-F238E27FC236}">
                <a16:creationId xmlns:a16="http://schemas.microsoft.com/office/drawing/2014/main" id="{B65B2782-0E9E-BB24-CBAE-783FCF52B12F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rcRect t="5051" b="137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id="{2EE33C6E-46A6-EF18-4AF1-E824C5B2CA42}"/>
              </a:ext>
            </a:extLst>
          </p:cNvPr>
          <p:cNvSpPr/>
          <p:nvPr/>
        </p:nvSpPr>
        <p:spPr>
          <a:xfrm>
            <a:off x="4481432" y="196823"/>
            <a:ext cx="3229136" cy="601133"/>
          </a:xfrm>
          <a:prstGeom prst="roundRect">
            <a:avLst>
              <a:gd name="adj" fmla="val 47653"/>
            </a:avLst>
          </a:prstGeom>
          <a:solidFill>
            <a:schemeClr val="tx2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  <a:latin typeface="Arial Black" panose="020B0A04020102020204" pitchFamily="34" charset="0"/>
              </a:rPr>
              <a:t>Інструкція 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|</a:t>
            </a:r>
            <a:r>
              <a:rPr lang="uk-UA" sz="2000" dirty="0">
                <a:solidFill>
                  <a:schemeClr val="bg1"/>
                </a:solidFill>
                <a:latin typeface="Arial Black" panose="020B0A04020102020204" pitchFamily="34" charset="0"/>
              </a:rPr>
              <a:t> Крок 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  <a:r>
              <a:rPr lang="uk-UA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</a:p>
        </p:txBody>
      </p:sp>
      <p:pic>
        <p:nvPicPr>
          <p:cNvPr id="7" name="Рисунок 6" descr="Зображення, що містить текст, знімок екрана, Шрифт, логотип&#10;&#10;Автоматично згенерований опис">
            <a:extLst>
              <a:ext uri="{FF2B5EF4-FFF2-40B4-BE49-F238E27FC236}">
                <a16:creationId xmlns:a16="http://schemas.microsoft.com/office/drawing/2014/main" id="{071B8D34-6992-D60D-07CE-2F6395756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44" y="1891496"/>
            <a:ext cx="8849712" cy="4769681"/>
          </a:xfrm>
          <a:prstGeom prst="rect">
            <a:avLst/>
          </a:prstGeom>
        </p:spPr>
      </p:pic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04C454B1-2777-484D-981E-A1BBD4F48F96}"/>
              </a:ext>
            </a:extLst>
          </p:cNvPr>
          <p:cNvSpPr/>
          <p:nvPr/>
        </p:nvSpPr>
        <p:spPr>
          <a:xfrm>
            <a:off x="1671144" y="1093550"/>
            <a:ext cx="8849712" cy="601133"/>
          </a:xfrm>
          <a:prstGeom prst="roundRect">
            <a:avLst>
              <a:gd name="adj" fmla="val 26672"/>
            </a:avLst>
          </a:prstGeom>
          <a:solidFill>
            <a:schemeClr val="tx2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chemeClr val="bg1"/>
                </a:solidFill>
                <a:latin typeface="Aptos Mono" panose="020B0009020202020204" pitchFamily="49" charset="0"/>
              </a:rPr>
              <a:t>Після вибору проблеми з’являється підменю де ви можете обрати що вам потрібно</a:t>
            </a:r>
          </a:p>
        </p:txBody>
      </p:sp>
    </p:spTree>
    <p:extLst>
      <p:ext uri="{BB962C8B-B14F-4D97-AF65-F5344CB8AC3E}">
        <p14:creationId xmlns:p14="http://schemas.microsoft.com/office/powerpoint/2010/main" val="33791591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Jigsaw puzzles in plastic figures">
            <a:extLst>
              <a:ext uri="{FF2B5EF4-FFF2-40B4-BE49-F238E27FC236}">
                <a16:creationId xmlns:a16="http://schemas.microsoft.com/office/drawing/2014/main" id="{30D25425-A22D-9784-0924-F65234F0B0FF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rcRect t="5051" b="137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" name="Рисунок 1" descr="Зображення, що містить візерунок, квадрат&#10;&#10;Автоматично згенерований опис">
            <a:extLst>
              <a:ext uri="{FF2B5EF4-FFF2-40B4-BE49-F238E27FC236}">
                <a16:creationId xmlns:a16="http://schemas.microsoft.com/office/drawing/2014/main" id="{726FE6F6-3EF9-4CED-984B-71F623749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1" y="0"/>
            <a:ext cx="12191979" cy="6857990"/>
          </a:xfrm>
          <a:prstGeom prst="rect">
            <a:avLst/>
          </a:prstGeom>
        </p:spPr>
      </p:pic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id="{B66733DB-FB3B-ECB3-15BF-3838A22C9A4C}"/>
              </a:ext>
            </a:extLst>
          </p:cNvPr>
          <p:cNvSpPr/>
          <p:nvPr/>
        </p:nvSpPr>
        <p:spPr>
          <a:xfrm>
            <a:off x="4481432" y="196823"/>
            <a:ext cx="3229136" cy="601133"/>
          </a:xfrm>
          <a:prstGeom prst="roundRect">
            <a:avLst>
              <a:gd name="adj" fmla="val 47653"/>
            </a:avLst>
          </a:prstGeom>
          <a:solidFill>
            <a:schemeClr val="tx2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  <a:latin typeface="Arial Black" panose="020B0A04020102020204" pitchFamily="34" charset="0"/>
              </a:rPr>
              <a:t>Інструкція 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|</a:t>
            </a:r>
            <a:r>
              <a:rPr lang="uk-UA" sz="2000" dirty="0">
                <a:solidFill>
                  <a:schemeClr val="bg1"/>
                </a:solidFill>
                <a:latin typeface="Arial Black" panose="020B0A04020102020204" pitchFamily="34" charset="0"/>
              </a:rPr>
              <a:t> Крок 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  <a:r>
              <a:rPr lang="uk-UA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</a:p>
        </p:txBody>
      </p:sp>
      <p:pic>
        <p:nvPicPr>
          <p:cNvPr id="7" name="Рисунок 6" descr="Зображення, що містить текст, знімок екрана, Шрифт, Веб-сторінка&#10;&#10;Автоматично згенерований опис">
            <a:extLst>
              <a:ext uri="{FF2B5EF4-FFF2-40B4-BE49-F238E27FC236}">
                <a16:creationId xmlns:a16="http://schemas.microsoft.com/office/drawing/2014/main" id="{4C1C714E-48AE-02DF-9D9E-BBD21D3FF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43" y="1860779"/>
            <a:ext cx="8849713" cy="4800398"/>
          </a:xfrm>
          <a:prstGeom prst="rect">
            <a:avLst/>
          </a:prstGeom>
        </p:spPr>
      </p:pic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2D19E131-D0D4-4C6C-EB8E-86C6BDA6FBD2}"/>
              </a:ext>
            </a:extLst>
          </p:cNvPr>
          <p:cNvSpPr/>
          <p:nvPr/>
        </p:nvSpPr>
        <p:spPr>
          <a:xfrm>
            <a:off x="1671144" y="1093550"/>
            <a:ext cx="8849712" cy="601133"/>
          </a:xfrm>
          <a:prstGeom prst="roundRect">
            <a:avLst>
              <a:gd name="adj" fmla="val 26672"/>
            </a:avLst>
          </a:prstGeom>
          <a:solidFill>
            <a:schemeClr val="tx2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chemeClr val="bg1"/>
                </a:solidFill>
                <a:latin typeface="Aptos Mono" panose="020B0009020202020204" pitchFamily="49" charset="0"/>
              </a:rPr>
              <a:t>Коли в підменю виберете що вам потрібно з’явиться текст під кнопками який допоможе вам зрозуміти проблему або її виправити</a:t>
            </a:r>
          </a:p>
        </p:txBody>
      </p:sp>
    </p:spTree>
    <p:extLst>
      <p:ext uri="{BB962C8B-B14F-4D97-AF65-F5344CB8AC3E}">
        <p14:creationId xmlns:p14="http://schemas.microsoft.com/office/powerpoint/2010/main" val="42719851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уман">
  <a:themeElements>
    <a:clrScheme name="Туман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Туман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уман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Туман</Template>
  <TotalTime>216</TotalTime>
  <Words>222</Words>
  <Application>Microsoft Office PowerPoint</Application>
  <PresentationFormat>Широкий екран</PresentationFormat>
  <Paragraphs>18</Paragraphs>
  <Slides>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</vt:i4>
      </vt:variant>
    </vt:vector>
  </HeadingPairs>
  <TitlesOfParts>
    <vt:vector size="13" baseType="lpstr">
      <vt:lpstr>Aptos Display</vt:lpstr>
      <vt:lpstr>Aptos Mono</vt:lpstr>
      <vt:lpstr>Arial</vt:lpstr>
      <vt:lpstr>Arial Black</vt:lpstr>
      <vt:lpstr>Bahnschrift</vt:lpstr>
      <vt:lpstr>Century Gothic</vt:lpstr>
      <vt:lpstr>Туман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Медведь Роман</dc:creator>
  <cp:lastModifiedBy>Медведь Роман</cp:lastModifiedBy>
  <cp:revision>5</cp:revision>
  <dcterms:created xsi:type="dcterms:W3CDTF">2024-12-25T06:16:48Z</dcterms:created>
  <dcterms:modified xsi:type="dcterms:W3CDTF">2024-12-25T10:00:48Z</dcterms:modified>
</cp:coreProperties>
</file>