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ADC5"/>
    <a:srgbClr val="FFC0C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86"/>
    <p:restoredTop sz="81522"/>
  </p:normalViewPr>
  <p:slideViewPr>
    <p:cSldViewPr snapToGrid="0">
      <p:cViewPr>
        <p:scale>
          <a:sx n="92" d="100"/>
          <a:sy n="92" d="100"/>
        </p:scale>
        <p:origin x="1080" y="6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F5F56A-C191-0B4F-9C8C-366CD48B2AD4}" type="datetimeFigureOut">
              <a:rPr lang="en-US" smtClean="0"/>
              <a:t>9/3/23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5F6D1D-A351-AE4A-8FFC-78E1B538A3E0}" type="slidenum">
              <a:rPr lang="en-US" smtClean="0"/>
              <a:t>‹#›</a:t>
            </a:fld>
            <a:endParaRPr lang="en-US"/>
          </a:p>
        </p:txBody>
      </p:sp>
    </p:spTree>
    <p:extLst>
      <p:ext uri="{BB962C8B-B14F-4D97-AF65-F5344CB8AC3E}">
        <p14:creationId xmlns:p14="http://schemas.microsoft.com/office/powerpoint/2010/main" val="1968185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5F6D1D-A351-AE4A-8FFC-78E1B538A3E0}" type="slidenum">
              <a:rPr lang="en-US" smtClean="0"/>
              <a:t>2</a:t>
            </a:fld>
            <a:endParaRPr lang="en-US"/>
          </a:p>
        </p:txBody>
      </p:sp>
    </p:spTree>
    <p:extLst>
      <p:ext uri="{BB962C8B-B14F-4D97-AF65-F5344CB8AC3E}">
        <p14:creationId xmlns:p14="http://schemas.microsoft.com/office/powerpoint/2010/main" val="34631372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5F6D1D-A351-AE4A-8FFC-78E1B538A3E0}" type="slidenum">
              <a:rPr lang="en-US" smtClean="0"/>
              <a:t>3</a:t>
            </a:fld>
            <a:endParaRPr lang="en-US"/>
          </a:p>
        </p:txBody>
      </p:sp>
    </p:spTree>
    <p:extLst>
      <p:ext uri="{BB962C8B-B14F-4D97-AF65-F5344CB8AC3E}">
        <p14:creationId xmlns:p14="http://schemas.microsoft.com/office/powerpoint/2010/main" val="16173655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5F6D1D-A351-AE4A-8FFC-78E1B538A3E0}" type="slidenum">
              <a:rPr lang="en-US" smtClean="0"/>
              <a:t>4</a:t>
            </a:fld>
            <a:endParaRPr lang="en-US"/>
          </a:p>
        </p:txBody>
      </p:sp>
    </p:spTree>
    <p:extLst>
      <p:ext uri="{BB962C8B-B14F-4D97-AF65-F5344CB8AC3E}">
        <p14:creationId xmlns:p14="http://schemas.microsoft.com/office/powerpoint/2010/main" val="40763783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5F6D1D-A351-AE4A-8FFC-78E1B538A3E0}" type="slidenum">
              <a:rPr lang="en-US" smtClean="0"/>
              <a:t>5</a:t>
            </a:fld>
            <a:endParaRPr lang="en-US"/>
          </a:p>
        </p:txBody>
      </p:sp>
    </p:spTree>
    <p:extLst>
      <p:ext uri="{BB962C8B-B14F-4D97-AF65-F5344CB8AC3E}">
        <p14:creationId xmlns:p14="http://schemas.microsoft.com/office/powerpoint/2010/main" val="27950634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5F6D1D-A351-AE4A-8FFC-78E1B538A3E0}" type="slidenum">
              <a:rPr lang="en-US" smtClean="0"/>
              <a:t>6</a:t>
            </a:fld>
            <a:endParaRPr lang="en-US"/>
          </a:p>
        </p:txBody>
      </p:sp>
    </p:spTree>
    <p:extLst>
      <p:ext uri="{BB962C8B-B14F-4D97-AF65-F5344CB8AC3E}">
        <p14:creationId xmlns:p14="http://schemas.microsoft.com/office/powerpoint/2010/main" val="21182526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5F6D1D-A351-AE4A-8FFC-78E1B538A3E0}" type="slidenum">
              <a:rPr lang="en-US" smtClean="0"/>
              <a:t>8</a:t>
            </a:fld>
            <a:endParaRPr lang="en-US"/>
          </a:p>
        </p:txBody>
      </p:sp>
    </p:spTree>
    <p:extLst>
      <p:ext uri="{BB962C8B-B14F-4D97-AF65-F5344CB8AC3E}">
        <p14:creationId xmlns:p14="http://schemas.microsoft.com/office/powerpoint/2010/main" val="22228110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061CA-B4F8-D588-C4E9-4DA08D1200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17B04A5-D024-9248-B711-A8A8B1C058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26C91BE-0D40-FFD4-38CD-9C7FAE5A75CE}"/>
              </a:ext>
            </a:extLst>
          </p:cNvPr>
          <p:cNvSpPr>
            <a:spLocks noGrp="1"/>
          </p:cNvSpPr>
          <p:nvPr>
            <p:ph type="dt" sz="half" idx="10"/>
          </p:nvPr>
        </p:nvSpPr>
        <p:spPr/>
        <p:txBody>
          <a:bodyPr/>
          <a:lstStyle/>
          <a:p>
            <a:fld id="{5E19A3B1-9D06-084D-9D6A-F0272315CE48}" type="datetimeFigureOut">
              <a:rPr lang="en-US" smtClean="0"/>
              <a:t>9/3/23</a:t>
            </a:fld>
            <a:endParaRPr lang="en-US"/>
          </a:p>
        </p:txBody>
      </p:sp>
      <p:sp>
        <p:nvSpPr>
          <p:cNvPr id="5" name="Footer Placeholder 4">
            <a:extLst>
              <a:ext uri="{FF2B5EF4-FFF2-40B4-BE49-F238E27FC236}">
                <a16:creationId xmlns:a16="http://schemas.microsoft.com/office/drawing/2014/main" id="{00D6FA69-69B3-7BD9-C57D-2B26CEAA98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9E553F-CEDB-80C3-7095-F05C1784D802}"/>
              </a:ext>
            </a:extLst>
          </p:cNvPr>
          <p:cNvSpPr>
            <a:spLocks noGrp="1"/>
          </p:cNvSpPr>
          <p:nvPr>
            <p:ph type="sldNum" sz="quarter" idx="12"/>
          </p:nvPr>
        </p:nvSpPr>
        <p:spPr/>
        <p:txBody>
          <a:bodyPr/>
          <a:lstStyle/>
          <a:p>
            <a:fld id="{D1A44F08-C79F-5B4E-B8CF-1A4F99BDCA31}" type="slidenum">
              <a:rPr lang="en-US" smtClean="0"/>
              <a:t>‹#›</a:t>
            </a:fld>
            <a:endParaRPr lang="en-US"/>
          </a:p>
        </p:txBody>
      </p:sp>
    </p:spTree>
    <p:extLst>
      <p:ext uri="{BB962C8B-B14F-4D97-AF65-F5344CB8AC3E}">
        <p14:creationId xmlns:p14="http://schemas.microsoft.com/office/powerpoint/2010/main" val="4053210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55992-92C1-98CE-C6BD-1F27506C942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0ADD821-BC04-CE71-1869-CFC51175CD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29AB78-C68A-374D-F4C0-8067190AB7B6}"/>
              </a:ext>
            </a:extLst>
          </p:cNvPr>
          <p:cNvSpPr>
            <a:spLocks noGrp="1"/>
          </p:cNvSpPr>
          <p:nvPr>
            <p:ph type="dt" sz="half" idx="10"/>
          </p:nvPr>
        </p:nvSpPr>
        <p:spPr/>
        <p:txBody>
          <a:bodyPr/>
          <a:lstStyle/>
          <a:p>
            <a:fld id="{5E19A3B1-9D06-084D-9D6A-F0272315CE48}" type="datetimeFigureOut">
              <a:rPr lang="en-US" smtClean="0"/>
              <a:t>9/3/23</a:t>
            </a:fld>
            <a:endParaRPr lang="en-US"/>
          </a:p>
        </p:txBody>
      </p:sp>
      <p:sp>
        <p:nvSpPr>
          <p:cNvPr id="5" name="Footer Placeholder 4">
            <a:extLst>
              <a:ext uri="{FF2B5EF4-FFF2-40B4-BE49-F238E27FC236}">
                <a16:creationId xmlns:a16="http://schemas.microsoft.com/office/drawing/2014/main" id="{67F187CB-8655-2568-D7AA-FB742B9811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6417F9-ABB7-D7A4-5A33-8439928DA5B8}"/>
              </a:ext>
            </a:extLst>
          </p:cNvPr>
          <p:cNvSpPr>
            <a:spLocks noGrp="1"/>
          </p:cNvSpPr>
          <p:nvPr>
            <p:ph type="sldNum" sz="quarter" idx="12"/>
          </p:nvPr>
        </p:nvSpPr>
        <p:spPr/>
        <p:txBody>
          <a:bodyPr/>
          <a:lstStyle/>
          <a:p>
            <a:fld id="{D1A44F08-C79F-5B4E-B8CF-1A4F99BDCA31}" type="slidenum">
              <a:rPr lang="en-US" smtClean="0"/>
              <a:t>‹#›</a:t>
            </a:fld>
            <a:endParaRPr lang="en-US"/>
          </a:p>
        </p:txBody>
      </p:sp>
    </p:spTree>
    <p:extLst>
      <p:ext uri="{BB962C8B-B14F-4D97-AF65-F5344CB8AC3E}">
        <p14:creationId xmlns:p14="http://schemas.microsoft.com/office/powerpoint/2010/main" val="3836260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0FE426-2870-51FB-DCB4-54F13E14D33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0F7C8E-1F53-8160-2586-09E627A91F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09F76A-6CF7-C399-E1E4-F96C3ACA0709}"/>
              </a:ext>
            </a:extLst>
          </p:cNvPr>
          <p:cNvSpPr>
            <a:spLocks noGrp="1"/>
          </p:cNvSpPr>
          <p:nvPr>
            <p:ph type="dt" sz="half" idx="10"/>
          </p:nvPr>
        </p:nvSpPr>
        <p:spPr/>
        <p:txBody>
          <a:bodyPr/>
          <a:lstStyle/>
          <a:p>
            <a:fld id="{5E19A3B1-9D06-084D-9D6A-F0272315CE48}" type="datetimeFigureOut">
              <a:rPr lang="en-US" smtClean="0"/>
              <a:t>9/3/23</a:t>
            </a:fld>
            <a:endParaRPr lang="en-US"/>
          </a:p>
        </p:txBody>
      </p:sp>
      <p:sp>
        <p:nvSpPr>
          <p:cNvPr id="5" name="Footer Placeholder 4">
            <a:extLst>
              <a:ext uri="{FF2B5EF4-FFF2-40B4-BE49-F238E27FC236}">
                <a16:creationId xmlns:a16="http://schemas.microsoft.com/office/drawing/2014/main" id="{F64E2BED-EFB9-AFAD-CD01-8D104BB42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F0819F-8688-D1E4-5FC2-F87B8D082A5E}"/>
              </a:ext>
            </a:extLst>
          </p:cNvPr>
          <p:cNvSpPr>
            <a:spLocks noGrp="1"/>
          </p:cNvSpPr>
          <p:nvPr>
            <p:ph type="sldNum" sz="quarter" idx="12"/>
          </p:nvPr>
        </p:nvSpPr>
        <p:spPr/>
        <p:txBody>
          <a:bodyPr/>
          <a:lstStyle/>
          <a:p>
            <a:fld id="{D1A44F08-C79F-5B4E-B8CF-1A4F99BDCA31}" type="slidenum">
              <a:rPr lang="en-US" smtClean="0"/>
              <a:t>‹#›</a:t>
            </a:fld>
            <a:endParaRPr lang="en-US"/>
          </a:p>
        </p:txBody>
      </p:sp>
    </p:spTree>
    <p:extLst>
      <p:ext uri="{BB962C8B-B14F-4D97-AF65-F5344CB8AC3E}">
        <p14:creationId xmlns:p14="http://schemas.microsoft.com/office/powerpoint/2010/main" val="3501537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B73BE-7E30-DEDA-B420-6DE769AC13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CB1558-5352-F263-DC7B-5284E32969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DBCD57-4AF5-BFA0-1E39-D8706E0DE8B3}"/>
              </a:ext>
            </a:extLst>
          </p:cNvPr>
          <p:cNvSpPr>
            <a:spLocks noGrp="1"/>
          </p:cNvSpPr>
          <p:nvPr>
            <p:ph type="dt" sz="half" idx="10"/>
          </p:nvPr>
        </p:nvSpPr>
        <p:spPr/>
        <p:txBody>
          <a:bodyPr/>
          <a:lstStyle/>
          <a:p>
            <a:fld id="{5E19A3B1-9D06-084D-9D6A-F0272315CE48}" type="datetimeFigureOut">
              <a:rPr lang="en-US" smtClean="0"/>
              <a:t>9/3/23</a:t>
            </a:fld>
            <a:endParaRPr lang="en-US"/>
          </a:p>
        </p:txBody>
      </p:sp>
      <p:sp>
        <p:nvSpPr>
          <p:cNvPr id="5" name="Footer Placeholder 4">
            <a:extLst>
              <a:ext uri="{FF2B5EF4-FFF2-40B4-BE49-F238E27FC236}">
                <a16:creationId xmlns:a16="http://schemas.microsoft.com/office/drawing/2014/main" id="{9187BC6E-52FF-2F89-AAEF-2617B50161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FD192A-A903-7629-BC66-B5DB423E5B03}"/>
              </a:ext>
            </a:extLst>
          </p:cNvPr>
          <p:cNvSpPr>
            <a:spLocks noGrp="1"/>
          </p:cNvSpPr>
          <p:nvPr>
            <p:ph type="sldNum" sz="quarter" idx="12"/>
          </p:nvPr>
        </p:nvSpPr>
        <p:spPr/>
        <p:txBody>
          <a:bodyPr/>
          <a:lstStyle/>
          <a:p>
            <a:fld id="{D1A44F08-C79F-5B4E-B8CF-1A4F99BDCA31}" type="slidenum">
              <a:rPr lang="en-US" smtClean="0"/>
              <a:t>‹#›</a:t>
            </a:fld>
            <a:endParaRPr lang="en-US"/>
          </a:p>
        </p:txBody>
      </p:sp>
    </p:spTree>
    <p:extLst>
      <p:ext uri="{BB962C8B-B14F-4D97-AF65-F5344CB8AC3E}">
        <p14:creationId xmlns:p14="http://schemas.microsoft.com/office/powerpoint/2010/main" val="1135843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68EB4-CA3F-EE6E-48A9-8EB67975C9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0F10766-7F7C-4B16-A10B-5DB6611867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04BC42-2654-39BD-D3B6-1F95B9E84275}"/>
              </a:ext>
            </a:extLst>
          </p:cNvPr>
          <p:cNvSpPr>
            <a:spLocks noGrp="1"/>
          </p:cNvSpPr>
          <p:nvPr>
            <p:ph type="dt" sz="half" idx="10"/>
          </p:nvPr>
        </p:nvSpPr>
        <p:spPr/>
        <p:txBody>
          <a:bodyPr/>
          <a:lstStyle/>
          <a:p>
            <a:fld id="{5E19A3B1-9D06-084D-9D6A-F0272315CE48}" type="datetimeFigureOut">
              <a:rPr lang="en-US" smtClean="0"/>
              <a:t>9/3/23</a:t>
            </a:fld>
            <a:endParaRPr lang="en-US"/>
          </a:p>
        </p:txBody>
      </p:sp>
      <p:sp>
        <p:nvSpPr>
          <p:cNvPr id="5" name="Footer Placeholder 4">
            <a:extLst>
              <a:ext uri="{FF2B5EF4-FFF2-40B4-BE49-F238E27FC236}">
                <a16:creationId xmlns:a16="http://schemas.microsoft.com/office/drawing/2014/main" id="{895E5FAC-8B65-B63D-FD76-97785EF0C3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6095C3-95CD-D5F6-50A8-52031FC2E1D3}"/>
              </a:ext>
            </a:extLst>
          </p:cNvPr>
          <p:cNvSpPr>
            <a:spLocks noGrp="1"/>
          </p:cNvSpPr>
          <p:nvPr>
            <p:ph type="sldNum" sz="quarter" idx="12"/>
          </p:nvPr>
        </p:nvSpPr>
        <p:spPr/>
        <p:txBody>
          <a:bodyPr/>
          <a:lstStyle/>
          <a:p>
            <a:fld id="{D1A44F08-C79F-5B4E-B8CF-1A4F99BDCA31}" type="slidenum">
              <a:rPr lang="en-US" smtClean="0"/>
              <a:t>‹#›</a:t>
            </a:fld>
            <a:endParaRPr lang="en-US"/>
          </a:p>
        </p:txBody>
      </p:sp>
    </p:spTree>
    <p:extLst>
      <p:ext uri="{BB962C8B-B14F-4D97-AF65-F5344CB8AC3E}">
        <p14:creationId xmlns:p14="http://schemas.microsoft.com/office/powerpoint/2010/main" val="1386022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33C7E-227B-841D-D242-FB08B2226E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5B5626-11DC-ABAB-7C20-5A547D0A98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17CFD48-1073-78F7-5000-C05337E53C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573AB6-53F6-4056-FB86-7866C71AAD37}"/>
              </a:ext>
            </a:extLst>
          </p:cNvPr>
          <p:cNvSpPr>
            <a:spLocks noGrp="1"/>
          </p:cNvSpPr>
          <p:nvPr>
            <p:ph type="dt" sz="half" idx="10"/>
          </p:nvPr>
        </p:nvSpPr>
        <p:spPr/>
        <p:txBody>
          <a:bodyPr/>
          <a:lstStyle/>
          <a:p>
            <a:fld id="{5E19A3B1-9D06-084D-9D6A-F0272315CE48}" type="datetimeFigureOut">
              <a:rPr lang="en-US" smtClean="0"/>
              <a:t>9/3/23</a:t>
            </a:fld>
            <a:endParaRPr lang="en-US"/>
          </a:p>
        </p:txBody>
      </p:sp>
      <p:sp>
        <p:nvSpPr>
          <p:cNvPr id="6" name="Footer Placeholder 5">
            <a:extLst>
              <a:ext uri="{FF2B5EF4-FFF2-40B4-BE49-F238E27FC236}">
                <a16:creationId xmlns:a16="http://schemas.microsoft.com/office/drawing/2014/main" id="{61D71259-96B4-A742-4AA4-39A7B3287F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FA9559-4713-9CC1-520C-5FEF422B2A5A}"/>
              </a:ext>
            </a:extLst>
          </p:cNvPr>
          <p:cNvSpPr>
            <a:spLocks noGrp="1"/>
          </p:cNvSpPr>
          <p:nvPr>
            <p:ph type="sldNum" sz="quarter" idx="12"/>
          </p:nvPr>
        </p:nvSpPr>
        <p:spPr/>
        <p:txBody>
          <a:bodyPr/>
          <a:lstStyle/>
          <a:p>
            <a:fld id="{D1A44F08-C79F-5B4E-B8CF-1A4F99BDCA31}" type="slidenum">
              <a:rPr lang="en-US" smtClean="0"/>
              <a:t>‹#›</a:t>
            </a:fld>
            <a:endParaRPr lang="en-US"/>
          </a:p>
        </p:txBody>
      </p:sp>
    </p:spTree>
    <p:extLst>
      <p:ext uri="{BB962C8B-B14F-4D97-AF65-F5344CB8AC3E}">
        <p14:creationId xmlns:p14="http://schemas.microsoft.com/office/powerpoint/2010/main" val="3965372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23CA4-F403-B3E3-9F19-1EE09728331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70F6ADE-1A73-805B-148B-2371F79A42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9ECA74-36B3-1A26-9258-A4CE0A929B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8E91E2-3A63-4A7B-BC5F-E0C0F843B3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BA15B8-52BC-8BC3-F622-9E3E4BA8046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2248AA-1379-E3C6-26C4-DFF695930238}"/>
              </a:ext>
            </a:extLst>
          </p:cNvPr>
          <p:cNvSpPr>
            <a:spLocks noGrp="1"/>
          </p:cNvSpPr>
          <p:nvPr>
            <p:ph type="dt" sz="half" idx="10"/>
          </p:nvPr>
        </p:nvSpPr>
        <p:spPr/>
        <p:txBody>
          <a:bodyPr/>
          <a:lstStyle/>
          <a:p>
            <a:fld id="{5E19A3B1-9D06-084D-9D6A-F0272315CE48}" type="datetimeFigureOut">
              <a:rPr lang="en-US" smtClean="0"/>
              <a:t>9/3/23</a:t>
            </a:fld>
            <a:endParaRPr lang="en-US"/>
          </a:p>
        </p:txBody>
      </p:sp>
      <p:sp>
        <p:nvSpPr>
          <p:cNvPr id="8" name="Footer Placeholder 7">
            <a:extLst>
              <a:ext uri="{FF2B5EF4-FFF2-40B4-BE49-F238E27FC236}">
                <a16:creationId xmlns:a16="http://schemas.microsoft.com/office/drawing/2014/main" id="{6483F00C-74D7-7604-AC04-1E6357528B6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4191A5-8E98-B562-DA6A-3C91192DA239}"/>
              </a:ext>
            </a:extLst>
          </p:cNvPr>
          <p:cNvSpPr>
            <a:spLocks noGrp="1"/>
          </p:cNvSpPr>
          <p:nvPr>
            <p:ph type="sldNum" sz="quarter" idx="12"/>
          </p:nvPr>
        </p:nvSpPr>
        <p:spPr/>
        <p:txBody>
          <a:bodyPr/>
          <a:lstStyle/>
          <a:p>
            <a:fld id="{D1A44F08-C79F-5B4E-B8CF-1A4F99BDCA31}" type="slidenum">
              <a:rPr lang="en-US" smtClean="0"/>
              <a:t>‹#›</a:t>
            </a:fld>
            <a:endParaRPr lang="en-US"/>
          </a:p>
        </p:txBody>
      </p:sp>
    </p:spTree>
    <p:extLst>
      <p:ext uri="{BB962C8B-B14F-4D97-AF65-F5344CB8AC3E}">
        <p14:creationId xmlns:p14="http://schemas.microsoft.com/office/powerpoint/2010/main" val="574171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00016-0606-7BDE-00FA-B47D9046E7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0FC2EDA-F38E-BAE3-420E-04FB6C4582FC}"/>
              </a:ext>
            </a:extLst>
          </p:cNvPr>
          <p:cNvSpPr>
            <a:spLocks noGrp="1"/>
          </p:cNvSpPr>
          <p:nvPr>
            <p:ph type="dt" sz="half" idx="10"/>
          </p:nvPr>
        </p:nvSpPr>
        <p:spPr/>
        <p:txBody>
          <a:bodyPr/>
          <a:lstStyle/>
          <a:p>
            <a:fld id="{5E19A3B1-9D06-084D-9D6A-F0272315CE48}" type="datetimeFigureOut">
              <a:rPr lang="en-US" smtClean="0"/>
              <a:t>9/3/23</a:t>
            </a:fld>
            <a:endParaRPr lang="en-US"/>
          </a:p>
        </p:txBody>
      </p:sp>
      <p:sp>
        <p:nvSpPr>
          <p:cNvPr id="4" name="Footer Placeholder 3">
            <a:extLst>
              <a:ext uri="{FF2B5EF4-FFF2-40B4-BE49-F238E27FC236}">
                <a16:creationId xmlns:a16="http://schemas.microsoft.com/office/drawing/2014/main" id="{F19ABC09-7002-B195-261D-1500857976A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9B3609A-CA99-BFA9-A2B9-B6FD05C0B7BC}"/>
              </a:ext>
            </a:extLst>
          </p:cNvPr>
          <p:cNvSpPr>
            <a:spLocks noGrp="1"/>
          </p:cNvSpPr>
          <p:nvPr>
            <p:ph type="sldNum" sz="quarter" idx="12"/>
          </p:nvPr>
        </p:nvSpPr>
        <p:spPr/>
        <p:txBody>
          <a:bodyPr/>
          <a:lstStyle/>
          <a:p>
            <a:fld id="{D1A44F08-C79F-5B4E-B8CF-1A4F99BDCA31}" type="slidenum">
              <a:rPr lang="en-US" smtClean="0"/>
              <a:t>‹#›</a:t>
            </a:fld>
            <a:endParaRPr lang="en-US"/>
          </a:p>
        </p:txBody>
      </p:sp>
    </p:spTree>
    <p:extLst>
      <p:ext uri="{BB962C8B-B14F-4D97-AF65-F5344CB8AC3E}">
        <p14:creationId xmlns:p14="http://schemas.microsoft.com/office/powerpoint/2010/main" val="3309022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26AD40-6702-9E4E-4834-A0F7D393C979}"/>
              </a:ext>
            </a:extLst>
          </p:cNvPr>
          <p:cNvSpPr>
            <a:spLocks noGrp="1"/>
          </p:cNvSpPr>
          <p:nvPr>
            <p:ph type="dt" sz="half" idx="10"/>
          </p:nvPr>
        </p:nvSpPr>
        <p:spPr/>
        <p:txBody>
          <a:bodyPr/>
          <a:lstStyle/>
          <a:p>
            <a:fld id="{5E19A3B1-9D06-084D-9D6A-F0272315CE48}" type="datetimeFigureOut">
              <a:rPr lang="en-US" smtClean="0"/>
              <a:t>9/3/23</a:t>
            </a:fld>
            <a:endParaRPr lang="en-US"/>
          </a:p>
        </p:txBody>
      </p:sp>
      <p:sp>
        <p:nvSpPr>
          <p:cNvPr id="3" name="Footer Placeholder 2">
            <a:extLst>
              <a:ext uri="{FF2B5EF4-FFF2-40B4-BE49-F238E27FC236}">
                <a16:creationId xmlns:a16="http://schemas.microsoft.com/office/drawing/2014/main" id="{6E702518-F343-FF73-FBCC-02AECF72140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B6EE7B9-CAA6-E8E6-3109-33D5E184ADDC}"/>
              </a:ext>
            </a:extLst>
          </p:cNvPr>
          <p:cNvSpPr>
            <a:spLocks noGrp="1"/>
          </p:cNvSpPr>
          <p:nvPr>
            <p:ph type="sldNum" sz="quarter" idx="12"/>
          </p:nvPr>
        </p:nvSpPr>
        <p:spPr/>
        <p:txBody>
          <a:bodyPr/>
          <a:lstStyle/>
          <a:p>
            <a:fld id="{D1A44F08-C79F-5B4E-B8CF-1A4F99BDCA31}" type="slidenum">
              <a:rPr lang="en-US" smtClean="0"/>
              <a:t>‹#›</a:t>
            </a:fld>
            <a:endParaRPr lang="en-US"/>
          </a:p>
        </p:txBody>
      </p:sp>
    </p:spTree>
    <p:extLst>
      <p:ext uri="{BB962C8B-B14F-4D97-AF65-F5344CB8AC3E}">
        <p14:creationId xmlns:p14="http://schemas.microsoft.com/office/powerpoint/2010/main" val="2461164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245CD-A589-894D-65B3-464E3CEB8A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5277EA9-25C1-366E-CBE3-D2D7F1C3AC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C7E8E53-2C83-43C9-0C1E-AE891A45E8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739A81-4759-7F25-119A-52F8B84512B1}"/>
              </a:ext>
            </a:extLst>
          </p:cNvPr>
          <p:cNvSpPr>
            <a:spLocks noGrp="1"/>
          </p:cNvSpPr>
          <p:nvPr>
            <p:ph type="dt" sz="half" idx="10"/>
          </p:nvPr>
        </p:nvSpPr>
        <p:spPr/>
        <p:txBody>
          <a:bodyPr/>
          <a:lstStyle/>
          <a:p>
            <a:fld id="{5E19A3B1-9D06-084D-9D6A-F0272315CE48}" type="datetimeFigureOut">
              <a:rPr lang="en-US" smtClean="0"/>
              <a:t>9/3/23</a:t>
            </a:fld>
            <a:endParaRPr lang="en-US"/>
          </a:p>
        </p:txBody>
      </p:sp>
      <p:sp>
        <p:nvSpPr>
          <p:cNvPr id="6" name="Footer Placeholder 5">
            <a:extLst>
              <a:ext uri="{FF2B5EF4-FFF2-40B4-BE49-F238E27FC236}">
                <a16:creationId xmlns:a16="http://schemas.microsoft.com/office/drawing/2014/main" id="{3CBC249A-D0A7-6AF8-3E06-BDC7AD02F4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9127C4-C402-A0C8-028D-A5FAC515F1ED}"/>
              </a:ext>
            </a:extLst>
          </p:cNvPr>
          <p:cNvSpPr>
            <a:spLocks noGrp="1"/>
          </p:cNvSpPr>
          <p:nvPr>
            <p:ph type="sldNum" sz="quarter" idx="12"/>
          </p:nvPr>
        </p:nvSpPr>
        <p:spPr/>
        <p:txBody>
          <a:bodyPr/>
          <a:lstStyle/>
          <a:p>
            <a:fld id="{D1A44F08-C79F-5B4E-B8CF-1A4F99BDCA31}" type="slidenum">
              <a:rPr lang="en-US" smtClean="0"/>
              <a:t>‹#›</a:t>
            </a:fld>
            <a:endParaRPr lang="en-US"/>
          </a:p>
        </p:txBody>
      </p:sp>
    </p:spTree>
    <p:extLst>
      <p:ext uri="{BB962C8B-B14F-4D97-AF65-F5344CB8AC3E}">
        <p14:creationId xmlns:p14="http://schemas.microsoft.com/office/powerpoint/2010/main" val="3200450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B3B0C-B563-3EE7-30A1-6BE3FEFE0C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5D4794F-3EF2-ECE8-11D2-6366F24C07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09F09A0-14F1-5817-6D5D-E404C7CC63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311583-978D-888D-61D8-954561EAA9F3}"/>
              </a:ext>
            </a:extLst>
          </p:cNvPr>
          <p:cNvSpPr>
            <a:spLocks noGrp="1"/>
          </p:cNvSpPr>
          <p:nvPr>
            <p:ph type="dt" sz="half" idx="10"/>
          </p:nvPr>
        </p:nvSpPr>
        <p:spPr/>
        <p:txBody>
          <a:bodyPr/>
          <a:lstStyle/>
          <a:p>
            <a:fld id="{5E19A3B1-9D06-084D-9D6A-F0272315CE48}" type="datetimeFigureOut">
              <a:rPr lang="en-US" smtClean="0"/>
              <a:t>9/3/23</a:t>
            </a:fld>
            <a:endParaRPr lang="en-US"/>
          </a:p>
        </p:txBody>
      </p:sp>
      <p:sp>
        <p:nvSpPr>
          <p:cNvPr id="6" name="Footer Placeholder 5">
            <a:extLst>
              <a:ext uri="{FF2B5EF4-FFF2-40B4-BE49-F238E27FC236}">
                <a16:creationId xmlns:a16="http://schemas.microsoft.com/office/drawing/2014/main" id="{0E057352-EFEC-6C0E-5F08-52C59885CC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16EA82-F761-8989-2F0F-E9CAA38A5725}"/>
              </a:ext>
            </a:extLst>
          </p:cNvPr>
          <p:cNvSpPr>
            <a:spLocks noGrp="1"/>
          </p:cNvSpPr>
          <p:nvPr>
            <p:ph type="sldNum" sz="quarter" idx="12"/>
          </p:nvPr>
        </p:nvSpPr>
        <p:spPr/>
        <p:txBody>
          <a:bodyPr/>
          <a:lstStyle/>
          <a:p>
            <a:fld id="{D1A44F08-C79F-5B4E-B8CF-1A4F99BDCA31}" type="slidenum">
              <a:rPr lang="en-US" smtClean="0"/>
              <a:t>‹#›</a:t>
            </a:fld>
            <a:endParaRPr lang="en-US"/>
          </a:p>
        </p:txBody>
      </p:sp>
    </p:spTree>
    <p:extLst>
      <p:ext uri="{BB962C8B-B14F-4D97-AF65-F5344CB8AC3E}">
        <p14:creationId xmlns:p14="http://schemas.microsoft.com/office/powerpoint/2010/main" val="3498935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184E50-779A-5695-2C9B-4F6A01A38C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97627E0-8E3A-8BC9-61E5-069276C4D0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B04E97-282E-9CA5-BB84-943D7E2E5E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19A3B1-9D06-084D-9D6A-F0272315CE48}" type="datetimeFigureOut">
              <a:rPr lang="en-US" smtClean="0"/>
              <a:t>9/3/23</a:t>
            </a:fld>
            <a:endParaRPr lang="en-US"/>
          </a:p>
        </p:txBody>
      </p:sp>
      <p:sp>
        <p:nvSpPr>
          <p:cNvPr id="5" name="Footer Placeholder 4">
            <a:extLst>
              <a:ext uri="{FF2B5EF4-FFF2-40B4-BE49-F238E27FC236}">
                <a16:creationId xmlns:a16="http://schemas.microsoft.com/office/drawing/2014/main" id="{429F7696-FC48-45B3-3E38-D167EA8608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82A0E69-D57D-EA86-E5A2-A3F4ACDE3D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A44F08-C79F-5B4E-B8CF-1A4F99BDCA31}" type="slidenum">
              <a:rPr lang="en-US" smtClean="0"/>
              <a:t>‹#›</a:t>
            </a:fld>
            <a:endParaRPr lang="en-US"/>
          </a:p>
        </p:txBody>
      </p:sp>
    </p:spTree>
    <p:extLst>
      <p:ext uri="{BB962C8B-B14F-4D97-AF65-F5344CB8AC3E}">
        <p14:creationId xmlns:p14="http://schemas.microsoft.com/office/powerpoint/2010/main" val="14684561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https://watermark.lovepik.com/photo/20211204/large/lovepik-old-lady-with-dog-picture_501515989.jpg"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https://watermark.lovepik.com/photo/20211204/large/lovepik-old-lady-with-dog-picture_501515989.jpg"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10 For Dog Grooming Package From My Yuppy Puppy ($35 Value) | sdr.com.ec">
            <a:extLst>
              <a:ext uri="{FF2B5EF4-FFF2-40B4-BE49-F238E27FC236}">
                <a16:creationId xmlns:a16="http://schemas.microsoft.com/office/drawing/2014/main" id="{D16452D1-8657-4529-E7B0-431CD84BDB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42614"/>
            <a:ext cx="12192000" cy="734322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2475B425-DD8B-D263-9277-236700CC1DD4}"/>
              </a:ext>
            </a:extLst>
          </p:cNvPr>
          <p:cNvSpPr/>
          <p:nvPr/>
        </p:nvSpPr>
        <p:spPr>
          <a:xfrm>
            <a:off x="0" y="-242614"/>
            <a:ext cx="12192000" cy="7343228"/>
          </a:xfrm>
          <a:prstGeom prst="rect">
            <a:avLst/>
          </a:prstGeom>
          <a:gradFill>
            <a:gsLst>
              <a:gs pos="0">
                <a:schemeClr val="accent1">
                  <a:lumMod val="5000"/>
                  <a:lumOff val="95000"/>
                  <a:alpha val="0"/>
                </a:schemeClr>
              </a:gs>
              <a:gs pos="74000">
                <a:schemeClr val="tx1">
                  <a:alpha val="15342"/>
                </a:schemeClr>
              </a:gs>
              <a:gs pos="83000">
                <a:schemeClr val="tx1">
                  <a:alpha val="14768"/>
                </a:schemeClr>
              </a:gs>
              <a:gs pos="100000">
                <a:schemeClr val="tx1">
                  <a:alpha val="25132"/>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A98B074-0991-7B9F-1C2C-7A4AD9FEFD59}"/>
              </a:ext>
            </a:extLst>
          </p:cNvPr>
          <p:cNvSpPr txBox="1"/>
          <p:nvPr/>
        </p:nvSpPr>
        <p:spPr>
          <a:xfrm>
            <a:off x="1388533" y="4165600"/>
            <a:ext cx="9414933" cy="1938992"/>
          </a:xfrm>
          <a:prstGeom prst="rect">
            <a:avLst/>
          </a:prstGeom>
          <a:noFill/>
        </p:spPr>
        <p:txBody>
          <a:bodyPr wrap="square" rtlCol="0">
            <a:spAutoFit/>
          </a:bodyPr>
          <a:lstStyle/>
          <a:p>
            <a:pPr algn="ctr"/>
            <a:r>
              <a:rPr lang="en-US" sz="6000" dirty="0">
                <a:solidFill>
                  <a:schemeClr val="bg1"/>
                </a:solidFill>
                <a:latin typeface="Marvin" panose="02000000000000000000" pitchFamily="2" charset="0"/>
              </a:rPr>
              <a:t>PA    S </a:t>
            </a:r>
          </a:p>
          <a:p>
            <a:pPr algn="ctr"/>
            <a:r>
              <a:rPr lang="en-US" sz="6000" dirty="0">
                <a:solidFill>
                  <a:schemeClr val="bg1"/>
                </a:solidFill>
                <a:latin typeface="Marvin" panose="02000000000000000000" pitchFamily="2" charset="0"/>
              </a:rPr>
              <a:t>Grooming Spa</a:t>
            </a:r>
          </a:p>
        </p:txBody>
      </p:sp>
      <p:pic>
        <p:nvPicPr>
          <p:cNvPr id="7" name="Picture 6">
            <a:extLst>
              <a:ext uri="{FF2B5EF4-FFF2-40B4-BE49-F238E27FC236}">
                <a16:creationId xmlns:a16="http://schemas.microsoft.com/office/drawing/2014/main" id="{DA88BF72-DB27-2CD1-681D-BEF5BC633AAF}"/>
              </a:ext>
            </a:extLst>
          </p:cNvPr>
          <p:cNvPicPr>
            <a:picLocks noChangeAspect="1"/>
          </p:cNvPicPr>
          <p:nvPr/>
        </p:nvPicPr>
        <p:blipFill>
          <a:blip r:embed="rId3"/>
          <a:stretch>
            <a:fillRect/>
          </a:stretch>
        </p:blipFill>
        <p:spPr>
          <a:xfrm>
            <a:off x="5738335" y="4165600"/>
            <a:ext cx="1185333" cy="1046689"/>
          </a:xfrm>
          <a:prstGeom prst="rect">
            <a:avLst/>
          </a:prstGeom>
        </p:spPr>
      </p:pic>
    </p:spTree>
    <p:extLst>
      <p:ext uri="{BB962C8B-B14F-4D97-AF65-F5344CB8AC3E}">
        <p14:creationId xmlns:p14="http://schemas.microsoft.com/office/powerpoint/2010/main" val="822919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irty dog - happy english bulldog with dirty muddy face panting Stock Photo  - Alamy">
            <a:extLst>
              <a:ext uri="{FF2B5EF4-FFF2-40B4-BE49-F238E27FC236}">
                <a16:creationId xmlns:a16="http://schemas.microsoft.com/office/drawing/2014/main" id="{36B37DC0-1AB8-7DD6-AB02-5BCEB4F29E2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83" r="3334" b="4905"/>
          <a:stretch/>
        </p:blipFill>
        <p:spPr bwMode="auto">
          <a:xfrm>
            <a:off x="6264096" y="1388533"/>
            <a:ext cx="5757263" cy="463973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31C0F23-D584-F1E7-1A41-AD76F6FF21AD}"/>
              </a:ext>
            </a:extLst>
          </p:cNvPr>
          <p:cNvSpPr/>
          <p:nvPr/>
        </p:nvSpPr>
        <p:spPr>
          <a:xfrm>
            <a:off x="0" y="0"/>
            <a:ext cx="6096000" cy="6858000"/>
          </a:xfrm>
          <a:prstGeom prst="rect">
            <a:avLst/>
          </a:prstGeom>
          <a:solidFill>
            <a:srgbClr val="FFADC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29E6FF8-8DFA-4A65-5752-8FAD3696C6D6}"/>
              </a:ext>
            </a:extLst>
          </p:cNvPr>
          <p:cNvSpPr txBox="1"/>
          <p:nvPr/>
        </p:nvSpPr>
        <p:spPr>
          <a:xfrm>
            <a:off x="651933" y="2274838"/>
            <a:ext cx="4792133" cy="2585323"/>
          </a:xfrm>
          <a:prstGeom prst="rect">
            <a:avLst/>
          </a:prstGeom>
          <a:noFill/>
        </p:spPr>
        <p:txBody>
          <a:bodyPr wrap="square" rtlCol="0">
            <a:spAutoFit/>
          </a:bodyPr>
          <a:lstStyle/>
          <a:p>
            <a:r>
              <a:rPr lang="en-US" sz="1800" kern="100" dirty="0">
                <a:solidFill>
                  <a:schemeClr val="bg1"/>
                </a:solidFill>
                <a:effectLst/>
                <a:latin typeface="Amazon Ember Light" panose="020B0403020204020204" pitchFamily="34" charset="0"/>
                <a:ea typeface="Calibri" panose="020F0502020204030204" pitchFamily="34" charset="0"/>
                <a:cs typeface="Times New Roman" panose="02020603050405020304" pitchFamily="18" charset="0"/>
              </a:rPr>
              <a:t>Paws Grooming Spa clients are animal lovers and most of them are dog owners. They don’t like calling a location to make an appointment because they often have to wait on hold.</a:t>
            </a:r>
          </a:p>
          <a:p>
            <a:pPr marL="0" marR="0">
              <a:spcBef>
                <a:spcPts val="0"/>
              </a:spcBef>
              <a:spcAft>
                <a:spcPts val="0"/>
              </a:spcAft>
            </a:pPr>
            <a:endParaRPr lang="en-US" kern="100" dirty="0">
              <a:solidFill>
                <a:schemeClr val="bg1"/>
              </a:solidFill>
              <a:latin typeface="Amazon Ember Light" panose="020B040302020402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kern="100" dirty="0">
                <a:solidFill>
                  <a:schemeClr val="bg1"/>
                </a:solidFill>
                <a:effectLst/>
                <a:latin typeface="Amazon Ember Light" panose="020B0403020204020204" pitchFamily="34" charset="0"/>
                <a:ea typeface="Calibri" panose="020F0502020204030204" pitchFamily="34" charset="0"/>
                <a:cs typeface="Times New Roman" panose="02020603050405020304" pitchFamily="18" charset="0"/>
              </a:rPr>
              <a:t>The </a:t>
            </a:r>
            <a:r>
              <a:rPr lang="en-US" kern="100" dirty="0">
                <a:solidFill>
                  <a:schemeClr val="bg1"/>
                </a:solidFill>
                <a:latin typeface="Amazon Ember Light" panose="020B0403020204020204" pitchFamily="34" charset="0"/>
                <a:ea typeface="Calibri" panose="020F0502020204030204" pitchFamily="34" charset="0"/>
                <a:cs typeface="Times New Roman" panose="02020603050405020304" pitchFamily="18" charset="0"/>
              </a:rPr>
              <a:t>issue aimed to be resolved is to </a:t>
            </a:r>
            <a:r>
              <a:rPr lang="en-US" sz="1800" kern="100" dirty="0">
                <a:solidFill>
                  <a:schemeClr val="bg1"/>
                </a:solidFill>
                <a:effectLst/>
                <a:latin typeface="Amazon Ember Light" panose="020B0403020204020204" pitchFamily="34" charset="0"/>
                <a:ea typeface="Calibri" panose="020F0502020204030204" pitchFamily="34" charset="0"/>
                <a:cs typeface="Times New Roman" panose="02020603050405020304" pitchFamily="18" charset="0"/>
              </a:rPr>
              <a:t>create the ability for your customers to book grooming services online. </a:t>
            </a:r>
          </a:p>
        </p:txBody>
      </p:sp>
      <p:sp>
        <p:nvSpPr>
          <p:cNvPr id="6" name="TextBox 5">
            <a:extLst>
              <a:ext uri="{FF2B5EF4-FFF2-40B4-BE49-F238E27FC236}">
                <a16:creationId xmlns:a16="http://schemas.microsoft.com/office/drawing/2014/main" id="{C782A25D-D2B2-9F64-B034-7C6AA690DC96}"/>
              </a:ext>
            </a:extLst>
          </p:cNvPr>
          <p:cNvSpPr txBox="1"/>
          <p:nvPr/>
        </p:nvSpPr>
        <p:spPr>
          <a:xfrm>
            <a:off x="651933" y="668291"/>
            <a:ext cx="4792133" cy="584775"/>
          </a:xfrm>
          <a:prstGeom prst="rect">
            <a:avLst/>
          </a:prstGeom>
          <a:noFill/>
        </p:spPr>
        <p:txBody>
          <a:bodyPr wrap="square" rtlCol="0">
            <a:spAutoFit/>
          </a:bodyPr>
          <a:lstStyle/>
          <a:p>
            <a:pPr marL="0" marR="0">
              <a:spcBef>
                <a:spcPts val="0"/>
              </a:spcBef>
              <a:spcAft>
                <a:spcPts val="0"/>
              </a:spcAft>
            </a:pPr>
            <a:r>
              <a:rPr lang="en-US" sz="3200" kern="100" dirty="0">
                <a:solidFill>
                  <a:schemeClr val="bg1"/>
                </a:solidFill>
                <a:effectLst/>
                <a:latin typeface="Amazon Ember" panose="020B0603020204020204" pitchFamily="34" charset="0"/>
                <a:ea typeface="Calibri" panose="020F0502020204030204" pitchFamily="34" charset="0"/>
                <a:cs typeface="Times New Roman" panose="02020603050405020304" pitchFamily="18" charset="0"/>
              </a:rPr>
              <a:t>Problem Statement</a:t>
            </a:r>
            <a:endParaRPr lang="en-US" sz="3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87401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ADC5"/>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DE1FA1-EFC9-D335-2682-819DFF770EBC}"/>
              </a:ext>
            </a:extLst>
          </p:cNvPr>
          <p:cNvSpPr txBox="1"/>
          <p:nvPr/>
        </p:nvSpPr>
        <p:spPr>
          <a:xfrm>
            <a:off x="745067" y="728133"/>
            <a:ext cx="6536267" cy="1077218"/>
          </a:xfrm>
          <a:prstGeom prst="rect">
            <a:avLst/>
          </a:prstGeom>
          <a:noFill/>
        </p:spPr>
        <p:txBody>
          <a:bodyPr wrap="square" rtlCol="0">
            <a:spAutoFit/>
          </a:bodyPr>
          <a:lstStyle/>
          <a:p>
            <a:r>
              <a:rPr lang="en-US" sz="3200" kern="100" dirty="0">
                <a:solidFill>
                  <a:schemeClr val="bg1"/>
                </a:solidFill>
                <a:effectLst/>
                <a:latin typeface="Amazon Ember" panose="020B0603020204020204" pitchFamily="34" charset="0"/>
                <a:ea typeface="Calibri" panose="020F0502020204030204" pitchFamily="34" charset="0"/>
                <a:cs typeface="Times New Roman" panose="02020603050405020304" pitchFamily="18" charset="0"/>
              </a:rPr>
              <a:t>Persona — Silvia </a:t>
            </a:r>
          </a:p>
          <a:p>
            <a:r>
              <a:rPr lang="en-US" sz="3200" kern="100" dirty="0">
                <a:solidFill>
                  <a:schemeClr val="bg1"/>
                </a:solidFill>
                <a:latin typeface="Amazon Ember" panose="020B0603020204020204" pitchFamily="34" charset="0"/>
                <a:ea typeface="Calibri" panose="020F0502020204030204" pitchFamily="34" charset="0"/>
                <a:cs typeface="Times New Roman" panose="02020603050405020304" pitchFamily="18" charset="0"/>
              </a:rPr>
              <a:t>B</a:t>
            </a:r>
            <a:r>
              <a:rPr lang="en-US" sz="3200" kern="100" dirty="0">
                <a:solidFill>
                  <a:schemeClr val="bg1"/>
                </a:solidFill>
                <a:effectLst/>
                <a:latin typeface="Amazon Ember" panose="020B0603020204020204" pitchFamily="34" charset="0"/>
                <a:ea typeface="Calibri" panose="020F0502020204030204" pitchFamily="34" charset="0"/>
                <a:cs typeface="Times New Roman" panose="02020603050405020304" pitchFamily="18" charset="0"/>
              </a:rPr>
              <a:t>usiness </a:t>
            </a:r>
            <a:r>
              <a:rPr lang="en-US" sz="3200" kern="100" dirty="0">
                <a:solidFill>
                  <a:schemeClr val="bg1"/>
                </a:solidFill>
                <a:latin typeface="Amazon Ember" panose="020B0603020204020204" pitchFamily="34" charset="0"/>
                <a:ea typeface="Calibri" panose="020F0502020204030204" pitchFamily="34" charset="0"/>
                <a:cs typeface="Times New Roman" panose="02020603050405020304" pitchFamily="18" charset="0"/>
              </a:rPr>
              <a:t>O</a:t>
            </a:r>
            <a:r>
              <a:rPr lang="en-US" sz="3200" kern="100" dirty="0">
                <a:solidFill>
                  <a:schemeClr val="bg1"/>
                </a:solidFill>
                <a:effectLst/>
                <a:latin typeface="Amazon Ember" panose="020B0603020204020204" pitchFamily="34" charset="0"/>
                <a:ea typeface="Calibri" panose="020F0502020204030204" pitchFamily="34" charset="0"/>
                <a:cs typeface="Times New Roman" panose="02020603050405020304" pitchFamily="18" charset="0"/>
              </a:rPr>
              <a:t>wner</a:t>
            </a:r>
            <a:endParaRPr lang="en-US" sz="3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7E1D96FA-7E90-D454-F565-73DE22757C6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0534" y="2166823"/>
            <a:ext cx="4893733" cy="3963044"/>
          </a:xfrm>
          <a:prstGeom prst="rect">
            <a:avLst/>
          </a:prstGeom>
          <a:noFill/>
        </p:spPr>
      </p:pic>
      <p:sp>
        <p:nvSpPr>
          <p:cNvPr id="7" name="TextBox 6">
            <a:extLst>
              <a:ext uri="{FF2B5EF4-FFF2-40B4-BE49-F238E27FC236}">
                <a16:creationId xmlns:a16="http://schemas.microsoft.com/office/drawing/2014/main" id="{86BB150A-E406-A7E9-55A3-F3749104BEF3}"/>
              </a:ext>
            </a:extLst>
          </p:cNvPr>
          <p:cNvSpPr txBox="1"/>
          <p:nvPr/>
        </p:nvSpPr>
        <p:spPr>
          <a:xfrm>
            <a:off x="6350000" y="2024686"/>
            <a:ext cx="4961466" cy="4247317"/>
          </a:xfrm>
          <a:prstGeom prst="rect">
            <a:avLst/>
          </a:prstGeom>
          <a:noFill/>
        </p:spPr>
        <p:txBody>
          <a:bodyPr wrap="square" rtlCol="0">
            <a:spAutoFit/>
          </a:bodyPr>
          <a:lstStyle/>
          <a:p>
            <a:r>
              <a:rPr lang="en-US"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Our team has </a:t>
            </a:r>
            <a:r>
              <a:rPr lang="en-US" sz="1800"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composed a profile of key elements to take into consideration in order to create a solution to your problem we truly believe in. The objective to this presentation is to provide a solution for clients of Paws Grooming Spa with booking grooming appointments online. </a:t>
            </a:r>
          </a:p>
          <a:p>
            <a:endParaRPr lang="en-US"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endParaRPr>
          </a:p>
          <a:p>
            <a:r>
              <a:rPr lang="en-US" sz="1800"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By avoiding having to have long waiting times on the phone. In return, increase business with more appointments and allow for you to hire additional staff and provide quality support. </a:t>
            </a:r>
            <a:r>
              <a:rPr lang="en-US"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P</a:t>
            </a:r>
            <a:r>
              <a:rPr lang="en-US" sz="1800"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roviding great quality services, we expect for 5-star reviews from your clients by providing solutions to your clients problems.</a:t>
            </a:r>
            <a:r>
              <a:rPr lang="en-US"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 </a:t>
            </a:r>
            <a:endParaRPr lang="en-US"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Tree>
    <p:extLst>
      <p:ext uri="{BB962C8B-B14F-4D97-AF65-F5344CB8AC3E}">
        <p14:creationId xmlns:p14="http://schemas.microsoft.com/office/powerpoint/2010/main" val="2060890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ADC5"/>
        </a:solidFill>
        <a:effectLst/>
      </p:bgPr>
    </p:bg>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191FEC9E-FD6C-E698-1AB2-9CF0945DECA9}"/>
              </a:ext>
            </a:extLst>
          </p:cNvPr>
          <p:cNvSpPr>
            <a:spLocks noChangeArrowheads="1"/>
          </p:cNvSpPr>
          <p:nvPr/>
        </p:nvSpPr>
        <p:spPr bwMode="auto">
          <a:xfrm>
            <a:off x="4975225" y="14462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3">
            <a:extLst>
              <a:ext uri="{FF2B5EF4-FFF2-40B4-BE49-F238E27FC236}">
                <a16:creationId xmlns:a16="http://schemas.microsoft.com/office/drawing/2014/main" id="{16501C74-640A-B6C4-998C-FB4D46120A70}"/>
              </a:ext>
            </a:extLst>
          </p:cNvPr>
          <p:cNvSpPr>
            <a:spLocks noChangeArrowheads="1"/>
          </p:cNvSpPr>
          <p:nvPr/>
        </p:nvSpPr>
        <p:spPr bwMode="auto">
          <a:xfrm>
            <a:off x="4975225" y="19034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TextBox 7">
            <a:extLst>
              <a:ext uri="{FF2B5EF4-FFF2-40B4-BE49-F238E27FC236}">
                <a16:creationId xmlns:a16="http://schemas.microsoft.com/office/drawing/2014/main" id="{5C00CFA6-2599-983F-F9F2-60CC08A0E4C2}"/>
              </a:ext>
            </a:extLst>
          </p:cNvPr>
          <p:cNvSpPr txBox="1"/>
          <p:nvPr/>
        </p:nvSpPr>
        <p:spPr>
          <a:xfrm>
            <a:off x="432628" y="548775"/>
            <a:ext cx="1399891" cy="584775"/>
          </a:xfrm>
          <a:prstGeom prst="rect">
            <a:avLst/>
          </a:prstGeom>
          <a:noFill/>
        </p:spPr>
        <p:txBody>
          <a:bodyPr wrap="square" rtlCol="0">
            <a:spAutoFit/>
          </a:bodyPr>
          <a:lstStyle/>
          <a:p>
            <a:pPr marL="0" marR="0">
              <a:spcBef>
                <a:spcPts val="0"/>
              </a:spcBef>
              <a:spcAft>
                <a:spcPts val="0"/>
              </a:spcAft>
            </a:pPr>
            <a:r>
              <a:rPr lang="en-US" sz="3200" kern="100" dirty="0">
                <a:solidFill>
                  <a:schemeClr val="bg1"/>
                </a:solidFill>
                <a:effectLst/>
                <a:latin typeface="Amazon Ember" panose="020B0603020204020204" pitchFamily="34" charset="0"/>
                <a:ea typeface="Calibri" panose="020F0502020204030204" pitchFamily="34" charset="0"/>
                <a:cs typeface="Times New Roman" panose="02020603050405020304" pitchFamily="18" charset="0"/>
              </a:rPr>
              <a:t>Profile</a:t>
            </a:r>
            <a:endParaRPr lang="en-US" sz="3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5BA740C8-C189-791D-B54A-44CCBB87B00E}"/>
              </a:ext>
            </a:extLst>
          </p:cNvPr>
          <p:cNvSpPr txBox="1"/>
          <p:nvPr/>
        </p:nvSpPr>
        <p:spPr>
          <a:xfrm>
            <a:off x="7687241" y="702806"/>
            <a:ext cx="4072131" cy="5909310"/>
          </a:xfrm>
          <a:prstGeom prst="rect">
            <a:avLst/>
          </a:prstGeom>
          <a:noFill/>
        </p:spPr>
        <p:txBody>
          <a:bodyPr wrap="square" rtlCol="0">
            <a:spAutoFit/>
          </a:bodyPr>
          <a:lstStyle/>
          <a:p>
            <a:r>
              <a:rPr lang="en-US" sz="1200" b="1"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rPr>
              <a:t>Challenges and Obstacles</a:t>
            </a:r>
            <a:endParaRPr lang="en-US" sz="12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a:p>
            <a:pPr marL="0" marR="0">
              <a:spcBef>
                <a:spcPts val="0"/>
              </a:spcBef>
              <a:spcAft>
                <a:spcPts val="0"/>
              </a:spcAft>
            </a:pPr>
            <a:r>
              <a:rPr lang="en-US" sz="1200" kern="100"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Long wait hold time to schedule an appointment for costumers.</a:t>
            </a:r>
          </a:p>
          <a:p>
            <a:pPr marL="0" marR="0">
              <a:spcBef>
                <a:spcPts val="0"/>
              </a:spcBef>
              <a:spcAft>
                <a:spcPts val="0"/>
              </a:spcAft>
            </a:pPr>
            <a:r>
              <a:rPr lang="en-US" sz="1200" kern="100"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a:spcBef>
                <a:spcPts val="0"/>
              </a:spcBef>
              <a:spcAft>
                <a:spcPts val="0"/>
              </a:spcAft>
            </a:pPr>
            <a:r>
              <a:rPr lang="en-US" sz="1200" kern="100"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Get the right team that understands my needs for my new website.</a:t>
            </a:r>
          </a:p>
          <a:p>
            <a:pPr marL="0" marR="0">
              <a:spcBef>
                <a:spcPts val="0"/>
              </a:spcBef>
              <a:spcAft>
                <a:spcPts val="0"/>
              </a:spcAft>
            </a:pPr>
            <a:r>
              <a:rPr lang="en-US" sz="1200" kern="100"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a:spcBef>
                <a:spcPts val="0"/>
              </a:spcBef>
              <a:spcAft>
                <a:spcPts val="0"/>
              </a:spcAft>
            </a:pPr>
            <a:r>
              <a:rPr lang="en-US" sz="1200" kern="100"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Expand my business and understand the new needs.</a:t>
            </a:r>
          </a:p>
          <a:p>
            <a:pPr marL="0" marR="0">
              <a:spcBef>
                <a:spcPts val="0"/>
              </a:spcBef>
              <a:spcAft>
                <a:spcPts val="0"/>
              </a:spcAft>
            </a:pPr>
            <a:endParaRPr lang="en-US" sz="1200" kern="1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endParaRPr>
          </a:p>
          <a:p>
            <a:r>
              <a:rPr lang="en-US" sz="1200" b="1"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rPr>
              <a:t>Sales Objections</a:t>
            </a:r>
            <a:endParaRPr lang="en-US" sz="12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a:p>
            <a:pPr marL="0" marR="0">
              <a:spcBef>
                <a:spcPts val="0"/>
              </a:spcBef>
              <a:spcAft>
                <a:spcPts val="0"/>
              </a:spcAft>
            </a:pPr>
            <a:r>
              <a:rPr lang="en-US" sz="1200" kern="100"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"We're already working with someone else".</a:t>
            </a:r>
          </a:p>
          <a:p>
            <a:pPr marL="0" marR="0">
              <a:spcBef>
                <a:spcPts val="0"/>
              </a:spcBef>
              <a:spcAft>
                <a:spcPts val="0"/>
              </a:spcAft>
            </a:pPr>
            <a:r>
              <a:rPr lang="en-US" sz="1200" kern="100"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a:spcBef>
                <a:spcPts val="0"/>
              </a:spcBef>
              <a:spcAft>
                <a:spcPts val="0"/>
              </a:spcAft>
            </a:pPr>
            <a:r>
              <a:rPr lang="en-US" sz="1200" kern="100"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"Just send me some information"</a:t>
            </a:r>
          </a:p>
          <a:p>
            <a:pPr marL="0" marR="0">
              <a:spcBef>
                <a:spcPts val="0"/>
              </a:spcBef>
              <a:spcAft>
                <a:spcPts val="0"/>
              </a:spcAft>
            </a:pPr>
            <a:r>
              <a:rPr lang="en-US" sz="1200" kern="100"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a:spcBef>
                <a:spcPts val="0"/>
              </a:spcBef>
              <a:spcAft>
                <a:spcPts val="0"/>
              </a:spcAft>
            </a:pPr>
            <a:r>
              <a:rPr lang="en-US" sz="1200" kern="100"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"I've never heard of your company"</a:t>
            </a:r>
          </a:p>
          <a:p>
            <a:pPr marL="0" marR="0">
              <a:spcBef>
                <a:spcPts val="0"/>
              </a:spcBef>
              <a:spcAft>
                <a:spcPts val="0"/>
              </a:spcAft>
            </a:pPr>
            <a:r>
              <a:rPr lang="en-US" sz="1200" kern="100"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 </a:t>
            </a:r>
          </a:p>
          <a:p>
            <a:r>
              <a:rPr lang="en-US" sz="1200"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"The price is too high" </a:t>
            </a:r>
          </a:p>
          <a:p>
            <a:endParaRPr lang="en-US" sz="1200" kern="1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endParaRPr>
          </a:p>
          <a:p>
            <a:r>
              <a:rPr lang="en-US" sz="1200" b="1"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rPr>
              <a:t>Sources of Information:</a:t>
            </a:r>
          </a:p>
          <a:p>
            <a:pPr marL="0" marR="0">
              <a:spcBef>
                <a:spcPts val="0"/>
              </a:spcBef>
              <a:spcAft>
                <a:spcPts val="0"/>
              </a:spcAft>
            </a:pPr>
            <a:r>
              <a:rPr lang="en-US" sz="1200" b="1" kern="100"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rPr>
              <a:t>Books — </a:t>
            </a:r>
            <a:r>
              <a:rPr lang="en-US" sz="1200" kern="100"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How to Raise the Perfect Dog</a:t>
            </a:r>
          </a:p>
          <a:p>
            <a:r>
              <a:rPr lang="en-US" sz="1200"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By:  Cesar </a:t>
            </a:r>
            <a:r>
              <a:rPr lang="en-US" sz="1200" dirty="0" err="1">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Millan,Melissa</a:t>
            </a:r>
            <a:r>
              <a:rPr lang="en-US" sz="1200"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 Jo Peltier. </a:t>
            </a:r>
          </a:p>
          <a:p>
            <a:endParaRPr lang="en-US" sz="1200" kern="1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endParaRPr>
          </a:p>
          <a:p>
            <a:pPr marL="0" marR="0">
              <a:spcBef>
                <a:spcPts val="0"/>
              </a:spcBef>
              <a:spcAft>
                <a:spcPts val="0"/>
              </a:spcAft>
            </a:pPr>
            <a:r>
              <a:rPr lang="en-US" sz="1200" b="1" kern="100"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rPr>
              <a:t>Blogs — </a:t>
            </a:r>
            <a:r>
              <a:rPr lang="en-US" sz="1200"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https://</a:t>
            </a:r>
            <a:r>
              <a:rPr lang="en-US" sz="1200" dirty="0" err="1">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dogtime.com</a:t>
            </a:r>
            <a:r>
              <a:rPr lang="en-US" sz="1200"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a:t>
            </a:r>
          </a:p>
          <a:p>
            <a:pPr marL="0" marR="0">
              <a:spcBef>
                <a:spcPts val="0"/>
              </a:spcBef>
              <a:spcAft>
                <a:spcPts val="0"/>
              </a:spcAft>
            </a:pPr>
            <a:endParaRPr lang="en-US" sz="1200" kern="1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endParaRPr>
          </a:p>
          <a:p>
            <a:r>
              <a:rPr lang="en-US" sz="1200" b="1" kern="100"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rPr>
              <a:t>Conferences — </a:t>
            </a:r>
            <a:r>
              <a:rPr lang="en-US" sz="1200"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https://</a:t>
            </a:r>
            <a:r>
              <a:rPr lang="en-US" sz="1200" dirty="0" err="1">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aggressivedog.com</a:t>
            </a:r>
            <a:r>
              <a:rPr lang="en-US" sz="1200"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/conference/</a:t>
            </a:r>
          </a:p>
          <a:p>
            <a:endParaRPr lang="en-US" sz="12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endParaRPr>
          </a:p>
          <a:p>
            <a:r>
              <a:rPr lang="en-US" sz="1200" b="1" kern="100"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rPr>
              <a:t>Experts — </a:t>
            </a:r>
            <a:r>
              <a:rPr lang="en-US" sz="1200"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https://</a:t>
            </a:r>
            <a:r>
              <a:rPr lang="en-US" sz="1200" dirty="0" err="1">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www.dogtopia.com</a:t>
            </a:r>
            <a:r>
              <a:rPr lang="en-US" sz="1200"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/meet-the-experts/  </a:t>
            </a:r>
            <a:endParaRPr lang="en-US" sz="1200" kern="100"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endParaRPr>
          </a:p>
          <a:p>
            <a:pPr marL="0" marR="0">
              <a:spcBef>
                <a:spcPts val="0"/>
              </a:spcBef>
              <a:spcAft>
                <a:spcPts val="0"/>
              </a:spcAft>
            </a:pPr>
            <a:endParaRPr lang="en-US" sz="1200" kern="100"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endParaRPr>
          </a:p>
          <a:p>
            <a:pPr marL="0" marR="0">
              <a:spcBef>
                <a:spcPts val="0"/>
              </a:spcBef>
              <a:spcAft>
                <a:spcPts val="0"/>
              </a:spcAft>
            </a:pPr>
            <a:r>
              <a:rPr lang="en-US" sz="1200" b="1" kern="100"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rPr>
              <a:t>Magazines — </a:t>
            </a:r>
            <a:r>
              <a:rPr lang="en-US" sz="1200"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https://</a:t>
            </a:r>
            <a:r>
              <a:rPr lang="en-US" sz="1200" dirty="0" err="1">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moderndogmagazine.com</a:t>
            </a:r>
            <a:r>
              <a:rPr lang="en-US" sz="1200"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a:spcBef>
                <a:spcPts val="0"/>
              </a:spcBef>
              <a:spcAft>
                <a:spcPts val="0"/>
              </a:spcAft>
            </a:pPr>
            <a:endParaRPr lang="en-US" sz="1200" kern="1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endParaRPr>
          </a:p>
          <a:p>
            <a:pPr marL="0" marR="0">
              <a:spcBef>
                <a:spcPts val="0"/>
              </a:spcBef>
              <a:spcAft>
                <a:spcPts val="0"/>
              </a:spcAft>
            </a:pPr>
            <a:r>
              <a:rPr lang="en-US" sz="1200" b="1" kern="100"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rPr>
              <a:t>Websites — </a:t>
            </a:r>
            <a:r>
              <a:rPr lang="en-US" sz="1200"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https://</a:t>
            </a:r>
            <a:r>
              <a:rPr lang="en-US" sz="1200" dirty="0" err="1">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www.dogster.com</a:t>
            </a:r>
            <a:r>
              <a:rPr lang="en-US" sz="1200"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 </a:t>
            </a:r>
            <a:endParaRPr lang="en-US" sz="1200" kern="100"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1" name="TextBox 10">
            <a:extLst>
              <a:ext uri="{FF2B5EF4-FFF2-40B4-BE49-F238E27FC236}">
                <a16:creationId xmlns:a16="http://schemas.microsoft.com/office/drawing/2014/main" id="{4CD8922C-1C04-8C81-77B1-49CC6A5BFF66}"/>
              </a:ext>
            </a:extLst>
          </p:cNvPr>
          <p:cNvSpPr txBox="1"/>
          <p:nvPr/>
        </p:nvSpPr>
        <p:spPr>
          <a:xfrm>
            <a:off x="432628" y="4295965"/>
            <a:ext cx="3133493" cy="1754326"/>
          </a:xfrm>
          <a:prstGeom prst="rect">
            <a:avLst/>
          </a:prstGeom>
          <a:noFill/>
        </p:spPr>
        <p:txBody>
          <a:bodyPr wrap="square" rtlCol="0">
            <a:spAutoFit/>
          </a:bodyPr>
          <a:lstStyle/>
          <a:p>
            <a:r>
              <a:rPr lang="en-US" sz="1200" b="1"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rPr>
              <a:t>Goals and Motivations</a:t>
            </a:r>
            <a:endParaRPr lang="en-US" sz="12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a:p>
            <a:pPr marL="0" marR="0">
              <a:spcBef>
                <a:spcPts val="0"/>
              </a:spcBef>
              <a:spcAft>
                <a:spcPts val="0"/>
              </a:spcAft>
            </a:pPr>
            <a:r>
              <a:rPr lang="en-US" sz="1200" kern="100"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Open more locations with her grooming spa.</a:t>
            </a:r>
          </a:p>
          <a:p>
            <a:pPr marL="0" marR="0">
              <a:spcBef>
                <a:spcPts val="0"/>
              </a:spcBef>
              <a:spcAft>
                <a:spcPts val="0"/>
              </a:spcAft>
            </a:pPr>
            <a:r>
              <a:rPr lang="en-US" sz="1200" kern="100"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a:spcBef>
                <a:spcPts val="0"/>
              </a:spcBef>
              <a:spcAft>
                <a:spcPts val="0"/>
              </a:spcAft>
            </a:pPr>
            <a:r>
              <a:rPr lang="en-US" sz="1200" kern="100"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Improve the schedule system through the website.</a:t>
            </a:r>
          </a:p>
          <a:p>
            <a:pPr marL="0" marR="0">
              <a:spcBef>
                <a:spcPts val="0"/>
              </a:spcBef>
              <a:spcAft>
                <a:spcPts val="0"/>
              </a:spcAft>
            </a:pPr>
            <a:r>
              <a:rPr lang="en-US" sz="1200" kern="100"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a:spcBef>
                <a:spcPts val="0"/>
              </a:spcBef>
              <a:spcAft>
                <a:spcPts val="0"/>
              </a:spcAft>
            </a:pPr>
            <a:r>
              <a:rPr lang="en-US" sz="1200" kern="100"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Increase staffing at existing locations in order to extend appointment times.</a:t>
            </a:r>
          </a:p>
        </p:txBody>
      </p:sp>
      <p:sp>
        <p:nvSpPr>
          <p:cNvPr id="12" name="TextBox 11">
            <a:extLst>
              <a:ext uri="{FF2B5EF4-FFF2-40B4-BE49-F238E27FC236}">
                <a16:creationId xmlns:a16="http://schemas.microsoft.com/office/drawing/2014/main" id="{8D590734-D32A-1255-4590-E18688ED3A93}"/>
              </a:ext>
            </a:extLst>
          </p:cNvPr>
          <p:cNvSpPr txBox="1"/>
          <p:nvPr/>
        </p:nvSpPr>
        <p:spPr>
          <a:xfrm>
            <a:off x="4138647" y="1341310"/>
            <a:ext cx="3133493" cy="4708981"/>
          </a:xfrm>
          <a:prstGeom prst="rect">
            <a:avLst/>
          </a:prstGeom>
          <a:noFill/>
        </p:spPr>
        <p:txBody>
          <a:bodyPr wrap="square" rtlCol="0">
            <a:spAutoFit/>
          </a:bodyPr>
          <a:lstStyle/>
          <a:p>
            <a:r>
              <a:rPr lang="en-US" sz="1200" b="1"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rPr>
              <a:t>Quotation</a:t>
            </a:r>
            <a:endParaRPr lang="en-US" sz="12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a:p>
            <a:r>
              <a:rPr lang="en-US" sz="1200"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“A dog is the only thing on earth that loves you more than you love yourself.” – Josh Billings </a:t>
            </a:r>
          </a:p>
          <a:p>
            <a:endParaRPr lang="en-US" sz="12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endParaRPr>
          </a:p>
          <a:p>
            <a:r>
              <a:rPr lang="en-US" sz="1200" b="1"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rPr>
              <a:t>Name</a:t>
            </a:r>
          </a:p>
          <a:p>
            <a:r>
              <a:rPr lang="en-US" sz="1200"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Silvia Specter </a:t>
            </a:r>
          </a:p>
          <a:p>
            <a:endParaRPr lang="en-US" sz="12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endParaRPr>
          </a:p>
          <a:p>
            <a:r>
              <a:rPr lang="en-US" sz="1200" b="1"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rPr>
              <a:t>Age</a:t>
            </a:r>
          </a:p>
          <a:p>
            <a:r>
              <a:rPr lang="en-US" sz="1200"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32 years old</a:t>
            </a:r>
          </a:p>
          <a:p>
            <a:endParaRPr lang="en-US" sz="12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endParaRPr>
          </a:p>
          <a:p>
            <a:r>
              <a:rPr lang="en-US" sz="1200" b="1"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rPr>
              <a:t>Gender</a:t>
            </a:r>
          </a:p>
          <a:p>
            <a:r>
              <a:rPr lang="en-US" sz="1200"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Female</a:t>
            </a:r>
          </a:p>
          <a:p>
            <a:endParaRPr lang="en-US" sz="12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endParaRPr>
          </a:p>
          <a:p>
            <a:r>
              <a:rPr lang="en-US" sz="1200" b="1"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rPr>
              <a:t>Location</a:t>
            </a:r>
          </a:p>
          <a:p>
            <a:r>
              <a:rPr lang="en-US" sz="1200"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Kansas</a:t>
            </a:r>
          </a:p>
          <a:p>
            <a:endParaRPr lang="en-US" sz="12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endParaRPr>
          </a:p>
          <a:p>
            <a:r>
              <a:rPr lang="en-US" sz="1200" b="1"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rPr>
              <a:t>Occupation</a:t>
            </a:r>
          </a:p>
          <a:p>
            <a:r>
              <a:rPr lang="en-US" sz="1200"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Owner Paws Grooming Spa</a:t>
            </a:r>
          </a:p>
          <a:p>
            <a:endParaRPr lang="en-US" sz="12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endParaRPr>
          </a:p>
          <a:p>
            <a:r>
              <a:rPr lang="en-US" sz="1200" b="1"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rPr>
              <a:t>Highest Level of Education</a:t>
            </a:r>
          </a:p>
          <a:p>
            <a:r>
              <a:rPr lang="en-US" sz="1200"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Degree in Social Sciences</a:t>
            </a:r>
          </a:p>
          <a:p>
            <a:endParaRPr lang="en-US" sz="1200"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endParaRPr>
          </a:p>
          <a:p>
            <a:r>
              <a:rPr lang="en-US" sz="1200" b="1"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rPr>
              <a:t>Annual Income</a:t>
            </a:r>
          </a:p>
          <a:p>
            <a:r>
              <a:rPr lang="en-US" sz="1200"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$47,000</a:t>
            </a:r>
          </a:p>
        </p:txBody>
      </p:sp>
      <p:pic>
        <p:nvPicPr>
          <p:cNvPr id="13" name="Picture 12">
            <a:extLst>
              <a:ext uri="{FF2B5EF4-FFF2-40B4-BE49-F238E27FC236}">
                <a16:creationId xmlns:a16="http://schemas.microsoft.com/office/drawing/2014/main" id="{E85335A3-D996-AEFA-AD81-907853B19AB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2988" y="1422868"/>
            <a:ext cx="3190559" cy="2583779"/>
          </a:xfrm>
          <a:prstGeom prst="rect">
            <a:avLst/>
          </a:prstGeom>
          <a:noFill/>
        </p:spPr>
      </p:pic>
    </p:spTree>
    <p:extLst>
      <p:ext uri="{BB962C8B-B14F-4D97-AF65-F5344CB8AC3E}">
        <p14:creationId xmlns:p14="http://schemas.microsoft.com/office/powerpoint/2010/main" val="3873682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ADC5"/>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DE1FA1-EFC9-D335-2682-819DFF770EBC}"/>
              </a:ext>
            </a:extLst>
          </p:cNvPr>
          <p:cNvSpPr txBox="1"/>
          <p:nvPr/>
        </p:nvSpPr>
        <p:spPr>
          <a:xfrm>
            <a:off x="745067" y="728133"/>
            <a:ext cx="6536267" cy="1077218"/>
          </a:xfrm>
          <a:prstGeom prst="rect">
            <a:avLst/>
          </a:prstGeom>
          <a:noFill/>
        </p:spPr>
        <p:txBody>
          <a:bodyPr wrap="square" rtlCol="0">
            <a:spAutoFit/>
          </a:bodyPr>
          <a:lstStyle/>
          <a:p>
            <a:r>
              <a:rPr lang="en-US" sz="3200" kern="100" dirty="0">
                <a:solidFill>
                  <a:schemeClr val="bg1"/>
                </a:solidFill>
                <a:effectLst/>
                <a:latin typeface="Amazon Ember" panose="020B0603020204020204" pitchFamily="34" charset="0"/>
                <a:ea typeface="Calibri" panose="020F0502020204030204" pitchFamily="34" charset="0"/>
                <a:cs typeface="Times New Roman" panose="02020603050405020304" pitchFamily="18" charset="0"/>
              </a:rPr>
              <a:t>Persona — Suzie </a:t>
            </a:r>
          </a:p>
          <a:p>
            <a:r>
              <a:rPr lang="en-US" sz="3200" kern="100" dirty="0">
                <a:solidFill>
                  <a:schemeClr val="bg1"/>
                </a:solidFill>
                <a:latin typeface="Amazon Ember" panose="020B0603020204020204" pitchFamily="34" charset="0"/>
                <a:ea typeface="Calibri" panose="020F0502020204030204" pitchFamily="34" charset="0"/>
                <a:cs typeface="Times New Roman" panose="02020603050405020304" pitchFamily="18" charset="0"/>
              </a:rPr>
              <a:t>Customer</a:t>
            </a:r>
            <a:endParaRPr lang="en-US" sz="3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86BB150A-E406-A7E9-55A3-F3749104BEF3}"/>
              </a:ext>
            </a:extLst>
          </p:cNvPr>
          <p:cNvSpPr txBox="1"/>
          <p:nvPr/>
        </p:nvSpPr>
        <p:spPr>
          <a:xfrm>
            <a:off x="6428059" y="2074062"/>
            <a:ext cx="4500137" cy="3970318"/>
          </a:xfrm>
          <a:prstGeom prst="rect">
            <a:avLst/>
          </a:prstGeom>
          <a:noFill/>
        </p:spPr>
        <p:txBody>
          <a:bodyPr wrap="square" rtlCol="0">
            <a:spAutoFit/>
          </a:bodyPr>
          <a:lstStyle/>
          <a:p>
            <a:pPr marL="0" marR="0">
              <a:spcBef>
                <a:spcPts val="0"/>
              </a:spcBef>
              <a:spcAft>
                <a:spcPts val="0"/>
              </a:spcAft>
            </a:pPr>
            <a:r>
              <a:rPr lang="en-US" kern="100"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Let’s go ahead take a look from a customer’s perspective of Paws Grooming Spa. Here we have Suzie who is an elderly lady who runs her own dog day care services and is looking to have her client’s dogs groomed by the time they are ready to be picked up by their owners. </a:t>
            </a:r>
          </a:p>
          <a:p>
            <a:pPr marL="0" marR="0">
              <a:spcBef>
                <a:spcPts val="0"/>
              </a:spcBef>
              <a:spcAft>
                <a:spcPts val="0"/>
              </a:spcAft>
            </a:pPr>
            <a:endParaRPr lang="en-US" kern="1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endParaRPr>
          </a:p>
          <a:p>
            <a:pPr marL="0" marR="0">
              <a:spcBef>
                <a:spcPts val="0"/>
              </a:spcBef>
              <a:spcAft>
                <a:spcPts val="0"/>
              </a:spcAft>
            </a:pPr>
            <a:r>
              <a:rPr lang="en-US" kern="100"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In order for her to potentially grow her business, she needs a great, reliable dog grooming service with online booking services. This is where Paws Grooming Spa comes in to save the day and Suzie’s doggy day care business. </a:t>
            </a:r>
          </a:p>
        </p:txBody>
      </p:sp>
      <p:sp>
        <p:nvSpPr>
          <p:cNvPr id="4" name="Rectangle 2">
            <a:extLst>
              <a:ext uri="{FF2B5EF4-FFF2-40B4-BE49-F238E27FC236}">
                <a16:creationId xmlns:a16="http://schemas.microsoft.com/office/drawing/2014/main" id="{F8C27033-BEB7-1FBA-B970-1D5E819C0CFB}"/>
              </a:ext>
            </a:extLst>
          </p:cNvPr>
          <p:cNvSpPr>
            <a:spLocks noChangeArrowheads="1"/>
          </p:cNvSpPr>
          <p:nvPr/>
        </p:nvSpPr>
        <p:spPr bwMode="auto">
          <a:xfrm>
            <a:off x="1873404" y="1805350"/>
            <a:ext cx="2133701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6145" name="Picture 1" descr="Old Lady With Dog Picture And HD Photos | Free Download On Lovepik">
            <a:extLst>
              <a:ext uri="{FF2B5EF4-FFF2-40B4-BE49-F238E27FC236}">
                <a16:creationId xmlns:a16="http://schemas.microsoft.com/office/drawing/2014/main" id="{20F24C13-05F3-C397-D0E4-EE3261B77CD8}"/>
              </a:ext>
            </a:extLst>
          </p:cNvPr>
          <p:cNvPicPr>
            <a:picLocks noChangeAspect="1" noChangeArrowheads="1"/>
          </p:cNvPicPr>
          <p:nvPr/>
        </p:nvPicPr>
        <p:blipFill rotWithShape="1">
          <a:blip r:embed="rId3" r:link="rId4">
            <a:extLst>
              <a:ext uri="{28A0092B-C50C-407E-A947-70E740481C1C}">
                <a14:useLocalDpi xmlns:a14="http://schemas.microsoft.com/office/drawing/2010/main" val="0"/>
              </a:ext>
            </a:extLst>
          </a:blip>
          <a:srcRect b="22388"/>
          <a:stretch/>
        </p:blipFill>
        <p:spPr bwMode="auto">
          <a:xfrm>
            <a:off x="1263804" y="1988576"/>
            <a:ext cx="3557238" cy="41412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495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ADC5"/>
        </a:solidFill>
        <a:effectLst/>
      </p:bgPr>
    </p:bg>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191FEC9E-FD6C-E698-1AB2-9CF0945DECA9}"/>
              </a:ext>
            </a:extLst>
          </p:cNvPr>
          <p:cNvSpPr>
            <a:spLocks noChangeArrowheads="1"/>
          </p:cNvSpPr>
          <p:nvPr/>
        </p:nvSpPr>
        <p:spPr bwMode="auto">
          <a:xfrm>
            <a:off x="4975225" y="14462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3">
            <a:extLst>
              <a:ext uri="{FF2B5EF4-FFF2-40B4-BE49-F238E27FC236}">
                <a16:creationId xmlns:a16="http://schemas.microsoft.com/office/drawing/2014/main" id="{16501C74-640A-B6C4-998C-FB4D46120A70}"/>
              </a:ext>
            </a:extLst>
          </p:cNvPr>
          <p:cNvSpPr>
            <a:spLocks noChangeArrowheads="1"/>
          </p:cNvSpPr>
          <p:nvPr/>
        </p:nvSpPr>
        <p:spPr bwMode="auto">
          <a:xfrm>
            <a:off x="4975225" y="19034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TextBox 7">
            <a:extLst>
              <a:ext uri="{FF2B5EF4-FFF2-40B4-BE49-F238E27FC236}">
                <a16:creationId xmlns:a16="http://schemas.microsoft.com/office/drawing/2014/main" id="{5C00CFA6-2599-983F-F9F2-60CC08A0E4C2}"/>
              </a:ext>
            </a:extLst>
          </p:cNvPr>
          <p:cNvSpPr txBox="1"/>
          <p:nvPr/>
        </p:nvSpPr>
        <p:spPr>
          <a:xfrm>
            <a:off x="432628" y="548775"/>
            <a:ext cx="1399891" cy="584775"/>
          </a:xfrm>
          <a:prstGeom prst="rect">
            <a:avLst/>
          </a:prstGeom>
          <a:noFill/>
        </p:spPr>
        <p:txBody>
          <a:bodyPr wrap="square" rtlCol="0">
            <a:spAutoFit/>
          </a:bodyPr>
          <a:lstStyle/>
          <a:p>
            <a:pPr marL="0" marR="0">
              <a:spcBef>
                <a:spcPts val="0"/>
              </a:spcBef>
              <a:spcAft>
                <a:spcPts val="0"/>
              </a:spcAft>
            </a:pPr>
            <a:r>
              <a:rPr lang="en-US" sz="3200" kern="100" dirty="0">
                <a:solidFill>
                  <a:schemeClr val="bg1"/>
                </a:solidFill>
                <a:effectLst/>
                <a:latin typeface="Amazon Ember" panose="020B0603020204020204" pitchFamily="34" charset="0"/>
                <a:ea typeface="Calibri" panose="020F0502020204030204" pitchFamily="34" charset="0"/>
                <a:cs typeface="Times New Roman" panose="02020603050405020304" pitchFamily="18" charset="0"/>
              </a:rPr>
              <a:t>Profile</a:t>
            </a:r>
            <a:endParaRPr lang="en-US" sz="3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5BA740C8-C189-791D-B54A-44CCBB87B00E}"/>
              </a:ext>
            </a:extLst>
          </p:cNvPr>
          <p:cNvSpPr txBox="1"/>
          <p:nvPr/>
        </p:nvSpPr>
        <p:spPr>
          <a:xfrm>
            <a:off x="7687241" y="702806"/>
            <a:ext cx="4072131" cy="5447645"/>
          </a:xfrm>
          <a:prstGeom prst="rect">
            <a:avLst/>
          </a:prstGeom>
          <a:noFill/>
        </p:spPr>
        <p:txBody>
          <a:bodyPr wrap="square" rtlCol="0">
            <a:spAutoFit/>
          </a:bodyPr>
          <a:lstStyle/>
          <a:p>
            <a:r>
              <a:rPr lang="en-US" sz="1200" b="1"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rPr>
              <a:t>Challenges and Obstacles</a:t>
            </a:r>
            <a:endParaRPr lang="en-US" sz="12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a:p>
            <a:pPr marL="0" marR="0">
              <a:spcBef>
                <a:spcPts val="0"/>
              </a:spcBef>
              <a:spcAft>
                <a:spcPts val="0"/>
              </a:spcAft>
            </a:pPr>
            <a:r>
              <a:rPr lang="en-US" sz="1200" kern="100"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Being on hold for too long while trying to book appointments for client’s dogs.</a:t>
            </a:r>
          </a:p>
          <a:p>
            <a:pPr marL="0" marR="0">
              <a:spcBef>
                <a:spcPts val="0"/>
              </a:spcBef>
              <a:spcAft>
                <a:spcPts val="0"/>
              </a:spcAft>
            </a:pPr>
            <a:r>
              <a:rPr lang="en-US" sz="1200" kern="100"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 </a:t>
            </a:r>
          </a:p>
          <a:p>
            <a:r>
              <a:rPr lang="en-US" sz="1200"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Inconsistent quality work from dog groomers. </a:t>
            </a:r>
            <a:br>
              <a:rPr lang="en-US" sz="1200"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br>
            <a:br>
              <a:rPr lang="en-US" sz="1200"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br>
            <a:r>
              <a:rPr lang="en-US" sz="1200"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Expensive prices for dog grooming services.</a:t>
            </a:r>
          </a:p>
          <a:p>
            <a:endParaRPr lang="en-US" sz="1200" kern="1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endParaRPr>
          </a:p>
          <a:p>
            <a:r>
              <a:rPr lang="en-US" sz="1200" b="1"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rPr>
              <a:t>Sales Objections</a:t>
            </a:r>
            <a:endParaRPr lang="en-US" sz="12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a:p>
            <a:pPr marL="0" marR="0">
              <a:spcBef>
                <a:spcPts val="0"/>
              </a:spcBef>
              <a:spcAft>
                <a:spcPts val="0"/>
              </a:spcAft>
            </a:pPr>
            <a:r>
              <a:rPr lang="en-US" sz="1200"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No online appointment booking. </a:t>
            </a:r>
          </a:p>
          <a:p>
            <a:pPr marL="0" marR="0">
              <a:spcBef>
                <a:spcPts val="0"/>
              </a:spcBef>
              <a:spcAft>
                <a:spcPts val="0"/>
              </a:spcAft>
            </a:pPr>
            <a:endParaRPr lang="en-US" sz="1200" kern="100" dirty="0">
              <a:solidFill>
                <a:schemeClr val="bg1"/>
              </a:solidFill>
              <a:latin typeface="Calibri" panose="020F0502020204030204" pitchFamily="34" charset="0"/>
              <a:ea typeface="Amazon Ember Light" panose="020B0403020204020204" pitchFamily="34" charset="0"/>
              <a:cs typeface="Times New Roman" panose="02020603050405020304" pitchFamily="18" charset="0"/>
            </a:endParaRPr>
          </a:p>
          <a:p>
            <a:pPr marL="0" marR="0">
              <a:spcBef>
                <a:spcPts val="0"/>
              </a:spcBef>
              <a:spcAft>
                <a:spcPts val="0"/>
              </a:spcAft>
            </a:pPr>
            <a:r>
              <a:rPr lang="en-US" sz="1200" kern="100"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Bad quality dog grooming services.</a:t>
            </a:r>
            <a:br>
              <a:rPr lang="en-US" sz="1200" kern="100"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br>
            <a:endParaRPr lang="en-US" sz="1200" kern="100"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endParaRPr>
          </a:p>
          <a:p>
            <a:pPr marL="0" marR="0">
              <a:spcBef>
                <a:spcPts val="0"/>
              </a:spcBef>
              <a:spcAft>
                <a:spcPts val="0"/>
              </a:spcAft>
            </a:pPr>
            <a:r>
              <a:rPr lang="en-US" sz="1200" kern="100"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Inconsistent dog grooming services.</a:t>
            </a:r>
            <a:br>
              <a:rPr lang="en-US" sz="1200" kern="100"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br>
            <a:endParaRPr lang="en-US" sz="1200" kern="100"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endParaRPr>
          </a:p>
          <a:p>
            <a:r>
              <a:rPr lang="en-US" sz="1200"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Bad 1</a:t>
            </a:r>
            <a:r>
              <a:rPr lang="en-US" sz="1200" baseline="30000"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st</a:t>
            </a:r>
            <a:r>
              <a:rPr lang="en-US" sz="1200"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 impression.</a:t>
            </a:r>
          </a:p>
          <a:p>
            <a:endParaRPr lang="en-US" sz="1200" kern="1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endParaRPr>
          </a:p>
          <a:p>
            <a:r>
              <a:rPr lang="en-US" sz="1200" b="1"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rPr>
              <a:t>Sources of Information:</a:t>
            </a:r>
          </a:p>
          <a:p>
            <a:pPr marL="0" marR="0">
              <a:spcBef>
                <a:spcPts val="0"/>
              </a:spcBef>
              <a:spcAft>
                <a:spcPts val="0"/>
              </a:spcAft>
            </a:pPr>
            <a:r>
              <a:rPr lang="en-US" sz="1200" b="1" kern="100"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rPr>
              <a:t>Books — </a:t>
            </a:r>
            <a:r>
              <a:rPr lang="en-US" sz="1200" kern="100"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Caring for your Dog, How to Train your Puppy</a:t>
            </a:r>
            <a:endParaRPr lang="en-US" sz="1200"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endParaRPr>
          </a:p>
          <a:p>
            <a:endParaRPr lang="en-US" sz="1200" kern="1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endParaRPr>
          </a:p>
          <a:p>
            <a:pPr marL="0" marR="0">
              <a:spcBef>
                <a:spcPts val="0"/>
              </a:spcBef>
              <a:spcAft>
                <a:spcPts val="0"/>
              </a:spcAft>
            </a:pPr>
            <a:r>
              <a:rPr lang="en-US" sz="1200" b="1" kern="100"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rPr>
              <a:t>Blogs — </a:t>
            </a:r>
            <a:r>
              <a:rPr lang="en-US" sz="1200"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Twinkl - How to Take Care of a Pet </a:t>
            </a:r>
          </a:p>
          <a:p>
            <a:pPr marL="0" marR="0">
              <a:spcBef>
                <a:spcPts val="0"/>
              </a:spcBef>
              <a:spcAft>
                <a:spcPts val="0"/>
              </a:spcAft>
            </a:pPr>
            <a:endParaRPr lang="en-US" sz="1200" kern="1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endParaRPr>
          </a:p>
          <a:p>
            <a:pPr marL="0" marR="0">
              <a:spcBef>
                <a:spcPts val="0"/>
              </a:spcBef>
              <a:spcAft>
                <a:spcPts val="0"/>
              </a:spcAft>
            </a:pPr>
            <a:r>
              <a:rPr lang="en-US" sz="1200" b="1" kern="100"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rPr>
              <a:t>Conferences — </a:t>
            </a:r>
            <a:r>
              <a:rPr lang="en-US" sz="1200" kern="100"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Pet Boarding and Daycare Expo</a:t>
            </a:r>
          </a:p>
          <a:p>
            <a:endParaRPr lang="en-US" sz="12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endParaRPr>
          </a:p>
          <a:p>
            <a:r>
              <a:rPr lang="en-US" sz="1200" b="1" kern="100"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rPr>
              <a:t>Experts — </a:t>
            </a:r>
            <a:r>
              <a:rPr lang="en-US" sz="1200"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Cesar Milan</a:t>
            </a:r>
            <a:endParaRPr lang="en-US" sz="1200" kern="100"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endParaRPr>
          </a:p>
          <a:p>
            <a:pPr marL="0" marR="0">
              <a:spcBef>
                <a:spcPts val="0"/>
              </a:spcBef>
              <a:spcAft>
                <a:spcPts val="0"/>
              </a:spcAft>
            </a:pPr>
            <a:endParaRPr lang="en-US" sz="1200" kern="100"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endParaRPr>
          </a:p>
          <a:p>
            <a:pPr marL="0" marR="0">
              <a:spcBef>
                <a:spcPts val="0"/>
              </a:spcBef>
              <a:spcAft>
                <a:spcPts val="0"/>
              </a:spcAft>
            </a:pPr>
            <a:r>
              <a:rPr lang="en-US" sz="1200" b="1" kern="100"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rPr>
              <a:t>Magazines — </a:t>
            </a:r>
            <a:r>
              <a:rPr lang="en-US" sz="1200"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Modern Dog, </a:t>
            </a:r>
            <a:r>
              <a:rPr lang="en-US" sz="1200" dirty="0" err="1">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Dogmopolitan</a:t>
            </a:r>
            <a:endParaRPr lang="en-US" sz="1200"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endParaRPr>
          </a:p>
          <a:p>
            <a:pPr marL="0" marR="0">
              <a:spcBef>
                <a:spcPts val="0"/>
              </a:spcBef>
              <a:spcAft>
                <a:spcPts val="0"/>
              </a:spcAft>
            </a:pPr>
            <a:endParaRPr lang="en-US" sz="1200" kern="1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endParaRPr>
          </a:p>
          <a:p>
            <a:pPr marL="0" marR="0">
              <a:spcBef>
                <a:spcPts val="0"/>
              </a:spcBef>
              <a:spcAft>
                <a:spcPts val="0"/>
              </a:spcAft>
            </a:pPr>
            <a:r>
              <a:rPr lang="en-US" sz="1200" b="1" kern="100"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rPr>
              <a:t>Websites — </a:t>
            </a:r>
            <a:r>
              <a:rPr lang="en-US" sz="1200" b="1" kern="100" dirty="0" err="1">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petsmart.com</a:t>
            </a:r>
            <a:r>
              <a:rPr lang="en-US" sz="1200" b="1" kern="1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 </a:t>
            </a:r>
            <a:r>
              <a:rPr lang="en-US" sz="1200" b="1" kern="100" dirty="0" err="1">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petco.com</a:t>
            </a:r>
            <a:endParaRPr lang="en-US" sz="1200" kern="100"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1" name="TextBox 10">
            <a:extLst>
              <a:ext uri="{FF2B5EF4-FFF2-40B4-BE49-F238E27FC236}">
                <a16:creationId xmlns:a16="http://schemas.microsoft.com/office/drawing/2014/main" id="{4CD8922C-1C04-8C81-77B1-49CC6A5BFF66}"/>
              </a:ext>
            </a:extLst>
          </p:cNvPr>
          <p:cNvSpPr txBox="1"/>
          <p:nvPr/>
        </p:nvSpPr>
        <p:spPr>
          <a:xfrm>
            <a:off x="432628" y="4295965"/>
            <a:ext cx="3133493" cy="2123658"/>
          </a:xfrm>
          <a:prstGeom prst="rect">
            <a:avLst/>
          </a:prstGeom>
          <a:noFill/>
        </p:spPr>
        <p:txBody>
          <a:bodyPr wrap="square" rtlCol="0">
            <a:spAutoFit/>
          </a:bodyPr>
          <a:lstStyle/>
          <a:p>
            <a:r>
              <a:rPr lang="en-US" sz="1200" b="1"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rPr>
              <a:t>Goals and Motivations</a:t>
            </a:r>
            <a:endParaRPr lang="en-US" sz="12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a:p>
            <a:pPr marL="0" marR="0">
              <a:spcBef>
                <a:spcPts val="0"/>
              </a:spcBef>
              <a:spcAft>
                <a:spcPts val="0"/>
              </a:spcAft>
            </a:pPr>
            <a:r>
              <a:rPr lang="en-US" sz="1200" kern="100"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To be able to book appointments for dog grooming services as quickly as possible.</a:t>
            </a:r>
          </a:p>
          <a:p>
            <a:pPr marL="0" marR="0">
              <a:spcBef>
                <a:spcPts val="0"/>
              </a:spcBef>
              <a:spcAft>
                <a:spcPts val="0"/>
              </a:spcAft>
            </a:pPr>
            <a:r>
              <a:rPr lang="en-US" sz="1200" kern="100"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a:spcBef>
                <a:spcPts val="0"/>
              </a:spcBef>
              <a:spcAft>
                <a:spcPts val="0"/>
              </a:spcAft>
            </a:pPr>
            <a:r>
              <a:rPr lang="en-US" sz="1200" kern="100"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Have clean dogs ready for when dog owners pick them up.</a:t>
            </a:r>
          </a:p>
          <a:p>
            <a:pPr marL="0" marR="0">
              <a:spcBef>
                <a:spcPts val="0"/>
              </a:spcBef>
              <a:spcAft>
                <a:spcPts val="0"/>
              </a:spcAft>
            </a:pPr>
            <a:br>
              <a:rPr lang="en-US" sz="1200" kern="100"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br>
            <a:r>
              <a:rPr lang="en-US" sz="1200" kern="100"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Increase clientele by providing consistent quality dog care services.</a:t>
            </a:r>
          </a:p>
          <a:p>
            <a:pPr marL="0" marR="0">
              <a:spcBef>
                <a:spcPts val="0"/>
              </a:spcBef>
              <a:spcAft>
                <a:spcPts val="0"/>
              </a:spcAft>
            </a:pPr>
            <a:r>
              <a:rPr lang="en-US" sz="1200" kern="100"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a:spcBef>
                <a:spcPts val="0"/>
              </a:spcBef>
              <a:spcAft>
                <a:spcPts val="0"/>
              </a:spcAft>
            </a:pPr>
            <a:r>
              <a:rPr lang="en-US" sz="1200" kern="100"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Open more locations in the future.  </a:t>
            </a:r>
          </a:p>
        </p:txBody>
      </p:sp>
      <p:sp>
        <p:nvSpPr>
          <p:cNvPr id="12" name="TextBox 11">
            <a:extLst>
              <a:ext uri="{FF2B5EF4-FFF2-40B4-BE49-F238E27FC236}">
                <a16:creationId xmlns:a16="http://schemas.microsoft.com/office/drawing/2014/main" id="{8D590734-D32A-1255-4590-E18688ED3A93}"/>
              </a:ext>
            </a:extLst>
          </p:cNvPr>
          <p:cNvSpPr txBox="1"/>
          <p:nvPr/>
        </p:nvSpPr>
        <p:spPr>
          <a:xfrm>
            <a:off x="4059934" y="1218647"/>
            <a:ext cx="3133493" cy="4708981"/>
          </a:xfrm>
          <a:prstGeom prst="rect">
            <a:avLst/>
          </a:prstGeom>
          <a:noFill/>
        </p:spPr>
        <p:txBody>
          <a:bodyPr wrap="square" rtlCol="0">
            <a:spAutoFit/>
          </a:bodyPr>
          <a:lstStyle/>
          <a:p>
            <a:r>
              <a:rPr lang="en-US" sz="1200" b="1"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rPr>
              <a:t>Quotation</a:t>
            </a:r>
            <a:endParaRPr lang="en-US" sz="12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a:p>
            <a:pPr marL="0" marR="0">
              <a:spcBef>
                <a:spcPts val="0"/>
              </a:spcBef>
              <a:spcAft>
                <a:spcPts val="0"/>
              </a:spcAft>
            </a:pPr>
            <a:r>
              <a:rPr lang="en-US" sz="1200"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A mother’s love is a mother’s love and my dog is my life” </a:t>
            </a:r>
            <a:endParaRPr lang="en-US" sz="1200" kern="1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endParaRPr>
          </a:p>
          <a:p>
            <a:endParaRPr lang="en-US" sz="12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endParaRPr>
          </a:p>
          <a:p>
            <a:r>
              <a:rPr lang="en-US" sz="1200" b="1"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rPr>
              <a:t>Name</a:t>
            </a:r>
          </a:p>
          <a:p>
            <a:r>
              <a:rPr lang="en-US" sz="1200"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Suzie</a:t>
            </a:r>
          </a:p>
          <a:p>
            <a:endParaRPr lang="en-US" sz="12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endParaRPr>
          </a:p>
          <a:p>
            <a:r>
              <a:rPr lang="en-US" sz="1200" b="1"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rPr>
              <a:t>Age</a:t>
            </a:r>
          </a:p>
          <a:p>
            <a:r>
              <a:rPr lang="en-US" sz="1200"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67 years old</a:t>
            </a:r>
          </a:p>
          <a:p>
            <a:endParaRPr lang="en-US" sz="12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endParaRPr>
          </a:p>
          <a:p>
            <a:r>
              <a:rPr lang="en-US" sz="1200" b="1"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rPr>
              <a:t>Gender</a:t>
            </a:r>
          </a:p>
          <a:p>
            <a:r>
              <a:rPr lang="en-US" sz="1200"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Female</a:t>
            </a:r>
          </a:p>
          <a:p>
            <a:endParaRPr lang="en-US" sz="12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endParaRPr>
          </a:p>
          <a:p>
            <a:r>
              <a:rPr lang="en-US" sz="1200" b="1"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rPr>
              <a:t>Location</a:t>
            </a:r>
          </a:p>
          <a:p>
            <a:r>
              <a:rPr lang="en-US" sz="1200"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Kansas</a:t>
            </a:r>
          </a:p>
          <a:p>
            <a:endParaRPr lang="en-US" sz="12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endParaRPr>
          </a:p>
          <a:p>
            <a:r>
              <a:rPr lang="en-US" sz="1200" b="1"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rPr>
              <a:t>Occupation</a:t>
            </a:r>
          </a:p>
          <a:p>
            <a:r>
              <a:rPr lang="en-US" sz="12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Owner Doggy Day Care </a:t>
            </a:r>
            <a:endParaRPr lang="en-US" sz="1200"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endParaRPr>
          </a:p>
          <a:p>
            <a:endParaRPr lang="en-US" sz="12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endParaRPr>
          </a:p>
          <a:p>
            <a:r>
              <a:rPr lang="en-US" sz="1200" b="1"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rPr>
              <a:t>Highest Level of Education</a:t>
            </a:r>
          </a:p>
          <a:p>
            <a:r>
              <a:rPr lang="en-US" sz="1200"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Bachelor’s degree in Business Administration </a:t>
            </a:r>
          </a:p>
          <a:p>
            <a:endParaRPr lang="en-US" sz="1200"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endParaRPr>
          </a:p>
          <a:p>
            <a:r>
              <a:rPr lang="en-US" sz="1200" b="1" dirty="0">
                <a:solidFill>
                  <a:schemeClr val="bg1"/>
                </a:solidFill>
                <a:effectLst/>
                <a:latin typeface="Amazon Ember" panose="020B0603020204020204" pitchFamily="34" charset="0"/>
                <a:ea typeface="Amazon Ember" panose="020B0603020204020204" pitchFamily="34" charset="0"/>
                <a:cs typeface="Amazon Ember" panose="020B0603020204020204" pitchFamily="34" charset="0"/>
              </a:rPr>
              <a:t>Annual Income</a:t>
            </a:r>
          </a:p>
          <a:p>
            <a:r>
              <a:rPr lang="en-US" sz="1200"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$180,000</a:t>
            </a:r>
          </a:p>
        </p:txBody>
      </p:sp>
      <p:pic>
        <p:nvPicPr>
          <p:cNvPr id="2" name="Picture 1" descr="Old Lady With Dog Picture And HD Photos | Free Download On Lovepik">
            <a:extLst>
              <a:ext uri="{FF2B5EF4-FFF2-40B4-BE49-F238E27FC236}">
                <a16:creationId xmlns:a16="http://schemas.microsoft.com/office/drawing/2014/main" id="{E8CB5772-9E0A-9EB7-5A89-22A04F5AA0A2}"/>
              </a:ext>
            </a:extLst>
          </p:cNvPr>
          <p:cNvPicPr>
            <a:picLocks noChangeAspect="1" noChangeArrowheads="1"/>
          </p:cNvPicPr>
          <p:nvPr/>
        </p:nvPicPr>
        <p:blipFill rotWithShape="1">
          <a:blip r:embed="rId3" r:link="rId4">
            <a:extLst>
              <a:ext uri="{28A0092B-C50C-407E-A947-70E740481C1C}">
                <a14:useLocalDpi xmlns:a14="http://schemas.microsoft.com/office/drawing/2010/main" val="0"/>
              </a:ext>
            </a:extLst>
          </a:blip>
          <a:srcRect b="22388"/>
          <a:stretch>
            <a:fillRect/>
          </a:stretch>
        </p:blipFill>
        <p:spPr bwMode="auto">
          <a:xfrm>
            <a:off x="481430" y="1298387"/>
            <a:ext cx="2433235" cy="2832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4384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ADC5"/>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B32C4B1-3449-B053-00F2-9ADDCAC93A77}"/>
              </a:ext>
            </a:extLst>
          </p:cNvPr>
          <p:cNvSpPr txBox="1"/>
          <p:nvPr/>
        </p:nvSpPr>
        <p:spPr>
          <a:xfrm>
            <a:off x="756013" y="532765"/>
            <a:ext cx="1842222" cy="584775"/>
          </a:xfrm>
          <a:prstGeom prst="rect">
            <a:avLst/>
          </a:prstGeom>
          <a:noFill/>
        </p:spPr>
        <p:txBody>
          <a:bodyPr wrap="square" rtlCol="0">
            <a:spAutoFit/>
          </a:bodyPr>
          <a:lstStyle/>
          <a:p>
            <a:pPr marL="0" marR="0">
              <a:spcBef>
                <a:spcPts val="0"/>
              </a:spcBef>
              <a:spcAft>
                <a:spcPts val="0"/>
              </a:spcAft>
            </a:pPr>
            <a:r>
              <a:rPr lang="en-US" sz="3200" kern="100" dirty="0">
                <a:solidFill>
                  <a:schemeClr val="bg1"/>
                </a:solidFill>
                <a:effectLst/>
                <a:latin typeface="Amazon Ember" panose="020B0603020204020204" pitchFamily="34" charset="0"/>
                <a:ea typeface="Calibri" panose="020F0502020204030204" pitchFamily="34" charset="0"/>
                <a:cs typeface="Times New Roman" panose="02020603050405020304" pitchFamily="18" charset="0"/>
              </a:rPr>
              <a:t>Sitemap</a:t>
            </a:r>
            <a:endParaRPr lang="en-US" sz="3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1175FF58-E435-AC42-5392-A83E590350C3}"/>
              </a:ext>
            </a:extLst>
          </p:cNvPr>
          <p:cNvPicPr>
            <a:picLocks noChangeAspect="1"/>
          </p:cNvPicPr>
          <p:nvPr/>
        </p:nvPicPr>
        <p:blipFill>
          <a:blip r:embed="rId2"/>
          <a:stretch>
            <a:fillRect/>
          </a:stretch>
        </p:blipFill>
        <p:spPr>
          <a:xfrm>
            <a:off x="2492404" y="482768"/>
            <a:ext cx="7207191" cy="6375232"/>
          </a:xfrm>
          <a:prstGeom prst="rect">
            <a:avLst/>
          </a:prstGeom>
        </p:spPr>
      </p:pic>
    </p:spTree>
    <p:extLst>
      <p:ext uri="{BB962C8B-B14F-4D97-AF65-F5344CB8AC3E}">
        <p14:creationId xmlns:p14="http://schemas.microsoft.com/office/powerpoint/2010/main" val="4215639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C56FAD3-6653-D9A0-677B-8C3E10A0B9B9}"/>
              </a:ext>
            </a:extLst>
          </p:cNvPr>
          <p:cNvPicPr>
            <a:picLocks noChangeAspect="1"/>
          </p:cNvPicPr>
          <p:nvPr/>
        </p:nvPicPr>
        <p:blipFill>
          <a:blip r:embed="rId3"/>
          <a:stretch>
            <a:fillRect/>
          </a:stretch>
        </p:blipFill>
        <p:spPr>
          <a:xfrm>
            <a:off x="6382214" y="294810"/>
            <a:ext cx="5571892" cy="6268379"/>
          </a:xfrm>
          <a:prstGeom prst="rect">
            <a:avLst/>
          </a:prstGeom>
          <a:ln>
            <a:solidFill>
              <a:schemeClr val="tx1"/>
            </a:solidFill>
          </a:ln>
        </p:spPr>
      </p:pic>
      <p:sp>
        <p:nvSpPr>
          <p:cNvPr id="6" name="Rectangle 5">
            <a:extLst>
              <a:ext uri="{FF2B5EF4-FFF2-40B4-BE49-F238E27FC236}">
                <a16:creationId xmlns:a16="http://schemas.microsoft.com/office/drawing/2014/main" id="{543D37A2-0EB1-C0FE-0088-4FF60981BD9C}"/>
              </a:ext>
            </a:extLst>
          </p:cNvPr>
          <p:cNvSpPr/>
          <p:nvPr/>
        </p:nvSpPr>
        <p:spPr>
          <a:xfrm>
            <a:off x="0" y="0"/>
            <a:ext cx="6096000" cy="6858000"/>
          </a:xfrm>
          <a:prstGeom prst="rect">
            <a:avLst/>
          </a:prstGeom>
          <a:solidFill>
            <a:srgbClr val="FFADC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CF911D6-F40F-AEE4-8C6E-9E1C989F47E8}"/>
              </a:ext>
            </a:extLst>
          </p:cNvPr>
          <p:cNvSpPr txBox="1"/>
          <p:nvPr/>
        </p:nvSpPr>
        <p:spPr>
          <a:xfrm>
            <a:off x="651933" y="460473"/>
            <a:ext cx="4792133" cy="584775"/>
          </a:xfrm>
          <a:prstGeom prst="rect">
            <a:avLst/>
          </a:prstGeom>
          <a:noFill/>
        </p:spPr>
        <p:txBody>
          <a:bodyPr wrap="square" rtlCol="0">
            <a:spAutoFit/>
          </a:bodyPr>
          <a:lstStyle/>
          <a:p>
            <a:pPr marL="0" marR="0" algn="ctr">
              <a:spcBef>
                <a:spcPts val="0"/>
              </a:spcBef>
              <a:spcAft>
                <a:spcPts val="0"/>
              </a:spcAft>
            </a:pPr>
            <a:r>
              <a:rPr lang="en-US" sz="3200" kern="100" dirty="0">
                <a:solidFill>
                  <a:schemeClr val="bg1"/>
                </a:solidFill>
                <a:effectLst/>
                <a:latin typeface="Amazon Ember" panose="020B0603020204020204" pitchFamily="34" charset="0"/>
                <a:ea typeface="Calibri" panose="020F0502020204030204" pitchFamily="34" charset="0"/>
                <a:cs typeface="Times New Roman" panose="02020603050405020304" pitchFamily="18" charset="0"/>
              </a:rPr>
              <a:t>Mockup</a:t>
            </a:r>
            <a:endParaRPr lang="en-US" sz="3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9AD26E97-AA90-5C88-FD36-8B78E5D639F2}"/>
              </a:ext>
            </a:extLst>
          </p:cNvPr>
          <p:cNvSpPr txBox="1"/>
          <p:nvPr/>
        </p:nvSpPr>
        <p:spPr>
          <a:xfrm>
            <a:off x="651933" y="1180288"/>
            <a:ext cx="4792133" cy="5355312"/>
          </a:xfrm>
          <a:prstGeom prst="rect">
            <a:avLst/>
          </a:prstGeom>
          <a:noFill/>
        </p:spPr>
        <p:txBody>
          <a:bodyPr wrap="square" rtlCol="0">
            <a:spAutoFit/>
          </a:bodyPr>
          <a:lstStyle/>
          <a:p>
            <a:pPr marL="0" marR="0">
              <a:spcBef>
                <a:spcPts val="0"/>
              </a:spcBef>
              <a:spcAft>
                <a:spcPts val="0"/>
              </a:spcAft>
            </a:pPr>
            <a:r>
              <a:rPr lang="en-US" kern="100" dirty="0">
                <a:solidFill>
                  <a:schemeClr val="bg1"/>
                </a:solidFill>
                <a:latin typeface="Amazon Ember Light" panose="020B0403020204020204" pitchFamily="34" charset="0"/>
                <a:ea typeface="Calibri" panose="020F0502020204030204" pitchFamily="34" charset="0"/>
                <a:cs typeface="Times New Roman" panose="02020603050405020304" pitchFamily="18" charset="0"/>
              </a:rPr>
              <a:t>In this mockup you will notice the focal point are the 3 circle graphics of some of the services Paws Grooming Spa has to offer. </a:t>
            </a:r>
          </a:p>
          <a:p>
            <a:pPr marL="0" marR="0">
              <a:spcBef>
                <a:spcPts val="0"/>
              </a:spcBef>
              <a:spcAft>
                <a:spcPts val="0"/>
              </a:spcAft>
            </a:pPr>
            <a:endParaRPr lang="en-US" sz="1800" kern="100" dirty="0">
              <a:solidFill>
                <a:schemeClr val="bg1"/>
              </a:solidFill>
              <a:effectLst/>
              <a:latin typeface="Amazon Ember Light" panose="020B040302020402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kern="100" dirty="0">
                <a:solidFill>
                  <a:schemeClr val="bg1"/>
                </a:solidFill>
                <a:latin typeface="Amazon Ember Light" panose="020B0403020204020204" pitchFamily="34" charset="0"/>
                <a:ea typeface="Calibri" panose="020F0502020204030204" pitchFamily="34" charset="0"/>
                <a:cs typeface="Times New Roman" panose="02020603050405020304" pitchFamily="18" charset="0"/>
              </a:rPr>
              <a:t>You will also notice a top navigation bar on the right hand side. The difference from before and now is we have added the option for “Bookings” as well as all throughout the website’s main landing page and under every location’s page. </a:t>
            </a:r>
          </a:p>
          <a:p>
            <a:pPr marL="0" marR="0">
              <a:spcBef>
                <a:spcPts val="0"/>
              </a:spcBef>
              <a:spcAft>
                <a:spcPts val="0"/>
              </a:spcAft>
            </a:pPr>
            <a:endParaRPr lang="en-US" sz="1800" kern="100" dirty="0">
              <a:solidFill>
                <a:schemeClr val="bg1"/>
              </a:solidFill>
              <a:effectLst/>
              <a:latin typeface="Amazon Ember Light" panose="020B040302020402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kern="100" dirty="0">
                <a:solidFill>
                  <a:schemeClr val="bg1"/>
                </a:solidFill>
                <a:latin typeface="Amazon Ember Light" panose="020B0403020204020204" pitchFamily="34" charset="0"/>
                <a:ea typeface="Calibri" panose="020F0502020204030204" pitchFamily="34" charset="0"/>
                <a:cs typeface="Times New Roman" panose="02020603050405020304" pitchFamily="18" charset="0"/>
              </a:rPr>
              <a:t>All a customer needs to do is click on any of the buttons added below each service or “Bookings” link on the top navigation bar. The customer will then be prompted to select their location, and enter their details. Both you and the customer will receive confirmation emails with the option to add it to their calendar of choice.</a:t>
            </a:r>
            <a:endPar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3797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ADC5"/>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AFCFCB-47C0-B231-3A8D-7EF217A6DB0F}"/>
              </a:ext>
            </a:extLst>
          </p:cNvPr>
          <p:cNvSpPr txBox="1"/>
          <p:nvPr/>
        </p:nvSpPr>
        <p:spPr>
          <a:xfrm>
            <a:off x="2611582" y="1620981"/>
            <a:ext cx="6968836" cy="923330"/>
          </a:xfrm>
          <a:prstGeom prst="rect">
            <a:avLst/>
          </a:prstGeom>
          <a:noFill/>
        </p:spPr>
        <p:txBody>
          <a:bodyPr wrap="square" rtlCol="0">
            <a:spAutoFit/>
          </a:bodyPr>
          <a:lstStyle/>
          <a:p>
            <a:r>
              <a:rPr lang="en-US"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We thank you for the opportunity to obtain your business and we hope you choose our team to be part of Paws Grooming Spa’s success story!</a:t>
            </a:r>
          </a:p>
        </p:txBody>
      </p:sp>
      <p:sp>
        <p:nvSpPr>
          <p:cNvPr id="6" name="TextBox 5">
            <a:extLst>
              <a:ext uri="{FF2B5EF4-FFF2-40B4-BE49-F238E27FC236}">
                <a16:creationId xmlns:a16="http://schemas.microsoft.com/office/drawing/2014/main" id="{D3FD165B-8AD1-EA58-22CC-4268C344EBCF}"/>
              </a:ext>
            </a:extLst>
          </p:cNvPr>
          <p:cNvSpPr txBox="1"/>
          <p:nvPr/>
        </p:nvSpPr>
        <p:spPr>
          <a:xfrm>
            <a:off x="2202873" y="3429000"/>
            <a:ext cx="6096000" cy="1015663"/>
          </a:xfrm>
          <a:prstGeom prst="rect">
            <a:avLst/>
          </a:prstGeom>
          <a:noFill/>
        </p:spPr>
        <p:txBody>
          <a:bodyPr wrap="square">
            <a:spAutoFit/>
          </a:bodyPr>
          <a:lstStyle/>
          <a:p>
            <a:pPr algn="ctr"/>
            <a:r>
              <a:rPr lang="en-US" sz="6000" dirty="0">
                <a:solidFill>
                  <a:schemeClr val="bg1"/>
                </a:solidFill>
                <a:latin typeface="Marvin" panose="02000000000000000000" pitchFamily="2" charset="0"/>
              </a:rPr>
              <a:t>THANK YOU!</a:t>
            </a:r>
            <a:endParaRPr lang="en-US" sz="6000" dirty="0"/>
          </a:p>
        </p:txBody>
      </p:sp>
      <p:pic>
        <p:nvPicPr>
          <p:cNvPr id="7" name="Picture 6">
            <a:extLst>
              <a:ext uri="{FF2B5EF4-FFF2-40B4-BE49-F238E27FC236}">
                <a16:creationId xmlns:a16="http://schemas.microsoft.com/office/drawing/2014/main" id="{D9A30F50-FA6F-6FEA-7C43-53079F3E35C1}"/>
              </a:ext>
            </a:extLst>
          </p:cNvPr>
          <p:cNvPicPr>
            <a:picLocks noChangeAspect="1"/>
          </p:cNvPicPr>
          <p:nvPr/>
        </p:nvPicPr>
        <p:blipFill>
          <a:blip r:embed="rId2"/>
          <a:stretch>
            <a:fillRect/>
          </a:stretch>
        </p:blipFill>
        <p:spPr>
          <a:xfrm>
            <a:off x="8142624" y="3359728"/>
            <a:ext cx="1185333" cy="1046689"/>
          </a:xfrm>
          <a:prstGeom prst="rect">
            <a:avLst/>
          </a:prstGeom>
        </p:spPr>
      </p:pic>
    </p:spTree>
    <p:extLst>
      <p:ext uri="{BB962C8B-B14F-4D97-AF65-F5344CB8AC3E}">
        <p14:creationId xmlns:p14="http://schemas.microsoft.com/office/powerpoint/2010/main" val="38079527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244</TotalTime>
  <Words>877</Words>
  <Application>Microsoft Macintosh PowerPoint</Application>
  <PresentationFormat>Widescreen</PresentationFormat>
  <Paragraphs>145</Paragraphs>
  <Slides>9</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Amazon Ember</vt:lpstr>
      <vt:lpstr>Amazon Ember Light</vt:lpstr>
      <vt:lpstr>Arial</vt:lpstr>
      <vt:lpstr>Calibri</vt:lpstr>
      <vt:lpstr>Calibri Light</vt:lpstr>
      <vt:lpstr>Marvin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cp:revision>
  <dcterms:created xsi:type="dcterms:W3CDTF">2023-09-03T21:45:35Z</dcterms:created>
  <dcterms:modified xsi:type="dcterms:W3CDTF">2023-09-04T01:50:07Z</dcterms:modified>
</cp:coreProperties>
</file>