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9" r:id="rId1"/>
  </p:sldMasterIdLst>
  <p:notesMasterIdLst>
    <p:notesMasterId r:id="rId31"/>
  </p:notesMasterIdLst>
  <p:handoutMasterIdLst>
    <p:handoutMasterId r:id="rId32"/>
  </p:handoutMasterIdLst>
  <p:sldIdLst>
    <p:sldId id="256" r:id="rId2"/>
    <p:sldId id="257" r:id="rId3"/>
    <p:sldId id="262" r:id="rId4"/>
    <p:sldId id="264" r:id="rId5"/>
    <p:sldId id="265" r:id="rId6"/>
    <p:sldId id="266" r:id="rId7"/>
    <p:sldId id="281" r:id="rId8"/>
    <p:sldId id="263" r:id="rId9"/>
    <p:sldId id="270" r:id="rId10"/>
    <p:sldId id="271" r:id="rId11"/>
    <p:sldId id="272" r:id="rId12"/>
    <p:sldId id="273" r:id="rId13"/>
    <p:sldId id="276" r:id="rId14"/>
    <p:sldId id="275" r:id="rId15"/>
    <p:sldId id="284" r:id="rId16"/>
    <p:sldId id="274" r:id="rId17"/>
    <p:sldId id="258" r:id="rId18"/>
    <p:sldId id="277" r:id="rId19"/>
    <p:sldId id="259" r:id="rId20"/>
    <p:sldId id="278" r:id="rId21"/>
    <p:sldId id="260" r:id="rId22"/>
    <p:sldId id="279" r:id="rId23"/>
    <p:sldId id="261" r:id="rId24"/>
    <p:sldId id="280" r:id="rId25"/>
    <p:sldId id="267" r:id="rId26"/>
    <p:sldId id="268" r:id="rId27"/>
    <p:sldId id="269" r:id="rId28"/>
    <p:sldId id="283"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C93802BC-ADE2-D752-2704-7496A532FFF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182E3515-3BAA-0F45-C44D-3A09820C6C6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314AFCA-DC74-4ABF-AFED-5CBEAF6E7819}" type="datetimeFigureOut">
              <a:rPr lang="de-DE" smtClean="0"/>
              <a:t>11.07.2023</a:t>
            </a:fld>
            <a:endParaRPr lang="de-DE"/>
          </a:p>
        </p:txBody>
      </p:sp>
      <p:sp>
        <p:nvSpPr>
          <p:cNvPr id="4" name="Fußzeilenplatzhalter 3">
            <a:extLst>
              <a:ext uri="{FF2B5EF4-FFF2-40B4-BE49-F238E27FC236}">
                <a16:creationId xmlns:a16="http://schemas.microsoft.com/office/drawing/2014/main" id="{75945637-61FE-D6F8-7348-9D62FE96AF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F0448A35-3515-0A5C-7270-2F8A57EE9B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FC60F6-6287-49BD-99F7-822EF45447D9}" type="slidenum">
              <a:rPr lang="de-DE" smtClean="0"/>
              <a:t>‹Nr.›</a:t>
            </a:fld>
            <a:endParaRPr lang="de-DE"/>
          </a:p>
        </p:txBody>
      </p:sp>
    </p:spTree>
    <p:extLst>
      <p:ext uri="{BB962C8B-B14F-4D97-AF65-F5344CB8AC3E}">
        <p14:creationId xmlns:p14="http://schemas.microsoft.com/office/powerpoint/2010/main" val="2205876566"/>
      </p:ext>
    </p:extLst>
  </p:cSld>
  <p:clrMap bg1="lt1" tx1="dk1" bg2="lt2" tx2="dk2" accent1="accent1" accent2="accent2" accent3="accent3" accent4="accent4" accent5="accent5" accent6="accent6" hlink="hlink" folHlink="folHlink"/>
  <p:hf sldNum="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2:53:10.722"/>
    </inkml:context>
    <inkml:brush xml:id="br0">
      <inkml:brushProperty name="width" value="0.05" units="cm"/>
      <inkml:brushProperty name="height" value="0.05" units="cm"/>
    </inkml:brush>
  </inkml:definitions>
  <inkml:trace contextRef="#ctx0" brushRef="#br0">55 31 1444,'-9'0'1308,"0"0"-612,-10 0-312,10-5-48,0 5-248,9-5-132,0 0-80,0 0-60,0-1-152,0 1-2580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8:55:24.291"/>
    </inkml:context>
    <inkml:brush xml:id="br0">
      <inkml:brushProperty name="width" value="0.05" units="cm"/>
      <inkml:brushProperty name="height" value="0.05" units="cm"/>
    </inkml:brush>
  </inkml:definitions>
  <inkml:trace contextRef="#ctx0" brushRef="#br0">0 47 112,'23'-12'3218,"-15"5"-3013,-7 7-181,0-1 1,-1 1 0,1 0 0,0-1 0,-1 1 0,1-1 0,-1 1 0,1-1 0,-1 1-1,1-1 1,-1 1 0,1-1 0,-1 0 0,0 1 0,1-1 0,-1 0 0,0 1-1,1-1 1,-1 0 0,0 0 0,0 1 0,0-1 0,1-1 0,-1 1 293,0 0-309,0 1 1,0-1 0,0 1-1,0-1 1,0 1-1,0-1 1,0 1-1,0-1 1,0 1 0,0-1-1,0 1 1,-1-1-1,1 1 1,0-1 0,0 1-1,0 0 1,-1-1-1,1 1 1,0-1-1,0 1 1,-1-1 0,1 1-1,-1-1 1,1 1-11,0 0 0,0 1 0,0-1 0,0 0 0,0 0 0,0 0 0,0 0 0,0 0 0,0 0 0,-1 1 0,1-1 0,0 0 1,0 0-1,0 0 0,0 0 0,0 0 0,0 0 0,0 0 0,0 1 0,-1-1 0,1 0 0,0 0 0,0 0 0,0 0 0,0 0 0,0 0 0,-1 0 0,1 0 0,0 0 0,0 0 0,0 0 0,0 0 1,0 0-1,-1 0 0,1 0 0,0 0 0,0 0 0,0 0 0,0 0 0,0 0 0,-1 0 0,1 0 0,0 0 0,0 0 0,0 0 0,0 0 0,0 0 0,0-1 0,-1 1 0,1 0 0,0 0 0,0 0 1,0 0-1,0 0 0,0 0 0,0 0 0,0-1 0,0 1 0,0 0 0,-1 0 0,1 0 0,0 0 0,0-1 0,0 2-3,0-1 1,0 0-1,0 0 0,0 1 0,0-1 1,0 0-1,1 1 0,-1-1 0,0 0 1,0 0-1,0 1 0,0-1 0,0 0 1,0 0-1,1 0 0,-1 1 0,0-1 1,0 0-1,0 0 0,0 0 0,1 1 0,-1-1 1,0 0-1,0 0 0,1 0 0,-1 0 1,0 0-1,0 1 0,1-1 0,-1 0 1,0 0-1,0 0 0,1 0 0,-5-1-601,1 6-921,-6-4 166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8:56:35.691"/>
    </inkml:context>
    <inkml:brush xml:id="br0">
      <inkml:brushProperty name="width" value="0.05" units="cm"/>
      <inkml:brushProperty name="height" value="0.05" units="cm"/>
    </inkml:brush>
  </inkml:definitions>
  <inkml:trace contextRef="#ctx0" brushRef="#br0">104 41 1264,'-40'-18'1768,"7"-4"-158,33 22-1607,-1 0 1,1 0-1,-1 0 0,1 0 1,-1 0-1,0 0 0,1 0 1,-1 0-1,1 0 1,-1 0-1,1 0 0,-1 0 1,1 1-1,-1-1 1,0 0-1,1 0 0,0 1 1,-1-1-1,1 0 1,-1 1-1,1-1 0,-1 1 1,1-1-1,0 0 1,-1 1-1,1-1 0,-1 1 1,1-1-1,0 1 0,0-1 1,-1 1-1,1-1 1,0 1-1,0-1 0,0 1 1,0 0-1,-10 29-239,6-19-39,4-10 181,-1 1 0,1-1 0,0 1-1,0-1 1,0 1 0,-1-1 0,1 0-1,1 1 1,-1-1 0,0 1 0,0-1-1,0 1 1,1-1 0,-1 0 0,1 1-1,-1-1 1,1 0 0,-1 1 0,1-1 0,0 0-1,1 2 1,-1-1-143,1 5-1233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8:56:36.620"/>
    </inkml:context>
    <inkml:brush xml:id="br0">
      <inkml:brushProperty name="width" value="0.05" units="cm"/>
      <inkml:brushProperty name="height" value="0.05" units="cm"/>
    </inkml:brush>
  </inkml:definitions>
  <inkml:trace contextRef="#ctx0" brushRef="#br0">72 47 1484,'-41'-41'2502,"41"41"-2500,0 1 0,-1-1 0,1 0 0,0 0 0,-1 0 0,1 0 0,-1 0 0,1 0 0,0 0 0,-1 0 0,1 0 0,0 0 0,-1 0 0,1 0 0,-1 0 0,1 0 0,0 0 0,-1 0 0,1 0 0,0 0 0,-1 0 0,1-1 0,0 1 0,-1 0 0,1 0 0,0 0 0,-1-1 0,1 1 0,0 0 0,0 0 0,-1-1 0,1 1 0,0-1 0,-7-2-35,5 15-8,-9 16-753,11-12-952,0-14 390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3A400A-4BE9-4279-BBD8-31AA919D4E1C}" type="datetimeFigureOut">
              <a:rPr lang="de-DE" smtClean="0"/>
              <a:t>11.07.2023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2D4752-B1D9-4224-96A5-874B25776F1B}" type="slidenum">
              <a:rPr lang="de-DE" smtClean="0"/>
              <a:t>‹Nr.›</a:t>
            </a:fld>
            <a:endParaRPr lang="de-DE"/>
          </a:p>
        </p:txBody>
      </p:sp>
    </p:spTree>
    <p:extLst>
      <p:ext uri="{BB962C8B-B14F-4D97-AF65-F5344CB8AC3E}">
        <p14:creationId xmlns:p14="http://schemas.microsoft.com/office/powerpoint/2010/main" val="3098887059"/>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de-DE"/>
              <a:t>Mastertitelformat bearbeiten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A4510FC-80DB-46D9-ADB5-C4DB9C607EBB}" type="datetimeFigureOut">
              <a:rPr lang="de-DE" smtClean="0"/>
              <a:t>11.07.2023</a:t>
            </a:fld>
            <a:endParaRPr lang="de-DE"/>
          </a:p>
        </p:txBody>
      </p:sp>
      <p:sp>
        <p:nvSpPr>
          <p:cNvPr id="5" name="Footer Placeholder 4"/>
          <p:cNvSpPr>
            <a:spLocks noGrp="1"/>
          </p:cNvSpPr>
          <p:nvPr>
            <p:ph type="ftr" sz="quarter" idx="11"/>
          </p:nvPr>
        </p:nvSpPr>
        <p:spPr>
          <a:xfrm>
            <a:off x="3962399" y="5870575"/>
            <a:ext cx="4893958" cy="377825"/>
          </a:xfrm>
        </p:spPr>
        <p:txBody>
          <a:bodyPr/>
          <a:lstStyle/>
          <a:p>
            <a:endParaRPr lang="de-DE"/>
          </a:p>
        </p:txBody>
      </p:sp>
      <p:sp>
        <p:nvSpPr>
          <p:cNvPr id="6" name="Slide Number Placeholder 5"/>
          <p:cNvSpPr>
            <a:spLocks noGrp="1"/>
          </p:cNvSpPr>
          <p:nvPr>
            <p:ph type="sldNum" sz="quarter" idx="12"/>
          </p:nvPr>
        </p:nvSpPr>
        <p:spPr>
          <a:xfrm>
            <a:off x="10608958" y="5870575"/>
            <a:ext cx="551167" cy="377825"/>
          </a:xfrm>
        </p:spPr>
        <p:txBody>
          <a:bodyPr/>
          <a:lstStyle/>
          <a:p>
            <a:fld id="{963DC6E1-D43F-475E-BEFA-BD18EB5A8011}" type="slidenum">
              <a:rPr lang="de-DE" smtClean="0"/>
              <a:t>‹Nr.›</a:t>
            </a:fld>
            <a:endParaRPr lang="de-DE"/>
          </a:p>
        </p:txBody>
      </p:sp>
    </p:spTree>
    <p:extLst>
      <p:ext uri="{BB962C8B-B14F-4D97-AF65-F5344CB8AC3E}">
        <p14:creationId xmlns:p14="http://schemas.microsoft.com/office/powerpoint/2010/main" val="237768728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4A4510FC-80DB-46D9-ADB5-C4DB9C607EBB}" type="datetimeFigureOut">
              <a:rPr lang="de-DE" smtClean="0"/>
              <a:t>11.07.2023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63DC6E1-D43F-475E-BEFA-BD18EB5A8011}" type="slidenum">
              <a:rPr lang="de-DE" smtClean="0"/>
              <a:t>‹Nr.›</a:t>
            </a:fld>
            <a:endParaRPr lang="de-DE"/>
          </a:p>
        </p:txBody>
      </p:sp>
    </p:spTree>
    <p:extLst>
      <p:ext uri="{BB962C8B-B14F-4D97-AF65-F5344CB8AC3E}">
        <p14:creationId xmlns:p14="http://schemas.microsoft.com/office/powerpoint/2010/main" val="1985103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A4510FC-80DB-46D9-ADB5-C4DB9C607EBB}" type="datetimeFigureOut">
              <a:rPr lang="de-DE" smtClean="0"/>
              <a:t>11.07.2023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63DC6E1-D43F-475E-BEFA-BD18EB5A8011}" type="slidenum">
              <a:rPr lang="de-DE" smtClean="0"/>
              <a:t>‹Nr.›</a:t>
            </a:fld>
            <a:endParaRPr lang="de-DE"/>
          </a:p>
        </p:txBody>
      </p:sp>
    </p:spTree>
    <p:extLst>
      <p:ext uri="{BB962C8B-B14F-4D97-AF65-F5344CB8AC3E}">
        <p14:creationId xmlns:p14="http://schemas.microsoft.com/office/powerpoint/2010/main" val="1182458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A4510FC-80DB-46D9-ADB5-C4DB9C607EBB}" type="datetimeFigureOut">
              <a:rPr lang="de-DE" smtClean="0"/>
              <a:t>11.07.2023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63DC6E1-D43F-475E-BEFA-BD18EB5A8011}" type="slidenum">
              <a:rPr lang="de-DE" smtClean="0"/>
              <a:t>‹Nr.›</a:t>
            </a:fld>
            <a:endParaRPr lang="de-DE"/>
          </a:p>
        </p:txBody>
      </p:sp>
    </p:spTree>
    <p:extLst>
      <p:ext uri="{BB962C8B-B14F-4D97-AF65-F5344CB8AC3E}">
        <p14:creationId xmlns:p14="http://schemas.microsoft.com/office/powerpoint/2010/main" val="275289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A4510FC-80DB-46D9-ADB5-C4DB9C607EBB}" type="datetimeFigureOut">
              <a:rPr lang="de-DE" smtClean="0"/>
              <a:t>11.07.2023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63DC6E1-D43F-475E-BEFA-BD18EB5A8011}" type="slidenum">
              <a:rPr lang="de-DE" smtClean="0"/>
              <a:t>‹Nr.›</a:t>
            </a:fld>
            <a:endParaRPr lang="de-DE"/>
          </a:p>
        </p:txBody>
      </p:sp>
    </p:spTree>
    <p:extLst>
      <p:ext uri="{BB962C8B-B14F-4D97-AF65-F5344CB8AC3E}">
        <p14:creationId xmlns:p14="http://schemas.microsoft.com/office/powerpoint/2010/main" val="4100416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A4510FC-80DB-46D9-ADB5-C4DB9C607EBB}" type="datetimeFigureOut">
              <a:rPr lang="de-DE" smtClean="0"/>
              <a:t>11.07.2023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63DC6E1-D43F-475E-BEFA-BD18EB5A8011}" type="slidenum">
              <a:rPr lang="de-DE" smtClean="0"/>
              <a:t>‹Nr.›</a:t>
            </a:fld>
            <a:endParaRPr lang="de-DE"/>
          </a:p>
        </p:txBody>
      </p:sp>
    </p:spTree>
    <p:extLst>
      <p:ext uri="{BB962C8B-B14F-4D97-AF65-F5344CB8AC3E}">
        <p14:creationId xmlns:p14="http://schemas.microsoft.com/office/powerpoint/2010/main" val="556693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A4510FC-80DB-46D9-ADB5-C4DB9C607EBB}" type="datetimeFigureOut">
              <a:rPr lang="de-DE" smtClean="0"/>
              <a:t>11.07.2023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63DC6E1-D43F-475E-BEFA-BD18EB5A8011}" type="slidenum">
              <a:rPr lang="de-DE" smtClean="0"/>
              <a:t>‹Nr.›</a:t>
            </a:fld>
            <a:endParaRPr lang="de-DE"/>
          </a:p>
        </p:txBody>
      </p:sp>
    </p:spTree>
    <p:extLst>
      <p:ext uri="{BB962C8B-B14F-4D97-AF65-F5344CB8AC3E}">
        <p14:creationId xmlns:p14="http://schemas.microsoft.com/office/powerpoint/2010/main" val="4177491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A4510FC-80DB-46D9-ADB5-C4DB9C607EBB}" type="datetimeFigureOut">
              <a:rPr lang="de-DE" smtClean="0"/>
              <a:t>11.07.2023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63DC6E1-D43F-475E-BEFA-BD18EB5A8011}" type="slidenum">
              <a:rPr lang="de-DE" smtClean="0"/>
              <a:t>‹Nr.›</a:t>
            </a:fld>
            <a:endParaRPr lang="de-DE"/>
          </a:p>
        </p:txBody>
      </p:sp>
      <p:sp>
        <p:nvSpPr>
          <p:cNvPr id="8" name="Title 1"/>
          <p:cNvSpPr>
            <a:spLocks noGrp="1"/>
          </p:cNvSpPr>
          <p:nvPr>
            <p:ph type="title"/>
          </p:nvPr>
        </p:nvSpPr>
        <p:spPr>
          <a:xfrm>
            <a:off x="685801" y="609600"/>
            <a:ext cx="10131425" cy="1456267"/>
          </a:xfrm>
        </p:spPr>
        <p:txBody>
          <a:bodyPr/>
          <a:lstStyle/>
          <a:p>
            <a:r>
              <a:rPr lang="de-DE"/>
              <a:t>Mastertitelformat bearbeiten</a:t>
            </a:r>
            <a:endParaRPr lang="en-US" dirty="0"/>
          </a:p>
        </p:txBody>
      </p:sp>
    </p:spTree>
    <p:extLst>
      <p:ext uri="{BB962C8B-B14F-4D97-AF65-F5344CB8AC3E}">
        <p14:creationId xmlns:p14="http://schemas.microsoft.com/office/powerpoint/2010/main" val="20902867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A4510FC-80DB-46D9-ADB5-C4DB9C607EBB}" type="datetimeFigureOut">
              <a:rPr lang="de-DE" smtClean="0"/>
              <a:t>11.07.2023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63DC6E1-D43F-475E-BEFA-BD18EB5A8011}" type="slidenum">
              <a:rPr lang="de-DE" smtClean="0"/>
              <a:t>‹Nr.›</a:t>
            </a:fld>
            <a:endParaRPr lang="de-DE"/>
          </a:p>
        </p:txBody>
      </p:sp>
    </p:spTree>
    <p:extLst>
      <p:ext uri="{BB962C8B-B14F-4D97-AF65-F5344CB8AC3E}">
        <p14:creationId xmlns:p14="http://schemas.microsoft.com/office/powerpoint/2010/main" val="1745938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A4510FC-80DB-46D9-ADB5-C4DB9C607EBB}" type="datetimeFigureOut">
              <a:rPr lang="de-DE" smtClean="0"/>
              <a:t>11.07.2023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63DC6E1-D43F-475E-BEFA-BD18EB5A8011}" type="slidenum">
              <a:rPr lang="de-DE" smtClean="0"/>
              <a:t>‹Nr.›</a:t>
            </a:fld>
            <a:endParaRPr lang="de-DE"/>
          </a:p>
        </p:txBody>
      </p:sp>
    </p:spTree>
    <p:extLst>
      <p:ext uri="{BB962C8B-B14F-4D97-AF65-F5344CB8AC3E}">
        <p14:creationId xmlns:p14="http://schemas.microsoft.com/office/powerpoint/2010/main" val="2509092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de-DE"/>
              <a:t>Mastertitelformat bearbeiten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A4510FC-80DB-46D9-ADB5-C4DB9C607EBB}" type="datetimeFigureOut">
              <a:rPr lang="de-DE" smtClean="0"/>
              <a:t>11.07.2023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63DC6E1-D43F-475E-BEFA-BD18EB5A8011}" type="slidenum">
              <a:rPr lang="de-DE" smtClean="0"/>
              <a:t>‹Nr.›</a:t>
            </a:fld>
            <a:endParaRPr lang="de-DE"/>
          </a:p>
        </p:txBody>
      </p:sp>
    </p:spTree>
    <p:extLst>
      <p:ext uri="{BB962C8B-B14F-4D97-AF65-F5344CB8AC3E}">
        <p14:creationId xmlns:p14="http://schemas.microsoft.com/office/powerpoint/2010/main" val="975388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A4510FC-80DB-46D9-ADB5-C4DB9C607EBB}" type="datetimeFigureOut">
              <a:rPr lang="de-DE" smtClean="0"/>
              <a:t>11.07.2023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63DC6E1-D43F-475E-BEFA-BD18EB5A8011}" type="slidenum">
              <a:rPr lang="de-DE" smtClean="0"/>
              <a:t>‹Nr.›</a:t>
            </a:fld>
            <a:endParaRPr lang="de-DE"/>
          </a:p>
        </p:txBody>
      </p:sp>
    </p:spTree>
    <p:extLst>
      <p:ext uri="{BB962C8B-B14F-4D97-AF65-F5344CB8AC3E}">
        <p14:creationId xmlns:p14="http://schemas.microsoft.com/office/powerpoint/2010/main" val="2416663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A4510FC-80DB-46D9-ADB5-C4DB9C607EBB}" type="datetimeFigureOut">
              <a:rPr lang="de-DE" smtClean="0"/>
              <a:t>11.07.2023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963DC6E1-D43F-475E-BEFA-BD18EB5A8011}" type="slidenum">
              <a:rPr lang="de-DE" smtClean="0"/>
              <a:t>‹Nr.›</a:t>
            </a:fld>
            <a:endParaRPr lang="de-DE"/>
          </a:p>
        </p:txBody>
      </p:sp>
    </p:spTree>
    <p:extLst>
      <p:ext uri="{BB962C8B-B14F-4D97-AF65-F5344CB8AC3E}">
        <p14:creationId xmlns:p14="http://schemas.microsoft.com/office/powerpoint/2010/main" val="1134493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A4510FC-80DB-46D9-ADB5-C4DB9C607EBB}" type="datetimeFigureOut">
              <a:rPr lang="de-DE" smtClean="0"/>
              <a:t>11.07.2023</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963DC6E1-D43F-475E-BEFA-BD18EB5A8011}" type="slidenum">
              <a:rPr lang="de-DE" smtClean="0"/>
              <a:t>‹Nr.›</a:t>
            </a:fld>
            <a:endParaRPr lang="de-DE"/>
          </a:p>
        </p:txBody>
      </p:sp>
    </p:spTree>
    <p:extLst>
      <p:ext uri="{BB962C8B-B14F-4D97-AF65-F5344CB8AC3E}">
        <p14:creationId xmlns:p14="http://schemas.microsoft.com/office/powerpoint/2010/main" val="1776562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A4510FC-80DB-46D9-ADB5-C4DB9C607EBB}" type="datetimeFigureOut">
              <a:rPr lang="de-DE" smtClean="0"/>
              <a:t>11.07.2023</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963DC6E1-D43F-475E-BEFA-BD18EB5A8011}" type="slidenum">
              <a:rPr lang="de-DE" smtClean="0"/>
              <a:t>‹Nr.›</a:t>
            </a:fld>
            <a:endParaRPr lang="de-DE"/>
          </a:p>
        </p:txBody>
      </p:sp>
    </p:spTree>
    <p:extLst>
      <p:ext uri="{BB962C8B-B14F-4D97-AF65-F5344CB8AC3E}">
        <p14:creationId xmlns:p14="http://schemas.microsoft.com/office/powerpoint/2010/main" val="2957746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4A4510FC-80DB-46D9-ADB5-C4DB9C607EBB}" type="datetimeFigureOut">
              <a:rPr lang="de-DE" smtClean="0"/>
              <a:t>11.07.2023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63DC6E1-D43F-475E-BEFA-BD18EB5A8011}" type="slidenum">
              <a:rPr lang="de-DE" smtClean="0"/>
              <a:t>‹Nr.›</a:t>
            </a:fld>
            <a:endParaRPr lang="de-DE"/>
          </a:p>
        </p:txBody>
      </p:sp>
    </p:spTree>
    <p:extLst>
      <p:ext uri="{BB962C8B-B14F-4D97-AF65-F5344CB8AC3E}">
        <p14:creationId xmlns:p14="http://schemas.microsoft.com/office/powerpoint/2010/main" val="1961977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de-DE"/>
              <a:t>Mastertitelformat bearbeiten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4A4510FC-80DB-46D9-ADB5-C4DB9C607EBB}" type="datetimeFigureOut">
              <a:rPr lang="de-DE" smtClean="0"/>
              <a:t>11.07.2023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63DC6E1-D43F-475E-BEFA-BD18EB5A8011}" type="slidenum">
              <a:rPr lang="de-DE" smtClean="0"/>
              <a:t>‹Nr.›</a:t>
            </a:fld>
            <a:endParaRPr lang="de-DE"/>
          </a:p>
        </p:txBody>
      </p:sp>
    </p:spTree>
    <p:extLst>
      <p:ext uri="{BB962C8B-B14F-4D97-AF65-F5344CB8AC3E}">
        <p14:creationId xmlns:p14="http://schemas.microsoft.com/office/powerpoint/2010/main" val="426947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A4510FC-80DB-46D9-ADB5-C4DB9C607EBB}" type="datetimeFigureOut">
              <a:rPr lang="de-DE" smtClean="0"/>
              <a:t>11.07.2023</a:t>
            </a:fld>
            <a:endParaRPr lang="de-DE"/>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de-DE"/>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3DC6E1-D43F-475E-BEFA-BD18EB5A8011}" type="slidenum">
              <a:rPr lang="de-DE" smtClean="0"/>
              <a:t>‹Nr.›</a:t>
            </a:fld>
            <a:endParaRPr lang="de-DE"/>
          </a:p>
        </p:txBody>
      </p:sp>
    </p:spTree>
    <p:extLst>
      <p:ext uri="{BB962C8B-B14F-4D97-AF65-F5344CB8AC3E}">
        <p14:creationId xmlns:p14="http://schemas.microsoft.com/office/powerpoint/2010/main" val="1511741214"/>
      </p:ext>
    </p:extLst>
  </p:cSld>
  <p:clrMap bg1="dk1" tx1="lt1" bg2="dk2" tx2="lt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 id="2147483921" r:id="rId12"/>
    <p:sldLayoutId id="2147483922" r:id="rId13"/>
    <p:sldLayoutId id="2147483923" r:id="rId14"/>
    <p:sldLayoutId id="2147483924" r:id="rId15"/>
    <p:sldLayoutId id="2147483925" r:id="rId16"/>
    <p:sldLayoutId id="214748392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2.png"/><Relationship Id="rId2" Type="http://schemas.openxmlformats.org/officeDocument/2006/relationships/image" Target="../media/image180.png"/><Relationship Id="rId1" Type="http://schemas.openxmlformats.org/officeDocument/2006/relationships/slideLayout" Target="../slideLayouts/slideLayout7.xml"/><Relationship Id="rId5" Type="http://schemas.openxmlformats.org/officeDocument/2006/relationships/image" Target="../media/image213.png"/><Relationship Id="rId4" Type="http://schemas.openxmlformats.org/officeDocument/2006/relationships/image" Target="../media/image202.pn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1.png"/><Relationship Id="rId7"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21.png"/><Relationship Id="rId5" Type="http://schemas.openxmlformats.org/officeDocument/2006/relationships/image" Target="../media/image212.png"/><Relationship Id="rId10" Type="http://schemas.openxmlformats.org/officeDocument/2006/relationships/image" Target="../media/image26.png"/><Relationship Id="rId4" Type="http://schemas.openxmlformats.org/officeDocument/2006/relationships/image" Target="../media/image201.png"/><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50.png"/><Relationship Id="rId7" Type="http://schemas.openxmlformats.org/officeDocument/2006/relationships/image" Target="../media/image39.png"/><Relationship Id="rId2" Type="http://schemas.openxmlformats.org/officeDocument/2006/relationships/image" Target="../media/image340.png"/><Relationship Id="rId1" Type="http://schemas.openxmlformats.org/officeDocument/2006/relationships/slideLayout" Target="../slideLayouts/slideLayout7.xml"/><Relationship Id="rId6" Type="http://schemas.openxmlformats.org/officeDocument/2006/relationships/image" Target="../media/image381.png"/><Relationship Id="rId5" Type="http://schemas.openxmlformats.org/officeDocument/2006/relationships/image" Target="../media/image371.png"/><Relationship Id="rId4" Type="http://schemas.openxmlformats.org/officeDocument/2006/relationships/image" Target="../media/image360.png"/></Relationships>
</file>

<file path=ppt/slides/_rels/slide16.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image" Target="../media/image380.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9.jp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80.png"/></Relationships>
</file>

<file path=ppt/slides/_rels/slide18.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46.png"/><Relationship Id="rId4" Type="http://schemas.openxmlformats.org/officeDocument/2006/relationships/image" Target="../media/image49.png"/></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11.png"/><Relationship Id="rId2" Type="http://schemas.openxmlformats.org/officeDocument/2006/relationships/image" Target="../media/image500.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1.xml.rels><?xml version="1.0" encoding="UTF-8" standalone="yes"?>
<Relationships xmlns="http://schemas.openxmlformats.org/package/2006/relationships"><Relationship Id="rId8" Type="http://schemas.openxmlformats.org/officeDocument/2006/relationships/image" Target="../media/image210.png"/><Relationship Id="rId13" Type="http://schemas.openxmlformats.org/officeDocument/2006/relationships/image" Target="../media/image13.jpg"/><Relationship Id="rId3" Type="http://schemas.openxmlformats.org/officeDocument/2006/relationships/customXml" Target="../ink/ink2.xml"/><Relationship Id="rId7" Type="http://schemas.openxmlformats.org/officeDocument/2006/relationships/customXml" Target="../ink/ink3.xml"/><Relationship Id="rId12" Type="http://schemas.openxmlformats.org/officeDocument/2006/relationships/image" Target="../media/image57.png"/><Relationship Id="rId2" Type="http://schemas.openxmlformats.org/officeDocument/2006/relationships/image" Target="../media/image170.png"/><Relationship Id="rId1" Type="http://schemas.openxmlformats.org/officeDocument/2006/relationships/slideLayout" Target="../slideLayouts/slideLayout2.xml"/><Relationship Id="rId6" Type="http://schemas.openxmlformats.org/officeDocument/2006/relationships/image" Target="../media/image200.png"/><Relationship Id="rId11" Type="http://schemas.openxmlformats.org/officeDocument/2006/relationships/image" Target="../media/image230.png"/><Relationship Id="rId5" Type="http://schemas.openxmlformats.org/officeDocument/2006/relationships/image" Target="../media/image190.png"/><Relationship Id="rId10" Type="http://schemas.openxmlformats.org/officeDocument/2006/relationships/image" Target="../media/image220.png"/><Relationship Id="rId9" Type="http://schemas.openxmlformats.org/officeDocument/2006/relationships/customXml" Target="../ink/ink4.xml"/></Relationships>
</file>

<file path=ppt/slides/_rels/slide2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41.jpg"/></Relationships>
</file>

<file path=ppt/slides/_rels/slide2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9.png"/><Relationship Id="rId1" Type="http://schemas.openxmlformats.org/officeDocument/2006/relationships/slideLayout" Target="../slideLayouts/slideLayout2.xml"/><Relationship Id="rId5" Type="http://schemas.openxmlformats.org/officeDocument/2006/relationships/image" Target="../media/image49.jpg"/><Relationship Id="rId4" Type="http://schemas.openxmlformats.org/officeDocument/2006/relationships/image" Target="../media/image72.png"/></Relationships>
</file>

<file path=ppt/slides/_rels/slide2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50.jpg"/><Relationship Id="rId4" Type="http://schemas.openxmlformats.org/officeDocument/2006/relationships/image" Target="../media/image76.png"/></Relationships>
</file>

<file path=ppt/slides/_rels/slide27.xml.rels><?xml version="1.0" encoding="UTF-8" standalone="yes"?>
<Relationships xmlns="http://schemas.openxmlformats.org/package/2006/relationships"><Relationship Id="rId3" Type="http://schemas.openxmlformats.org/officeDocument/2006/relationships/image" Target="../media/image790.png"/><Relationship Id="rId7" Type="http://schemas.openxmlformats.org/officeDocument/2006/relationships/image" Target="../media/image84.png"/><Relationship Id="rId1" Type="http://schemas.openxmlformats.org/officeDocument/2006/relationships/slideLayout" Target="../slideLayouts/slideLayout2.xml"/><Relationship Id="rId6" Type="http://schemas.openxmlformats.org/officeDocument/2006/relationships/image" Target="../media/image51.jpg"/><Relationship Id="rId5" Type="http://schemas.openxmlformats.org/officeDocument/2006/relationships/image" Target="../media/image82.png"/><Relationship Id="rId4" Type="http://schemas.openxmlformats.org/officeDocument/2006/relationships/image" Target="../media/image81.png"/></Relationships>
</file>

<file path=ppt/slides/_rels/slide2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400.png"/><Relationship Id="rId1" Type="http://schemas.openxmlformats.org/officeDocument/2006/relationships/slideLayout" Target="../slideLayouts/slideLayout2.xml"/><Relationship Id="rId5" Type="http://schemas.openxmlformats.org/officeDocument/2006/relationships/image" Target="../media/image52.jpg"/><Relationship Id="rId4" Type="http://schemas.openxmlformats.org/officeDocument/2006/relationships/image" Target="../media/image87.png"/></Relationships>
</file>

<file path=ppt/slides/_rels/slide29.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73.png"/><Relationship Id="rId7" Type="http://schemas.openxmlformats.org/officeDocument/2006/relationships/image" Target="../media/image89.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88.png"/><Relationship Id="rId5" Type="http://schemas.openxmlformats.org/officeDocument/2006/relationships/image" Target="../media/image85.png"/><Relationship Id="rId4" Type="http://schemas.openxmlformats.org/officeDocument/2006/relationships/image" Target="../media/image77.png"/><Relationship Id="rId9" Type="http://schemas.openxmlformats.org/officeDocument/2006/relationships/image" Target="../media/image91.png"/></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510.png"/></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image" Target="../media/image21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3.png"/><Relationship Id="rId4" Type="http://schemas.openxmlformats.org/officeDocument/2006/relationships/image" Target="../media/image78.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F84B6D-BDB5-84AB-FA9B-1B7990EAEE2E}"/>
              </a:ext>
            </a:extLst>
          </p:cNvPr>
          <p:cNvSpPr>
            <a:spLocks noGrp="1"/>
          </p:cNvSpPr>
          <p:nvPr>
            <p:ph type="ctrTitle"/>
          </p:nvPr>
        </p:nvSpPr>
        <p:spPr>
          <a:xfrm>
            <a:off x="9163455" y="729835"/>
            <a:ext cx="1176071" cy="2246772"/>
          </a:xfrm>
        </p:spPr>
        <p:txBody>
          <a:bodyPr>
            <a:normAutofit/>
          </a:bodyPr>
          <a:lstStyle/>
          <a:p>
            <a:endParaRPr lang="de-DE" dirty="0"/>
          </a:p>
        </p:txBody>
      </p:sp>
      <p:sp>
        <p:nvSpPr>
          <p:cNvPr id="3" name="Untertitel 2">
            <a:extLst>
              <a:ext uri="{FF2B5EF4-FFF2-40B4-BE49-F238E27FC236}">
                <a16:creationId xmlns:a16="http://schemas.microsoft.com/office/drawing/2014/main" id="{EF132B35-1C5E-BF59-892A-B3DCBF03DE10}"/>
              </a:ext>
            </a:extLst>
          </p:cNvPr>
          <p:cNvSpPr>
            <a:spLocks noGrp="1"/>
          </p:cNvSpPr>
          <p:nvPr>
            <p:ph type="subTitle" idx="1"/>
          </p:nvPr>
        </p:nvSpPr>
        <p:spPr>
          <a:xfrm>
            <a:off x="8073957" y="5126476"/>
            <a:ext cx="2590627" cy="1096422"/>
          </a:xfrm>
        </p:spPr>
        <p:txBody>
          <a:bodyPr>
            <a:normAutofit/>
          </a:bodyPr>
          <a:lstStyle/>
          <a:p>
            <a:endParaRPr lang="de-DE" dirty="0"/>
          </a:p>
        </p:txBody>
      </p:sp>
      <p:sp>
        <p:nvSpPr>
          <p:cNvPr id="4" name="Textfeld 3">
            <a:extLst>
              <a:ext uri="{FF2B5EF4-FFF2-40B4-BE49-F238E27FC236}">
                <a16:creationId xmlns:a16="http://schemas.microsoft.com/office/drawing/2014/main" id="{60BD15E5-ABC4-79CB-CEE7-8706E46DA5D3}"/>
              </a:ext>
            </a:extLst>
          </p:cNvPr>
          <p:cNvSpPr txBox="1"/>
          <p:nvPr/>
        </p:nvSpPr>
        <p:spPr>
          <a:xfrm>
            <a:off x="4933528" y="3429000"/>
            <a:ext cx="2848600" cy="1477328"/>
          </a:xfrm>
          <a:prstGeom prst="rect">
            <a:avLst/>
          </a:prstGeom>
          <a:noFill/>
        </p:spPr>
        <p:txBody>
          <a:bodyPr wrap="none" rtlCol="0">
            <a:spAutoFit/>
          </a:bodyPr>
          <a:lstStyle/>
          <a:p>
            <a:r>
              <a:rPr lang="de-DE" sz="2400" dirty="0"/>
              <a:t>HFU Fak. DM </a:t>
            </a:r>
            <a:r>
              <a:rPr lang="de-DE" sz="2400" dirty="0" err="1"/>
              <a:t>SoSe</a:t>
            </a:r>
            <a:r>
              <a:rPr lang="de-DE" sz="2400" dirty="0"/>
              <a:t> 23</a:t>
            </a:r>
          </a:p>
          <a:p>
            <a:r>
              <a:rPr lang="de-DE" sz="2400" dirty="0"/>
              <a:t>Prof. Dr. Schneider</a:t>
            </a:r>
          </a:p>
          <a:p>
            <a:r>
              <a:rPr lang="de-DE" sz="2400" dirty="0"/>
              <a:t>Prof. Dr. Hahne</a:t>
            </a:r>
          </a:p>
          <a:p>
            <a:endParaRPr lang="de-DE" dirty="0"/>
          </a:p>
        </p:txBody>
      </p:sp>
      <p:sp>
        <p:nvSpPr>
          <p:cNvPr id="5" name="Textfeld 4">
            <a:extLst>
              <a:ext uri="{FF2B5EF4-FFF2-40B4-BE49-F238E27FC236}">
                <a16:creationId xmlns:a16="http://schemas.microsoft.com/office/drawing/2014/main" id="{A48C1AC7-C4E6-9D35-F225-D97869585F48}"/>
              </a:ext>
            </a:extLst>
          </p:cNvPr>
          <p:cNvSpPr txBox="1"/>
          <p:nvPr/>
        </p:nvSpPr>
        <p:spPr>
          <a:xfrm>
            <a:off x="1585609" y="575948"/>
            <a:ext cx="6196519" cy="2554545"/>
          </a:xfrm>
          <a:prstGeom prst="rect">
            <a:avLst/>
          </a:prstGeom>
          <a:noFill/>
        </p:spPr>
        <p:txBody>
          <a:bodyPr wrap="square" rtlCol="0">
            <a:spAutoFit/>
          </a:bodyPr>
          <a:lstStyle/>
          <a:p>
            <a:r>
              <a:rPr lang="de-DE" sz="4000" dirty="0"/>
              <a:t>Modellierung der zeitlichen Entwicklung zweier sich bekämpfender Populationen und Visualisierung mit JAVA</a:t>
            </a:r>
          </a:p>
        </p:txBody>
      </p:sp>
      <p:sp>
        <p:nvSpPr>
          <p:cNvPr id="6" name="Textfeld 5">
            <a:extLst>
              <a:ext uri="{FF2B5EF4-FFF2-40B4-BE49-F238E27FC236}">
                <a16:creationId xmlns:a16="http://schemas.microsoft.com/office/drawing/2014/main" id="{B24C59CB-130D-8070-8503-E974A3DAC582}"/>
              </a:ext>
            </a:extLst>
          </p:cNvPr>
          <p:cNvSpPr txBox="1"/>
          <p:nvPr/>
        </p:nvSpPr>
        <p:spPr>
          <a:xfrm>
            <a:off x="1585609" y="3429000"/>
            <a:ext cx="2016899" cy="830997"/>
          </a:xfrm>
          <a:prstGeom prst="rect">
            <a:avLst/>
          </a:prstGeom>
          <a:noFill/>
        </p:spPr>
        <p:txBody>
          <a:bodyPr wrap="none" rtlCol="0">
            <a:spAutoFit/>
          </a:bodyPr>
          <a:lstStyle/>
          <a:p>
            <a:r>
              <a:rPr lang="de-DE" sz="2400" dirty="0"/>
              <a:t>Roman Kosow</a:t>
            </a:r>
          </a:p>
          <a:p>
            <a:r>
              <a:rPr lang="de-DE" sz="2400" dirty="0"/>
              <a:t>Dennis Schiller</a:t>
            </a:r>
          </a:p>
        </p:txBody>
      </p:sp>
    </p:spTree>
    <p:extLst>
      <p:ext uri="{BB962C8B-B14F-4D97-AF65-F5344CB8AC3E}">
        <p14:creationId xmlns:p14="http://schemas.microsoft.com/office/powerpoint/2010/main" val="51615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BD5C6E45-BD5E-001F-BB6F-F9A98165C92E}"/>
              </a:ext>
            </a:extLst>
          </p:cNvPr>
          <p:cNvSpPr txBox="1"/>
          <p:nvPr/>
        </p:nvSpPr>
        <p:spPr>
          <a:xfrm>
            <a:off x="597396" y="492358"/>
            <a:ext cx="3743076" cy="369332"/>
          </a:xfrm>
          <a:prstGeom prst="rect">
            <a:avLst/>
          </a:prstGeom>
          <a:noFill/>
        </p:spPr>
        <p:txBody>
          <a:bodyPr wrap="none" rtlCol="0">
            <a:spAutoFit/>
          </a:bodyPr>
          <a:lstStyle/>
          <a:p>
            <a:r>
              <a:rPr lang="de-DE" dirty="0"/>
              <a:t>Abhängigkeit von den Anfangswerten </a:t>
            </a:r>
            <a:endParaRPr lang="de-DE" baseline="-25000" dirty="0"/>
          </a:p>
        </p:txBody>
      </p:sp>
      <p:sp>
        <p:nvSpPr>
          <p:cNvPr id="3" name="Textfeld 2">
            <a:extLst>
              <a:ext uri="{FF2B5EF4-FFF2-40B4-BE49-F238E27FC236}">
                <a16:creationId xmlns:a16="http://schemas.microsoft.com/office/drawing/2014/main" id="{D7CE01D7-03B3-F83E-AC1B-05570F2EC11A}"/>
              </a:ext>
            </a:extLst>
          </p:cNvPr>
          <p:cNvSpPr txBox="1"/>
          <p:nvPr/>
        </p:nvSpPr>
        <p:spPr>
          <a:xfrm>
            <a:off x="597396" y="2092318"/>
            <a:ext cx="6323334" cy="369332"/>
          </a:xfrm>
          <a:prstGeom prst="rect">
            <a:avLst/>
          </a:prstGeom>
          <a:noFill/>
        </p:spPr>
        <p:txBody>
          <a:bodyPr wrap="none" rtlCol="0">
            <a:spAutoFit/>
          </a:bodyPr>
          <a:lstStyle/>
          <a:p>
            <a:r>
              <a:rPr lang="de-DE" dirty="0"/>
              <a:t>t= 0 wird in die Gleichungen der Allgemeinen Lösungen eingesetzt</a:t>
            </a:r>
          </a:p>
        </p:txBody>
      </p:sp>
      <p:sp>
        <p:nvSpPr>
          <p:cNvPr id="4" name="Textfeld 3">
            <a:extLst>
              <a:ext uri="{FF2B5EF4-FFF2-40B4-BE49-F238E27FC236}">
                <a16:creationId xmlns:a16="http://schemas.microsoft.com/office/drawing/2014/main" id="{931653BC-D1B1-713E-B7D9-5EE79A9CBCBA}"/>
              </a:ext>
            </a:extLst>
          </p:cNvPr>
          <p:cNvSpPr txBox="1"/>
          <p:nvPr/>
        </p:nvSpPr>
        <p:spPr>
          <a:xfrm>
            <a:off x="597396" y="2823353"/>
            <a:ext cx="8664607" cy="954107"/>
          </a:xfrm>
          <a:prstGeom prst="rect">
            <a:avLst/>
          </a:prstGeom>
          <a:noFill/>
        </p:spPr>
        <p:txBody>
          <a:bodyPr wrap="square" rtlCol="0">
            <a:spAutoFit/>
          </a:bodyPr>
          <a:lstStyle/>
          <a:p>
            <a:r>
              <a:rPr lang="de-DE" sz="2400" dirty="0"/>
              <a:t>G</a:t>
            </a:r>
            <a:r>
              <a:rPr lang="de-DE" sz="2400" baseline="-25000" dirty="0"/>
              <a:t>(0)</a:t>
            </a:r>
            <a:r>
              <a:rPr lang="de-DE" sz="2400" dirty="0"/>
              <a:t> = a · </a:t>
            </a:r>
            <a:r>
              <a:rPr lang="de-DE" sz="2400" dirty="0" err="1"/>
              <a:t>e</a:t>
            </a:r>
            <a:r>
              <a:rPr lang="de-DE" sz="2400" baseline="30000" dirty="0" err="1"/>
              <a:t>k</a:t>
            </a:r>
            <a:r>
              <a:rPr lang="de-DE" sz="2400" baseline="30000" dirty="0"/>
              <a:t>*0</a:t>
            </a:r>
            <a:r>
              <a:rPr lang="de-DE" sz="2400" dirty="0"/>
              <a:t>  + b · e</a:t>
            </a:r>
            <a:r>
              <a:rPr lang="de-DE" sz="2400" baseline="30000" dirty="0"/>
              <a:t>-k*0</a:t>
            </a:r>
            <a:r>
              <a:rPr lang="de-DE" sz="2400" dirty="0"/>
              <a:t> -&gt; G</a:t>
            </a:r>
            <a:r>
              <a:rPr lang="de-DE" sz="2400" baseline="-25000" dirty="0"/>
              <a:t>(0)</a:t>
            </a:r>
            <a:r>
              <a:rPr lang="de-DE" sz="2400" dirty="0"/>
              <a:t> = a · 1 + b · 1 -&gt; G</a:t>
            </a:r>
            <a:r>
              <a:rPr lang="de-DE" sz="2400" baseline="-25000" dirty="0"/>
              <a:t>(0)</a:t>
            </a:r>
            <a:r>
              <a:rPr lang="de-DE" sz="2400" dirty="0"/>
              <a:t>= a + b</a:t>
            </a:r>
            <a:endParaRPr lang="de-DE" sz="2400" baseline="-25000" dirty="0"/>
          </a:p>
          <a:p>
            <a:endParaRPr lang="de-DE" sz="2400" baseline="-25000" dirty="0"/>
          </a:p>
          <a:p>
            <a:endParaRPr lang="de-DE" sz="2400" baseline="-25000" dirty="0"/>
          </a:p>
        </p:txBody>
      </p:sp>
      <p:sp>
        <p:nvSpPr>
          <p:cNvPr id="5" name="Textfeld 4">
            <a:extLst>
              <a:ext uri="{FF2B5EF4-FFF2-40B4-BE49-F238E27FC236}">
                <a16:creationId xmlns:a16="http://schemas.microsoft.com/office/drawing/2014/main" id="{0C1F06DF-D5A6-FF6C-163D-812CB5D8B7E1}"/>
              </a:ext>
            </a:extLst>
          </p:cNvPr>
          <p:cNvSpPr txBox="1"/>
          <p:nvPr/>
        </p:nvSpPr>
        <p:spPr>
          <a:xfrm>
            <a:off x="597396" y="3373883"/>
            <a:ext cx="9493253" cy="461665"/>
          </a:xfrm>
          <a:prstGeom prst="rect">
            <a:avLst/>
          </a:prstGeom>
          <a:noFill/>
        </p:spPr>
        <p:txBody>
          <a:bodyPr wrap="square" rtlCol="0">
            <a:spAutoFit/>
          </a:bodyPr>
          <a:lstStyle/>
          <a:p>
            <a:r>
              <a:rPr lang="de-DE" sz="2400" dirty="0"/>
              <a:t>H</a:t>
            </a:r>
            <a:r>
              <a:rPr lang="de-DE" sz="2400" baseline="-25000" dirty="0"/>
              <a:t>(0)</a:t>
            </a:r>
            <a:r>
              <a:rPr lang="de-DE" sz="2400" dirty="0"/>
              <a:t> = c · </a:t>
            </a:r>
            <a:r>
              <a:rPr lang="de-DE" sz="2400" dirty="0" err="1"/>
              <a:t>e</a:t>
            </a:r>
            <a:r>
              <a:rPr lang="de-DE" sz="2400" baseline="30000" dirty="0" err="1"/>
              <a:t>k</a:t>
            </a:r>
            <a:r>
              <a:rPr lang="de-DE" sz="2400" baseline="30000" dirty="0"/>
              <a:t>*0</a:t>
            </a:r>
            <a:r>
              <a:rPr lang="de-DE" sz="2400" dirty="0"/>
              <a:t>  + d · e</a:t>
            </a:r>
            <a:r>
              <a:rPr lang="de-DE" sz="2400" baseline="30000" dirty="0"/>
              <a:t>-k*0</a:t>
            </a:r>
            <a:r>
              <a:rPr lang="de-DE" sz="2400" dirty="0"/>
              <a:t> -&gt; H</a:t>
            </a:r>
            <a:r>
              <a:rPr lang="de-DE" sz="2400" baseline="-25000" dirty="0"/>
              <a:t>(0)</a:t>
            </a:r>
            <a:r>
              <a:rPr lang="de-DE" sz="2400" dirty="0"/>
              <a:t> </a:t>
            </a:r>
            <a:r>
              <a:rPr lang="pt-BR" sz="2400" dirty="0"/>
              <a:t>= c · 1 + d · 1 -&gt; </a:t>
            </a:r>
            <a:r>
              <a:rPr lang="de-DE" sz="2400" dirty="0"/>
              <a:t>H</a:t>
            </a:r>
            <a:r>
              <a:rPr lang="de-DE" sz="2400" baseline="-25000" dirty="0"/>
              <a:t>(0)</a:t>
            </a:r>
            <a:r>
              <a:rPr lang="de-DE" sz="2400" dirty="0"/>
              <a:t>= c + d</a:t>
            </a:r>
          </a:p>
        </p:txBody>
      </p:sp>
      <p:sp>
        <p:nvSpPr>
          <p:cNvPr id="6" name="Textfeld 5">
            <a:extLst>
              <a:ext uri="{FF2B5EF4-FFF2-40B4-BE49-F238E27FC236}">
                <a16:creationId xmlns:a16="http://schemas.microsoft.com/office/drawing/2014/main" id="{51A8C779-24BD-994B-0786-A1EAE0E9E602}"/>
              </a:ext>
            </a:extLst>
          </p:cNvPr>
          <p:cNvSpPr txBox="1"/>
          <p:nvPr/>
        </p:nvSpPr>
        <p:spPr>
          <a:xfrm>
            <a:off x="597396" y="4441195"/>
            <a:ext cx="8487052" cy="646331"/>
          </a:xfrm>
          <a:prstGeom prst="rect">
            <a:avLst/>
          </a:prstGeom>
          <a:noFill/>
        </p:spPr>
        <p:txBody>
          <a:bodyPr wrap="square" rtlCol="0">
            <a:spAutoFit/>
          </a:bodyPr>
          <a:lstStyle/>
          <a:p>
            <a:r>
              <a:rPr lang="de-DE" dirty="0"/>
              <a:t>Gegeben sind nun 2 Gleichungen in den 4 Unbekannten a, b, c, d.</a:t>
            </a:r>
          </a:p>
          <a:p>
            <a:r>
              <a:rPr lang="de-DE" dirty="0"/>
              <a:t>Zur Lösung werden zwei weitere Gleichungen benötigt.</a:t>
            </a:r>
          </a:p>
        </p:txBody>
      </p:sp>
      <p:sp>
        <p:nvSpPr>
          <p:cNvPr id="8" name="Textfeld 7">
            <a:extLst>
              <a:ext uri="{FF2B5EF4-FFF2-40B4-BE49-F238E27FC236}">
                <a16:creationId xmlns:a16="http://schemas.microsoft.com/office/drawing/2014/main" id="{4082D9F0-5A37-6003-0AF7-49F9182BAD71}"/>
              </a:ext>
            </a:extLst>
          </p:cNvPr>
          <p:cNvSpPr txBox="1"/>
          <p:nvPr/>
        </p:nvSpPr>
        <p:spPr>
          <a:xfrm>
            <a:off x="8323521" y="2967335"/>
            <a:ext cx="3670443" cy="923330"/>
          </a:xfrm>
          <a:prstGeom prst="rect">
            <a:avLst/>
          </a:prstGeom>
          <a:noFill/>
        </p:spPr>
        <p:txBody>
          <a:bodyPr wrap="square" rtlCol="0">
            <a:spAutoFit/>
          </a:bodyPr>
          <a:lstStyle/>
          <a:p>
            <a:r>
              <a:rPr lang="de-DE" dirty="0"/>
              <a:t>Wir haben nun unsere ersten 2 Ergebnisse, der 4 Zwischenergebnisse</a:t>
            </a:r>
          </a:p>
        </p:txBody>
      </p:sp>
      <p:sp>
        <p:nvSpPr>
          <p:cNvPr id="7" name="Textfeld 6">
            <a:extLst>
              <a:ext uri="{FF2B5EF4-FFF2-40B4-BE49-F238E27FC236}">
                <a16:creationId xmlns:a16="http://schemas.microsoft.com/office/drawing/2014/main" id="{E55BA525-B6A1-454E-CCC4-870D578FB05C}"/>
              </a:ext>
            </a:extLst>
          </p:cNvPr>
          <p:cNvSpPr txBox="1"/>
          <p:nvPr/>
        </p:nvSpPr>
        <p:spPr>
          <a:xfrm>
            <a:off x="597396" y="1126098"/>
            <a:ext cx="11226988" cy="923330"/>
          </a:xfrm>
          <a:prstGeom prst="rect">
            <a:avLst/>
          </a:prstGeom>
          <a:noFill/>
        </p:spPr>
        <p:txBody>
          <a:bodyPr wrap="square" rtlCol="0">
            <a:spAutoFit/>
          </a:bodyPr>
          <a:lstStyle/>
          <a:p>
            <a:r>
              <a:rPr lang="de-DE" dirty="0"/>
              <a:t>Unter "Abhängigkeit der Anfangswerte" versteht man, dass die Werte der Variablen a, b, c und d in den Lösungen G(t) und H(t) von den Anfangswerten G(0) und H(0) abhängen.</a:t>
            </a:r>
          </a:p>
          <a:p>
            <a:endParaRPr lang="de-DE" dirty="0"/>
          </a:p>
        </p:txBody>
      </p:sp>
    </p:spTree>
    <p:extLst>
      <p:ext uri="{BB962C8B-B14F-4D97-AF65-F5344CB8AC3E}">
        <p14:creationId xmlns:p14="http://schemas.microsoft.com/office/powerpoint/2010/main" val="4220729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5D95D850-78CE-8EB5-6725-112810ECB6E8}"/>
              </a:ext>
            </a:extLst>
          </p:cNvPr>
          <p:cNvSpPr txBox="1"/>
          <p:nvPr/>
        </p:nvSpPr>
        <p:spPr>
          <a:xfrm>
            <a:off x="224841" y="876680"/>
            <a:ext cx="5755743" cy="369332"/>
          </a:xfrm>
          <a:prstGeom prst="rect">
            <a:avLst/>
          </a:prstGeom>
          <a:noFill/>
        </p:spPr>
        <p:txBody>
          <a:bodyPr wrap="none" rtlCol="0">
            <a:spAutoFit/>
          </a:bodyPr>
          <a:lstStyle/>
          <a:p>
            <a:r>
              <a:rPr lang="de-DE" dirty="0"/>
              <a:t>Der Wert t= 0 wird in die Differentialgleichungen eingesetzt</a:t>
            </a:r>
          </a:p>
        </p:txBody>
      </p:sp>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0E955599-F967-4F87-7DC9-8D750A428E85}"/>
                  </a:ext>
                </a:extLst>
              </p:cNvPr>
              <p:cNvSpPr txBox="1"/>
              <p:nvPr/>
            </p:nvSpPr>
            <p:spPr>
              <a:xfrm>
                <a:off x="243545" y="1496145"/>
                <a:ext cx="8007658" cy="475643"/>
              </a:xfrm>
              <a:prstGeom prst="rect">
                <a:avLst/>
              </a:prstGeom>
              <a:noFill/>
            </p:spPr>
            <p:txBody>
              <a:bodyPr wrap="square" rtlCol="0">
                <a:spAutoFit/>
              </a:bodyPr>
              <a:lstStyle/>
              <a:p>
                <a14:m>
                  <m:oMath xmlns:m="http://schemas.openxmlformats.org/officeDocument/2006/math">
                    <m:acc>
                      <m:accPr>
                        <m:chr m:val="̇"/>
                        <m:ctrlPr>
                          <a:rPr lang="de-DE" sz="2400" i="1" smtClean="0">
                            <a:solidFill>
                              <a:schemeClr val="tx1"/>
                            </a:solidFill>
                            <a:latin typeface="Cambria Math" panose="02040503050406030204" pitchFamily="18" charset="0"/>
                          </a:rPr>
                        </m:ctrlPr>
                      </m:accPr>
                      <m:e>
                        <m:r>
                          <a:rPr lang="de-DE" sz="2400" i="1">
                            <a:solidFill>
                              <a:schemeClr val="tx1"/>
                            </a:solidFill>
                            <a:latin typeface="Cambria Math" panose="02040503050406030204" pitchFamily="18" charset="0"/>
                          </a:rPr>
                          <m:t>𝐺</m:t>
                        </m:r>
                      </m:e>
                    </m:acc>
                  </m:oMath>
                </a14:m>
                <a:r>
                  <a:rPr lang="de-DE" sz="2400" dirty="0">
                    <a:solidFill>
                      <a:schemeClr val="tx1"/>
                    </a:solidFill>
                  </a:rPr>
                  <a:t>(t) = −r H(t)-&gt; </a:t>
                </a:r>
                <a14:m>
                  <m:oMath xmlns:m="http://schemas.openxmlformats.org/officeDocument/2006/math">
                    <m:acc>
                      <m:accPr>
                        <m:chr m:val="̇"/>
                        <m:ctrlPr>
                          <a:rPr lang="de-DE" sz="2400" i="1" dirty="0" smtClean="0">
                            <a:solidFill>
                              <a:schemeClr val="tx1"/>
                            </a:solidFill>
                            <a:latin typeface="Cambria Math" panose="02040503050406030204" pitchFamily="18" charset="0"/>
                          </a:rPr>
                        </m:ctrlPr>
                      </m:accPr>
                      <m:e>
                        <m:r>
                          <a:rPr lang="de-DE" sz="2400" i="1" dirty="0">
                            <a:solidFill>
                              <a:schemeClr val="tx1"/>
                            </a:solidFill>
                            <a:latin typeface="Cambria Math" panose="02040503050406030204" pitchFamily="18" charset="0"/>
                          </a:rPr>
                          <m:t>𝐺</m:t>
                        </m:r>
                      </m:e>
                    </m:acc>
                    <m:d>
                      <m:dPr>
                        <m:ctrlPr>
                          <a:rPr lang="de-DE" sz="2400" i="1" dirty="0">
                            <a:solidFill>
                              <a:schemeClr val="tx1"/>
                            </a:solidFill>
                            <a:latin typeface="Cambria Math" panose="02040503050406030204" pitchFamily="18" charset="0"/>
                          </a:rPr>
                        </m:ctrlPr>
                      </m:dPr>
                      <m:e>
                        <m:r>
                          <a:rPr lang="de-DE" sz="2400" i="0" dirty="0">
                            <a:solidFill>
                              <a:schemeClr val="tx1"/>
                            </a:solidFill>
                            <a:latin typeface="Cambria Math" panose="02040503050406030204" pitchFamily="18" charset="0"/>
                          </a:rPr>
                          <m:t>0</m:t>
                        </m:r>
                      </m:e>
                    </m:d>
                    <m:r>
                      <a:rPr lang="de-DE" sz="2400" i="0" dirty="0">
                        <a:solidFill>
                          <a:schemeClr val="tx1"/>
                        </a:solidFill>
                        <a:latin typeface="Cambria Math" panose="02040503050406030204" pitchFamily="18" charset="0"/>
                      </a:rPr>
                      <m:t>=−</m:t>
                    </m:r>
                    <m:r>
                      <a:rPr lang="de-DE" sz="2400" i="1" dirty="0">
                        <a:solidFill>
                          <a:schemeClr val="tx1"/>
                        </a:solidFill>
                        <a:latin typeface="Cambria Math" panose="02040503050406030204" pitchFamily="18" charset="0"/>
                      </a:rPr>
                      <m:t>𝑟𝐻</m:t>
                    </m:r>
                    <m:d>
                      <m:dPr>
                        <m:ctrlPr>
                          <a:rPr lang="de-DE" sz="2400" i="1" dirty="0">
                            <a:solidFill>
                              <a:schemeClr val="tx1"/>
                            </a:solidFill>
                            <a:latin typeface="Cambria Math" panose="02040503050406030204" pitchFamily="18" charset="0"/>
                          </a:rPr>
                        </m:ctrlPr>
                      </m:dPr>
                      <m:e>
                        <m:r>
                          <a:rPr lang="de-DE" sz="2400" i="0" dirty="0">
                            <a:solidFill>
                              <a:schemeClr val="tx1"/>
                            </a:solidFill>
                            <a:latin typeface="Cambria Math" panose="02040503050406030204" pitchFamily="18" charset="0"/>
                          </a:rPr>
                          <m:t>0</m:t>
                        </m:r>
                      </m:e>
                    </m:d>
                  </m:oMath>
                </a14:m>
                <a:endParaRPr lang="de-DE" sz="2400" dirty="0"/>
              </a:p>
            </p:txBody>
          </p:sp>
        </mc:Choice>
        <mc:Fallback xmlns="">
          <p:sp>
            <p:nvSpPr>
              <p:cNvPr id="3" name="Textfeld 2">
                <a:extLst>
                  <a:ext uri="{FF2B5EF4-FFF2-40B4-BE49-F238E27FC236}">
                    <a16:creationId xmlns:a16="http://schemas.microsoft.com/office/drawing/2014/main" id="{0E955599-F967-4F87-7DC9-8D750A428E85}"/>
                  </a:ext>
                </a:extLst>
              </p:cNvPr>
              <p:cNvSpPr txBox="1">
                <a:spLocks noRot="1" noChangeAspect="1" noMove="1" noResize="1" noEditPoints="1" noAdjustHandles="1" noChangeArrowheads="1" noChangeShapeType="1" noTextEdit="1"/>
              </p:cNvSpPr>
              <p:nvPr/>
            </p:nvSpPr>
            <p:spPr>
              <a:xfrm>
                <a:off x="243545" y="1496145"/>
                <a:ext cx="8007658" cy="475643"/>
              </a:xfrm>
              <a:prstGeom prst="rect">
                <a:avLst/>
              </a:prstGeom>
              <a:blipFill>
                <a:blip r:embed="rId2"/>
                <a:stretch>
                  <a:fillRect l="-228" t="-6410" b="-2948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4BF39C54-5FFF-B173-09F4-97C9E63416C0}"/>
                  </a:ext>
                </a:extLst>
              </p:cNvPr>
              <p:cNvSpPr txBox="1"/>
              <p:nvPr/>
            </p:nvSpPr>
            <p:spPr>
              <a:xfrm>
                <a:off x="224841" y="2171590"/>
                <a:ext cx="8611340" cy="719428"/>
              </a:xfrm>
              <a:prstGeom prst="rect">
                <a:avLst/>
              </a:prstGeom>
              <a:noFill/>
            </p:spPr>
            <p:txBody>
              <a:bodyPr wrap="square" rtlCol="0">
                <a:spAutoFit/>
              </a:bodyPr>
              <a:lstStyle/>
              <a:p>
                <a14:m>
                  <m:oMath xmlns:m="http://schemas.openxmlformats.org/officeDocument/2006/math">
                    <m:acc>
                      <m:accPr>
                        <m:chr m:val="̇"/>
                        <m:ctrlPr>
                          <a:rPr lang="de-DE" sz="2400" i="1" smtClean="0">
                            <a:solidFill>
                              <a:schemeClr val="tx1"/>
                            </a:solidFill>
                            <a:latin typeface="Cambria Math" panose="02040503050406030204" pitchFamily="18" charset="0"/>
                          </a:rPr>
                        </m:ctrlPr>
                      </m:accPr>
                      <m:e>
                        <m:r>
                          <a:rPr lang="de-DE" sz="2400" i="1">
                            <a:solidFill>
                              <a:schemeClr val="tx1"/>
                            </a:solidFill>
                            <a:latin typeface="Cambria Math" panose="02040503050406030204" pitchFamily="18" charset="0"/>
                          </a:rPr>
                          <m:t>𝐻</m:t>
                        </m:r>
                      </m:e>
                    </m:acc>
                  </m:oMath>
                </a14:m>
                <a:r>
                  <a:rPr lang="de-DE" sz="2400" dirty="0">
                    <a:solidFill>
                      <a:schemeClr val="tx1"/>
                    </a:solidFill>
                  </a:rPr>
                  <a:t>(t) = −s G(t)-&gt; </a:t>
                </a:r>
                <a14:m>
                  <m:oMath xmlns:m="http://schemas.openxmlformats.org/officeDocument/2006/math">
                    <m:acc>
                      <m:accPr>
                        <m:chr m:val="̇"/>
                        <m:ctrlPr>
                          <a:rPr lang="de-DE" sz="2400" i="1" dirty="0" smtClean="0">
                            <a:solidFill>
                              <a:schemeClr val="tx1"/>
                            </a:solidFill>
                            <a:latin typeface="Cambria Math" panose="02040503050406030204" pitchFamily="18" charset="0"/>
                          </a:rPr>
                        </m:ctrlPr>
                      </m:accPr>
                      <m:e>
                        <m:r>
                          <a:rPr lang="de-DE" sz="2400" i="1" dirty="0">
                            <a:solidFill>
                              <a:schemeClr val="tx1"/>
                            </a:solidFill>
                            <a:latin typeface="Cambria Math" panose="02040503050406030204" pitchFamily="18" charset="0"/>
                          </a:rPr>
                          <m:t>𝐻</m:t>
                        </m:r>
                      </m:e>
                    </m:acc>
                    <m:d>
                      <m:dPr>
                        <m:ctrlPr>
                          <a:rPr lang="de-DE" sz="2400" i="1" dirty="0">
                            <a:solidFill>
                              <a:schemeClr val="tx1"/>
                            </a:solidFill>
                            <a:latin typeface="Cambria Math" panose="02040503050406030204" pitchFamily="18" charset="0"/>
                          </a:rPr>
                        </m:ctrlPr>
                      </m:dPr>
                      <m:e>
                        <m:r>
                          <a:rPr lang="de-DE" sz="2400" i="0" dirty="0">
                            <a:solidFill>
                              <a:schemeClr val="tx1"/>
                            </a:solidFill>
                            <a:latin typeface="Cambria Math" panose="02040503050406030204" pitchFamily="18" charset="0"/>
                          </a:rPr>
                          <m:t>0</m:t>
                        </m:r>
                      </m:e>
                    </m:d>
                    <m:r>
                      <a:rPr lang="de-DE" sz="2400" i="0" dirty="0">
                        <a:solidFill>
                          <a:schemeClr val="tx1"/>
                        </a:solidFill>
                        <a:latin typeface="Cambria Math" panose="02040503050406030204" pitchFamily="18" charset="0"/>
                      </a:rPr>
                      <m:t>=−</m:t>
                    </m:r>
                    <m:r>
                      <a:rPr lang="de-DE" sz="2400" i="1" dirty="0">
                        <a:solidFill>
                          <a:schemeClr val="tx1"/>
                        </a:solidFill>
                        <a:latin typeface="Cambria Math" panose="02040503050406030204" pitchFamily="18" charset="0"/>
                      </a:rPr>
                      <m:t>𝑠𝐺</m:t>
                    </m:r>
                    <m:d>
                      <m:dPr>
                        <m:ctrlPr>
                          <a:rPr lang="de-DE" sz="2400" i="1" dirty="0">
                            <a:solidFill>
                              <a:schemeClr val="tx1"/>
                            </a:solidFill>
                            <a:latin typeface="Cambria Math" panose="02040503050406030204" pitchFamily="18" charset="0"/>
                          </a:rPr>
                        </m:ctrlPr>
                      </m:dPr>
                      <m:e>
                        <m:r>
                          <a:rPr lang="de-DE" sz="2400" i="0" dirty="0">
                            <a:solidFill>
                              <a:schemeClr val="tx1"/>
                            </a:solidFill>
                            <a:latin typeface="Cambria Math" panose="02040503050406030204" pitchFamily="18" charset="0"/>
                          </a:rPr>
                          <m:t>0</m:t>
                        </m:r>
                      </m:e>
                    </m:d>
                  </m:oMath>
                </a14:m>
                <a:endParaRPr lang="de-DE" sz="2400" dirty="0">
                  <a:solidFill>
                    <a:schemeClr val="tx1"/>
                  </a:solidFill>
                </a:endParaRPr>
              </a:p>
              <a:p>
                <a:endParaRPr lang="de-DE" sz="2400" baseline="-25000" dirty="0"/>
              </a:p>
            </p:txBody>
          </p:sp>
        </mc:Choice>
        <mc:Fallback xmlns="">
          <p:sp>
            <p:nvSpPr>
              <p:cNvPr id="4" name="Textfeld 3">
                <a:extLst>
                  <a:ext uri="{FF2B5EF4-FFF2-40B4-BE49-F238E27FC236}">
                    <a16:creationId xmlns:a16="http://schemas.microsoft.com/office/drawing/2014/main" id="{4BF39C54-5FFF-B173-09F4-97C9E63416C0}"/>
                  </a:ext>
                </a:extLst>
              </p:cNvPr>
              <p:cNvSpPr txBox="1">
                <a:spLocks noRot="1" noChangeAspect="1" noMove="1" noResize="1" noEditPoints="1" noAdjustHandles="1" noChangeArrowheads="1" noChangeShapeType="1" noTextEdit="1"/>
              </p:cNvSpPr>
              <p:nvPr/>
            </p:nvSpPr>
            <p:spPr>
              <a:xfrm>
                <a:off x="224841" y="2171590"/>
                <a:ext cx="8611340" cy="719428"/>
              </a:xfrm>
              <a:prstGeom prst="rect">
                <a:avLst/>
              </a:prstGeom>
              <a:blipFill>
                <a:blip r:embed="rId3"/>
                <a:stretch>
                  <a:fillRect l="-212" t="-5085"/>
                </a:stretch>
              </a:blipFill>
            </p:spPr>
            <p:txBody>
              <a:bodyPr/>
              <a:lstStyle/>
              <a:p>
                <a:r>
                  <a:rPr lang="de-DE">
                    <a:noFill/>
                  </a:rPr>
                  <a:t> </a:t>
                </a:r>
              </a:p>
            </p:txBody>
          </p:sp>
        </mc:Fallback>
      </mc:AlternateContent>
      <p:sp>
        <p:nvSpPr>
          <p:cNvPr id="7" name="Textfeld 6">
            <a:extLst>
              <a:ext uri="{FF2B5EF4-FFF2-40B4-BE49-F238E27FC236}">
                <a16:creationId xmlns:a16="http://schemas.microsoft.com/office/drawing/2014/main" id="{130B36ED-B955-F107-9D33-7FA1D2C9E5C5}"/>
              </a:ext>
            </a:extLst>
          </p:cNvPr>
          <p:cNvSpPr txBox="1"/>
          <p:nvPr/>
        </p:nvSpPr>
        <p:spPr>
          <a:xfrm>
            <a:off x="7785716" y="1182495"/>
            <a:ext cx="184731" cy="615553"/>
          </a:xfrm>
          <a:prstGeom prst="rect">
            <a:avLst/>
          </a:prstGeom>
          <a:noFill/>
        </p:spPr>
        <p:txBody>
          <a:bodyPr wrap="none" rtlCol="0">
            <a:spAutoFit/>
          </a:bodyPr>
          <a:lstStyle/>
          <a:p>
            <a:endParaRPr lang="de-DE" sz="2400" baseline="-25000" dirty="0"/>
          </a:p>
          <a:p>
            <a:endParaRPr lang="de-DE" dirty="0"/>
          </a:p>
        </p:txBody>
      </p:sp>
      <p:sp>
        <p:nvSpPr>
          <p:cNvPr id="8" name="Textfeld 7">
            <a:extLst>
              <a:ext uri="{FF2B5EF4-FFF2-40B4-BE49-F238E27FC236}">
                <a16:creationId xmlns:a16="http://schemas.microsoft.com/office/drawing/2014/main" id="{EAB7B005-35EC-407F-0FF4-5C8C342EEA28}"/>
              </a:ext>
            </a:extLst>
          </p:cNvPr>
          <p:cNvSpPr txBox="1"/>
          <p:nvPr/>
        </p:nvSpPr>
        <p:spPr>
          <a:xfrm>
            <a:off x="7501630" y="3491206"/>
            <a:ext cx="184731" cy="615553"/>
          </a:xfrm>
          <a:prstGeom prst="rect">
            <a:avLst/>
          </a:prstGeom>
          <a:noFill/>
        </p:spPr>
        <p:txBody>
          <a:bodyPr wrap="none" rtlCol="0">
            <a:spAutoFit/>
          </a:bodyPr>
          <a:lstStyle/>
          <a:p>
            <a:endParaRPr lang="de-DE" sz="2400" baseline="-25000" dirty="0"/>
          </a:p>
          <a:p>
            <a:endParaRPr lang="de-DE" dirty="0"/>
          </a:p>
        </p:txBody>
      </p:sp>
      <p:sp>
        <p:nvSpPr>
          <p:cNvPr id="6" name="Textfeld 5">
            <a:extLst>
              <a:ext uri="{FF2B5EF4-FFF2-40B4-BE49-F238E27FC236}">
                <a16:creationId xmlns:a16="http://schemas.microsoft.com/office/drawing/2014/main" id="{69AB287E-6F93-E5B5-8CC9-CC9518BFFB92}"/>
              </a:ext>
            </a:extLst>
          </p:cNvPr>
          <p:cNvSpPr txBox="1"/>
          <p:nvPr/>
        </p:nvSpPr>
        <p:spPr>
          <a:xfrm>
            <a:off x="224841" y="2822139"/>
            <a:ext cx="7055521" cy="369332"/>
          </a:xfrm>
          <a:prstGeom prst="rect">
            <a:avLst/>
          </a:prstGeom>
          <a:noFill/>
        </p:spPr>
        <p:txBody>
          <a:bodyPr wrap="none" rtlCol="0">
            <a:spAutoFit/>
          </a:bodyPr>
          <a:lstStyle/>
          <a:p>
            <a:r>
              <a:rPr lang="de-DE" dirty="0"/>
              <a:t>In die Ableitung der Allgemeinen Lösung wird ebenfalls t = 0 eingesetzt</a:t>
            </a:r>
          </a:p>
        </p:txBody>
      </p:sp>
      <p:sp>
        <p:nvSpPr>
          <p:cNvPr id="9" name="Textfeld 8">
            <a:extLst>
              <a:ext uri="{FF2B5EF4-FFF2-40B4-BE49-F238E27FC236}">
                <a16:creationId xmlns:a16="http://schemas.microsoft.com/office/drawing/2014/main" id="{8D414EED-D6EA-5B0D-E39A-8101438FF4D1}"/>
              </a:ext>
            </a:extLst>
          </p:cNvPr>
          <p:cNvSpPr txBox="1"/>
          <p:nvPr/>
        </p:nvSpPr>
        <p:spPr>
          <a:xfrm>
            <a:off x="243545" y="3446204"/>
            <a:ext cx="7442816" cy="461665"/>
          </a:xfrm>
          <a:prstGeom prst="rect">
            <a:avLst/>
          </a:prstGeom>
          <a:noFill/>
        </p:spPr>
        <p:txBody>
          <a:bodyPr wrap="square" rtlCol="0">
            <a:spAutoFit/>
          </a:bodyPr>
          <a:lstStyle/>
          <a:p>
            <a:r>
              <a:rPr lang="de-DE" sz="2400" dirty="0"/>
              <a:t>k a · e</a:t>
            </a:r>
            <a:r>
              <a:rPr lang="de-DE" sz="2400" baseline="30000" dirty="0"/>
              <a:t>k0</a:t>
            </a:r>
            <a:r>
              <a:rPr lang="de-DE" sz="2400" dirty="0"/>
              <a:t> – k b · e</a:t>
            </a:r>
            <a:r>
              <a:rPr lang="de-DE" sz="2400" baseline="30000" dirty="0"/>
              <a:t>-k0</a:t>
            </a:r>
            <a:r>
              <a:rPr lang="de-DE" sz="2400" dirty="0"/>
              <a:t> = -r H(0)  </a:t>
            </a:r>
          </a:p>
        </p:txBody>
      </p:sp>
      <p:cxnSp>
        <p:nvCxnSpPr>
          <p:cNvPr id="11" name="Gerade Verbindung mit Pfeil 10">
            <a:extLst>
              <a:ext uri="{FF2B5EF4-FFF2-40B4-BE49-F238E27FC236}">
                <a16:creationId xmlns:a16="http://schemas.microsoft.com/office/drawing/2014/main" id="{D2BEB14B-9D43-4DE2-17D5-670F54007007}"/>
              </a:ext>
            </a:extLst>
          </p:cNvPr>
          <p:cNvCxnSpPr>
            <a:cxnSpLocks/>
          </p:cNvCxnSpPr>
          <p:nvPr/>
        </p:nvCxnSpPr>
        <p:spPr>
          <a:xfrm>
            <a:off x="1390329" y="4083829"/>
            <a:ext cx="0" cy="57289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63A3D681-FB6D-774D-8EA4-E7AFFE0B0C16}"/>
              </a:ext>
            </a:extLst>
          </p:cNvPr>
          <p:cNvSpPr txBox="1"/>
          <p:nvPr/>
        </p:nvSpPr>
        <p:spPr>
          <a:xfrm>
            <a:off x="243545" y="4746412"/>
            <a:ext cx="2225289" cy="461665"/>
          </a:xfrm>
          <a:prstGeom prst="rect">
            <a:avLst/>
          </a:prstGeom>
          <a:noFill/>
        </p:spPr>
        <p:txBody>
          <a:bodyPr wrap="none" rtlCol="0">
            <a:spAutoFit/>
          </a:bodyPr>
          <a:lstStyle/>
          <a:p>
            <a:r>
              <a:rPr lang="pt-BR" sz="2400" dirty="0"/>
              <a:t>k (a − b) = −r </a:t>
            </a:r>
            <a:r>
              <a:rPr lang="de-DE" sz="2400" dirty="0"/>
              <a:t>H</a:t>
            </a:r>
            <a:r>
              <a:rPr lang="de-DE" sz="2400" baseline="-25000" dirty="0"/>
              <a:t>(0)</a:t>
            </a:r>
            <a:endParaRPr lang="de-DE" sz="2400" dirty="0"/>
          </a:p>
        </p:txBody>
      </p:sp>
      <p:cxnSp>
        <p:nvCxnSpPr>
          <p:cNvPr id="18" name="Gerade Verbindung mit Pfeil 17">
            <a:extLst>
              <a:ext uri="{FF2B5EF4-FFF2-40B4-BE49-F238E27FC236}">
                <a16:creationId xmlns:a16="http://schemas.microsoft.com/office/drawing/2014/main" id="{62EF5735-08CD-C59C-906B-9DEAC6D03642}"/>
              </a:ext>
            </a:extLst>
          </p:cNvPr>
          <p:cNvCxnSpPr>
            <a:cxnSpLocks/>
            <a:stCxn id="13" idx="3"/>
            <a:endCxn id="20" idx="1"/>
          </p:cNvCxnSpPr>
          <p:nvPr/>
        </p:nvCxnSpPr>
        <p:spPr>
          <a:xfrm>
            <a:off x="2468834" y="4977245"/>
            <a:ext cx="396025" cy="10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feld 19">
                <a:extLst>
                  <a:ext uri="{FF2B5EF4-FFF2-40B4-BE49-F238E27FC236}">
                    <a16:creationId xmlns:a16="http://schemas.microsoft.com/office/drawing/2014/main" id="{D634461C-1B5F-AAC3-04B7-B8E979C1300F}"/>
                  </a:ext>
                </a:extLst>
              </p:cNvPr>
              <p:cNvSpPr txBox="1"/>
              <p:nvPr/>
            </p:nvSpPr>
            <p:spPr>
              <a:xfrm>
                <a:off x="2864859" y="4685049"/>
                <a:ext cx="1970155" cy="586571"/>
              </a:xfrm>
              <a:prstGeom prst="rect">
                <a:avLst/>
              </a:prstGeom>
              <a:noFill/>
            </p:spPr>
            <p:txBody>
              <a:bodyPr wrap="none" rtlCol="0">
                <a:spAutoFit/>
              </a:bodyPr>
              <a:lstStyle/>
              <a:p>
                <a:r>
                  <a:rPr lang="de-DE" sz="2400" dirty="0">
                    <a:solidFill>
                      <a:schemeClr val="tx1"/>
                    </a:solidFill>
                  </a:rPr>
                  <a:t>a – b = </a:t>
                </a:r>
                <a14:m>
                  <m:oMath xmlns:m="http://schemas.openxmlformats.org/officeDocument/2006/math">
                    <m:r>
                      <a:rPr lang="de-DE" sz="2400" smtClean="0">
                        <a:solidFill>
                          <a:schemeClr val="tx1"/>
                        </a:solidFill>
                        <a:latin typeface="Cambria Math" panose="02040503050406030204" pitchFamily="18" charset="0"/>
                      </a:rPr>
                      <m:t>−</m:t>
                    </m:r>
                    <m:f>
                      <m:fPr>
                        <m:ctrlPr>
                          <a:rPr lang="de-DE" sz="2400" i="1" smtClean="0">
                            <a:solidFill>
                              <a:schemeClr val="tx1"/>
                            </a:solidFill>
                            <a:latin typeface="Cambria Math" panose="02040503050406030204" pitchFamily="18" charset="0"/>
                          </a:rPr>
                        </m:ctrlPr>
                      </m:fPr>
                      <m:num>
                        <m:r>
                          <a:rPr lang="de-DE" sz="2400" i="1" smtClean="0">
                            <a:solidFill>
                              <a:schemeClr val="tx1"/>
                            </a:solidFill>
                            <a:latin typeface="Cambria Math" panose="02040503050406030204" pitchFamily="18" charset="0"/>
                          </a:rPr>
                          <m:t>𝑟</m:t>
                        </m:r>
                      </m:num>
                      <m:den>
                        <m:r>
                          <a:rPr lang="de-DE" sz="2400" i="1" smtClean="0">
                            <a:solidFill>
                              <a:schemeClr val="tx1"/>
                            </a:solidFill>
                            <a:latin typeface="Cambria Math" panose="02040503050406030204" pitchFamily="18" charset="0"/>
                          </a:rPr>
                          <m:t>𝑘</m:t>
                        </m:r>
                      </m:den>
                    </m:f>
                    <m:sSub>
                      <m:sSubPr>
                        <m:ctrlPr>
                          <a:rPr lang="de-DE" sz="2400" i="1" smtClean="0">
                            <a:solidFill>
                              <a:schemeClr val="tx1"/>
                            </a:solidFill>
                            <a:latin typeface="Cambria Math" panose="02040503050406030204" pitchFamily="18" charset="0"/>
                          </a:rPr>
                        </m:ctrlPr>
                      </m:sSubPr>
                      <m:e>
                        <m:r>
                          <a:rPr lang="de-DE" sz="2400" i="1" smtClean="0">
                            <a:solidFill>
                              <a:schemeClr val="tx1"/>
                            </a:solidFill>
                            <a:latin typeface="Cambria Math" panose="02040503050406030204" pitchFamily="18" charset="0"/>
                          </a:rPr>
                          <m:t>𝐻</m:t>
                        </m:r>
                      </m:e>
                      <m:sub>
                        <m:r>
                          <a:rPr lang="de-DE" sz="2400" i="0" smtClean="0">
                            <a:solidFill>
                              <a:schemeClr val="tx1"/>
                            </a:solidFill>
                            <a:latin typeface="Cambria Math" panose="02040503050406030204" pitchFamily="18" charset="0"/>
                          </a:rPr>
                          <m:t>0</m:t>
                        </m:r>
                      </m:sub>
                    </m:sSub>
                  </m:oMath>
                </a14:m>
                <a:r>
                  <a:rPr lang="de-DE" sz="2400" dirty="0">
                    <a:solidFill>
                      <a:schemeClr val="tx1"/>
                    </a:solidFill>
                  </a:rPr>
                  <a:t> </a:t>
                </a:r>
              </a:p>
            </p:txBody>
          </p:sp>
        </mc:Choice>
        <mc:Fallback xmlns="">
          <p:sp>
            <p:nvSpPr>
              <p:cNvPr id="20" name="Textfeld 19">
                <a:extLst>
                  <a:ext uri="{FF2B5EF4-FFF2-40B4-BE49-F238E27FC236}">
                    <a16:creationId xmlns:a16="http://schemas.microsoft.com/office/drawing/2014/main" id="{D634461C-1B5F-AAC3-04B7-B8E979C1300F}"/>
                  </a:ext>
                </a:extLst>
              </p:cNvPr>
              <p:cNvSpPr txBox="1">
                <a:spLocks noRot="1" noChangeAspect="1" noMove="1" noResize="1" noEditPoints="1" noAdjustHandles="1" noChangeArrowheads="1" noChangeShapeType="1" noTextEdit="1"/>
              </p:cNvSpPr>
              <p:nvPr/>
            </p:nvSpPr>
            <p:spPr>
              <a:xfrm>
                <a:off x="2864859" y="4685049"/>
                <a:ext cx="1970155" cy="586571"/>
              </a:xfrm>
              <a:prstGeom prst="rect">
                <a:avLst/>
              </a:prstGeom>
              <a:blipFill>
                <a:blip r:embed="rId4"/>
                <a:stretch>
                  <a:fillRect l="-4954" b="-10417"/>
                </a:stretch>
              </a:blipFill>
            </p:spPr>
            <p:txBody>
              <a:bodyPr/>
              <a:lstStyle/>
              <a:p>
                <a:r>
                  <a:rPr lang="de-DE">
                    <a:noFill/>
                  </a:rPr>
                  <a:t> </a:t>
                </a:r>
              </a:p>
            </p:txBody>
          </p:sp>
        </mc:Fallback>
      </mc:AlternateContent>
      <p:sp>
        <p:nvSpPr>
          <p:cNvPr id="21" name="Textfeld 20">
            <a:extLst>
              <a:ext uri="{FF2B5EF4-FFF2-40B4-BE49-F238E27FC236}">
                <a16:creationId xmlns:a16="http://schemas.microsoft.com/office/drawing/2014/main" id="{85BE56DA-D05E-3BA9-1F16-7322D699CBE5}"/>
              </a:ext>
            </a:extLst>
          </p:cNvPr>
          <p:cNvSpPr txBox="1"/>
          <p:nvPr/>
        </p:nvSpPr>
        <p:spPr>
          <a:xfrm>
            <a:off x="224841" y="244133"/>
            <a:ext cx="4075796" cy="400110"/>
          </a:xfrm>
          <a:prstGeom prst="rect">
            <a:avLst/>
          </a:prstGeom>
          <a:noFill/>
        </p:spPr>
        <p:txBody>
          <a:bodyPr wrap="none" rtlCol="0">
            <a:spAutoFit/>
          </a:bodyPr>
          <a:lstStyle/>
          <a:p>
            <a:r>
              <a:rPr lang="de-DE" sz="2000" dirty="0"/>
              <a:t>Abhängigkeit von den Anfangswerten</a:t>
            </a:r>
          </a:p>
        </p:txBody>
      </p:sp>
      <p:sp>
        <p:nvSpPr>
          <p:cNvPr id="22" name="Textfeld 21">
            <a:extLst>
              <a:ext uri="{FF2B5EF4-FFF2-40B4-BE49-F238E27FC236}">
                <a16:creationId xmlns:a16="http://schemas.microsoft.com/office/drawing/2014/main" id="{DF4F7290-63AD-0769-2B66-A3278193FFAC}"/>
              </a:ext>
            </a:extLst>
          </p:cNvPr>
          <p:cNvSpPr txBox="1"/>
          <p:nvPr/>
        </p:nvSpPr>
        <p:spPr>
          <a:xfrm>
            <a:off x="5569094" y="3446989"/>
            <a:ext cx="3820277" cy="461665"/>
          </a:xfrm>
          <a:prstGeom prst="rect">
            <a:avLst/>
          </a:prstGeom>
          <a:noFill/>
        </p:spPr>
        <p:txBody>
          <a:bodyPr wrap="none" rtlCol="0">
            <a:spAutoFit/>
          </a:bodyPr>
          <a:lstStyle/>
          <a:p>
            <a:r>
              <a:rPr lang="de-DE" sz="2400" dirty="0"/>
              <a:t>k c · e </a:t>
            </a:r>
            <a:r>
              <a:rPr lang="de-DE" sz="2400" baseline="30000" dirty="0"/>
              <a:t>k 0</a:t>
            </a:r>
            <a:r>
              <a:rPr lang="de-DE" sz="2400" dirty="0"/>
              <a:t> − k d · e </a:t>
            </a:r>
            <a:r>
              <a:rPr lang="de-DE" sz="2400" baseline="30000" dirty="0"/>
              <a:t>−k 0</a:t>
            </a:r>
            <a:r>
              <a:rPr lang="de-DE" sz="2400" dirty="0"/>
              <a:t> = −s G(0)</a:t>
            </a:r>
            <a:endParaRPr lang="de-DE" dirty="0"/>
          </a:p>
        </p:txBody>
      </p:sp>
      <p:cxnSp>
        <p:nvCxnSpPr>
          <p:cNvPr id="23" name="Gerade Verbindung mit Pfeil 22">
            <a:extLst>
              <a:ext uri="{FF2B5EF4-FFF2-40B4-BE49-F238E27FC236}">
                <a16:creationId xmlns:a16="http://schemas.microsoft.com/office/drawing/2014/main" id="{DF5E0401-484D-6D5D-39D9-D887546B5E3B}"/>
              </a:ext>
            </a:extLst>
          </p:cNvPr>
          <p:cNvCxnSpPr>
            <a:cxnSpLocks/>
          </p:cNvCxnSpPr>
          <p:nvPr/>
        </p:nvCxnSpPr>
        <p:spPr>
          <a:xfrm>
            <a:off x="7398634" y="4003058"/>
            <a:ext cx="0" cy="5494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84D446C3-A809-432B-2A08-6DFC65FED194}"/>
              </a:ext>
            </a:extLst>
          </p:cNvPr>
          <p:cNvSpPr txBox="1"/>
          <p:nvPr/>
        </p:nvSpPr>
        <p:spPr>
          <a:xfrm>
            <a:off x="5569094" y="4656727"/>
            <a:ext cx="2266967" cy="461665"/>
          </a:xfrm>
          <a:prstGeom prst="rect">
            <a:avLst/>
          </a:prstGeom>
          <a:noFill/>
        </p:spPr>
        <p:txBody>
          <a:bodyPr wrap="none" rtlCol="0">
            <a:spAutoFit/>
          </a:bodyPr>
          <a:lstStyle/>
          <a:p>
            <a:r>
              <a:rPr lang="de-DE" sz="2400" dirty="0"/>
              <a:t>k (c − d) = −s G</a:t>
            </a:r>
            <a:r>
              <a:rPr lang="de-DE" sz="2400" baseline="-25000" dirty="0"/>
              <a:t>(0) </a:t>
            </a:r>
            <a:endParaRPr lang="de-DE" sz="2400" dirty="0"/>
          </a:p>
        </p:txBody>
      </p:sp>
      <p:cxnSp>
        <p:nvCxnSpPr>
          <p:cNvPr id="26" name="Gerade Verbindung mit Pfeil 25">
            <a:extLst>
              <a:ext uri="{FF2B5EF4-FFF2-40B4-BE49-F238E27FC236}">
                <a16:creationId xmlns:a16="http://schemas.microsoft.com/office/drawing/2014/main" id="{B708D09C-AD08-B61A-2348-2D5EDF00225B}"/>
              </a:ext>
            </a:extLst>
          </p:cNvPr>
          <p:cNvCxnSpPr>
            <a:cxnSpLocks/>
          </p:cNvCxnSpPr>
          <p:nvPr/>
        </p:nvCxnSpPr>
        <p:spPr>
          <a:xfrm flipV="1">
            <a:off x="7791303" y="4887559"/>
            <a:ext cx="45990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feld 26">
                <a:extLst>
                  <a:ext uri="{FF2B5EF4-FFF2-40B4-BE49-F238E27FC236}">
                    <a16:creationId xmlns:a16="http://schemas.microsoft.com/office/drawing/2014/main" id="{5807376D-30AA-19CF-C44C-C1C1F170D56B}"/>
                  </a:ext>
                </a:extLst>
              </p:cNvPr>
              <p:cNvSpPr txBox="1"/>
              <p:nvPr/>
            </p:nvSpPr>
            <p:spPr>
              <a:xfrm>
                <a:off x="8251203" y="4581728"/>
                <a:ext cx="1862113" cy="586571"/>
              </a:xfrm>
              <a:prstGeom prst="rect">
                <a:avLst/>
              </a:prstGeom>
              <a:noFill/>
            </p:spPr>
            <p:txBody>
              <a:bodyPr wrap="none" rtlCol="0">
                <a:spAutoFit/>
              </a:bodyPr>
              <a:lstStyle/>
              <a:p>
                <a:r>
                  <a:rPr lang="de-DE" sz="2400" dirty="0">
                    <a:solidFill>
                      <a:schemeClr val="tx1"/>
                    </a:solidFill>
                  </a:rPr>
                  <a:t>c − d = </a:t>
                </a:r>
                <a14:m>
                  <m:oMath xmlns:m="http://schemas.openxmlformats.org/officeDocument/2006/math">
                    <m:r>
                      <a:rPr lang="de-DE" sz="2400" dirty="0" smtClean="0">
                        <a:solidFill>
                          <a:schemeClr val="tx1"/>
                        </a:solidFill>
                        <a:latin typeface="Cambria Math" panose="02040503050406030204" pitchFamily="18" charset="0"/>
                      </a:rPr>
                      <m:t>−</m:t>
                    </m:r>
                    <m:f>
                      <m:fPr>
                        <m:ctrlPr>
                          <a:rPr lang="de-DE" sz="2400" i="1" dirty="0">
                            <a:solidFill>
                              <a:schemeClr val="tx1"/>
                            </a:solidFill>
                            <a:latin typeface="Cambria Math" panose="02040503050406030204" pitchFamily="18" charset="0"/>
                          </a:rPr>
                        </m:ctrlPr>
                      </m:fPr>
                      <m:num>
                        <m:r>
                          <a:rPr lang="de-DE" sz="2400" i="1" dirty="0">
                            <a:solidFill>
                              <a:schemeClr val="tx1"/>
                            </a:solidFill>
                            <a:latin typeface="Cambria Math" panose="02040503050406030204" pitchFamily="18" charset="0"/>
                          </a:rPr>
                          <m:t>𝑠</m:t>
                        </m:r>
                      </m:num>
                      <m:den>
                        <m:r>
                          <a:rPr lang="de-DE" sz="2400" i="1" dirty="0">
                            <a:solidFill>
                              <a:schemeClr val="tx1"/>
                            </a:solidFill>
                            <a:latin typeface="Cambria Math" panose="02040503050406030204" pitchFamily="18" charset="0"/>
                          </a:rPr>
                          <m:t>𝑘</m:t>
                        </m:r>
                      </m:den>
                    </m:f>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𝐺</m:t>
                        </m:r>
                      </m:e>
                      <m:sub>
                        <m:r>
                          <a:rPr lang="de-DE" sz="2400" i="0" dirty="0">
                            <a:solidFill>
                              <a:schemeClr val="tx1"/>
                            </a:solidFill>
                            <a:latin typeface="Cambria Math" panose="02040503050406030204" pitchFamily="18" charset="0"/>
                          </a:rPr>
                          <m:t>0</m:t>
                        </m:r>
                      </m:sub>
                    </m:sSub>
                  </m:oMath>
                </a14:m>
                <a:endParaRPr lang="de-DE" sz="2400" dirty="0">
                  <a:solidFill>
                    <a:schemeClr val="tx1"/>
                  </a:solidFill>
                </a:endParaRPr>
              </a:p>
            </p:txBody>
          </p:sp>
        </mc:Choice>
        <mc:Fallback xmlns="">
          <p:sp>
            <p:nvSpPr>
              <p:cNvPr id="27" name="Textfeld 26">
                <a:extLst>
                  <a:ext uri="{FF2B5EF4-FFF2-40B4-BE49-F238E27FC236}">
                    <a16:creationId xmlns:a16="http://schemas.microsoft.com/office/drawing/2014/main" id="{5807376D-30AA-19CF-C44C-C1C1F170D56B}"/>
                  </a:ext>
                </a:extLst>
              </p:cNvPr>
              <p:cNvSpPr txBox="1">
                <a:spLocks noRot="1" noChangeAspect="1" noMove="1" noResize="1" noEditPoints="1" noAdjustHandles="1" noChangeArrowheads="1" noChangeShapeType="1" noTextEdit="1"/>
              </p:cNvSpPr>
              <p:nvPr/>
            </p:nvSpPr>
            <p:spPr>
              <a:xfrm>
                <a:off x="8251203" y="4581728"/>
                <a:ext cx="1862113" cy="586571"/>
              </a:xfrm>
              <a:prstGeom prst="rect">
                <a:avLst/>
              </a:prstGeom>
              <a:blipFill>
                <a:blip r:embed="rId5"/>
                <a:stretch>
                  <a:fillRect l="-5246" b="-10417"/>
                </a:stretch>
              </a:blipFill>
            </p:spPr>
            <p:txBody>
              <a:bodyPr/>
              <a:lstStyle/>
              <a:p>
                <a:r>
                  <a:rPr lang="de-DE">
                    <a:noFill/>
                  </a:rPr>
                  <a:t> </a:t>
                </a:r>
              </a:p>
            </p:txBody>
          </p:sp>
        </mc:Fallback>
      </mc:AlternateContent>
      <p:sp>
        <p:nvSpPr>
          <p:cNvPr id="17" name="Textfeld 16">
            <a:extLst>
              <a:ext uri="{FF2B5EF4-FFF2-40B4-BE49-F238E27FC236}">
                <a16:creationId xmlns:a16="http://schemas.microsoft.com/office/drawing/2014/main" id="{FFA8420C-2D97-2E55-3353-16C02CE97716}"/>
              </a:ext>
            </a:extLst>
          </p:cNvPr>
          <p:cNvSpPr txBox="1"/>
          <p:nvPr/>
        </p:nvSpPr>
        <p:spPr>
          <a:xfrm>
            <a:off x="221228" y="5677288"/>
            <a:ext cx="5231369" cy="369332"/>
          </a:xfrm>
          <a:prstGeom prst="rect">
            <a:avLst/>
          </a:prstGeom>
          <a:noFill/>
        </p:spPr>
        <p:txBody>
          <a:bodyPr wrap="none" rtlCol="0">
            <a:spAutoFit/>
          </a:bodyPr>
          <a:lstStyle/>
          <a:p>
            <a:r>
              <a:rPr lang="de-DE" dirty="0"/>
              <a:t>Die Gleichungen vereinfachen sich, da e^0 gleich 1 ist.</a:t>
            </a:r>
          </a:p>
        </p:txBody>
      </p:sp>
    </p:spTree>
    <p:extLst>
      <p:ext uri="{BB962C8B-B14F-4D97-AF65-F5344CB8AC3E}">
        <p14:creationId xmlns:p14="http://schemas.microsoft.com/office/powerpoint/2010/main" val="593305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C56C4D81-0DED-9935-8098-05BA9CF5C6D3}"/>
              </a:ext>
            </a:extLst>
          </p:cNvPr>
          <p:cNvSpPr txBox="1"/>
          <p:nvPr/>
        </p:nvSpPr>
        <p:spPr>
          <a:xfrm>
            <a:off x="228175" y="192293"/>
            <a:ext cx="5025158" cy="461665"/>
          </a:xfrm>
          <a:prstGeom prst="rect">
            <a:avLst/>
          </a:prstGeom>
          <a:noFill/>
        </p:spPr>
        <p:txBody>
          <a:bodyPr wrap="none" rtlCol="0">
            <a:spAutoFit/>
          </a:bodyPr>
          <a:lstStyle/>
          <a:p>
            <a:r>
              <a:rPr lang="de-DE" sz="2400" dirty="0"/>
              <a:t>Zwischenergebnisse zusammenführen:</a:t>
            </a:r>
          </a:p>
        </p:txBody>
      </p:sp>
      <p:sp>
        <p:nvSpPr>
          <p:cNvPr id="3" name="Textfeld 2">
            <a:extLst>
              <a:ext uri="{FF2B5EF4-FFF2-40B4-BE49-F238E27FC236}">
                <a16:creationId xmlns:a16="http://schemas.microsoft.com/office/drawing/2014/main" id="{B07A3AB1-690D-E686-E8B5-F2021E2E4BD5}"/>
              </a:ext>
            </a:extLst>
          </p:cNvPr>
          <p:cNvSpPr txBox="1"/>
          <p:nvPr/>
        </p:nvSpPr>
        <p:spPr>
          <a:xfrm>
            <a:off x="228175" y="840419"/>
            <a:ext cx="3178206" cy="1077218"/>
          </a:xfrm>
          <a:prstGeom prst="rect">
            <a:avLst/>
          </a:prstGeom>
          <a:noFill/>
        </p:spPr>
        <p:txBody>
          <a:bodyPr wrap="square" rtlCol="0">
            <a:spAutoFit/>
          </a:bodyPr>
          <a:lstStyle/>
          <a:p>
            <a:r>
              <a:rPr lang="pt-BR" sz="2400" dirty="0"/>
              <a:t>(1) a + b = G</a:t>
            </a:r>
            <a:r>
              <a:rPr lang="pt-BR" sz="2400" baseline="-25000" dirty="0"/>
              <a:t>0</a:t>
            </a:r>
          </a:p>
          <a:p>
            <a:endParaRPr lang="pt-BR" sz="2400" baseline="-25000" dirty="0"/>
          </a:p>
          <a:p>
            <a:r>
              <a:rPr lang="pt-BR" sz="2400" dirty="0"/>
              <a:t>(2) c + d = H</a:t>
            </a:r>
            <a:r>
              <a:rPr lang="pt-BR" sz="2400" baseline="-25000" dirty="0"/>
              <a:t>0</a:t>
            </a:r>
            <a:endParaRPr lang="de-DE" sz="2400" baseline="-25000" dirty="0"/>
          </a:p>
        </p:txBody>
      </p:sp>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F5B0B6FC-2FCE-8965-305F-E16F0372657B}"/>
                  </a:ext>
                </a:extLst>
              </p:cNvPr>
              <p:cNvSpPr txBox="1"/>
              <p:nvPr/>
            </p:nvSpPr>
            <p:spPr>
              <a:xfrm>
                <a:off x="2282705" y="653958"/>
                <a:ext cx="3831169" cy="1450141"/>
              </a:xfrm>
              <a:prstGeom prst="rect">
                <a:avLst/>
              </a:prstGeom>
              <a:noFill/>
            </p:spPr>
            <p:txBody>
              <a:bodyPr wrap="square" rtlCol="0">
                <a:spAutoFit/>
              </a:bodyPr>
              <a:lstStyle/>
              <a:p>
                <a:r>
                  <a:rPr lang="de-DE" sz="2400" dirty="0">
                    <a:solidFill>
                      <a:schemeClr val="tx1"/>
                    </a:solidFill>
                  </a:rPr>
                  <a:t>(3) a − b = </a:t>
                </a:r>
                <a14:m>
                  <m:oMath xmlns:m="http://schemas.openxmlformats.org/officeDocument/2006/math">
                    <m:r>
                      <a:rPr lang="de-DE" sz="2400" dirty="0" smtClean="0">
                        <a:solidFill>
                          <a:schemeClr val="tx1"/>
                        </a:solidFill>
                        <a:latin typeface="Cambria Math" panose="02040503050406030204" pitchFamily="18" charset="0"/>
                      </a:rPr>
                      <m:t>−</m:t>
                    </m:r>
                    <m:f>
                      <m:fPr>
                        <m:ctrlPr>
                          <a:rPr lang="de-DE" sz="2400" i="1" dirty="0" smtClean="0">
                            <a:solidFill>
                              <a:schemeClr val="tx1"/>
                            </a:solidFill>
                            <a:latin typeface="Cambria Math" panose="02040503050406030204" pitchFamily="18" charset="0"/>
                          </a:rPr>
                        </m:ctrlPr>
                      </m:fPr>
                      <m:num>
                        <m:r>
                          <a:rPr lang="de-DE" sz="2400" i="1" dirty="0" smtClean="0">
                            <a:solidFill>
                              <a:schemeClr val="tx1"/>
                            </a:solidFill>
                            <a:latin typeface="Cambria Math" panose="02040503050406030204" pitchFamily="18" charset="0"/>
                          </a:rPr>
                          <m:t>𝑟</m:t>
                        </m:r>
                      </m:num>
                      <m:den>
                        <m:r>
                          <a:rPr lang="de-DE" sz="2400" i="1" dirty="0" smtClean="0">
                            <a:solidFill>
                              <a:schemeClr val="tx1"/>
                            </a:solidFill>
                            <a:latin typeface="Cambria Math" panose="02040503050406030204" pitchFamily="18" charset="0"/>
                          </a:rPr>
                          <m:t>𝑘</m:t>
                        </m:r>
                      </m:den>
                    </m:f>
                    <m:sSub>
                      <m:sSubPr>
                        <m:ctrlPr>
                          <a:rPr lang="de-DE" sz="2400" i="1" dirty="0" smtClean="0">
                            <a:solidFill>
                              <a:schemeClr val="tx1"/>
                            </a:solidFill>
                            <a:latin typeface="Cambria Math" panose="02040503050406030204" pitchFamily="18" charset="0"/>
                          </a:rPr>
                        </m:ctrlPr>
                      </m:sSubPr>
                      <m:e>
                        <m:r>
                          <a:rPr lang="de-DE" sz="2400" i="1" dirty="0" smtClean="0">
                            <a:solidFill>
                              <a:schemeClr val="tx1"/>
                            </a:solidFill>
                            <a:latin typeface="Cambria Math" panose="02040503050406030204" pitchFamily="18" charset="0"/>
                          </a:rPr>
                          <m:t>𝐻</m:t>
                        </m:r>
                      </m:e>
                      <m:sub>
                        <m:r>
                          <a:rPr lang="de-DE" sz="2400" i="0" dirty="0" smtClean="0">
                            <a:solidFill>
                              <a:schemeClr val="tx1"/>
                            </a:solidFill>
                            <a:latin typeface="Cambria Math" panose="02040503050406030204" pitchFamily="18" charset="0"/>
                          </a:rPr>
                          <m:t>0</m:t>
                        </m:r>
                      </m:sub>
                    </m:sSub>
                  </m:oMath>
                </a14:m>
                <a:endParaRPr lang="de-DE" sz="2400" dirty="0">
                  <a:solidFill>
                    <a:schemeClr val="tx1"/>
                  </a:solidFill>
                </a:endParaRPr>
              </a:p>
              <a:p>
                <a:endParaRPr lang="de-DE" sz="2400" dirty="0">
                  <a:solidFill>
                    <a:schemeClr val="tx1"/>
                  </a:solidFill>
                </a:endParaRPr>
              </a:p>
              <a:p>
                <a:r>
                  <a:rPr lang="de-DE" sz="2400" dirty="0">
                    <a:solidFill>
                      <a:schemeClr val="tx1"/>
                    </a:solidFill>
                  </a:rPr>
                  <a:t>(4) c − d = </a:t>
                </a:r>
                <a14:m>
                  <m:oMath xmlns:m="http://schemas.openxmlformats.org/officeDocument/2006/math">
                    <m:r>
                      <a:rPr lang="de-DE" sz="2400" dirty="0" smtClean="0">
                        <a:solidFill>
                          <a:schemeClr val="tx1"/>
                        </a:solidFill>
                        <a:latin typeface="Cambria Math" panose="02040503050406030204" pitchFamily="18" charset="0"/>
                      </a:rPr>
                      <m:t>−</m:t>
                    </m:r>
                    <m:f>
                      <m:fPr>
                        <m:ctrlPr>
                          <a:rPr lang="de-DE" sz="2400" i="1" dirty="0">
                            <a:solidFill>
                              <a:schemeClr val="tx1"/>
                            </a:solidFill>
                            <a:latin typeface="Cambria Math" panose="02040503050406030204" pitchFamily="18" charset="0"/>
                          </a:rPr>
                        </m:ctrlPr>
                      </m:fPr>
                      <m:num>
                        <m:r>
                          <a:rPr lang="de-DE" sz="2400" i="1" dirty="0">
                            <a:solidFill>
                              <a:schemeClr val="tx1"/>
                            </a:solidFill>
                            <a:latin typeface="Cambria Math" panose="02040503050406030204" pitchFamily="18" charset="0"/>
                          </a:rPr>
                          <m:t>𝑠</m:t>
                        </m:r>
                      </m:num>
                      <m:den>
                        <m:r>
                          <a:rPr lang="de-DE" sz="2400" b="0" i="1" dirty="0" smtClean="0">
                            <a:solidFill>
                              <a:schemeClr val="tx1"/>
                            </a:solidFill>
                            <a:latin typeface="Cambria Math" panose="02040503050406030204" pitchFamily="18" charset="0"/>
                          </a:rPr>
                          <m:t>𝑘</m:t>
                        </m:r>
                      </m:den>
                    </m:f>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𝐺</m:t>
                        </m:r>
                      </m:e>
                      <m:sub>
                        <m:r>
                          <a:rPr lang="de-DE" sz="2400" i="0" dirty="0">
                            <a:solidFill>
                              <a:schemeClr val="tx1"/>
                            </a:solidFill>
                            <a:latin typeface="Cambria Math" panose="02040503050406030204" pitchFamily="18" charset="0"/>
                          </a:rPr>
                          <m:t>0</m:t>
                        </m:r>
                      </m:sub>
                    </m:sSub>
                  </m:oMath>
                </a14:m>
                <a:endParaRPr lang="de-DE" sz="2400" dirty="0">
                  <a:solidFill>
                    <a:schemeClr val="tx1"/>
                  </a:solidFill>
                </a:endParaRPr>
              </a:p>
            </p:txBody>
          </p:sp>
        </mc:Choice>
        <mc:Fallback xmlns="">
          <p:sp>
            <p:nvSpPr>
              <p:cNvPr id="4" name="Textfeld 3">
                <a:extLst>
                  <a:ext uri="{FF2B5EF4-FFF2-40B4-BE49-F238E27FC236}">
                    <a16:creationId xmlns:a16="http://schemas.microsoft.com/office/drawing/2014/main" id="{F5B0B6FC-2FCE-8965-305F-E16F0372657B}"/>
                  </a:ext>
                </a:extLst>
              </p:cNvPr>
              <p:cNvSpPr txBox="1">
                <a:spLocks noRot="1" noChangeAspect="1" noMove="1" noResize="1" noEditPoints="1" noAdjustHandles="1" noChangeArrowheads="1" noChangeShapeType="1" noTextEdit="1"/>
              </p:cNvSpPr>
              <p:nvPr/>
            </p:nvSpPr>
            <p:spPr>
              <a:xfrm>
                <a:off x="2282705" y="653958"/>
                <a:ext cx="3831169" cy="1450141"/>
              </a:xfrm>
              <a:prstGeom prst="rect">
                <a:avLst/>
              </a:prstGeom>
              <a:blipFill>
                <a:blip r:embed="rId2"/>
                <a:stretch>
                  <a:fillRect l="-2385" b="-3361"/>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90BEAFB9-5063-A13C-96A7-8B461C4C88D1}"/>
                  </a:ext>
                </a:extLst>
              </p:cNvPr>
              <p:cNvSpPr txBox="1"/>
              <p:nvPr/>
            </p:nvSpPr>
            <p:spPr>
              <a:xfrm>
                <a:off x="350095" y="3226333"/>
                <a:ext cx="9141205" cy="586571"/>
              </a:xfrm>
              <a:prstGeom prst="rect">
                <a:avLst/>
              </a:prstGeom>
              <a:noFill/>
            </p:spPr>
            <p:txBody>
              <a:bodyPr wrap="square" rtlCol="0">
                <a:spAutoFit/>
              </a:bodyPr>
              <a:lstStyle/>
              <a:p>
                <a:r>
                  <a:rPr lang="pt-BR" sz="2400" dirty="0">
                    <a:solidFill>
                      <a:schemeClr val="tx1"/>
                    </a:solidFill>
                  </a:rPr>
                  <a:t>2 a = G</a:t>
                </a:r>
                <a:r>
                  <a:rPr lang="pt-BR" sz="2400" baseline="-25000" dirty="0">
                    <a:solidFill>
                      <a:schemeClr val="tx1"/>
                    </a:solidFill>
                  </a:rPr>
                  <a:t>0</a:t>
                </a:r>
                <a:r>
                  <a:rPr lang="pt-BR" sz="2400" dirty="0">
                    <a:solidFill>
                      <a:schemeClr val="tx1"/>
                    </a:solidFill>
                  </a:rPr>
                  <a:t> − </a:t>
                </a:r>
                <a14:m>
                  <m:oMath xmlns:m="http://schemas.openxmlformats.org/officeDocument/2006/math">
                    <m:f>
                      <m:fPr>
                        <m:ctrlPr>
                          <a:rPr lang="pt-BR" sz="2400" i="1" smtClean="0">
                            <a:solidFill>
                              <a:schemeClr val="tx1"/>
                            </a:solidFill>
                            <a:latin typeface="Cambria Math" panose="02040503050406030204" pitchFamily="18" charset="0"/>
                          </a:rPr>
                        </m:ctrlPr>
                      </m:fPr>
                      <m:num>
                        <m:r>
                          <a:rPr lang="pt-BR" sz="2400" i="1" smtClean="0">
                            <a:solidFill>
                              <a:schemeClr val="tx1"/>
                            </a:solidFill>
                            <a:latin typeface="Cambria Math" panose="02040503050406030204" pitchFamily="18" charset="0"/>
                          </a:rPr>
                          <m:t>𝑟</m:t>
                        </m:r>
                      </m:num>
                      <m:den>
                        <m:r>
                          <a:rPr lang="pt-BR" sz="2400" i="1" smtClean="0">
                            <a:solidFill>
                              <a:schemeClr val="tx1"/>
                            </a:solidFill>
                            <a:latin typeface="Cambria Math" panose="02040503050406030204" pitchFamily="18" charset="0"/>
                          </a:rPr>
                          <m:t>𝑘</m:t>
                        </m:r>
                      </m:den>
                    </m:f>
                  </m:oMath>
                </a14:m>
                <a:r>
                  <a:rPr lang="pt-BR" sz="2400" dirty="0">
                    <a:solidFill>
                      <a:schemeClr val="tx1"/>
                    </a:solidFill>
                  </a:rPr>
                  <a:t> H</a:t>
                </a:r>
                <a:r>
                  <a:rPr lang="pt-BR" sz="2400" baseline="-25000" dirty="0">
                    <a:solidFill>
                      <a:schemeClr val="tx1"/>
                    </a:solidFill>
                  </a:rPr>
                  <a:t>0   </a:t>
                </a:r>
                <a:endParaRPr lang="de-DE" sz="2400" dirty="0">
                  <a:solidFill>
                    <a:schemeClr val="tx1"/>
                  </a:solidFill>
                </a:endParaRPr>
              </a:p>
            </p:txBody>
          </p:sp>
        </mc:Choice>
        <mc:Fallback xmlns="">
          <p:sp>
            <p:nvSpPr>
              <p:cNvPr id="5" name="Textfeld 4">
                <a:extLst>
                  <a:ext uri="{FF2B5EF4-FFF2-40B4-BE49-F238E27FC236}">
                    <a16:creationId xmlns:a16="http://schemas.microsoft.com/office/drawing/2014/main" id="{90BEAFB9-5063-A13C-96A7-8B461C4C88D1}"/>
                  </a:ext>
                </a:extLst>
              </p:cNvPr>
              <p:cNvSpPr txBox="1">
                <a:spLocks noRot="1" noChangeAspect="1" noMove="1" noResize="1" noEditPoints="1" noAdjustHandles="1" noChangeArrowheads="1" noChangeShapeType="1" noTextEdit="1"/>
              </p:cNvSpPr>
              <p:nvPr/>
            </p:nvSpPr>
            <p:spPr>
              <a:xfrm>
                <a:off x="350095" y="3226333"/>
                <a:ext cx="9141205" cy="586571"/>
              </a:xfrm>
              <a:prstGeom prst="rect">
                <a:avLst/>
              </a:prstGeom>
              <a:blipFill>
                <a:blip r:embed="rId3"/>
                <a:stretch>
                  <a:fillRect l="-1000" b="-1041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3D9ABB59-00B7-9E90-2D6B-E32795F535B2}"/>
                  </a:ext>
                </a:extLst>
              </p:cNvPr>
              <p:cNvSpPr txBox="1"/>
              <p:nvPr/>
            </p:nvSpPr>
            <p:spPr>
              <a:xfrm>
                <a:off x="2212721" y="3021937"/>
                <a:ext cx="1804597" cy="751168"/>
              </a:xfrm>
              <a:prstGeom prst="rect">
                <a:avLst/>
              </a:prstGeom>
              <a:noFill/>
            </p:spPr>
            <p:txBody>
              <a:bodyPr wrap="none" rtlCol="0">
                <a:spAutoFit/>
              </a:bodyPr>
              <a:lstStyle/>
              <a:p>
                <a:r>
                  <a:rPr lang="de-DE" sz="2400" dirty="0"/>
                  <a:t>-&gt; a = </a:t>
                </a:r>
                <a14:m>
                  <m:oMath xmlns:m="http://schemas.openxmlformats.org/officeDocument/2006/math">
                    <m:f>
                      <m:fPr>
                        <m:ctrlPr>
                          <a:rPr lang="de-DE" sz="2400" i="1" dirty="0" smtClean="0">
                            <a:solidFill>
                              <a:schemeClr val="tx1"/>
                            </a:solidFill>
                            <a:latin typeface="Cambria Math" panose="02040503050406030204" pitchFamily="18" charset="0"/>
                          </a:rPr>
                        </m:ctrlPr>
                      </m:fPr>
                      <m:num>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𝐺</m:t>
                            </m:r>
                          </m:e>
                          <m:sub>
                            <m:r>
                              <a:rPr lang="de-DE" sz="2400" i="0" dirty="0">
                                <a:solidFill>
                                  <a:schemeClr val="tx1"/>
                                </a:solidFill>
                                <a:latin typeface="Cambria Math" panose="02040503050406030204" pitchFamily="18" charset="0"/>
                              </a:rPr>
                              <m:t>0</m:t>
                            </m:r>
                          </m:sub>
                        </m:sSub>
                        <m:r>
                          <a:rPr lang="de-DE" sz="2400" i="0" dirty="0">
                            <a:solidFill>
                              <a:schemeClr val="tx1"/>
                            </a:solidFill>
                            <a:latin typeface="Cambria Math" panose="02040503050406030204" pitchFamily="18" charset="0"/>
                          </a:rPr>
                          <m:t>−</m:t>
                        </m:r>
                        <m:r>
                          <a:rPr lang="de-DE" sz="2400" b="0" i="0" dirty="0" smtClean="0">
                            <a:solidFill>
                              <a:schemeClr val="tx1"/>
                            </a:solidFill>
                            <a:latin typeface="Cambria Math" panose="02040503050406030204" pitchFamily="18" charset="0"/>
                          </a:rPr>
                          <m:t> </m:t>
                        </m:r>
                        <m:f>
                          <m:fPr>
                            <m:ctrlPr>
                              <a:rPr lang="de-DE" sz="2400" i="1" dirty="0">
                                <a:solidFill>
                                  <a:schemeClr val="tx1"/>
                                </a:solidFill>
                                <a:latin typeface="Cambria Math" panose="02040503050406030204" pitchFamily="18" charset="0"/>
                              </a:rPr>
                            </m:ctrlPr>
                          </m:fPr>
                          <m:num>
                            <m:r>
                              <a:rPr lang="de-DE" sz="2400" i="1" dirty="0">
                                <a:solidFill>
                                  <a:schemeClr val="tx1"/>
                                </a:solidFill>
                                <a:latin typeface="Cambria Math" panose="02040503050406030204" pitchFamily="18" charset="0"/>
                              </a:rPr>
                              <m:t>𝑟</m:t>
                            </m:r>
                          </m:num>
                          <m:den>
                            <m:r>
                              <a:rPr lang="de-DE" sz="2400" i="1" dirty="0">
                                <a:solidFill>
                                  <a:schemeClr val="tx1"/>
                                </a:solidFill>
                                <a:latin typeface="Cambria Math" panose="02040503050406030204" pitchFamily="18" charset="0"/>
                              </a:rPr>
                              <m:t>𝑘</m:t>
                            </m:r>
                          </m:den>
                        </m:f>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𝐻</m:t>
                            </m:r>
                          </m:e>
                          <m:sub>
                            <m:r>
                              <a:rPr lang="de-DE" sz="2400" i="0" dirty="0">
                                <a:solidFill>
                                  <a:schemeClr val="tx1"/>
                                </a:solidFill>
                                <a:latin typeface="Cambria Math" panose="02040503050406030204" pitchFamily="18" charset="0"/>
                              </a:rPr>
                              <m:t>0</m:t>
                            </m:r>
                          </m:sub>
                        </m:sSub>
                      </m:num>
                      <m:den>
                        <m:r>
                          <a:rPr lang="de-DE" sz="2400" i="0" dirty="0">
                            <a:solidFill>
                              <a:schemeClr val="tx1"/>
                            </a:solidFill>
                            <a:latin typeface="Cambria Math" panose="02040503050406030204" pitchFamily="18" charset="0"/>
                          </a:rPr>
                          <m:t>2</m:t>
                        </m:r>
                      </m:den>
                    </m:f>
                  </m:oMath>
                </a14:m>
                <a:endParaRPr lang="de-DE" sz="2400" dirty="0"/>
              </a:p>
            </p:txBody>
          </p:sp>
        </mc:Choice>
        <mc:Fallback xmlns="">
          <p:sp>
            <p:nvSpPr>
              <p:cNvPr id="6" name="Textfeld 5">
                <a:extLst>
                  <a:ext uri="{FF2B5EF4-FFF2-40B4-BE49-F238E27FC236}">
                    <a16:creationId xmlns:a16="http://schemas.microsoft.com/office/drawing/2014/main" id="{3D9ABB59-00B7-9E90-2D6B-E32795F535B2}"/>
                  </a:ext>
                </a:extLst>
              </p:cNvPr>
              <p:cNvSpPr txBox="1">
                <a:spLocks noRot="1" noChangeAspect="1" noMove="1" noResize="1" noEditPoints="1" noAdjustHandles="1" noChangeArrowheads="1" noChangeShapeType="1" noTextEdit="1"/>
              </p:cNvSpPr>
              <p:nvPr/>
            </p:nvSpPr>
            <p:spPr>
              <a:xfrm>
                <a:off x="2212721" y="3021937"/>
                <a:ext cx="1804597" cy="751168"/>
              </a:xfrm>
              <a:prstGeom prst="rect">
                <a:avLst/>
              </a:prstGeom>
              <a:blipFill>
                <a:blip r:embed="rId4"/>
                <a:stretch>
                  <a:fillRect l="-5405" b="-813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F8115DD7-93DA-12EE-0BFE-5A408175A730}"/>
                  </a:ext>
                </a:extLst>
              </p:cNvPr>
              <p:cNvSpPr txBox="1"/>
              <p:nvPr/>
            </p:nvSpPr>
            <p:spPr>
              <a:xfrm>
                <a:off x="350095" y="4363951"/>
                <a:ext cx="1940659" cy="586571"/>
              </a:xfrm>
              <a:prstGeom prst="rect">
                <a:avLst/>
              </a:prstGeom>
              <a:noFill/>
            </p:spPr>
            <p:txBody>
              <a:bodyPr wrap="none" rtlCol="0">
                <a:spAutoFit/>
              </a:bodyPr>
              <a:lstStyle/>
              <a:p>
                <a:r>
                  <a:rPr lang="pt-BR" sz="2400" dirty="0">
                    <a:solidFill>
                      <a:schemeClr val="tx1"/>
                    </a:solidFill>
                  </a:rPr>
                  <a:t>2 c = H</a:t>
                </a:r>
                <a:r>
                  <a:rPr lang="pt-BR" sz="2400" baseline="-25000" dirty="0">
                    <a:solidFill>
                      <a:schemeClr val="tx1"/>
                    </a:solidFill>
                  </a:rPr>
                  <a:t>0</a:t>
                </a:r>
                <a:r>
                  <a:rPr lang="pt-BR" sz="2400" dirty="0">
                    <a:solidFill>
                      <a:schemeClr val="tx1"/>
                    </a:solidFill>
                  </a:rPr>
                  <a:t> − </a:t>
                </a:r>
                <a14:m>
                  <m:oMath xmlns:m="http://schemas.openxmlformats.org/officeDocument/2006/math">
                    <m:f>
                      <m:fPr>
                        <m:ctrlPr>
                          <a:rPr lang="de-DE" sz="2400" i="1" dirty="0" smtClean="0">
                            <a:solidFill>
                              <a:schemeClr val="tx1"/>
                            </a:solidFill>
                            <a:latin typeface="Cambria Math" panose="02040503050406030204" pitchFamily="18" charset="0"/>
                          </a:rPr>
                        </m:ctrlPr>
                      </m:fPr>
                      <m:num>
                        <m:r>
                          <a:rPr lang="de-DE" sz="2400" i="1" dirty="0">
                            <a:solidFill>
                              <a:schemeClr val="tx1"/>
                            </a:solidFill>
                            <a:latin typeface="Cambria Math" panose="02040503050406030204" pitchFamily="18" charset="0"/>
                          </a:rPr>
                          <m:t>𝑠</m:t>
                        </m:r>
                      </m:num>
                      <m:den>
                        <m:r>
                          <a:rPr lang="de-DE" sz="2400" i="1" dirty="0">
                            <a:solidFill>
                              <a:schemeClr val="tx1"/>
                            </a:solidFill>
                            <a:latin typeface="Cambria Math" panose="02040503050406030204" pitchFamily="18" charset="0"/>
                          </a:rPr>
                          <m:t>𝑘</m:t>
                        </m:r>
                      </m:den>
                    </m:f>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𝐺</m:t>
                        </m:r>
                      </m:e>
                      <m:sub>
                        <m:r>
                          <a:rPr lang="de-DE" sz="2400" i="0" dirty="0">
                            <a:solidFill>
                              <a:schemeClr val="tx1"/>
                            </a:solidFill>
                            <a:latin typeface="Cambria Math" panose="02040503050406030204" pitchFamily="18" charset="0"/>
                          </a:rPr>
                          <m:t>0</m:t>
                        </m:r>
                      </m:sub>
                    </m:sSub>
                  </m:oMath>
                </a14:m>
                <a:endParaRPr lang="de-DE" sz="2400" dirty="0">
                  <a:solidFill>
                    <a:schemeClr val="tx1"/>
                  </a:solidFill>
                </a:endParaRPr>
              </a:p>
            </p:txBody>
          </p:sp>
        </mc:Choice>
        <mc:Fallback xmlns="">
          <p:sp>
            <p:nvSpPr>
              <p:cNvPr id="8" name="Textfeld 7">
                <a:extLst>
                  <a:ext uri="{FF2B5EF4-FFF2-40B4-BE49-F238E27FC236}">
                    <a16:creationId xmlns:a16="http://schemas.microsoft.com/office/drawing/2014/main" id="{F8115DD7-93DA-12EE-0BFE-5A408175A730}"/>
                  </a:ext>
                </a:extLst>
              </p:cNvPr>
              <p:cNvSpPr txBox="1">
                <a:spLocks noRot="1" noChangeAspect="1" noMove="1" noResize="1" noEditPoints="1" noAdjustHandles="1" noChangeArrowheads="1" noChangeShapeType="1" noTextEdit="1"/>
              </p:cNvSpPr>
              <p:nvPr/>
            </p:nvSpPr>
            <p:spPr>
              <a:xfrm>
                <a:off x="350095" y="4363951"/>
                <a:ext cx="1940659" cy="586571"/>
              </a:xfrm>
              <a:prstGeom prst="rect">
                <a:avLst/>
              </a:prstGeom>
              <a:blipFill>
                <a:blip r:embed="rId5"/>
                <a:stretch>
                  <a:fillRect l="-4702" b="-1041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EE4898C6-B664-04D8-498B-DC10DA3516FF}"/>
                  </a:ext>
                </a:extLst>
              </p:cNvPr>
              <p:cNvSpPr txBox="1"/>
              <p:nvPr/>
            </p:nvSpPr>
            <p:spPr>
              <a:xfrm>
                <a:off x="2221537" y="4246988"/>
                <a:ext cx="1786964" cy="751168"/>
              </a:xfrm>
              <a:prstGeom prst="rect">
                <a:avLst/>
              </a:prstGeom>
              <a:noFill/>
            </p:spPr>
            <p:txBody>
              <a:bodyPr wrap="none" rtlCol="0">
                <a:spAutoFit/>
              </a:bodyPr>
              <a:lstStyle/>
              <a:p>
                <a:r>
                  <a:rPr lang="de-DE" sz="2400" dirty="0"/>
                  <a:t>-&gt; c = </a:t>
                </a:r>
                <a14:m>
                  <m:oMath xmlns:m="http://schemas.openxmlformats.org/officeDocument/2006/math">
                    <m:f>
                      <m:fPr>
                        <m:ctrlPr>
                          <a:rPr lang="de-DE" sz="2400" i="1" dirty="0" smtClean="0">
                            <a:solidFill>
                              <a:schemeClr val="tx1"/>
                            </a:solidFill>
                            <a:latin typeface="Cambria Math" panose="02040503050406030204" pitchFamily="18" charset="0"/>
                          </a:rPr>
                        </m:ctrlPr>
                      </m:fPr>
                      <m:num>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𝐻</m:t>
                            </m:r>
                          </m:e>
                          <m:sub>
                            <m:r>
                              <a:rPr lang="de-DE" sz="2400" i="0" dirty="0">
                                <a:solidFill>
                                  <a:schemeClr val="tx1"/>
                                </a:solidFill>
                                <a:latin typeface="Cambria Math" panose="02040503050406030204" pitchFamily="18" charset="0"/>
                              </a:rPr>
                              <m:t>0</m:t>
                            </m:r>
                          </m:sub>
                        </m:sSub>
                        <m:r>
                          <a:rPr lang="de-DE" sz="2400" i="0" dirty="0">
                            <a:solidFill>
                              <a:schemeClr val="tx1"/>
                            </a:solidFill>
                            <a:latin typeface="Cambria Math" panose="02040503050406030204" pitchFamily="18" charset="0"/>
                          </a:rPr>
                          <m:t>−</m:t>
                        </m:r>
                        <m:r>
                          <a:rPr lang="de-DE" sz="2400" b="0" i="0" dirty="0" smtClean="0">
                            <a:solidFill>
                              <a:schemeClr val="tx1"/>
                            </a:solidFill>
                            <a:latin typeface="Cambria Math" panose="02040503050406030204" pitchFamily="18" charset="0"/>
                          </a:rPr>
                          <m:t> </m:t>
                        </m:r>
                        <m:f>
                          <m:fPr>
                            <m:ctrlPr>
                              <a:rPr lang="de-DE" sz="2400" i="1" dirty="0">
                                <a:solidFill>
                                  <a:schemeClr val="tx1"/>
                                </a:solidFill>
                                <a:latin typeface="Cambria Math" panose="02040503050406030204" pitchFamily="18" charset="0"/>
                              </a:rPr>
                            </m:ctrlPr>
                          </m:fPr>
                          <m:num>
                            <m:r>
                              <a:rPr lang="de-DE" sz="2400" i="1" dirty="0">
                                <a:solidFill>
                                  <a:schemeClr val="tx1"/>
                                </a:solidFill>
                                <a:latin typeface="Cambria Math" panose="02040503050406030204" pitchFamily="18" charset="0"/>
                              </a:rPr>
                              <m:t>𝑠</m:t>
                            </m:r>
                          </m:num>
                          <m:den>
                            <m:r>
                              <a:rPr lang="de-DE" sz="2400" i="1" dirty="0">
                                <a:solidFill>
                                  <a:schemeClr val="tx1"/>
                                </a:solidFill>
                                <a:latin typeface="Cambria Math" panose="02040503050406030204" pitchFamily="18" charset="0"/>
                              </a:rPr>
                              <m:t>𝑘</m:t>
                            </m:r>
                          </m:den>
                        </m:f>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𝐺</m:t>
                            </m:r>
                          </m:e>
                          <m:sub>
                            <m:r>
                              <a:rPr lang="de-DE" sz="2400" i="0" dirty="0">
                                <a:solidFill>
                                  <a:schemeClr val="tx1"/>
                                </a:solidFill>
                                <a:latin typeface="Cambria Math" panose="02040503050406030204" pitchFamily="18" charset="0"/>
                              </a:rPr>
                              <m:t>0</m:t>
                            </m:r>
                          </m:sub>
                        </m:sSub>
                      </m:num>
                      <m:den>
                        <m:r>
                          <a:rPr lang="de-DE" sz="2400" b="0" i="1" dirty="0" smtClean="0">
                            <a:solidFill>
                              <a:schemeClr val="tx1"/>
                            </a:solidFill>
                            <a:latin typeface="Cambria Math" panose="02040503050406030204" pitchFamily="18" charset="0"/>
                          </a:rPr>
                          <m:t>2</m:t>
                        </m:r>
                      </m:den>
                    </m:f>
                  </m:oMath>
                </a14:m>
                <a:endParaRPr lang="de-DE" sz="2400" dirty="0"/>
              </a:p>
            </p:txBody>
          </p:sp>
        </mc:Choice>
        <mc:Fallback xmlns="">
          <p:sp>
            <p:nvSpPr>
              <p:cNvPr id="9" name="Textfeld 8">
                <a:extLst>
                  <a:ext uri="{FF2B5EF4-FFF2-40B4-BE49-F238E27FC236}">
                    <a16:creationId xmlns:a16="http://schemas.microsoft.com/office/drawing/2014/main" id="{EE4898C6-B664-04D8-498B-DC10DA3516FF}"/>
                  </a:ext>
                </a:extLst>
              </p:cNvPr>
              <p:cNvSpPr txBox="1">
                <a:spLocks noRot="1" noChangeAspect="1" noMove="1" noResize="1" noEditPoints="1" noAdjustHandles="1" noChangeArrowheads="1" noChangeShapeType="1" noTextEdit="1"/>
              </p:cNvSpPr>
              <p:nvPr/>
            </p:nvSpPr>
            <p:spPr>
              <a:xfrm>
                <a:off x="2221537" y="4246988"/>
                <a:ext cx="1786964" cy="751168"/>
              </a:xfrm>
              <a:prstGeom prst="rect">
                <a:avLst/>
              </a:prstGeom>
              <a:blipFill>
                <a:blip r:embed="rId6"/>
                <a:stretch>
                  <a:fillRect l="-5102" b="-813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1" name="Textfeld 10">
                <a:extLst>
                  <a:ext uri="{FF2B5EF4-FFF2-40B4-BE49-F238E27FC236}">
                    <a16:creationId xmlns:a16="http://schemas.microsoft.com/office/drawing/2014/main" id="{C46C577C-76A2-E6B2-8BEE-75E95F9CFC9D}"/>
                  </a:ext>
                </a:extLst>
              </p:cNvPr>
              <p:cNvSpPr txBox="1"/>
              <p:nvPr/>
            </p:nvSpPr>
            <p:spPr>
              <a:xfrm>
                <a:off x="6954766" y="3226333"/>
                <a:ext cx="1995803" cy="586571"/>
              </a:xfrm>
              <a:prstGeom prst="rect">
                <a:avLst/>
              </a:prstGeom>
              <a:noFill/>
            </p:spPr>
            <p:txBody>
              <a:bodyPr wrap="none" rtlCol="0">
                <a:spAutoFit/>
              </a:bodyPr>
              <a:lstStyle/>
              <a:p>
                <a:r>
                  <a:rPr lang="pt-BR" sz="2400" dirty="0">
                    <a:solidFill>
                      <a:schemeClr val="tx1"/>
                    </a:solidFill>
                  </a:rPr>
                  <a:t>2 b = G</a:t>
                </a:r>
                <a:r>
                  <a:rPr lang="pt-BR" sz="2400" baseline="-25000" dirty="0">
                    <a:solidFill>
                      <a:schemeClr val="tx1"/>
                    </a:solidFill>
                  </a:rPr>
                  <a:t>0</a:t>
                </a:r>
                <a:r>
                  <a:rPr lang="pt-BR" sz="2400" dirty="0">
                    <a:solidFill>
                      <a:schemeClr val="tx1"/>
                    </a:solidFill>
                  </a:rPr>
                  <a:t> + </a:t>
                </a:r>
                <a14:m>
                  <m:oMath xmlns:m="http://schemas.openxmlformats.org/officeDocument/2006/math">
                    <m:f>
                      <m:fPr>
                        <m:ctrlPr>
                          <a:rPr lang="de-DE" sz="2400" i="1" dirty="0" smtClean="0">
                            <a:solidFill>
                              <a:schemeClr val="tx1"/>
                            </a:solidFill>
                            <a:latin typeface="Cambria Math" panose="02040503050406030204" pitchFamily="18" charset="0"/>
                          </a:rPr>
                        </m:ctrlPr>
                      </m:fPr>
                      <m:num>
                        <m:r>
                          <a:rPr lang="de-DE" sz="2400" i="1" dirty="0">
                            <a:solidFill>
                              <a:schemeClr val="tx1"/>
                            </a:solidFill>
                            <a:latin typeface="Cambria Math" panose="02040503050406030204" pitchFamily="18" charset="0"/>
                          </a:rPr>
                          <m:t>𝑟</m:t>
                        </m:r>
                      </m:num>
                      <m:den>
                        <m:r>
                          <a:rPr lang="de-DE" sz="2400" i="1" dirty="0">
                            <a:solidFill>
                              <a:schemeClr val="tx1"/>
                            </a:solidFill>
                            <a:latin typeface="Cambria Math" panose="02040503050406030204" pitchFamily="18" charset="0"/>
                          </a:rPr>
                          <m:t>𝑘</m:t>
                        </m:r>
                      </m:den>
                    </m:f>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𝐻</m:t>
                        </m:r>
                      </m:e>
                      <m:sub>
                        <m:r>
                          <a:rPr lang="de-DE" sz="2400" i="0" dirty="0">
                            <a:solidFill>
                              <a:schemeClr val="tx1"/>
                            </a:solidFill>
                            <a:latin typeface="Cambria Math" panose="02040503050406030204" pitchFamily="18" charset="0"/>
                          </a:rPr>
                          <m:t>0</m:t>
                        </m:r>
                      </m:sub>
                    </m:sSub>
                  </m:oMath>
                </a14:m>
                <a:endParaRPr lang="de-DE" sz="2400" dirty="0">
                  <a:solidFill>
                    <a:schemeClr val="tx1"/>
                  </a:solidFill>
                </a:endParaRPr>
              </a:p>
            </p:txBody>
          </p:sp>
        </mc:Choice>
        <mc:Fallback xmlns="">
          <p:sp>
            <p:nvSpPr>
              <p:cNvPr id="11" name="Textfeld 10">
                <a:extLst>
                  <a:ext uri="{FF2B5EF4-FFF2-40B4-BE49-F238E27FC236}">
                    <a16:creationId xmlns:a16="http://schemas.microsoft.com/office/drawing/2014/main" id="{C46C577C-76A2-E6B2-8BEE-75E95F9CFC9D}"/>
                  </a:ext>
                </a:extLst>
              </p:cNvPr>
              <p:cNvSpPr txBox="1">
                <a:spLocks noRot="1" noChangeAspect="1" noMove="1" noResize="1" noEditPoints="1" noAdjustHandles="1" noChangeArrowheads="1" noChangeShapeType="1" noTextEdit="1"/>
              </p:cNvSpPr>
              <p:nvPr/>
            </p:nvSpPr>
            <p:spPr>
              <a:xfrm>
                <a:off x="6954766" y="3226333"/>
                <a:ext cx="1995803" cy="586571"/>
              </a:xfrm>
              <a:prstGeom prst="rect">
                <a:avLst/>
              </a:prstGeom>
              <a:blipFill>
                <a:blip r:embed="rId7"/>
                <a:stretch>
                  <a:fillRect l="-4893" b="-1041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2" name="Textfeld 11">
                <a:extLst>
                  <a:ext uri="{FF2B5EF4-FFF2-40B4-BE49-F238E27FC236}">
                    <a16:creationId xmlns:a16="http://schemas.microsoft.com/office/drawing/2014/main" id="{3D96D89F-C972-8FF2-7C83-BC7017CF97F5}"/>
                  </a:ext>
                </a:extLst>
              </p:cNvPr>
              <p:cNvSpPr txBox="1"/>
              <p:nvPr/>
            </p:nvSpPr>
            <p:spPr>
              <a:xfrm>
                <a:off x="8802965" y="3061736"/>
                <a:ext cx="1819024" cy="751168"/>
              </a:xfrm>
              <a:prstGeom prst="rect">
                <a:avLst/>
              </a:prstGeom>
              <a:noFill/>
            </p:spPr>
            <p:txBody>
              <a:bodyPr wrap="none" rtlCol="0">
                <a:spAutoFit/>
              </a:bodyPr>
              <a:lstStyle/>
              <a:p>
                <a:r>
                  <a:rPr lang="de-DE" sz="2400" dirty="0"/>
                  <a:t>-&gt; </a:t>
                </a:r>
                <a:r>
                  <a:rPr lang="de-DE" sz="2400" dirty="0">
                    <a:solidFill>
                      <a:schemeClr val="tx1"/>
                    </a:solidFill>
                  </a:rPr>
                  <a:t>b = </a:t>
                </a:r>
                <a14:m>
                  <m:oMath xmlns:m="http://schemas.openxmlformats.org/officeDocument/2006/math">
                    <m:f>
                      <m:fPr>
                        <m:ctrlPr>
                          <a:rPr lang="de-DE" sz="2400" i="1" dirty="0" smtClean="0">
                            <a:solidFill>
                              <a:schemeClr val="tx1"/>
                            </a:solidFill>
                            <a:latin typeface="Cambria Math" panose="02040503050406030204" pitchFamily="18" charset="0"/>
                          </a:rPr>
                        </m:ctrlPr>
                      </m:fPr>
                      <m:num>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𝐺</m:t>
                            </m:r>
                          </m:e>
                          <m:sub>
                            <m:r>
                              <a:rPr lang="de-DE" sz="2400" i="0" dirty="0">
                                <a:solidFill>
                                  <a:schemeClr val="tx1"/>
                                </a:solidFill>
                                <a:latin typeface="Cambria Math" panose="02040503050406030204" pitchFamily="18" charset="0"/>
                              </a:rPr>
                              <m:t>0</m:t>
                            </m:r>
                          </m:sub>
                        </m:sSub>
                        <m:r>
                          <a:rPr lang="de-DE" sz="2400" b="0" i="0" dirty="0" smtClean="0">
                            <a:solidFill>
                              <a:schemeClr val="tx1"/>
                            </a:solidFill>
                            <a:latin typeface="Cambria Math" panose="02040503050406030204" pitchFamily="18" charset="0"/>
                          </a:rPr>
                          <m:t>+ </m:t>
                        </m:r>
                        <m:f>
                          <m:fPr>
                            <m:ctrlPr>
                              <a:rPr lang="de-DE" sz="2400" i="1" dirty="0">
                                <a:solidFill>
                                  <a:schemeClr val="tx1"/>
                                </a:solidFill>
                                <a:latin typeface="Cambria Math" panose="02040503050406030204" pitchFamily="18" charset="0"/>
                              </a:rPr>
                            </m:ctrlPr>
                          </m:fPr>
                          <m:num>
                            <m:r>
                              <a:rPr lang="de-DE" sz="2400" i="1" dirty="0">
                                <a:solidFill>
                                  <a:schemeClr val="tx1"/>
                                </a:solidFill>
                                <a:latin typeface="Cambria Math" panose="02040503050406030204" pitchFamily="18" charset="0"/>
                              </a:rPr>
                              <m:t>𝑟</m:t>
                            </m:r>
                          </m:num>
                          <m:den>
                            <m:r>
                              <a:rPr lang="de-DE" sz="2400" i="1" dirty="0">
                                <a:solidFill>
                                  <a:schemeClr val="tx1"/>
                                </a:solidFill>
                                <a:latin typeface="Cambria Math" panose="02040503050406030204" pitchFamily="18" charset="0"/>
                              </a:rPr>
                              <m:t>𝑘</m:t>
                            </m:r>
                          </m:den>
                        </m:f>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𝐻</m:t>
                            </m:r>
                          </m:e>
                          <m:sub>
                            <m:r>
                              <a:rPr lang="de-DE" sz="2400" i="0" dirty="0">
                                <a:solidFill>
                                  <a:schemeClr val="tx1"/>
                                </a:solidFill>
                                <a:latin typeface="Cambria Math" panose="02040503050406030204" pitchFamily="18" charset="0"/>
                              </a:rPr>
                              <m:t>0</m:t>
                            </m:r>
                          </m:sub>
                        </m:sSub>
                      </m:num>
                      <m:den>
                        <m:r>
                          <a:rPr lang="de-DE" sz="2400" i="0" dirty="0">
                            <a:solidFill>
                              <a:schemeClr val="tx1"/>
                            </a:solidFill>
                            <a:latin typeface="Cambria Math" panose="02040503050406030204" pitchFamily="18" charset="0"/>
                          </a:rPr>
                          <m:t>2</m:t>
                        </m:r>
                      </m:den>
                    </m:f>
                  </m:oMath>
                </a14:m>
                <a:endParaRPr lang="de-DE" sz="2400" dirty="0"/>
              </a:p>
            </p:txBody>
          </p:sp>
        </mc:Choice>
        <mc:Fallback xmlns="">
          <p:sp>
            <p:nvSpPr>
              <p:cNvPr id="12" name="Textfeld 11">
                <a:extLst>
                  <a:ext uri="{FF2B5EF4-FFF2-40B4-BE49-F238E27FC236}">
                    <a16:creationId xmlns:a16="http://schemas.microsoft.com/office/drawing/2014/main" id="{3D96D89F-C972-8FF2-7C83-BC7017CF97F5}"/>
                  </a:ext>
                </a:extLst>
              </p:cNvPr>
              <p:cNvSpPr txBox="1">
                <a:spLocks noRot="1" noChangeAspect="1" noMove="1" noResize="1" noEditPoints="1" noAdjustHandles="1" noChangeArrowheads="1" noChangeShapeType="1" noTextEdit="1"/>
              </p:cNvSpPr>
              <p:nvPr/>
            </p:nvSpPr>
            <p:spPr>
              <a:xfrm>
                <a:off x="8802965" y="3061736"/>
                <a:ext cx="1819024" cy="751168"/>
              </a:xfrm>
              <a:prstGeom prst="rect">
                <a:avLst/>
              </a:prstGeom>
              <a:blipFill>
                <a:blip r:embed="rId8"/>
                <a:stretch>
                  <a:fillRect l="-5034" b="-813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3" name="Textfeld 12">
                <a:extLst>
                  <a:ext uri="{FF2B5EF4-FFF2-40B4-BE49-F238E27FC236}">
                    <a16:creationId xmlns:a16="http://schemas.microsoft.com/office/drawing/2014/main" id="{B74BA358-E98D-C118-6656-FCDD9B45ADC2}"/>
                  </a:ext>
                </a:extLst>
              </p:cNvPr>
              <p:cNvSpPr txBox="1"/>
              <p:nvPr/>
            </p:nvSpPr>
            <p:spPr>
              <a:xfrm>
                <a:off x="6954766" y="4241854"/>
                <a:ext cx="1972720" cy="586571"/>
              </a:xfrm>
              <a:prstGeom prst="rect">
                <a:avLst/>
              </a:prstGeom>
              <a:noFill/>
            </p:spPr>
            <p:txBody>
              <a:bodyPr wrap="none" rtlCol="0">
                <a:spAutoFit/>
              </a:bodyPr>
              <a:lstStyle/>
              <a:p>
                <a:r>
                  <a:rPr lang="pt-BR" sz="2400" dirty="0">
                    <a:solidFill>
                      <a:schemeClr val="tx1"/>
                    </a:solidFill>
                  </a:rPr>
                  <a:t>2 d = H</a:t>
                </a:r>
                <a:r>
                  <a:rPr lang="pt-BR" sz="2400" baseline="-25000" dirty="0">
                    <a:solidFill>
                      <a:schemeClr val="tx1"/>
                    </a:solidFill>
                  </a:rPr>
                  <a:t>0</a:t>
                </a:r>
                <a:r>
                  <a:rPr lang="pt-BR" sz="2400" dirty="0">
                    <a:solidFill>
                      <a:schemeClr val="tx1"/>
                    </a:solidFill>
                  </a:rPr>
                  <a:t> + </a:t>
                </a:r>
                <a14:m>
                  <m:oMath xmlns:m="http://schemas.openxmlformats.org/officeDocument/2006/math">
                    <m:f>
                      <m:fPr>
                        <m:ctrlPr>
                          <a:rPr lang="de-DE" sz="2400" i="1" dirty="0" smtClean="0">
                            <a:solidFill>
                              <a:schemeClr val="tx1"/>
                            </a:solidFill>
                            <a:latin typeface="Cambria Math" panose="02040503050406030204" pitchFamily="18" charset="0"/>
                          </a:rPr>
                        </m:ctrlPr>
                      </m:fPr>
                      <m:num>
                        <m:r>
                          <a:rPr lang="de-DE" sz="2400" i="1" dirty="0">
                            <a:solidFill>
                              <a:schemeClr val="tx1"/>
                            </a:solidFill>
                            <a:latin typeface="Cambria Math" panose="02040503050406030204" pitchFamily="18" charset="0"/>
                          </a:rPr>
                          <m:t>𝑠</m:t>
                        </m:r>
                      </m:num>
                      <m:den>
                        <m:r>
                          <a:rPr lang="de-DE" sz="2400" i="1" dirty="0">
                            <a:solidFill>
                              <a:schemeClr val="tx1"/>
                            </a:solidFill>
                            <a:latin typeface="Cambria Math" panose="02040503050406030204" pitchFamily="18" charset="0"/>
                          </a:rPr>
                          <m:t>𝑘</m:t>
                        </m:r>
                      </m:den>
                    </m:f>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𝐺</m:t>
                        </m:r>
                      </m:e>
                      <m:sub>
                        <m:r>
                          <a:rPr lang="de-DE" sz="2400" i="0" dirty="0">
                            <a:solidFill>
                              <a:schemeClr val="tx1"/>
                            </a:solidFill>
                            <a:latin typeface="Cambria Math" panose="02040503050406030204" pitchFamily="18" charset="0"/>
                          </a:rPr>
                          <m:t>0</m:t>
                        </m:r>
                      </m:sub>
                    </m:sSub>
                  </m:oMath>
                </a14:m>
                <a:endParaRPr lang="de-DE" sz="2400" dirty="0"/>
              </a:p>
            </p:txBody>
          </p:sp>
        </mc:Choice>
        <mc:Fallback xmlns="">
          <p:sp>
            <p:nvSpPr>
              <p:cNvPr id="13" name="Textfeld 12">
                <a:extLst>
                  <a:ext uri="{FF2B5EF4-FFF2-40B4-BE49-F238E27FC236}">
                    <a16:creationId xmlns:a16="http://schemas.microsoft.com/office/drawing/2014/main" id="{B74BA358-E98D-C118-6656-FCDD9B45ADC2}"/>
                  </a:ext>
                </a:extLst>
              </p:cNvPr>
              <p:cNvSpPr txBox="1">
                <a:spLocks noRot="1" noChangeAspect="1" noMove="1" noResize="1" noEditPoints="1" noAdjustHandles="1" noChangeArrowheads="1" noChangeShapeType="1" noTextEdit="1"/>
              </p:cNvSpPr>
              <p:nvPr/>
            </p:nvSpPr>
            <p:spPr>
              <a:xfrm>
                <a:off x="6954766" y="4241854"/>
                <a:ext cx="1972720" cy="586571"/>
              </a:xfrm>
              <a:prstGeom prst="rect">
                <a:avLst/>
              </a:prstGeom>
              <a:blipFill>
                <a:blip r:embed="rId9"/>
                <a:stretch>
                  <a:fillRect l="-4954" b="-1041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7369ACA1-5149-295D-5E5C-6BB130C1CB91}"/>
                  </a:ext>
                </a:extLst>
              </p:cNvPr>
              <p:cNvSpPr txBox="1"/>
              <p:nvPr/>
            </p:nvSpPr>
            <p:spPr>
              <a:xfrm>
                <a:off x="8802965" y="4077257"/>
                <a:ext cx="1819024" cy="751168"/>
              </a:xfrm>
              <a:prstGeom prst="rect">
                <a:avLst/>
              </a:prstGeom>
              <a:noFill/>
            </p:spPr>
            <p:txBody>
              <a:bodyPr wrap="none" rtlCol="0">
                <a:spAutoFit/>
              </a:bodyPr>
              <a:lstStyle/>
              <a:p>
                <a:r>
                  <a:rPr lang="de-DE" sz="2400" dirty="0"/>
                  <a:t>-&gt; </a:t>
                </a:r>
                <a:r>
                  <a:rPr lang="de-DE" sz="2400" dirty="0">
                    <a:solidFill>
                      <a:schemeClr val="tx1"/>
                    </a:solidFill>
                  </a:rPr>
                  <a:t>d = </a:t>
                </a:r>
                <a14:m>
                  <m:oMath xmlns:m="http://schemas.openxmlformats.org/officeDocument/2006/math">
                    <m:f>
                      <m:fPr>
                        <m:ctrlPr>
                          <a:rPr lang="de-DE" sz="2400" i="1" dirty="0" smtClean="0">
                            <a:solidFill>
                              <a:schemeClr val="tx1"/>
                            </a:solidFill>
                            <a:latin typeface="Cambria Math" panose="02040503050406030204" pitchFamily="18" charset="0"/>
                          </a:rPr>
                        </m:ctrlPr>
                      </m:fPr>
                      <m:num>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𝐻</m:t>
                            </m:r>
                          </m:e>
                          <m:sub>
                            <m:r>
                              <a:rPr lang="de-DE" sz="2400" i="0" dirty="0">
                                <a:solidFill>
                                  <a:schemeClr val="tx1"/>
                                </a:solidFill>
                                <a:latin typeface="Cambria Math" panose="02040503050406030204" pitchFamily="18" charset="0"/>
                              </a:rPr>
                              <m:t>0</m:t>
                            </m:r>
                          </m:sub>
                        </m:sSub>
                        <m:r>
                          <a:rPr lang="de-DE" sz="2400" b="0" i="0" dirty="0" smtClean="0">
                            <a:solidFill>
                              <a:schemeClr val="tx1"/>
                            </a:solidFill>
                            <a:latin typeface="Cambria Math" panose="02040503050406030204" pitchFamily="18" charset="0"/>
                          </a:rPr>
                          <m:t>+ </m:t>
                        </m:r>
                        <m:f>
                          <m:fPr>
                            <m:ctrlPr>
                              <a:rPr lang="de-DE" sz="2400" i="1" dirty="0">
                                <a:solidFill>
                                  <a:schemeClr val="tx1"/>
                                </a:solidFill>
                                <a:latin typeface="Cambria Math" panose="02040503050406030204" pitchFamily="18" charset="0"/>
                              </a:rPr>
                            </m:ctrlPr>
                          </m:fPr>
                          <m:num>
                            <m:r>
                              <a:rPr lang="de-DE" sz="2400" i="1" dirty="0">
                                <a:solidFill>
                                  <a:schemeClr val="tx1"/>
                                </a:solidFill>
                                <a:latin typeface="Cambria Math" panose="02040503050406030204" pitchFamily="18" charset="0"/>
                              </a:rPr>
                              <m:t>𝑠</m:t>
                            </m:r>
                          </m:num>
                          <m:den>
                            <m:r>
                              <a:rPr lang="de-DE" sz="2400" i="1" dirty="0">
                                <a:solidFill>
                                  <a:schemeClr val="tx1"/>
                                </a:solidFill>
                                <a:latin typeface="Cambria Math" panose="02040503050406030204" pitchFamily="18" charset="0"/>
                              </a:rPr>
                              <m:t>𝑘</m:t>
                            </m:r>
                          </m:den>
                        </m:f>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𝐺</m:t>
                            </m:r>
                          </m:e>
                          <m:sub>
                            <m:r>
                              <a:rPr lang="de-DE" sz="2400" i="0" dirty="0">
                                <a:solidFill>
                                  <a:schemeClr val="tx1"/>
                                </a:solidFill>
                                <a:latin typeface="Cambria Math" panose="02040503050406030204" pitchFamily="18" charset="0"/>
                              </a:rPr>
                              <m:t>0</m:t>
                            </m:r>
                          </m:sub>
                        </m:sSub>
                      </m:num>
                      <m:den>
                        <m:r>
                          <a:rPr lang="de-DE" sz="2400" b="0" i="1" dirty="0" smtClean="0">
                            <a:solidFill>
                              <a:schemeClr val="tx1"/>
                            </a:solidFill>
                            <a:latin typeface="Cambria Math" panose="02040503050406030204" pitchFamily="18" charset="0"/>
                          </a:rPr>
                          <m:t>2</m:t>
                        </m:r>
                      </m:den>
                    </m:f>
                  </m:oMath>
                </a14:m>
                <a:endParaRPr lang="de-DE" sz="2400" dirty="0"/>
              </a:p>
            </p:txBody>
          </p:sp>
        </mc:Choice>
        <mc:Fallback xmlns="">
          <p:sp>
            <p:nvSpPr>
              <p:cNvPr id="14" name="Textfeld 13">
                <a:extLst>
                  <a:ext uri="{FF2B5EF4-FFF2-40B4-BE49-F238E27FC236}">
                    <a16:creationId xmlns:a16="http://schemas.microsoft.com/office/drawing/2014/main" id="{7369ACA1-5149-295D-5E5C-6BB130C1CB91}"/>
                  </a:ext>
                </a:extLst>
              </p:cNvPr>
              <p:cNvSpPr txBox="1">
                <a:spLocks noRot="1" noChangeAspect="1" noMove="1" noResize="1" noEditPoints="1" noAdjustHandles="1" noChangeArrowheads="1" noChangeShapeType="1" noTextEdit="1"/>
              </p:cNvSpPr>
              <p:nvPr/>
            </p:nvSpPr>
            <p:spPr>
              <a:xfrm>
                <a:off x="8802965" y="4077257"/>
                <a:ext cx="1819024" cy="751168"/>
              </a:xfrm>
              <a:prstGeom prst="rect">
                <a:avLst/>
              </a:prstGeom>
              <a:blipFill>
                <a:blip r:embed="rId10"/>
                <a:stretch>
                  <a:fillRect l="-5034" b="-8130"/>
                </a:stretch>
              </a:blipFill>
            </p:spPr>
            <p:txBody>
              <a:bodyPr/>
              <a:lstStyle/>
              <a:p>
                <a:r>
                  <a:rPr lang="de-DE">
                    <a:noFill/>
                  </a:rPr>
                  <a:t> </a:t>
                </a:r>
              </a:p>
            </p:txBody>
          </p:sp>
        </mc:Fallback>
      </mc:AlternateContent>
      <p:sp>
        <p:nvSpPr>
          <p:cNvPr id="15" name="Textfeld 14">
            <a:extLst>
              <a:ext uri="{FF2B5EF4-FFF2-40B4-BE49-F238E27FC236}">
                <a16:creationId xmlns:a16="http://schemas.microsoft.com/office/drawing/2014/main" id="{A8438B58-72FA-20A9-FE7F-60C4A81969A7}"/>
              </a:ext>
            </a:extLst>
          </p:cNvPr>
          <p:cNvSpPr txBox="1"/>
          <p:nvPr/>
        </p:nvSpPr>
        <p:spPr>
          <a:xfrm>
            <a:off x="350095" y="2570137"/>
            <a:ext cx="3223959" cy="369332"/>
          </a:xfrm>
          <a:prstGeom prst="rect">
            <a:avLst/>
          </a:prstGeom>
          <a:noFill/>
        </p:spPr>
        <p:txBody>
          <a:bodyPr wrap="none" rtlCol="0">
            <a:spAutoFit/>
          </a:bodyPr>
          <a:lstStyle/>
          <a:p>
            <a:r>
              <a:rPr lang="de-DE" dirty="0"/>
              <a:t>Addition der 1. und 3. Gleichung</a:t>
            </a:r>
          </a:p>
        </p:txBody>
      </p:sp>
      <p:sp>
        <p:nvSpPr>
          <p:cNvPr id="16" name="Textfeld 15">
            <a:extLst>
              <a:ext uri="{FF2B5EF4-FFF2-40B4-BE49-F238E27FC236}">
                <a16:creationId xmlns:a16="http://schemas.microsoft.com/office/drawing/2014/main" id="{A807801B-AF4A-024F-1CC6-12224E935118}"/>
              </a:ext>
            </a:extLst>
          </p:cNvPr>
          <p:cNvSpPr txBox="1"/>
          <p:nvPr/>
        </p:nvSpPr>
        <p:spPr>
          <a:xfrm>
            <a:off x="6954766" y="2570137"/>
            <a:ext cx="4079239" cy="369332"/>
          </a:xfrm>
          <a:prstGeom prst="rect">
            <a:avLst/>
          </a:prstGeom>
          <a:noFill/>
        </p:spPr>
        <p:txBody>
          <a:bodyPr wrap="square" rtlCol="0">
            <a:spAutoFit/>
          </a:bodyPr>
          <a:lstStyle/>
          <a:p>
            <a:r>
              <a:rPr lang="de-DE" dirty="0"/>
              <a:t>Subtraktion der 1. und 3. Gleichung</a:t>
            </a:r>
          </a:p>
        </p:txBody>
      </p:sp>
      <p:sp>
        <p:nvSpPr>
          <p:cNvPr id="7" name="Textfeld 6">
            <a:extLst>
              <a:ext uri="{FF2B5EF4-FFF2-40B4-BE49-F238E27FC236}">
                <a16:creationId xmlns:a16="http://schemas.microsoft.com/office/drawing/2014/main" id="{42B56BAE-C4C0-8864-3D70-537E210680D5}"/>
              </a:ext>
            </a:extLst>
          </p:cNvPr>
          <p:cNvSpPr txBox="1"/>
          <p:nvPr/>
        </p:nvSpPr>
        <p:spPr>
          <a:xfrm>
            <a:off x="350095" y="5432240"/>
            <a:ext cx="10107038" cy="646331"/>
          </a:xfrm>
          <a:prstGeom prst="rect">
            <a:avLst/>
          </a:prstGeom>
          <a:noFill/>
        </p:spPr>
        <p:txBody>
          <a:bodyPr wrap="square" rtlCol="0">
            <a:spAutoFit/>
          </a:bodyPr>
          <a:lstStyle/>
          <a:p>
            <a:r>
              <a:rPr lang="de-DE" dirty="0"/>
              <a:t>Die Gleichungen werden miteinander addiert bzw. subtrahiert, um die Werte der Variablen a, b, c und d zu isolieren und sie eindeutig zu bestimmen.</a:t>
            </a:r>
          </a:p>
        </p:txBody>
      </p:sp>
    </p:spTree>
    <p:extLst>
      <p:ext uri="{BB962C8B-B14F-4D97-AF65-F5344CB8AC3E}">
        <p14:creationId xmlns:p14="http://schemas.microsoft.com/office/powerpoint/2010/main" val="103692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FE3B8306-44CB-94BA-D874-3472EA383B2D}"/>
              </a:ext>
            </a:extLst>
          </p:cNvPr>
          <p:cNvSpPr txBox="1"/>
          <p:nvPr/>
        </p:nvSpPr>
        <p:spPr>
          <a:xfrm>
            <a:off x="594804" y="381739"/>
            <a:ext cx="4396460" cy="461665"/>
          </a:xfrm>
          <a:prstGeom prst="rect">
            <a:avLst/>
          </a:prstGeom>
          <a:noFill/>
        </p:spPr>
        <p:txBody>
          <a:bodyPr wrap="none" rtlCol="0">
            <a:spAutoFit/>
          </a:bodyPr>
          <a:lstStyle/>
          <a:p>
            <a:r>
              <a:rPr lang="de-DE" sz="2400" dirty="0"/>
              <a:t>Lösung des Anfangswertproblems</a:t>
            </a:r>
          </a:p>
        </p:txBody>
      </p:sp>
      <p:sp>
        <p:nvSpPr>
          <p:cNvPr id="3" name="Textfeld 2">
            <a:extLst>
              <a:ext uri="{FF2B5EF4-FFF2-40B4-BE49-F238E27FC236}">
                <a16:creationId xmlns:a16="http://schemas.microsoft.com/office/drawing/2014/main" id="{F1C381D1-2746-A3B5-CDD5-EA6503C573DF}"/>
              </a:ext>
            </a:extLst>
          </p:cNvPr>
          <p:cNvSpPr txBox="1"/>
          <p:nvPr/>
        </p:nvSpPr>
        <p:spPr>
          <a:xfrm>
            <a:off x="590459" y="1339684"/>
            <a:ext cx="11221376" cy="954107"/>
          </a:xfrm>
          <a:prstGeom prst="rect">
            <a:avLst/>
          </a:prstGeom>
          <a:noFill/>
        </p:spPr>
        <p:txBody>
          <a:bodyPr wrap="square" rtlCol="0">
            <a:spAutoFit/>
          </a:bodyPr>
          <a:lstStyle/>
          <a:p>
            <a:r>
              <a:rPr lang="de-DE" sz="2400" dirty="0"/>
              <a:t>G(t) = a · e </a:t>
            </a:r>
            <a:r>
              <a:rPr lang="de-DE" sz="2400" baseline="30000" dirty="0" err="1"/>
              <a:t>kt</a:t>
            </a:r>
            <a:r>
              <a:rPr lang="de-DE" sz="2400" dirty="0"/>
              <a:t> + b · e </a:t>
            </a:r>
            <a:r>
              <a:rPr lang="de-DE" sz="2400" baseline="30000" dirty="0"/>
              <a:t>−k t</a:t>
            </a:r>
          </a:p>
          <a:p>
            <a:endParaRPr lang="de-DE" sz="2400" baseline="30000" dirty="0"/>
          </a:p>
          <a:p>
            <a:endParaRPr lang="de-DE" sz="2400" baseline="30000" dirty="0"/>
          </a:p>
        </p:txBody>
      </p:sp>
      <p:sp>
        <p:nvSpPr>
          <p:cNvPr id="4" name="Textfeld 3">
            <a:extLst>
              <a:ext uri="{FF2B5EF4-FFF2-40B4-BE49-F238E27FC236}">
                <a16:creationId xmlns:a16="http://schemas.microsoft.com/office/drawing/2014/main" id="{CD804A67-9C75-D8CD-ABFB-83A554742B8D}"/>
              </a:ext>
            </a:extLst>
          </p:cNvPr>
          <p:cNvSpPr txBox="1"/>
          <p:nvPr/>
        </p:nvSpPr>
        <p:spPr>
          <a:xfrm>
            <a:off x="590459" y="4295689"/>
            <a:ext cx="2935419" cy="461665"/>
          </a:xfrm>
          <a:prstGeom prst="rect">
            <a:avLst/>
          </a:prstGeom>
          <a:noFill/>
        </p:spPr>
        <p:txBody>
          <a:bodyPr wrap="none" rtlCol="0">
            <a:spAutoFit/>
          </a:bodyPr>
          <a:lstStyle/>
          <a:p>
            <a:r>
              <a:rPr lang="de-DE" sz="2400" dirty="0"/>
              <a:t>H(t) = c · e </a:t>
            </a:r>
            <a:r>
              <a:rPr lang="de-DE" sz="2400" baseline="30000" dirty="0"/>
              <a:t>k t</a:t>
            </a:r>
            <a:r>
              <a:rPr lang="de-DE" sz="2400" dirty="0"/>
              <a:t> + d · e </a:t>
            </a:r>
            <a:r>
              <a:rPr lang="de-DE" sz="2400" baseline="30000" dirty="0"/>
              <a:t>−k t</a:t>
            </a:r>
          </a:p>
        </p:txBody>
      </p:sp>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4924E80D-A00F-2E7D-40A9-0096237B6C89}"/>
                  </a:ext>
                </a:extLst>
              </p:cNvPr>
              <p:cNvSpPr txBox="1"/>
              <p:nvPr/>
            </p:nvSpPr>
            <p:spPr>
              <a:xfrm>
                <a:off x="594803" y="2035771"/>
                <a:ext cx="8202967" cy="751168"/>
              </a:xfrm>
              <a:prstGeom prst="rect">
                <a:avLst/>
              </a:prstGeom>
              <a:noFill/>
            </p:spPr>
            <p:txBody>
              <a:bodyPr wrap="square" rtlCol="0">
                <a:spAutoFit/>
              </a:bodyPr>
              <a:lstStyle/>
              <a:p>
                <a:r>
                  <a:rPr lang="de-DE" sz="2400" dirty="0">
                    <a:solidFill>
                      <a:schemeClr val="tx1"/>
                    </a:solidFill>
                  </a:rPr>
                  <a:t>-&gt;  </a:t>
                </a:r>
                <a14:m>
                  <m:oMath xmlns:m="http://schemas.openxmlformats.org/officeDocument/2006/math">
                    <m:f>
                      <m:fPr>
                        <m:ctrlPr>
                          <a:rPr lang="de-DE" sz="2400" i="1" dirty="0" smtClean="0">
                            <a:solidFill>
                              <a:schemeClr val="tx1"/>
                            </a:solidFill>
                            <a:latin typeface="Cambria Math" panose="02040503050406030204" pitchFamily="18" charset="0"/>
                          </a:rPr>
                        </m:ctrlPr>
                      </m:fPr>
                      <m:num>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𝐺</m:t>
                            </m:r>
                          </m:e>
                          <m:sub>
                            <m:r>
                              <a:rPr lang="de-DE" sz="2400" i="0" dirty="0">
                                <a:solidFill>
                                  <a:schemeClr val="tx1"/>
                                </a:solidFill>
                                <a:latin typeface="Cambria Math" panose="02040503050406030204" pitchFamily="18" charset="0"/>
                              </a:rPr>
                              <m:t>0</m:t>
                            </m:r>
                          </m:sub>
                        </m:sSub>
                        <m:r>
                          <a:rPr lang="de-DE" sz="2400" i="0" dirty="0">
                            <a:solidFill>
                              <a:schemeClr val="tx1"/>
                            </a:solidFill>
                            <a:latin typeface="Cambria Math" panose="02040503050406030204" pitchFamily="18" charset="0"/>
                          </a:rPr>
                          <m:t>−</m:t>
                        </m:r>
                        <m:r>
                          <a:rPr lang="de-DE" sz="2400" b="0" i="0" dirty="0" smtClean="0">
                            <a:solidFill>
                              <a:schemeClr val="tx1"/>
                            </a:solidFill>
                            <a:latin typeface="Cambria Math" panose="02040503050406030204" pitchFamily="18" charset="0"/>
                          </a:rPr>
                          <m:t> </m:t>
                        </m:r>
                        <m:f>
                          <m:fPr>
                            <m:ctrlPr>
                              <a:rPr lang="de-DE" sz="2400" i="1" dirty="0">
                                <a:solidFill>
                                  <a:schemeClr val="tx1"/>
                                </a:solidFill>
                                <a:latin typeface="Cambria Math" panose="02040503050406030204" pitchFamily="18" charset="0"/>
                              </a:rPr>
                            </m:ctrlPr>
                          </m:fPr>
                          <m:num>
                            <m:r>
                              <a:rPr lang="de-DE" sz="2400" i="1" dirty="0">
                                <a:solidFill>
                                  <a:schemeClr val="tx1"/>
                                </a:solidFill>
                                <a:latin typeface="Cambria Math" panose="02040503050406030204" pitchFamily="18" charset="0"/>
                              </a:rPr>
                              <m:t>𝑟</m:t>
                            </m:r>
                          </m:num>
                          <m:den>
                            <m:r>
                              <a:rPr lang="de-DE" sz="2400" i="1" dirty="0">
                                <a:solidFill>
                                  <a:schemeClr val="tx1"/>
                                </a:solidFill>
                                <a:latin typeface="Cambria Math" panose="02040503050406030204" pitchFamily="18" charset="0"/>
                              </a:rPr>
                              <m:t>𝑘</m:t>
                            </m:r>
                          </m:den>
                        </m:f>
                        <m:sSub>
                          <m:sSubPr>
                            <m:ctrlPr>
                              <a:rPr lang="de-DE" sz="2400" i="1" dirty="0">
                                <a:solidFill>
                                  <a:schemeClr val="tx1"/>
                                </a:solidFill>
                                <a:latin typeface="Cambria Math" panose="02040503050406030204" pitchFamily="18" charset="0"/>
                              </a:rPr>
                            </m:ctrlPr>
                          </m:sSubPr>
                          <m:e>
                            <m:r>
                              <a:rPr lang="de-DE" sz="2400" b="0" i="1" dirty="0" smtClean="0">
                                <a:solidFill>
                                  <a:schemeClr val="tx1"/>
                                </a:solidFill>
                                <a:latin typeface="Cambria Math" panose="02040503050406030204" pitchFamily="18" charset="0"/>
                              </a:rPr>
                              <m:t> </m:t>
                            </m:r>
                            <m:r>
                              <a:rPr lang="de-DE" sz="2400" i="1" dirty="0">
                                <a:solidFill>
                                  <a:schemeClr val="tx1"/>
                                </a:solidFill>
                                <a:latin typeface="Cambria Math" panose="02040503050406030204" pitchFamily="18" charset="0"/>
                              </a:rPr>
                              <m:t>𝐻</m:t>
                            </m:r>
                          </m:e>
                          <m:sub>
                            <m:r>
                              <a:rPr lang="de-DE" sz="2400" i="0" dirty="0">
                                <a:solidFill>
                                  <a:schemeClr val="tx1"/>
                                </a:solidFill>
                                <a:latin typeface="Cambria Math" panose="02040503050406030204" pitchFamily="18" charset="0"/>
                              </a:rPr>
                              <m:t>0</m:t>
                            </m:r>
                          </m:sub>
                        </m:sSub>
                      </m:num>
                      <m:den>
                        <m:r>
                          <a:rPr lang="de-DE" sz="2400" i="0" dirty="0">
                            <a:solidFill>
                              <a:schemeClr val="tx1"/>
                            </a:solidFill>
                            <a:latin typeface="Cambria Math" panose="02040503050406030204" pitchFamily="18" charset="0"/>
                          </a:rPr>
                          <m:t>2</m:t>
                        </m:r>
                      </m:den>
                    </m:f>
                    <m:r>
                      <a:rPr lang="de-DE" sz="2400" i="0" dirty="0">
                        <a:solidFill>
                          <a:schemeClr val="tx1"/>
                        </a:solidFill>
                        <a:latin typeface="Cambria Math" panose="02040503050406030204" pitchFamily="18" charset="0"/>
                      </a:rPr>
                      <m:t>⋅</m:t>
                    </m:r>
                    <m:sSup>
                      <m:sSupPr>
                        <m:ctrlPr>
                          <a:rPr lang="de-DE" sz="2400" i="1" dirty="0">
                            <a:solidFill>
                              <a:schemeClr val="tx1"/>
                            </a:solidFill>
                            <a:latin typeface="Cambria Math" panose="02040503050406030204" pitchFamily="18" charset="0"/>
                          </a:rPr>
                        </m:ctrlPr>
                      </m:sSupPr>
                      <m:e>
                        <m:r>
                          <a:rPr lang="de-DE" sz="2400" i="0" dirty="0">
                            <a:solidFill>
                              <a:schemeClr val="tx1"/>
                            </a:solidFill>
                            <a:latin typeface="Cambria Math" panose="02040503050406030204" pitchFamily="18" charset="0"/>
                          </a:rPr>
                          <m:t>ⅇ</m:t>
                        </m:r>
                      </m:e>
                      <m:sup>
                        <m:r>
                          <a:rPr lang="de-DE" sz="2400" i="1" dirty="0">
                            <a:solidFill>
                              <a:schemeClr val="tx1"/>
                            </a:solidFill>
                            <a:latin typeface="Cambria Math" panose="02040503050406030204" pitchFamily="18" charset="0"/>
                          </a:rPr>
                          <m:t>𝑘𝑡</m:t>
                        </m:r>
                      </m:sup>
                    </m:sSup>
                    <m:r>
                      <a:rPr lang="de-DE" sz="2400" i="0" dirty="0">
                        <a:solidFill>
                          <a:schemeClr val="tx1"/>
                        </a:solidFill>
                        <a:latin typeface="Cambria Math" panose="02040503050406030204" pitchFamily="18" charset="0"/>
                      </a:rPr>
                      <m:t>+</m:t>
                    </m:r>
                    <m:f>
                      <m:fPr>
                        <m:ctrlPr>
                          <a:rPr lang="de-DE" sz="2400" i="1" dirty="0">
                            <a:solidFill>
                              <a:schemeClr val="tx1"/>
                            </a:solidFill>
                            <a:latin typeface="Cambria Math" panose="02040503050406030204" pitchFamily="18" charset="0"/>
                          </a:rPr>
                        </m:ctrlPr>
                      </m:fPr>
                      <m:num>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𝐺</m:t>
                            </m:r>
                          </m:e>
                          <m:sub>
                            <m:r>
                              <a:rPr lang="de-DE" sz="2400" i="0" dirty="0">
                                <a:solidFill>
                                  <a:schemeClr val="tx1"/>
                                </a:solidFill>
                                <a:latin typeface="Cambria Math" panose="02040503050406030204" pitchFamily="18" charset="0"/>
                              </a:rPr>
                              <m:t>0</m:t>
                            </m:r>
                          </m:sub>
                        </m:sSub>
                        <m:r>
                          <a:rPr lang="de-DE" sz="2400" i="0" dirty="0">
                            <a:solidFill>
                              <a:schemeClr val="tx1"/>
                            </a:solidFill>
                            <a:latin typeface="Cambria Math" panose="02040503050406030204" pitchFamily="18" charset="0"/>
                          </a:rPr>
                          <m:t>+</m:t>
                        </m:r>
                        <m:r>
                          <a:rPr lang="de-DE" sz="2400" b="0" i="0" dirty="0" smtClean="0">
                            <a:solidFill>
                              <a:schemeClr val="tx1"/>
                            </a:solidFill>
                            <a:latin typeface="Cambria Math" panose="02040503050406030204" pitchFamily="18" charset="0"/>
                          </a:rPr>
                          <m:t> </m:t>
                        </m:r>
                        <m:f>
                          <m:fPr>
                            <m:ctrlPr>
                              <a:rPr lang="de-DE" sz="2400" i="1" dirty="0">
                                <a:solidFill>
                                  <a:schemeClr val="tx1"/>
                                </a:solidFill>
                                <a:latin typeface="Cambria Math" panose="02040503050406030204" pitchFamily="18" charset="0"/>
                              </a:rPr>
                            </m:ctrlPr>
                          </m:fPr>
                          <m:num>
                            <m:r>
                              <a:rPr lang="de-DE" sz="2400" i="1" dirty="0">
                                <a:solidFill>
                                  <a:schemeClr val="tx1"/>
                                </a:solidFill>
                                <a:latin typeface="Cambria Math" panose="02040503050406030204" pitchFamily="18" charset="0"/>
                              </a:rPr>
                              <m:t>𝑟</m:t>
                            </m:r>
                          </m:num>
                          <m:den>
                            <m:r>
                              <a:rPr lang="de-DE" sz="2400" i="1" dirty="0">
                                <a:solidFill>
                                  <a:schemeClr val="tx1"/>
                                </a:solidFill>
                                <a:latin typeface="Cambria Math" panose="02040503050406030204" pitchFamily="18" charset="0"/>
                              </a:rPr>
                              <m:t>𝑘</m:t>
                            </m:r>
                          </m:den>
                        </m:f>
                        <m:r>
                          <a:rPr lang="de-DE" sz="2400" b="0" i="1" dirty="0" smtClean="0">
                            <a:solidFill>
                              <a:schemeClr val="tx1"/>
                            </a:solidFill>
                            <a:latin typeface="Cambria Math" panose="02040503050406030204" pitchFamily="18" charset="0"/>
                          </a:rPr>
                          <m:t> </m:t>
                        </m:r>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𝐻</m:t>
                            </m:r>
                          </m:e>
                          <m:sub>
                            <m:r>
                              <a:rPr lang="de-DE" sz="2400" i="0" dirty="0">
                                <a:solidFill>
                                  <a:schemeClr val="tx1"/>
                                </a:solidFill>
                                <a:latin typeface="Cambria Math" panose="02040503050406030204" pitchFamily="18" charset="0"/>
                              </a:rPr>
                              <m:t>0</m:t>
                            </m:r>
                          </m:sub>
                        </m:sSub>
                      </m:num>
                      <m:den>
                        <m:r>
                          <a:rPr lang="de-DE" sz="2400" i="0" dirty="0">
                            <a:solidFill>
                              <a:schemeClr val="tx1"/>
                            </a:solidFill>
                            <a:latin typeface="Cambria Math" panose="02040503050406030204" pitchFamily="18" charset="0"/>
                          </a:rPr>
                          <m:t>2</m:t>
                        </m:r>
                      </m:den>
                    </m:f>
                    <m:r>
                      <a:rPr lang="de-DE" sz="2400" i="0" dirty="0">
                        <a:solidFill>
                          <a:schemeClr val="tx1"/>
                        </a:solidFill>
                        <a:latin typeface="Cambria Math" panose="02040503050406030204" pitchFamily="18" charset="0"/>
                      </a:rPr>
                      <m:t>⋅</m:t>
                    </m:r>
                    <m:sSup>
                      <m:sSupPr>
                        <m:ctrlPr>
                          <a:rPr lang="de-DE" sz="2400" i="1" dirty="0">
                            <a:solidFill>
                              <a:schemeClr val="tx1"/>
                            </a:solidFill>
                            <a:latin typeface="Cambria Math" panose="02040503050406030204" pitchFamily="18" charset="0"/>
                          </a:rPr>
                        </m:ctrlPr>
                      </m:sSupPr>
                      <m:e>
                        <m:r>
                          <a:rPr lang="de-DE" sz="2400" i="0" dirty="0">
                            <a:solidFill>
                              <a:schemeClr val="tx1"/>
                            </a:solidFill>
                            <a:latin typeface="Cambria Math" panose="02040503050406030204" pitchFamily="18" charset="0"/>
                          </a:rPr>
                          <m:t>ⅇ</m:t>
                        </m:r>
                      </m:e>
                      <m:sup>
                        <m:r>
                          <a:rPr lang="de-DE" sz="2400" i="0" dirty="0">
                            <a:solidFill>
                              <a:schemeClr val="tx1"/>
                            </a:solidFill>
                            <a:latin typeface="Cambria Math" panose="02040503050406030204" pitchFamily="18" charset="0"/>
                          </a:rPr>
                          <m:t>−</m:t>
                        </m:r>
                        <m:r>
                          <a:rPr lang="de-DE" sz="2400" i="1" dirty="0">
                            <a:solidFill>
                              <a:schemeClr val="tx1"/>
                            </a:solidFill>
                            <a:latin typeface="Cambria Math" panose="02040503050406030204" pitchFamily="18" charset="0"/>
                          </a:rPr>
                          <m:t>𝑘𝑡</m:t>
                        </m:r>
                      </m:sup>
                    </m:sSup>
                  </m:oMath>
                </a14:m>
                <a:endParaRPr lang="de-DE" sz="2400" dirty="0">
                  <a:solidFill>
                    <a:schemeClr val="tx1"/>
                  </a:solidFill>
                </a:endParaRPr>
              </a:p>
            </p:txBody>
          </p:sp>
        </mc:Choice>
        <mc:Fallback xmlns="">
          <p:sp>
            <p:nvSpPr>
              <p:cNvPr id="5" name="Textfeld 4">
                <a:extLst>
                  <a:ext uri="{FF2B5EF4-FFF2-40B4-BE49-F238E27FC236}">
                    <a16:creationId xmlns:a16="http://schemas.microsoft.com/office/drawing/2014/main" id="{4924E80D-A00F-2E7D-40A9-0096237B6C89}"/>
                  </a:ext>
                </a:extLst>
              </p:cNvPr>
              <p:cNvSpPr txBox="1">
                <a:spLocks noRot="1" noChangeAspect="1" noMove="1" noResize="1" noEditPoints="1" noAdjustHandles="1" noChangeArrowheads="1" noChangeShapeType="1" noTextEdit="1"/>
              </p:cNvSpPr>
              <p:nvPr/>
            </p:nvSpPr>
            <p:spPr>
              <a:xfrm>
                <a:off x="594803" y="2035771"/>
                <a:ext cx="8202967" cy="751168"/>
              </a:xfrm>
              <a:prstGeom prst="rect">
                <a:avLst/>
              </a:prstGeom>
              <a:blipFill>
                <a:blip r:embed="rId2"/>
                <a:stretch>
                  <a:fillRect l="-1190" b="-813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9BB5A536-CDD9-A4D0-2026-0F413BD16561}"/>
                  </a:ext>
                </a:extLst>
              </p:cNvPr>
              <p:cNvSpPr txBox="1"/>
              <p:nvPr/>
            </p:nvSpPr>
            <p:spPr>
              <a:xfrm>
                <a:off x="590459" y="5122416"/>
                <a:ext cx="4015266" cy="751168"/>
              </a:xfrm>
              <a:prstGeom prst="rect">
                <a:avLst/>
              </a:prstGeom>
              <a:noFill/>
            </p:spPr>
            <p:txBody>
              <a:bodyPr wrap="none" rtlCol="0">
                <a:spAutoFit/>
              </a:bodyPr>
              <a:lstStyle/>
              <a:p>
                <a:r>
                  <a:rPr lang="de-DE" sz="2400" dirty="0">
                    <a:solidFill>
                      <a:schemeClr val="tx1"/>
                    </a:solidFill>
                  </a:rPr>
                  <a:t>-&gt; </a:t>
                </a:r>
                <a14:m>
                  <m:oMath xmlns:m="http://schemas.openxmlformats.org/officeDocument/2006/math">
                    <m:f>
                      <m:fPr>
                        <m:ctrlPr>
                          <a:rPr lang="de-DE" sz="2400" i="1" smtClean="0">
                            <a:solidFill>
                              <a:schemeClr val="tx1"/>
                            </a:solidFill>
                            <a:latin typeface="Cambria Math" panose="02040503050406030204" pitchFamily="18" charset="0"/>
                          </a:rPr>
                        </m:ctrlPr>
                      </m:fPr>
                      <m:num>
                        <m:sSub>
                          <m:sSubPr>
                            <m:ctrlPr>
                              <a:rPr lang="de-DE" sz="2400" i="1">
                                <a:solidFill>
                                  <a:schemeClr val="tx1"/>
                                </a:solidFill>
                                <a:latin typeface="Cambria Math" panose="02040503050406030204" pitchFamily="18" charset="0"/>
                              </a:rPr>
                            </m:ctrlPr>
                          </m:sSubPr>
                          <m:e>
                            <m:r>
                              <a:rPr lang="de-DE" sz="2400" i="1">
                                <a:solidFill>
                                  <a:schemeClr val="tx1"/>
                                </a:solidFill>
                                <a:latin typeface="Cambria Math" panose="02040503050406030204" pitchFamily="18" charset="0"/>
                              </a:rPr>
                              <m:t>𝐻</m:t>
                            </m:r>
                          </m:e>
                          <m:sub>
                            <m:r>
                              <a:rPr lang="de-DE" sz="2400" i="0">
                                <a:solidFill>
                                  <a:schemeClr val="tx1"/>
                                </a:solidFill>
                                <a:latin typeface="Cambria Math" panose="02040503050406030204" pitchFamily="18" charset="0"/>
                              </a:rPr>
                              <m:t>0</m:t>
                            </m:r>
                          </m:sub>
                        </m:sSub>
                        <m:r>
                          <a:rPr lang="de-DE" sz="2400" i="0">
                            <a:solidFill>
                              <a:schemeClr val="tx1"/>
                            </a:solidFill>
                            <a:latin typeface="Cambria Math" panose="02040503050406030204" pitchFamily="18" charset="0"/>
                          </a:rPr>
                          <m:t>−</m:t>
                        </m:r>
                        <m:r>
                          <a:rPr lang="de-DE" sz="2400" b="0" i="0" smtClean="0">
                            <a:solidFill>
                              <a:schemeClr val="tx1"/>
                            </a:solidFill>
                            <a:latin typeface="Cambria Math" panose="02040503050406030204" pitchFamily="18" charset="0"/>
                          </a:rPr>
                          <m:t> </m:t>
                        </m:r>
                        <m:f>
                          <m:fPr>
                            <m:ctrlPr>
                              <a:rPr lang="de-DE" sz="2400" i="1">
                                <a:solidFill>
                                  <a:schemeClr val="tx1"/>
                                </a:solidFill>
                                <a:latin typeface="Cambria Math" panose="02040503050406030204" pitchFamily="18" charset="0"/>
                              </a:rPr>
                            </m:ctrlPr>
                          </m:fPr>
                          <m:num>
                            <m:r>
                              <a:rPr lang="de-DE" sz="2400" i="1">
                                <a:solidFill>
                                  <a:schemeClr val="tx1"/>
                                </a:solidFill>
                                <a:latin typeface="Cambria Math" panose="02040503050406030204" pitchFamily="18" charset="0"/>
                              </a:rPr>
                              <m:t>𝑠</m:t>
                            </m:r>
                          </m:num>
                          <m:den>
                            <m:r>
                              <a:rPr lang="de-DE" sz="2400" i="1">
                                <a:solidFill>
                                  <a:schemeClr val="tx1"/>
                                </a:solidFill>
                                <a:latin typeface="Cambria Math" panose="02040503050406030204" pitchFamily="18" charset="0"/>
                              </a:rPr>
                              <m:t>𝑘</m:t>
                            </m:r>
                          </m:den>
                        </m:f>
                        <m:sSub>
                          <m:sSubPr>
                            <m:ctrlPr>
                              <a:rPr lang="de-DE" sz="2400" i="1">
                                <a:solidFill>
                                  <a:schemeClr val="tx1"/>
                                </a:solidFill>
                                <a:latin typeface="Cambria Math" panose="02040503050406030204" pitchFamily="18" charset="0"/>
                              </a:rPr>
                            </m:ctrlPr>
                          </m:sSubPr>
                          <m:e>
                            <m:r>
                              <a:rPr lang="de-DE" sz="2400" i="1">
                                <a:solidFill>
                                  <a:schemeClr val="tx1"/>
                                </a:solidFill>
                                <a:latin typeface="Cambria Math" panose="02040503050406030204" pitchFamily="18" charset="0"/>
                              </a:rPr>
                              <m:t>𝐺</m:t>
                            </m:r>
                          </m:e>
                          <m:sub>
                            <m:r>
                              <a:rPr lang="de-DE" sz="2400" i="0">
                                <a:solidFill>
                                  <a:schemeClr val="tx1"/>
                                </a:solidFill>
                                <a:latin typeface="Cambria Math" panose="02040503050406030204" pitchFamily="18" charset="0"/>
                              </a:rPr>
                              <m:t>0</m:t>
                            </m:r>
                          </m:sub>
                        </m:sSub>
                      </m:num>
                      <m:den>
                        <m:r>
                          <a:rPr lang="de-DE" sz="2400" i="0">
                            <a:solidFill>
                              <a:schemeClr val="tx1"/>
                            </a:solidFill>
                            <a:latin typeface="Cambria Math" panose="02040503050406030204" pitchFamily="18" charset="0"/>
                          </a:rPr>
                          <m:t>2</m:t>
                        </m:r>
                      </m:den>
                    </m:f>
                    <m:r>
                      <a:rPr lang="de-DE" sz="2400" i="0">
                        <a:solidFill>
                          <a:schemeClr val="tx1"/>
                        </a:solidFill>
                        <a:latin typeface="Cambria Math" panose="02040503050406030204" pitchFamily="18" charset="0"/>
                      </a:rPr>
                      <m:t>⋅</m:t>
                    </m:r>
                    <m:sSup>
                      <m:sSupPr>
                        <m:ctrlPr>
                          <a:rPr lang="de-DE" sz="2400" i="1">
                            <a:solidFill>
                              <a:schemeClr val="tx1"/>
                            </a:solidFill>
                            <a:latin typeface="Cambria Math" panose="02040503050406030204" pitchFamily="18" charset="0"/>
                          </a:rPr>
                        </m:ctrlPr>
                      </m:sSupPr>
                      <m:e>
                        <m:r>
                          <a:rPr lang="de-DE" sz="2400" i="0">
                            <a:solidFill>
                              <a:schemeClr val="tx1"/>
                            </a:solidFill>
                            <a:latin typeface="Cambria Math" panose="02040503050406030204" pitchFamily="18" charset="0"/>
                          </a:rPr>
                          <m:t>ⅇ</m:t>
                        </m:r>
                      </m:e>
                      <m:sup>
                        <m:r>
                          <a:rPr lang="de-DE" sz="2400" i="1">
                            <a:solidFill>
                              <a:schemeClr val="tx1"/>
                            </a:solidFill>
                            <a:latin typeface="Cambria Math" panose="02040503050406030204" pitchFamily="18" charset="0"/>
                          </a:rPr>
                          <m:t>𝑘𝑡</m:t>
                        </m:r>
                      </m:sup>
                    </m:sSup>
                    <m:r>
                      <a:rPr lang="de-DE" sz="2400" i="0">
                        <a:solidFill>
                          <a:schemeClr val="tx1"/>
                        </a:solidFill>
                        <a:latin typeface="Cambria Math" panose="02040503050406030204" pitchFamily="18" charset="0"/>
                      </a:rPr>
                      <m:t>+</m:t>
                    </m:r>
                    <m:f>
                      <m:fPr>
                        <m:ctrlPr>
                          <a:rPr lang="de-DE" sz="2400" i="1">
                            <a:solidFill>
                              <a:schemeClr val="tx1"/>
                            </a:solidFill>
                            <a:latin typeface="Cambria Math" panose="02040503050406030204" pitchFamily="18" charset="0"/>
                          </a:rPr>
                        </m:ctrlPr>
                      </m:fPr>
                      <m:num>
                        <m:sSub>
                          <m:sSubPr>
                            <m:ctrlPr>
                              <a:rPr lang="de-DE" sz="2400" i="1">
                                <a:solidFill>
                                  <a:schemeClr val="tx1"/>
                                </a:solidFill>
                                <a:latin typeface="Cambria Math" panose="02040503050406030204" pitchFamily="18" charset="0"/>
                              </a:rPr>
                            </m:ctrlPr>
                          </m:sSubPr>
                          <m:e>
                            <m:r>
                              <a:rPr lang="de-DE" sz="2400" i="1">
                                <a:solidFill>
                                  <a:schemeClr val="tx1"/>
                                </a:solidFill>
                                <a:latin typeface="Cambria Math" panose="02040503050406030204" pitchFamily="18" charset="0"/>
                              </a:rPr>
                              <m:t>𝐻</m:t>
                            </m:r>
                          </m:e>
                          <m:sub>
                            <m:r>
                              <a:rPr lang="de-DE" sz="2400" i="0">
                                <a:solidFill>
                                  <a:schemeClr val="tx1"/>
                                </a:solidFill>
                                <a:latin typeface="Cambria Math" panose="02040503050406030204" pitchFamily="18" charset="0"/>
                              </a:rPr>
                              <m:t>0</m:t>
                            </m:r>
                          </m:sub>
                        </m:sSub>
                        <m:r>
                          <a:rPr lang="de-DE" sz="2400" i="0">
                            <a:solidFill>
                              <a:schemeClr val="tx1"/>
                            </a:solidFill>
                            <a:latin typeface="Cambria Math" panose="02040503050406030204" pitchFamily="18" charset="0"/>
                          </a:rPr>
                          <m:t>+</m:t>
                        </m:r>
                        <m:r>
                          <a:rPr lang="de-DE" sz="2400" b="0" i="0" smtClean="0">
                            <a:solidFill>
                              <a:schemeClr val="tx1"/>
                            </a:solidFill>
                            <a:latin typeface="Cambria Math" panose="02040503050406030204" pitchFamily="18" charset="0"/>
                          </a:rPr>
                          <m:t> </m:t>
                        </m:r>
                        <m:f>
                          <m:fPr>
                            <m:ctrlPr>
                              <a:rPr lang="de-DE" sz="2400" i="1">
                                <a:solidFill>
                                  <a:schemeClr val="tx1"/>
                                </a:solidFill>
                                <a:latin typeface="Cambria Math" panose="02040503050406030204" pitchFamily="18" charset="0"/>
                              </a:rPr>
                            </m:ctrlPr>
                          </m:fPr>
                          <m:num>
                            <m:r>
                              <a:rPr lang="de-DE" sz="2400" i="1">
                                <a:solidFill>
                                  <a:schemeClr val="tx1"/>
                                </a:solidFill>
                                <a:latin typeface="Cambria Math" panose="02040503050406030204" pitchFamily="18" charset="0"/>
                              </a:rPr>
                              <m:t>𝑠</m:t>
                            </m:r>
                          </m:num>
                          <m:den>
                            <m:r>
                              <a:rPr lang="de-DE" sz="2400" i="1">
                                <a:solidFill>
                                  <a:schemeClr val="tx1"/>
                                </a:solidFill>
                                <a:latin typeface="Cambria Math" panose="02040503050406030204" pitchFamily="18" charset="0"/>
                              </a:rPr>
                              <m:t>𝑘</m:t>
                            </m:r>
                          </m:den>
                        </m:f>
                        <m:sSub>
                          <m:sSubPr>
                            <m:ctrlPr>
                              <a:rPr lang="de-DE" sz="2400" i="1">
                                <a:solidFill>
                                  <a:schemeClr val="tx1"/>
                                </a:solidFill>
                                <a:latin typeface="Cambria Math" panose="02040503050406030204" pitchFamily="18" charset="0"/>
                              </a:rPr>
                            </m:ctrlPr>
                          </m:sSubPr>
                          <m:e>
                            <m:r>
                              <a:rPr lang="de-DE" sz="2400" i="1">
                                <a:solidFill>
                                  <a:schemeClr val="tx1"/>
                                </a:solidFill>
                                <a:latin typeface="Cambria Math" panose="02040503050406030204" pitchFamily="18" charset="0"/>
                              </a:rPr>
                              <m:t>𝐺</m:t>
                            </m:r>
                          </m:e>
                          <m:sub>
                            <m:r>
                              <a:rPr lang="de-DE" sz="2400" i="0">
                                <a:solidFill>
                                  <a:schemeClr val="tx1"/>
                                </a:solidFill>
                                <a:latin typeface="Cambria Math" panose="02040503050406030204" pitchFamily="18" charset="0"/>
                              </a:rPr>
                              <m:t>0</m:t>
                            </m:r>
                          </m:sub>
                        </m:sSub>
                      </m:num>
                      <m:den>
                        <m:r>
                          <a:rPr lang="de-DE" sz="2400" i="0">
                            <a:solidFill>
                              <a:schemeClr val="tx1"/>
                            </a:solidFill>
                            <a:latin typeface="Cambria Math" panose="02040503050406030204" pitchFamily="18" charset="0"/>
                          </a:rPr>
                          <m:t>2</m:t>
                        </m:r>
                      </m:den>
                    </m:f>
                    <m:r>
                      <a:rPr lang="de-DE" sz="2400" i="0">
                        <a:solidFill>
                          <a:schemeClr val="tx1"/>
                        </a:solidFill>
                        <a:latin typeface="Cambria Math" panose="02040503050406030204" pitchFamily="18" charset="0"/>
                      </a:rPr>
                      <m:t>⋅</m:t>
                    </m:r>
                    <m:sSup>
                      <m:sSupPr>
                        <m:ctrlPr>
                          <a:rPr lang="de-DE" sz="2400" i="1">
                            <a:solidFill>
                              <a:schemeClr val="tx1"/>
                            </a:solidFill>
                            <a:latin typeface="Cambria Math" panose="02040503050406030204" pitchFamily="18" charset="0"/>
                          </a:rPr>
                        </m:ctrlPr>
                      </m:sSupPr>
                      <m:e>
                        <m:r>
                          <a:rPr lang="de-DE" sz="2400" i="0">
                            <a:solidFill>
                              <a:schemeClr val="tx1"/>
                            </a:solidFill>
                            <a:latin typeface="Cambria Math" panose="02040503050406030204" pitchFamily="18" charset="0"/>
                          </a:rPr>
                          <m:t>ⅇ</m:t>
                        </m:r>
                      </m:e>
                      <m:sup>
                        <m:r>
                          <a:rPr lang="de-DE" sz="2400" i="0">
                            <a:solidFill>
                              <a:schemeClr val="tx1"/>
                            </a:solidFill>
                            <a:latin typeface="Cambria Math" panose="02040503050406030204" pitchFamily="18" charset="0"/>
                          </a:rPr>
                          <m:t>−</m:t>
                        </m:r>
                        <m:r>
                          <a:rPr lang="de-DE" sz="2400" i="1">
                            <a:solidFill>
                              <a:schemeClr val="tx1"/>
                            </a:solidFill>
                            <a:latin typeface="Cambria Math" panose="02040503050406030204" pitchFamily="18" charset="0"/>
                          </a:rPr>
                          <m:t>𝑘𝑡</m:t>
                        </m:r>
                      </m:sup>
                    </m:sSup>
                  </m:oMath>
                </a14:m>
                <a:endParaRPr lang="de-DE" sz="2400" dirty="0">
                  <a:solidFill>
                    <a:schemeClr val="tx1"/>
                  </a:solidFill>
                </a:endParaRPr>
              </a:p>
            </p:txBody>
          </p:sp>
        </mc:Choice>
        <mc:Fallback xmlns="">
          <p:sp>
            <p:nvSpPr>
              <p:cNvPr id="6" name="Textfeld 5">
                <a:extLst>
                  <a:ext uri="{FF2B5EF4-FFF2-40B4-BE49-F238E27FC236}">
                    <a16:creationId xmlns:a16="http://schemas.microsoft.com/office/drawing/2014/main" id="{9BB5A536-CDD9-A4D0-2026-0F413BD16561}"/>
                  </a:ext>
                </a:extLst>
              </p:cNvPr>
              <p:cNvSpPr txBox="1">
                <a:spLocks noRot="1" noChangeAspect="1" noMove="1" noResize="1" noEditPoints="1" noAdjustHandles="1" noChangeArrowheads="1" noChangeShapeType="1" noTextEdit="1"/>
              </p:cNvSpPr>
              <p:nvPr/>
            </p:nvSpPr>
            <p:spPr>
              <a:xfrm>
                <a:off x="590459" y="5122416"/>
                <a:ext cx="4015266" cy="751168"/>
              </a:xfrm>
              <a:prstGeom prst="rect">
                <a:avLst/>
              </a:prstGeom>
              <a:blipFill>
                <a:blip r:embed="rId3"/>
                <a:stretch>
                  <a:fillRect l="-2428" b="-7258"/>
                </a:stretch>
              </a:blipFill>
            </p:spPr>
            <p:txBody>
              <a:bodyPr/>
              <a:lstStyle/>
              <a:p>
                <a:r>
                  <a:rPr lang="de-DE">
                    <a:noFill/>
                  </a:rPr>
                  <a:t> </a:t>
                </a:r>
              </a:p>
            </p:txBody>
          </p:sp>
        </mc:Fallback>
      </mc:AlternateContent>
      <p:sp>
        <p:nvSpPr>
          <p:cNvPr id="7" name="Textfeld 6">
            <a:extLst>
              <a:ext uri="{FF2B5EF4-FFF2-40B4-BE49-F238E27FC236}">
                <a16:creationId xmlns:a16="http://schemas.microsoft.com/office/drawing/2014/main" id="{F7461668-8A37-F1F5-11D3-34B11229FE1C}"/>
              </a:ext>
            </a:extLst>
          </p:cNvPr>
          <p:cNvSpPr txBox="1"/>
          <p:nvPr/>
        </p:nvSpPr>
        <p:spPr>
          <a:xfrm>
            <a:off x="594803" y="3244334"/>
            <a:ext cx="8896514" cy="400110"/>
          </a:xfrm>
          <a:prstGeom prst="rect">
            <a:avLst/>
          </a:prstGeom>
          <a:noFill/>
        </p:spPr>
        <p:txBody>
          <a:bodyPr wrap="square" rtlCol="0">
            <a:spAutoFit/>
          </a:bodyPr>
          <a:lstStyle/>
          <a:p>
            <a:r>
              <a:rPr lang="de-DE" sz="2000" dirty="0"/>
              <a:t>In die Allgemeine Lösungsformel werden die Ausdrücke für a, b, c und d eingesetzt</a:t>
            </a:r>
          </a:p>
        </p:txBody>
      </p:sp>
    </p:spTree>
    <p:extLst>
      <p:ext uri="{BB962C8B-B14F-4D97-AF65-F5344CB8AC3E}">
        <p14:creationId xmlns:p14="http://schemas.microsoft.com/office/powerpoint/2010/main" val="478095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feld 8">
            <a:extLst>
              <a:ext uri="{FF2B5EF4-FFF2-40B4-BE49-F238E27FC236}">
                <a16:creationId xmlns:a16="http://schemas.microsoft.com/office/drawing/2014/main" id="{1E0322FC-8969-DF0A-8546-EA37DA9769E7}"/>
              </a:ext>
            </a:extLst>
          </p:cNvPr>
          <p:cNvSpPr txBox="1"/>
          <p:nvPr/>
        </p:nvSpPr>
        <p:spPr>
          <a:xfrm>
            <a:off x="286119" y="979015"/>
            <a:ext cx="10024476" cy="369332"/>
          </a:xfrm>
          <a:prstGeom prst="rect">
            <a:avLst/>
          </a:prstGeom>
          <a:noFill/>
        </p:spPr>
        <p:txBody>
          <a:bodyPr wrap="none" rtlCol="0">
            <a:spAutoFit/>
          </a:bodyPr>
          <a:lstStyle/>
          <a:p>
            <a:r>
              <a:rPr lang="de-DE" dirty="0"/>
              <a:t>Die errechneten Terme können auch anderes zusammengefasst werden, indem diese umgeformt werden</a:t>
            </a:r>
          </a:p>
        </p:txBody>
      </p:sp>
      <mc:AlternateContent xmlns:mc="http://schemas.openxmlformats.org/markup-compatibility/2006" xmlns:a14="http://schemas.microsoft.com/office/drawing/2010/main">
        <mc:Choice Requires="a14">
          <p:sp>
            <p:nvSpPr>
              <p:cNvPr id="10" name="Textfeld 9">
                <a:extLst>
                  <a:ext uri="{FF2B5EF4-FFF2-40B4-BE49-F238E27FC236}">
                    <a16:creationId xmlns:a16="http://schemas.microsoft.com/office/drawing/2014/main" id="{252F5836-67A8-C2A5-C5B4-6D0894FD90BA}"/>
                  </a:ext>
                </a:extLst>
              </p:cNvPr>
              <p:cNvSpPr txBox="1"/>
              <p:nvPr/>
            </p:nvSpPr>
            <p:spPr>
              <a:xfrm>
                <a:off x="856034" y="5788836"/>
                <a:ext cx="4474430" cy="686791"/>
              </a:xfrm>
              <a:prstGeom prst="rect">
                <a:avLst/>
              </a:prstGeom>
              <a:noFill/>
            </p:spPr>
            <p:txBody>
              <a:bodyPr wrap="none" rtlCol="0">
                <a:spAutoFit/>
              </a:bodyPr>
              <a:lstStyle/>
              <a:p>
                <a:r>
                  <a:rPr lang="de-DE" sz="2400" dirty="0">
                    <a:solidFill>
                      <a:schemeClr val="tx1"/>
                    </a:solidFill>
                  </a:rPr>
                  <a:t>G(t) = </a:t>
                </a:r>
                <a14:m>
                  <m:oMath xmlns:m="http://schemas.openxmlformats.org/officeDocument/2006/math">
                    <m:sSub>
                      <m:sSubPr>
                        <m:ctrlPr>
                          <a:rPr lang="de-DE" sz="2400" i="1" smtClean="0">
                            <a:solidFill>
                              <a:schemeClr val="tx1"/>
                            </a:solidFill>
                            <a:latin typeface="Cambria Math" panose="02040503050406030204" pitchFamily="18" charset="0"/>
                          </a:rPr>
                        </m:ctrlPr>
                      </m:sSubPr>
                      <m:e>
                        <m:r>
                          <a:rPr lang="de-DE" sz="2400" i="1" smtClean="0">
                            <a:solidFill>
                              <a:schemeClr val="tx1"/>
                            </a:solidFill>
                            <a:latin typeface="Cambria Math" panose="02040503050406030204" pitchFamily="18" charset="0"/>
                          </a:rPr>
                          <m:t>𝐺</m:t>
                        </m:r>
                      </m:e>
                      <m:sub>
                        <m:r>
                          <a:rPr lang="de-DE" sz="2400" i="0" smtClean="0">
                            <a:solidFill>
                              <a:schemeClr val="tx1"/>
                            </a:solidFill>
                            <a:latin typeface="Cambria Math" panose="02040503050406030204" pitchFamily="18" charset="0"/>
                          </a:rPr>
                          <m:t>0</m:t>
                        </m:r>
                        <m:r>
                          <a:rPr lang="de-DE" sz="2400" b="0" i="1" smtClean="0">
                            <a:solidFill>
                              <a:schemeClr val="tx1"/>
                            </a:solidFill>
                            <a:latin typeface="Cambria Math" panose="02040503050406030204" pitchFamily="18" charset="0"/>
                          </a:rPr>
                          <m:t> </m:t>
                        </m:r>
                      </m:sub>
                    </m:sSub>
                    <m:f>
                      <m:fPr>
                        <m:ctrlPr>
                          <a:rPr lang="de-DE" sz="2400" i="1" smtClean="0">
                            <a:solidFill>
                              <a:schemeClr val="tx1"/>
                            </a:solidFill>
                            <a:latin typeface="Cambria Math" panose="02040503050406030204" pitchFamily="18" charset="0"/>
                          </a:rPr>
                        </m:ctrlPr>
                      </m:fPr>
                      <m:num>
                        <m:sSup>
                          <m:sSupPr>
                            <m:ctrlPr>
                              <a:rPr lang="de-DE" sz="2400" i="1" smtClean="0">
                                <a:solidFill>
                                  <a:schemeClr val="tx1"/>
                                </a:solidFill>
                                <a:latin typeface="Cambria Math" panose="02040503050406030204" pitchFamily="18" charset="0"/>
                              </a:rPr>
                            </m:ctrlPr>
                          </m:sSupPr>
                          <m:e>
                            <m:r>
                              <a:rPr lang="de-DE" sz="2400" i="0" smtClean="0">
                                <a:solidFill>
                                  <a:schemeClr val="tx1"/>
                                </a:solidFill>
                                <a:latin typeface="Cambria Math" panose="02040503050406030204" pitchFamily="18" charset="0"/>
                              </a:rPr>
                              <m:t>ⅇ</m:t>
                            </m:r>
                          </m:e>
                          <m:sup>
                            <m:r>
                              <a:rPr lang="de-DE" sz="2400" i="1" smtClean="0">
                                <a:solidFill>
                                  <a:schemeClr val="tx1"/>
                                </a:solidFill>
                                <a:latin typeface="Cambria Math" panose="02040503050406030204" pitchFamily="18" charset="0"/>
                              </a:rPr>
                              <m:t>𝑘𝑡</m:t>
                            </m:r>
                          </m:sup>
                        </m:sSup>
                        <m:r>
                          <a:rPr lang="de-DE" sz="2400" i="0" smtClean="0">
                            <a:solidFill>
                              <a:schemeClr val="tx1"/>
                            </a:solidFill>
                            <a:latin typeface="Cambria Math" panose="02040503050406030204" pitchFamily="18" charset="0"/>
                          </a:rPr>
                          <m:t>+</m:t>
                        </m:r>
                        <m:sSup>
                          <m:sSupPr>
                            <m:ctrlPr>
                              <a:rPr lang="de-DE" sz="2400" i="1" smtClean="0">
                                <a:solidFill>
                                  <a:schemeClr val="tx1"/>
                                </a:solidFill>
                                <a:latin typeface="Cambria Math" panose="02040503050406030204" pitchFamily="18" charset="0"/>
                              </a:rPr>
                            </m:ctrlPr>
                          </m:sSupPr>
                          <m:e>
                            <m:r>
                              <a:rPr lang="de-DE" sz="2400" i="0" smtClean="0">
                                <a:solidFill>
                                  <a:schemeClr val="tx1"/>
                                </a:solidFill>
                                <a:latin typeface="Cambria Math" panose="02040503050406030204" pitchFamily="18" charset="0"/>
                              </a:rPr>
                              <m:t>ⅇ</m:t>
                            </m:r>
                          </m:e>
                          <m:sup>
                            <m:r>
                              <a:rPr lang="de-DE" sz="2400" i="0" smtClean="0">
                                <a:solidFill>
                                  <a:schemeClr val="tx1"/>
                                </a:solidFill>
                                <a:latin typeface="Cambria Math" panose="02040503050406030204" pitchFamily="18" charset="0"/>
                              </a:rPr>
                              <m:t>−</m:t>
                            </m:r>
                            <m:r>
                              <a:rPr lang="de-DE" sz="2400" i="1" smtClean="0">
                                <a:solidFill>
                                  <a:schemeClr val="tx1"/>
                                </a:solidFill>
                                <a:latin typeface="Cambria Math" panose="02040503050406030204" pitchFamily="18" charset="0"/>
                              </a:rPr>
                              <m:t>𝑘𝑡</m:t>
                            </m:r>
                          </m:sup>
                        </m:sSup>
                      </m:num>
                      <m:den>
                        <m:r>
                          <a:rPr lang="de-DE" sz="2400" i="0" smtClean="0">
                            <a:solidFill>
                              <a:schemeClr val="tx1"/>
                            </a:solidFill>
                            <a:latin typeface="Cambria Math" panose="02040503050406030204" pitchFamily="18" charset="0"/>
                          </a:rPr>
                          <m:t>2</m:t>
                        </m:r>
                      </m:den>
                    </m:f>
                    <m:r>
                      <a:rPr lang="de-DE" sz="2400" i="0" smtClean="0">
                        <a:solidFill>
                          <a:schemeClr val="tx1"/>
                        </a:solidFill>
                        <a:latin typeface="Cambria Math" panose="02040503050406030204" pitchFamily="18" charset="0"/>
                      </a:rPr>
                      <m:t>−</m:t>
                    </m:r>
                    <m:f>
                      <m:fPr>
                        <m:ctrlPr>
                          <a:rPr lang="de-DE" sz="2400" i="1" smtClean="0">
                            <a:solidFill>
                              <a:schemeClr val="tx1"/>
                            </a:solidFill>
                            <a:latin typeface="Cambria Math" panose="02040503050406030204" pitchFamily="18" charset="0"/>
                          </a:rPr>
                        </m:ctrlPr>
                      </m:fPr>
                      <m:num>
                        <m:r>
                          <a:rPr lang="de-DE" sz="2400" i="1" smtClean="0">
                            <a:solidFill>
                              <a:schemeClr val="tx1"/>
                            </a:solidFill>
                            <a:latin typeface="Cambria Math" panose="02040503050406030204" pitchFamily="18" charset="0"/>
                          </a:rPr>
                          <m:t>𝑟</m:t>
                        </m:r>
                      </m:num>
                      <m:den>
                        <m:r>
                          <a:rPr lang="de-DE" sz="2400" i="1" smtClean="0">
                            <a:solidFill>
                              <a:schemeClr val="tx1"/>
                            </a:solidFill>
                            <a:latin typeface="Cambria Math" panose="02040503050406030204" pitchFamily="18" charset="0"/>
                          </a:rPr>
                          <m:t>𝑘</m:t>
                        </m:r>
                      </m:den>
                    </m:f>
                    <m:sSub>
                      <m:sSubPr>
                        <m:ctrlPr>
                          <a:rPr lang="de-DE" sz="2400" i="1" smtClean="0">
                            <a:solidFill>
                              <a:schemeClr val="tx1"/>
                            </a:solidFill>
                            <a:latin typeface="Cambria Math" panose="02040503050406030204" pitchFamily="18" charset="0"/>
                          </a:rPr>
                        </m:ctrlPr>
                      </m:sSubPr>
                      <m:e>
                        <m:r>
                          <a:rPr lang="de-DE" sz="2400" i="1" smtClean="0">
                            <a:solidFill>
                              <a:schemeClr val="tx1"/>
                            </a:solidFill>
                            <a:latin typeface="Cambria Math" panose="02040503050406030204" pitchFamily="18" charset="0"/>
                          </a:rPr>
                          <m:t>𝐻</m:t>
                        </m:r>
                      </m:e>
                      <m:sub>
                        <m:r>
                          <a:rPr lang="de-DE" sz="2400" i="0" smtClean="0">
                            <a:solidFill>
                              <a:schemeClr val="tx1"/>
                            </a:solidFill>
                            <a:latin typeface="Cambria Math" panose="02040503050406030204" pitchFamily="18" charset="0"/>
                          </a:rPr>
                          <m:t>0</m:t>
                        </m:r>
                      </m:sub>
                    </m:sSub>
                    <m:r>
                      <a:rPr lang="de-DE" sz="2400" i="0" smtClean="0">
                        <a:solidFill>
                          <a:schemeClr val="tx1"/>
                        </a:solidFill>
                        <a:latin typeface="Cambria Math" panose="02040503050406030204" pitchFamily="18" charset="0"/>
                      </a:rPr>
                      <m:t>⋅</m:t>
                    </m:r>
                    <m:f>
                      <m:fPr>
                        <m:ctrlPr>
                          <a:rPr lang="de-DE" sz="2400" i="1" smtClean="0">
                            <a:solidFill>
                              <a:schemeClr val="tx1"/>
                            </a:solidFill>
                            <a:latin typeface="Cambria Math" panose="02040503050406030204" pitchFamily="18" charset="0"/>
                          </a:rPr>
                        </m:ctrlPr>
                      </m:fPr>
                      <m:num>
                        <m:sSup>
                          <m:sSupPr>
                            <m:ctrlPr>
                              <a:rPr lang="de-DE" sz="2400" i="1" smtClean="0">
                                <a:solidFill>
                                  <a:schemeClr val="tx1"/>
                                </a:solidFill>
                                <a:latin typeface="Cambria Math" panose="02040503050406030204" pitchFamily="18" charset="0"/>
                              </a:rPr>
                            </m:ctrlPr>
                          </m:sSupPr>
                          <m:e>
                            <m:r>
                              <a:rPr lang="de-DE" sz="2400" i="0" smtClean="0">
                                <a:solidFill>
                                  <a:schemeClr val="tx1"/>
                                </a:solidFill>
                                <a:latin typeface="Cambria Math" panose="02040503050406030204" pitchFamily="18" charset="0"/>
                              </a:rPr>
                              <m:t>ⅇ</m:t>
                            </m:r>
                          </m:e>
                          <m:sup>
                            <m:r>
                              <a:rPr lang="de-DE" sz="2400" i="1" smtClean="0">
                                <a:solidFill>
                                  <a:schemeClr val="tx1"/>
                                </a:solidFill>
                                <a:latin typeface="Cambria Math" panose="02040503050406030204" pitchFamily="18" charset="0"/>
                              </a:rPr>
                              <m:t>𝑘𝑡</m:t>
                            </m:r>
                          </m:sup>
                        </m:sSup>
                        <m:r>
                          <a:rPr lang="de-DE" sz="2400" i="0" smtClean="0">
                            <a:solidFill>
                              <a:schemeClr val="tx1"/>
                            </a:solidFill>
                            <a:latin typeface="Cambria Math" panose="02040503050406030204" pitchFamily="18" charset="0"/>
                          </a:rPr>
                          <m:t>−</m:t>
                        </m:r>
                        <m:sSup>
                          <m:sSupPr>
                            <m:ctrlPr>
                              <a:rPr lang="de-DE" sz="2400" i="1" smtClean="0">
                                <a:solidFill>
                                  <a:schemeClr val="tx1"/>
                                </a:solidFill>
                                <a:latin typeface="Cambria Math" panose="02040503050406030204" pitchFamily="18" charset="0"/>
                              </a:rPr>
                            </m:ctrlPr>
                          </m:sSupPr>
                          <m:e>
                            <m:r>
                              <a:rPr lang="de-DE" sz="2400" i="0" smtClean="0">
                                <a:solidFill>
                                  <a:schemeClr val="tx1"/>
                                </a:solidFill>
                                <a:latin typeface="Cambria Math" panose="02040503050406030204" pitchFamily="18" charset="0"/>
                              </a:rPr>
                              <m:t>ⅇ</m:t>
                            </m:r>
                          </m:e>
                          <m:sup>
                            <m:r>
                              <a:rPr lang="de-DE" sz="2400" i="0" smtClean="0">
                                <a:solidFill>
                                  <a:schemeClr val="tx1"/>
                                </a:solidFill>
                                <a:latin typeface="Cambria Math" panose="02040503050406030204" pitchFamily="18" charset="0"/>
                              </a:rPr>
                              <m:t>−</m:t>
                            </m:r>
                            <m:r>
                              <a:rPr lang="de-DE" sz="2400" i="1" smtClean="0">
                                <a:solidFill>
                                  <a:schemeClr val="tx1"/>
                                </a:solidFill>
                                <a:latin typeface="Cambria Math" panose="02040503050406030204" pitchFamily="18" charset="0"/>
                              </a:rPr>
                              <m:t>𝑘𝑡</m:t>
                            </m:r>
                          </m:sup>
                        </m:sSup>
                      </m:num>
                      <m:den>
                        <m:r>
                          <a:rPr lang="de-DE" sz="2400" i="0" smtClean="0">
                            <a:solidFill>
                              <a:schemeClr val="tx1"/>
                            </a:solidFill>
                            <a:latin typeface="Cambria Math" panose="02040503050406030204" pitchFamily="18" charset="0"/>
                          </a:rPr>
                          <m:t>2</m:t>
                        </m:r>
                      </m:den>
                    </m:f>
                  </m:oMath>
                </a14:m>
                <a:endParaRPr lang="de-DE" sz="2400" dirty="0"/>
              </a:p>
            </p:txBody>
          </p:sp>
        </mc:Choice>
        <mc:Fallback xmlns="">
          <p:sp>
            <p:nvSpPr>
              <p:cNvPr id="10" name="Textfeld 9">
                <a:extLst>
                  <a:ext uri="{FF2B5EF4-FFF2-40B4-BE49-F238E27FC236}">
                    <a16:creationId xmlns:a16="http://schemas.microsoft.com/office/drawing/2014/main" id="{252F5836-67A8-C2A5-C5B4-6D0894FD90BA}"/>
                  </a:ext>
                </a:extLst>
              </p:cNvPr>
              <p:cNvSpPr txBox="1">
                <a:spLocks noRot="1" noChangeAspect="1" noMove="1" noResize="1" noEditPoints="1" noAdjustHandles="1" noChangeArrowheads="1" noChangeShapeType="1" noTextEdit="1"/>
              </p:cNvSpPr>
              <p:nvPr/>
            </p:nvSpPr>
            <p:spPr>
              <a:xfrm>
                <a:off x="856034" y="5788836"/>
                <a:ext cx="4474430" cy="686791"/>
              </a:xfrm>
              <a:prstGeom prst="rect">
                <a:avLst/>
              </a:prstGeom>
              <a:blipFill>
                <a:blip r:embed="rId2"/>
                <a:stretch>
                  <a:fillRect l="-2044" b="-892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1" name="Textfeld 10">
                <a:extLst>
                  <a:ext uri="{FF2B5EF4-FFF2-40B4-BE49-F238E27FC236}">
                    <a16:creationId xmlns:a16="http://schemas.microsoft.com/office/drawing/2014/main" id="{1295E0EA-5AFF-A8AF-1E86-63FB14CF9347}"/>
                  </a:ext>
                </a:extLst>
              </p:cNvPr>
              <p:cNvSpPr txBox="1"/>
              <p:nvPr/>
            </p:nvSpPr>
            <p:spPr>
              <a:xfrm>
                <a:off x="7324700" y="5999532"/>
                <a:ext cx="4490460" cy="686791"/>
              </a:xfrm>
              <a:prstGeom prst="rect">
                <a:avLst/>
              </a:prstGeom>
              <a:noFill/>
            </p:spPr>
            <p:txBody>
              <a:bodyPr wrap="none" rtlCol="0">
                <a:spAutoFit/>
              </a:bodyPr>
              <a:lstStyle/>
              <a:p>
                <a:r>
                  <a:rPr lang="de-DE" sz="2400" dirty="0">
                    <a:solidFill>
                      <a:schemeClr val="tx1"/>
                    </a:solidFill>
                  </a:rPr>
                  <a:t>H(t) = </a:t>
                </a:r>
                <a14:m>
                  <m:oMath xmlns:m="http://schemas.openxmlformats.org/officeDocument/2006/math">
                    <m:sSub>
                      <m:sSubPr>
                        <m:ctrlPr>
                          <a:rPr lang="de-DE" sz="2400" i="1" dirty="0" smtClean="0">
                            <a:solidFill>
                              <a:schemeClr val="tx1"/>
                            </a:solidFill>
                            <a:latin typeface="Cambria Math" panose="02040503050406030204" pitchFamily="18" charset="0"/>
                          </a:rPr>
                        </m:ctrlPr>
                      </m:sSubPr>
                      <m:e>
                        <m:r>
                          <a:rPr lang="de-DE" sz="2400" i="1" dirty="0" smtClean="0">
                            <a:solidFill>
                              <a:schemeClr val="tx1"/>
                            </a:solidFill>
                            <a:latin typeface="Cambria Math" panose="02040503050406030204" pitchFamily="18" charset="0"/>
                          </a:rPr>
                          <m:t>𝐻</m:t>
                        </m:r>
                      </m:e>
                      <m:sub>
                        <m:r>
                          <a:rPr lang="de-DE" sz="2400" i="0" dirty="0" smtClean="0">
                            <a:solidFill>
                              <a:schemeClr val="tx1"/>
                            </a:solidFill>
                            <a:latin typeface="Cambria Math" panose="02040503050406030204" pitchFamily="18" charset="0"/>
                          </a:rPr>
                          <m:t>0</m:t>
                        </m:r>
                      </m:sub>
                    </m:sSub>
                    <m:r>
                      <a:rPr lang="de-DE" sz="2400" b="0" i="0" dirty="0" smtClean="0">
                        <a:solidFill>
                          <a:schemeClr val="tx1"/>
                        </a:solidFill>
                        <a:latin typeface="Cambria Math" panose="02040503050406030204" pitchFamily="18" charset="0"/>
                      </a:rPr>
                      <m:t> </m:t>
                    </m:r>
                    <m:f>
                      <m:fPr>
                        <m:ctrlPr>
                          <a:rPr lang="de-DE" sz="2400" i="1" dirty="0" smtClean="0">
                            <a:solidFill>
                              <a:schemeClr val="tx1"/>
                            </a:solidFill>
                            <a:latin typeface="Cambria Math" panose="02040503050406030204" pitchFamily="18" charset="0"/>
                          </a:rPr>
                        </m:ctrlPr>
                      </m:fPr>
                      <m:num>
                        <m:sSup>
                          <m:sSupPr>
                            <m:ctrlPr>
                              <a:rPr lang="de-DE" sz="2400" i="1" dirty="0" smtClean="0">
                                <a:solidFill>
                                  <a:schemeClr val="tx1"/>
                                </a:solidFill>
                                <a:latin typeface="Cambria Math" panose="02040503050406030204" pitchFamily="18" charset="0"/>
                              </a:rPr>
                            </m:ctrlPr>
                          </m:sSupPr>
                          <m:e>
                            <m:r>
                              <a:rPr lang="de-DE" sz="2400" i="0" dirty="0" smtClean="0">
                                <a:solidFill>
                                  <a:schemeClr val="tx1"/>
                                </a:solidFill>
                                <a:latin typeface="Cambria Math" panose="02040503050406030204" pitchFamily="18" charset="0"/>
                              </a:rPr>
                              <m:t>ⅇ</m:t>
                            </m:r>
                          </m:e>
                          <m:sup>
                            <m:r>
                              <a:rPr lang="de-DE" sz="2400" i="1" dirty="0" smtClean="0">
                                <a:solidFill>
                                  <a:schemeClr val="tx1"/>
                                </a:solidFill>
                                <a:latin typeface="Cambria Math" panose="02040503050406030204" pitchFamily="18" charset="0"/>
                              </a:rPr>
                              <m:t>𝑘𝑡</m:t>
                            </m:r>
                          </m:sup>
                        </m:sSup>
                        <m:r>
                          <a:rPr lang="de-DE" sz="2400" i="0" dirty="0" smtClean="0">
                            <a:solidFill>
                              <a:schemeClr val="tx1"/>
                            </a:solidFill>
                            <a:latin typeface="Cambria Math" panose="02040503050406030204" pitchFamily="18" charset="0"/>
                          </a:rPr>
                          <m:t>+</m:t>
                        </m:r>
                        <m:sSup>
                          <m:sSupPr>
                            <m:ctrlPr>
                              <a:rPr lang="de-DE" sz="2400" i="1" dirty="0" smtClean="0">
                                <a:solidFill>
                                  <a:schemeClr val="tx1"/>
                                </a:solidFill>
                                <a:latin typeface="Cambria Math" panose="02040503050406030204" pitchFamily="18" charset="0"/>
                              </a:rPr>
                            </m:ctrlPr>
                          </m:sSupPr>
                          <m:e>
                            <m:r>
                              <a:rPr lang="de-DE" sz="2400" i="0" dirty="0" smtClean="0">
                                <a:solidFill>
                                  <a:schemeClr val="tx1"/>
                                </a:solidFill>
                                <a:latin typeface="Cambria Math" panose="02040503050406030204" pitchFamily="18" charset="0"/>
                              </a:rPr>
                              <m:t>ⅇ</m:t>
                            </m:r>
                          </m:e>
                          <m:sup>
                            <m:r>
                              <a:rPr lang="de-DE" sz="2400" i="0" dirty="0" smtClean="0">
                                <a:solidFill>
                                  <a:schemeClr val="tx1"/>
                                </a:solidFill>
                                <a:latin typeface="Cambria Math" panose="02040503050406030204" pitchFamily="18" charset="0"/>
                              </a:rPr>
                              <m:t>−</m:t>
                            </m:r>
                            <m:r>
                              <a:rPr lang="de-DE" sz="2400" i="1" dirty="0" smtClean="0">
                                <a:solidFill>
                                  <a:schemeClr val="tx1"/>
                                </a:solidFill>
                                <a:latin typeface="Cambria Math" panose="02040503050406030204" pitchFamily="18" charset="0"/>
                              </a:rPr>
                              <m:t>𝑘𝑡</m:t>
                            </m:r>
                          </m:sup>
                        </m:sSup>
                      </m:num>
                      <m:den>
                        <m:r>
                          <a:rPr lang="de-DE" sz="2400" i="0" dirty="0" smtClean="0">
                            <a:solidFill>
                              <a:schemeClr val="tx1"/>
                            </a:solidFill>
                            <a:latin typeface="Cambria Math" panose="02040503050406030204" pitchFamily="18" charset="0"/>
                          </a:rPr>
                          <m:t>2</m:t>
                        </m:r>
                      </m:den>
                    </m:f>
                    <m:r>
                      <a:rPr lang="de-DE" sz="2400" i="0" dirty="0" smtClean="0">
                        <a:solidFill>
                          <a:schemeClr val="tx1"/>
                        </a:solidFill>
                        <a:latin typeface="Cambria Math" panose="02040503050406030204" pitchFamily="18" charset="0"/>
                      </a:rPr>
                      <m:t>−</m:t>
                    </m:r>
                    <m:f>
                      <m:fPr>
                        <m:ctrlPr>
                          <a:rPr lang="de-DE" sz="2400" i="1" dirty="0" smtClean="0">
                            <a:solidFill>
                              <a:schemeClr val="tx1"/>
                            </a:solidFill>
                            <a:latin typeface="Cambria Math" panose="02040503050406030204" pitchFamily="18" charset="0"/>
                          </a:rPr>
                        </m:ctrlPr>
                      </m:fPr>
                      <m:num>
                        <m:r>
                          <a:rPr lang="de-DE" sz="2400" b="0" i="1" dirty="0" smtClean="0">
                            <a:solidFill>
                              <a:schemeClr val="tx1"/>
                            </a:solidFill>
                            <a:latin typeface="Cambria Math" panose="02040503050406030204" pitchFamily="18" charset="0"/>
                          </a:rPr>
                          <m:t>𝑠</m:t>
                        </m:r>
                      </m:num>
                      <m:den>
                        <m:r>
                          <a:rPr lang="de-DE" sz="2400" i="1" dirty="0" smtClean="0">
                            <a:solidFill>
                              <a:schemeClr val="tx1"/>
                            </a:solidFill>
                            <a:latin typeface="Cambria Math" panose="02040503050406030204" pitchFamily="18" charset="0"/>
                          </a:rPr>
                          <m:t>𝑘</m:t>
                        </m:r>
                      </m:den>
                    </m:f>
                    <m:sSub>
                      <m:sSubPr>
                        <m:ctrlPr>
                          <a:rPr lang="de-DE" sz="2400" i="1" dirty="0" smtClean="0">
                            <a:solidFill>
                              <a:schemeClr val="tx1"/>
                            </a:solidFill>
                            <a:latin typeface="Cambria Math" panose="02040503050406030204" pitchFamily="18" charset="0"/>
                          </a:rPr>
                        </m:ctrlPr>
                      </m:sSubPr>
                      <m:e>
                        <m:r>
                          <a:rPr lang="de-DE" sz="2400" b="0" i="1" dirty="0" smtClean="0">
                            <a:solidFill>
                              <a:schemeClr val="tx1"/>
                            </a:solidFill>
                            <a:latin typeface="Cambria Math" panose="02040503050406030204" pitchFamily="18" charset="0"/>
                          </a:rPr>
                          <m:t>𝐺</m:t>
                        </m:r>
                      </m:e>
                      <m:sub>
                        <m:r>
                          <a:rPr lang="de-DE" sz="2400" i="0" dirty="0" smtClean="0">
                            <a:solidFill>
                              <a:schemeClr val="tx1"/>
                            </a:solidFill>
                            <a:latin typeface="Cambria Math" panose="02040503050406030204" pitchFamily="18" charset="0"/>
                          </a:rPr>
                          <m:t>0</m:t>
                        </m:r>
                      </m:sub>
                    </m:sSub>
                    <m:r>
                      <a:rPr lang="de-DE" sz="2400" i="0" dirty="0" smtClean="0">
                        <a:solidFill>
                          <a:schemeClr val="tx1"/>
                        </a:solidFill>
                        <a:latin typeface="Cambria Math" panose="02040503050406030204" pitchFamily="18" charset="0"/>
                      </a:rPr>
                      <m:t>⋅</m:t>
                    </m:r>
                    <m:f>
                      <m:fPr>
                        <m:ctrlPr>
                          <a:rPr lang="de-DE" sz="2400" i="1" dirty="0" smtClean="0">
                            <a:solidFill>
                              <a:schemeClr val="tx1"/>
                            </a:solidFill>
                            <a:latin typeface="Cambria Math" panose="02040503050406030204" pitchFamily="18" charset="0"/>
                          </a:rPr>
                        </m:ctrlPr>
                      </m:fPr>
                      <m:num>
                        <m:sSup>
                          <m:sSupPr>
                            <m:ctrlPr>
                              <a:rPr lang="de-DE" sz="2400" i="1" dirty="0" smtClean="0">
                                <a:solidFill>
                                  <a:schemeClr val="tx1"/>
                                </a:solidFill>
                                <a:latin typeface="Cambria Math" panose="02040503050406030204" pitchFamily="18" charset="0"/>
                              </a:rPr>
                            </m:ctrlPr>
                          </m:sSupPr>
                          <m:e>
                            <m:r>
                              <a:rPr lang="de-DE" sz="2400" i="0" dirty="0" smtClean="0">
                                <a:solidFill>
                                  <a:schemeClr val="tx1"/>
                                </a:solidFill>
                                <a:latin typeface="Cambria Math" panose="02040503050406030204" pitchFamily="18" charset="0"/>
                              </a:rPr>
                              <m:t>ⅇ</m:t>
                            </m:r>
                          </m:e>
                          <m:sup>
                            <m:r>
                              <a:rPr lang="de-DE" sz="2400" i="1" dirty="0" smtClean="0">
                                <a:solidFill>
                                  <a:schemeClr val="tx1"/>
                                </a:solidFill>
                                <a:latin typeface="Cambria Math" panose="02040503050406030204" pitchFamily="18" charset="0"/>
                              </a:rPr>
                              <m:t>𝑘</m:t>
                            </m:r>
                            <m:r>
                              <a:rPr lang="de-DE" sz="2400" b="0" i="1" dirty="0" smtClean="0">
                                <a:solidFill>
                                  <a:schemeClr val="tx1"/>
                                </a:solidFill>
                                <a:latin typeface="Cambria Math" panose="02040503050406030204" pitchFamily="18" charset="0"/>
                              </a:rPr>
                              <m:t>𝑡</m:t>
                            </m:r>
                          </m:sup>
                        </m:sSup>
                        <m:r>
                          <a:rPr lang="de-DE" sz="2400" i="0" dirty="0" smtClean="0">
                            <a:solidFill>
                              <a:schemeClr val="tx1"/>
                            </a:solidFill>
                            <a:latin typeface="Cambria Math" panose="02040503050406030204" pitchFamily="18" charset="0"/>
                          </a:rPr>
                          <m:t>−</m:t>
                        </m:r>
                        <m:sSup>
                          <m:sSupPr>
                            <m:ctrlPr>
                              <a:rPr lang="de-DE" sz="2400" i="1" dirty="0" smtClean="0">
                                <a:solidFill>
                                  <a:schemeClr val="tx1"/>
                                </a:solidFill>
                                <a:latin typeface="Cambria Math" panose="02040503050406030204" pitchFamily="18" charset="0"/>
                              </a:rPr>
                            </m:ctrlPr>
                          </m:sSupPr>
                          <m:e>
                            <m:r>
                              <a:rPr lang="de-DE" sz="2400" i="0" dirty="0" smtClean="0">
                                <a:solidFill>
                                  <a:schemeClr val="tx1"/>
                                </a:solidFill>
                                <a:latin typeface="Cambria Math" panose="02040503050406030204" pitchFamily="18" charset="0"/>
                              </a:rPr>
                              <m:t>ⅇ</m:t>
                            </m:r>
                          </m:e>
                          <m:sup>
                            <m:r>
                              <a:rPr lang="de-DE" sz="2400" i="0" dirty="0" smtClean="0">
                                <a:solidFill>
                                  <a:schemeClr val="tx1"/>
                                </a:solidFill>
                                <a:latin typeface="Cambria Math" panose="02040503050406030204" pitchFamily="18" charset="0"/>
                              </a:rPr>
                              <m:t>−</m:t>
                            </m:r>
                            <m:r>
                              <a:rPr lang="de-DE" sz="2400" i="1" dirty="0" smtClean="0">
                                <a:solidFill>
                                  <a:schemeClr val="tx1"/>
                                </a:solidFill>
                                <a:latin typeface="Cambria Math" panose="02040503050406030204" pitchFamily="18" charset="0"/>
                              </a:rPr>
                              <m:t>𝑘𝑡</m:t>
                            </m:r>
                          </m:sup>
                        </m:sSup>
                      </m:num>
                      <m:den>
                        <m:r>
                          <a:rPr lang="de-DE" sz="2400" i="0" dirty="0" smtClean="0">
                            <a:solidFill>
                              <a:schemeClr val="tx1"/>
                            </a:solidFill>
                            <a:latin typeface="Cambria Math" panose="02040503050406030204" pitchFamily="18" charset="0"/>
                          </a:rPr>
                          <m:t>2</m:t>
                        </m:r>
                      </m:den>
                    </m:f>
                  </m:oMath>
                </a14:m>
                <a:endParaRPr lang="de-DE" sz="2400" dirty="0"/>
              </a:p>
            </p:txBody>
          </p:sp>
        </mc:Choice>
        <mc:Fallback xmlns="">
          <p:sp>
            <p:nvSpPr>
              <p:cNvPr id="11" name="Textfeld 10">
                <a:extLst>
                  <a:ext uri="{FF2B5EF4-FFF2-40B4-BE49-F238E27FC236}">
                    <a16:creationId xmlns:a16="http://schemas.microsoft.com/office/drawing/2014/main" id="{1295E0EA-5AFF-A8AF-1E86-63FB14CF9347}"/>
                  </a:ext>
                </a:extLst>
              </p:cNvPr>
              <p:cNvSpPr txBox="1">
                <a:spLocks noRot="1" noChangeAspect="1" noMove="1" noResize="1" noEditPoints="1" noAdjustHandles="1" noChangeArrowheads="1" noChangeShapeType="1" noTextEdit="1"/>
              </p:cNvSpPr>
              <p:nvPr/>
            </p:nvSpPr>
            <p:spPr>
              <a:xfrm>
                <a:off x="7324700" y="5999532"/>
                <a:ext cx="4490460" cy="686791"/>
              </a:xfrm>
              <a:prstGeom prst="rect">
                <a:avLst/>
              </a:prstGeom>
              <a:blipFill>
                <a:blip r:embed="rId3"/>
                <a:stretch>
                  <a:fillRect l="-2174" b="-796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C541F049-E64F-484E-0E34-7593E2D9491A}"/>
                  </a:ext>
                </a:extLst>
              </p:cNvPr>
              <p:cNvSpPr txBox="1"/>
              <p:nvPr/>
            </p:nvSpPr>
            <p:spPr>
              <a:xfrm>
                <a:off x="286119" y="160259"/>
                <a:ext cx="4640438" cy="751168"/>
              </a:xfrm>
              <a:prstGeom prst="rect">
                <a:avLst/>
              </a:prstGeom>
              <a:noFill/>
            </p:spPr>
            <p:txBody>
              <a:bodyPr wrap="none" rtlCol="0">
                <a:spAutoFit/>
              </a:bodyPr>
              <a:lstStyle/>
              <a:p>
                <a:r>
                  <a:rPr lang="de-DE" sz="2400" dirty="0"/>
                  <a:t>G(t) =  </a:t>
                </a:r>
                <a14:m>
                  <m:oMath xmlns:m="http://schemas.openxmlformats.org/officeDocument/2006/math">
                    <m:f>
                      <m:fPr>
                        <m:ctrlPr>
                          <a:rPr lang="de-DE" sz="2400" i="1" dirty="0" smtClean="0">
                            <a:solidFill>
                              <a:schemeClr val="tx1"/>
                            </a:solidFill>
                            <a:latin typeface="Cambria Math" panose="02040503050406030204" pitchFamily="18" charset="0"/>
                          </a:rPr>
                        </m:ctrlPr>
                      </m:fPr>
                      <m:num>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𝐺</m:t>
                            </m:r>
                          </m:e>
                          <m:sub>
                            <m:r>
                              <a:rPr lang="de-DE" sz="2400" i="0" dirty="0">
                                <a:solidFill>
                                  <a:schemeClr val="tx1"/>
                                </a:solidFill>
                                <a:latin typeface="Cambria Math" panose="02040503050406030204" pitchFamily="18" charset="0"/>
                              </a:rPr>
                              <m:t>0</m:t>
                            </m:r>
                          </m:sub>
                        </m:sSub>
                        <m:r>
                          <a:rPr lang="de-DE" sz="2400" i="0" dirty="0">
                            <a:solidFill>
                              <a:schemeClr val="tx1"/>
                            </a:solidFill>
                            <a:latin typeface="Cambria Math" panose="02040503050406030204" pitchFamily="18" charset="0"/>
                          </a:rPr>
                          <m:t>−</m:t>
                        </m:r>
                        <m:r>
                          <a:rPr lang="de-DE" sz="2400" b="0" i="0" dirty="0" smtClean="0">
                            <a:solidFill>
                              <a:schemeClr val="tx1"/>
                            </a:solidFill>
                            <a:latin typeface="Cambria Math" panose="02040503050406030204" pitchFamily="18" charset="0"/>
                          </a:rPr>
                          <m:t> </m:t>
                        </m:r>
                        <m:f>
                          <m:fPr>
                            <m:ctrlPr>
                              <a:rPr lang="de-DE" sz="2400" i="1" dirty="0">
                                <a:solidFill>
                                  <a:schemeClr val="tx1"/>
                                </a:solidFill>
                                <a:latin typeface="Cambria Math" panose="02040503050406030204" pitchFamily="18" charset="0"/>
                              </a:rPr>
                            </m:ctrlPr>
                          </m:fPr>
                          <m:num>
                            <m:r>
                              <a:rPr lang="de-DE" sz="2400" i="1" dirty="0">
                                <a:solidFill>
                                  <a:schemeClr val="tx1"/>
                                </a:solidFill>
                                <a:latin typeface="Cambria Math" panose="02040503050406030204" pitchFamily="18" charset="0"/>
                              </a:rPr>
                              <m:t>𝑟</m:t>
                            </m:r>
                          </m:num>
                          <m:den>
                            <m:r>
                              <a:rPr lang="de-DE" sz="2400" i="1" dirty="0">
                                <a:solidFill>
                                  <a:schemeClr val="tx1"/>
                                </a:solidFill>
                                <a:latin typeface="Cambria Math" panose="02040503050406030204" pitchFamily="18" charset="0"/>
                              </a:rPr>
                              <m:t>𝑘</m:t>
                            </m:r>
                          </m:den>
                        </m:f>
                        <m:sSub>
                          <m:sSubPr>
                            <m:ctrlPr>
                              <a:rPr lang="de-DE" sz="2400" i="1" dirty="0">
                                <a:solidFill>
                                  <a:schemeClr val="tx1"/>
                                </a:solidFill>
                                <a:latin typeface="Cambria Math" panose="02040503050406030204" pitchFamily="18" charset="0"/>
                              </a:rPr>
                            </m:ctrlPr>
                          </m:sSubPr>
                          <m:e>
                            <m:r>
                              <a:rPr lang="de-DE" sz="2400" b="0" i="1" dirty="0" smtClean="0">
                                <a:solidFill>
                                  <a:schemeClr val="tx1"/>
                                </a:solidFill>
                                <a:latin typeface="Cambria Math" panose="02040503050406030204" pitchFamily="18" charset="0"/>
                              </a:rPr>
                              <m:t> </m:t>
                            </m:r>
                            <m:r>
                              <a:rPr lang="de-DE" sz="2400" i="1" dirty="0">
                                <a:solidFill>
                                  <a:schemeClr val="tx1"/>
                                </a:solidFill>
                                <a:latin typeface="Cambria Math" panose="02040503050406030204" pitchFamily="18" charset="0"/>
                              </a:rPr>
                              <m:t>𝐻</m:t>
                            </m:r>
                          </m:e>
                          <m:sub>
                            <m:r>
                              <a:rPr lang="de-DE" sz="2400" i="0" dirty="0">
                                <a:solidFill>
                                  <a:schemeClr val="tx1"/>
                                </a:solidFill>
                                <a:latin typeface="Cambria Math" panose="02040503050406030204" pitchFamily="18" charset="0"/>
                              </a:rPr>
                              <m:t>0</m:t>
                            </m:r>
                          </m:sub>
                        </m:sSub>
                      </m:num>
                      <m:den>
                        <m:r>
                          <a:rPr lang="de-DE" sz="2400" i="0" dirty="0">
                            <a:solidFill>
                              <a:schemeClr val="tx1"/>
                            </a:solidFill>
                            <a:latin typeface="Cambria Math" panose="02040503050406030204" pitchFamily="18" charset="0"/>
                          </a:rPr>
                          <m:t>2</m:t>
                        </m:r>
                      </m:den>
                    </m:f>
                    <m:r>
                      <a:rPr lang="de-DE" sz="2400" i="0" dirty="0">
                        <a:solidFill>
                          <a:schemeClr val="tx1"/>
                        </a:solidFill>
                        <a:latin typeface="Cambria Math" panose="02040503050406030204" pitchFamily="18" charset="0"/>
                      </a:rPr>
                      <m:t>⋅</m:t>
                    </m:r>
                    <m:sSup>
                      <m:sSupPr>
                        <m:ctrlPr>
                          <a:rPr lang="de-DE" sz="2400" i="1" dirty="0">
                            <a:solidFill>
                              <a:schemeClr val="tx1"/>
                            </a:solidFill>
                            <a:latin typeface="Cambria Math" panose="02040503050406030204" pitchFamily="18" charset="0"/>
                          </a:rPr>
                        </m:ctrlPr>
                      </m:sSupPr>
                      <m:e>
                        <m:r>
                          <a:rPr lang="de-DE" sz="2400" i="0" dirty="0">
                            <a:solidFill>
                              <a:schemeClr val="tx1"/>
                            </a:solidFill>
                            <a:latin typeface="Cambria Math" panose="02040503050406030204" pitchFamily="18" charset="0"/>
                          </a:rPr>
                          <m:t>ⅇ</m:t>
                        </m:r>
                      </m:e>
                      <m:sup>
                        <m:r>
                          <a:rPr lang="de-DE" sz="2400" i="1" dirty="0">
                            <a:solidFill>
                              <a:schemeClr val="tx1"/>
                            </a:solidFill>
                            <a:latin typeface="Cambria Math" panose="02040503050406030204" pitchFamily="18" charset="0"/>
                          </a:rPr>
                          <m:t>𝑘𝑡</m:t>
                        </m:r>
                      </m:sup>
                    </m:sSup>
                    <m:r>
                      <a:rPr lang="de-DE" sz="2400" i="0" dirty="0">
                        <a:solidFill>
                          <a:schemeClr val="tx1"/>
                        </a:solidFill>
                        <a:latin typeface="Cambria Math" panose="02040503050406030204" pitchFamily="18" charset="0"/>
                      </a:rPr>
                      <m:t>+</m:t>
                    </m:r>
                    <m:f>
                      <m:fPr>
                        <m:ctrlPr>
                          <a:rPr lang="de-DE" sz="2400" i="1" dirty="0">
                            <a:solidFill>
                              <a:schemeClr val="tx1"/>
                            </a:solidFill>
                            <a:latin typeface="Cambria Math" panose="02040503050406030204" pitchFamily="18" charset="0"/>
                          </a:rPr>
                        </m:ctrlPr>
                      </m:fPr>
                      <m:num>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𝐺</m:t>
                            </m:r>
                          </m:e>
                          <m:sub>
                            <m:r>
                              <a:rPr lang="de-DE" sz="2400" i="0" dirty="0">
                                <a:solidFill>
                                  <a:schemeClr val="tx1"/>
                                </a:solidFill>
                                <a:latin typeface="Cambria Math" panose="02040503050406030204" pitchFamily="18" charset="0"/>
                              </a:rPr>
                              <m:t>0</m:t>
                            </m:r>
                          </m:sub>
                        </m:sSub>
                        <m:r>
                          <a:rPr lang="de-DE" sz="2400" i="0" dirty="0">
                            <a:solidFill>
                              <a:schemeClr val="tx1"/>
                            </a:solidFill>
                            <a:latin typeface="Cambria Math" panose="02040503050406030204" pitchFamily="18" charset="0"/>
                          </a:rPr>
                          <m:t>+</m:t>
                        </m:r>
                        <m:r>
                          <a:rPr lang="de-DE" sz="2400" b="0" i="0" dirty="0" smtClean="0">
                            <a:solidFill>
                              <a:schemeClr val="tx1"/>
                            </a:solidFill>
                            <a:latin typeface="Cambria Math" panose="02040503050406030204" pitchFamily="18" charset="0"/>
                          </a:rPr>
                          <m:t> </m:t>
                        </m:r>
                        <m:f>
                          <m:fPr>
                            <m:ctrlPr>
                              <a:rPr lang="de-DE" sz="2400" i="1" dirty="0">
                                <a:solidFill>
                                  <a:schemeClr val="tx1"/>
                                </a:solidFill>
                                <a:latin typeface="Cambria Math" panose="02040503050406030204" pitchFamily="18" charset="0"/>
                              </a:rPr>
                            </m:ctrlPr>
                          </m:fPr>
                          <m:num>
                            <m:r>
                              <a:rPr lang="de-DE" sz="2400" i="1" dirty="0">
                                <a:solidFill>
                                  <a:schemeClr val="tx1"/>
                                </a:solidFill>
                                <a:latin typeface="Cambria Math" panose="02040503050406030204" pitchFamily="18" charset="0"/>
                              </a:rPr>
                              <m:t>𝑟</m:t>
                            </m:r>
                          </m:num>
                          <m:den>
                            <m:r>
                              <a:rPr lang="de-DE" sz="2400" i="1" dirty="0">
                                <a:solidFill>
                                  <a:schemeClr val="tx1"/>
                                </a:solidFill>
                                <a:latin typeface="Cambria Math" panose="02040503050406030204" pitchFamily="18" charset="0"/>
                              </a:rPr>
                              <m:t>𝑘</m:t>
                            </m:r>
                          </m:den>
                        </m:f>
                        <m:r>
                          <a:rPr lang="de-DE" sz="2400" b="0" i="1" dirty="0" smtClean="0">
                            <a:solidFill>
                              <a:schemeClr val="tx1"/>
                            </a:solidFill>
                            <a:latin typeface="Cambria Math" panose="02040503050406030204" pitchFamily="18" charset="0"/>
                          </a:rPr>
                          <m:t> </m:t>
                        </m:r>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𝐻</m:t>
                            </m:r>
                          </m:e>
                          <m:sub>
                            <m:r>
                              <a:rPr lang="de-DE" sz="2400" i="0" dirty="0">
                                <a:solidFill>
                                  <a:schemeClr val="tx1"/>
                                </a:solidFill>
                                <a:latin typeface="Cambria Math" panose="02040503050406030204" pitchFamily="18" charset="0"/>
                              </a:rPr>
                              <m:t>0</m:t>
                            </m:r>
                          </m:sub>
                        </m:sSub>
                      </m:num>
                      <m:den>
                        <m:r>
                          <a:rPr lang="de-DE" sz="2400" i="0" dirty="0">
                            <a:solidFill>
                              <a:schemeClr val="tx1"/>
                            </a:solidFill>
                            <a:latin typeface="Cambria Math" panose="02040503050406030204" pitchFamily="18" charset="0"/>
                          </a:rPr>
                          <m:t>2</m:t>
                        </m:r>
                      </m:den>
                    </m:f>
                    <m:r>
                      <a:rPr lang="de-DE" sz="2400" i="0" dirty="0">
                        <a:solidFill>
                          <a:schemeClr val="tx1"/>
                        </a:solidFill>
                        <a:latin typeface="Cambria Math" panose="02040503050406030204" pitchFamily="18" charset="0"/>
                      </a:rPr>
                      <m:t>⋅</m:t>
                    </m:r>
                    <m:sSup>
                      <m:sSupPr>
                        <m:ctrlPr>
                          <a:rPr lang="de-DE" sz="2400" i="1" dirty="0">
                            <a:solidFill>
                              <a:schemeClr val="tx1"/>
                            </a:solidFill>
                            <a:latin typeface="Cambria Math" panose="02040503050406030204" pitchFamily="18" charset="0"/>
                          </a:rPr>
                        </m:ctrlPr>
                      </m:sSupPr>
                      <m:e>
                        <m:r>
                          <a:rPr lang="de-DE" sz="2400" i="0" dirty="0">
                            <a:solidFill>
                              <a:schemeClr val="tx1"/>
                            </a:solidFill>
                            <a:latin typeface="Cambria Math" panose="02040503050406030204" pitchFamily="18" charset="0"/>
                          </a:rPr>
                          <m:t>ⅇ</m:t>
                        </m:r>
                      </m:e>
                      <m:sup>
                        <m:r>
                          <a:rPr lang="de-DE" sz="2400" i="0" dirty="0">
                            <a:solidFill>
                              <a:schemeClr val="tx1"/>
                            </a:solidFill>
                            <a:latin typeface="Cambria Math" panose="02040503050406030204" pitchFamily="18" charset="0"/>
                          </a:rPr>
                          <m:t>−</m:t>
                        </m:r>
                        <m:r>
                          <a:rPr lang="de-DE" sz="2400" i="1" dirty="0">
                            <a:solidFill>
                              <a:schemeClr val="tx1"/>
                            </a:solidFill>
                            <a:latin typeface="Cambria Math" panose="02040503050406030204" pitchFamily="18" charset="0"/>
                          </a:rPr>
                          <m:t>𝑘𝑡</m:t>
                        </m:r>
                      </m:sup>
                    </m:sSup>
                  </m:oMath>
                </a14:m>
                <a:endParaRPr lang="de-DE" sz="2400" dirty="0"/>
              </a:p>
            </p:txBody>
          </p:sp>
        </mc:Choice>
        <mc:Fallback xmlns="">
          <p:sp>
            <p:nvSpPr>
              <p:cNvPr id="4" name="Textfeld 3">
                <a:extLst>
                  <a:ext uri="{FF2B5EF4-FFF2-40B4-BE49-F238E27FC236}">
                    <a16:creationId xmlns:a16="http://schemas.microsoft.com/office/drawing/2014/main" id="{C541F049-E64F-484E-0E34-7593E2D9491A}"/>
                  </a:ext>
                </a:extLst>
              </p:cNvPr>
              <p:cNvSpPr txBox="1">
                <a:spLocks noRot="1" noChangeAspect="1" noMove="1" noResize="1" noEditPoints="1" noAdjustHandles="1" noChangeArrowheads="1" noChangeShapeType="1" noTextEdit="1"/>
              </p:cNvSpPr>
              <p:nvPr/>
            </p:nvSpPr>
            <p:spPr>
              <a:xfrm>
                <a:off x="286119" y="160259"/>
                <a:ext cx="4640438" cy="751168"/>
              </a:xfrm>
              <a:prstGeom prst="rect">
                <a:avLst/>
              </a:prstGeom>
              <a:blipFill>
                <a:blip r:embed="rId4"/>
                <a:stretch>
                  <a:fillRect l="-2102" b="-7258"/>
                </a:stretch>
              </a:blipFill>
            </p:spPr>
            <p:txBody>
              <a:bodyPr/>
              <a:lstStyle/>
              <a:p>
                <a:r>
                  <a:rPr lang="de-DE">
                    <a:noFill/>
                  </a:rPr>
                  <a:t> </a:t>
                </a:r>
              </a:p>
            </p:txBody>
          </p:sp>
        </mc:Fallback>
      </mc:AlternateContent>
      <p:cxnSp>
        <p:nvCxnSpPr>
          <p:cNvPr id="12" name="Gerade Verbindung mit Pfeil 11">
            <a:extLst>
              <a:ext uri="{FF2B5EF4-FFF2-40B4-BE49-F238E27FC236}">
                <a16:creationId xmlns:a16="http://schemas.microsoft.com/office/drawing/2014/main" id="{D40D82D0-138F-CC57-4A3F-A37DA4E88FBB}"/>
              </a:ext>
            </a:extLst>
          </p:cNvPr>
          <p:cNvCxnSpPr>
            <a:cxnSpLocks/>
          </p:cNvCxnSpPr>
          <p:nvPr/>
        </p:nvCxnSpPr>
        <p:spPr>
          <a:xfrm>
            <a:off x="1520007" y="1367860"/>
            <a:ext cx="0" cy="3247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55A08815-4F23-90C5-B2C3-6AE32759A4A4}"/>
              </a:ext>
            </a:extLst>
          </p:cNvPr>
          <p:cNvSpPr txBox="1"/>
          <p:nvPr/>
        </p:nvSpPr>
        <p:spPr>
          <a:xfrm>
            <a:off x="6096000" y="4330575"/>
            <a:ext cx="253596" cy="738664"/>
          </a:xfrm>
          <a:prstGeom prst="rect">
            <a:avLst/>
          </a:prstGeom>
          <a:noFill/>
        </p:spPr>
        <p:txBody>
          <a:bodyPr wrap="none" rtlCol="0">
            <a:spAutoFit/>
          </a:bodyPr>
          <a:lstStyle/>
          <a:p>
            <a:r>
              <a:rPr lang="de-DE" sz="2400" dirty="0">
                <a:solidFill>
                  <a:schemeClr val="tx1"/>
                </a:solidFill>
              </a:rPr>
              <a:t> </a:t>
            </a:r>
          </a:p>
          <a:p>
            <a:endParaRPr lang="de-DE" dirty="0"/>
          </a:p>
        </p:txBody>
      </p:sp>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C59935CF-C533-43BA-C418-42B86E23144E}"/>
                  </a:ext>
                </a:extLst>
              </p:cNvPr>
              <p:cNvSpPr txBox="1"/>
              <p:nvPr/>
            </p:nvSpPr>
            <p:spPr>
              <a:xfrm>
                <a:off x="286119" y="1842055"/>
                <a:ext cx="5558508" cy="7477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smtClean="0">
                          <a:solidFill>
                            <a:schemeClr val="tx1"/>
                          </a:solidFill>
                          <a:latin typeface="Cambria Math" panose="02040503050406030204" pitchFamily="18" charset="0"/>
                        </a:rPr>
                        <m:t>𝐺</m:t>
                      </m:r>
                      <m:d>
                        <m:dPr>
                          <m:ctrlPr>
                            <a:rPr lang="de-DE" i="1">
                              <a:solidFill>
                                <a:schemeClr val="tx1"/>
                              </a:solidFill>
                              <a:latin typeface="Cambria Math" panose="02040503050406030204" pitchFamily="18" charset="0"/>
                            </a:rPr>
                          </m:ctrlPr>
                        </m:dPr>
                        <m:e>
                          <m:r>
                            <a:rPr lang="de-DE" i="1">
                              <a:solidFill>
                                <a:schemeClr val="tx1"/>
                              </a:solidFill>
                              <a:latin typeface="Cambria Math" panose="02040503050406030204" pitchFamily="18" charset="0"/>
                            </a:rPr>
                            <m:t>𝑡</m:t>
                          </m:r>
                        </m:e>
                      </m:d>
                      <m:r>
                        <a:rPr lang="de-DE" i="0">
                          <a:solidFill>
                            <a:schemeClr val="tx1"/>
                          </a:solidFill>
                          <a:latin typeface="Cambria Math" panose="02040503050406030204" pitchFamily="18" charset="0"/>
                        </a:rPr>
                        <m:t>=</m:t>
                      </m:r>
                      <m:f>
                        <m:fPr>
                          <m:ctrlPr>
                            <a:rPr lang="de-DE" i="1">
                              <a:solidFill>
                                <a:schemeClr val="tx1"/>
                              </a:solidFill>
                              <a:latin typeface="Cambria Math" panose="02040503050406030204" pitchFamily="18" charset="0"/>
                            </a:rPr>
                          </m:ctrlPr>
                        </m:fPr>
                        <m:num>
                          <m:sSup>
                            <m:sSupPr>
                              <m:ctrlPr>
                                <a:rPr lang="de-DE" i="1">
                                  <a:solidFill>
                                    <a:schemeClr val="tx1"/>
                                  </a:solidFill>
                                  <a:latin typeface="Cambria Math" panose="02040503050406030204" pitchFamily="18" charset="0"/>
                                </a:rPr>
                              </m:ctrlPr>
                            </m:sSupPr>
                            <m:e>
                              <m:r>
                                <a:rPr lang="de-DE" i="0">
                                  <a:solidFill>
                                    <a:schemeClr val="tx1"/>
                                  </a:solidFill>
                                  <a:latin typeface="Cambria Math" panose="02040503050406030204" pitchFamily="18" charset="0"/>
                                </a:rPr>
                                <m:t>ⅇ</m:t>
                              </m:r>
                            </m:e>
                            <m:sup>
                              <m:r>
                                <a:rPr lang="de-DE" i="1">
                                  <a:solidFill>
                                    <a:schemeClr val="tx1"/>
                                  </a:solidFill>
                                  <a:latin typeface="Cambria Math" panose="02040503050406030204" pitchFamily="18" charset="0"/>
                                </a:rPr>
                                <m:t>𝑘𝑡</m:t>
                              </m:r>
                            </m:sup>
                          </m:sSup>
                          <m:r>
                            <a:rPr lang="de-DE" i="0">
                              <a:solidFill>
                                <a:schemeClr val="tx1"/>
                              </a:solidFill>
                              <a:latin typeface="Cambria Math" panose="02040503050406030204" pitchFamily="18" charset="0"/>
                            </a:rPr>
                            <m:t>⋅</m:t>
                          </m:r>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rPr>
                                <m:t>𝐺</m:t>
                              </m:r>
                            </m:e>
                            <m:sub>
                              <m:r>
                                <a:rPr lang="de-DE" i="0">
                                  <a:solidFill>
                                    <a:schemeClr val="tx1"/>
                                  </a:solidFill>
                                  <a:latin typeface="Cambria Math" panose="02040503050406030204" pitchFamily="18" charset="0"/>
                                </a:rPr>
                                <m:t>0</m:t>
                              </m:r>
                            </m:sub>
                          </m:sSub>
                          <m:r>
                            <a:rPr lang="de-DE" i="0">
                              <a:solidFill>
                                <a:schemeClr val="tx1"/>
                              </a:solidFill>
                              <a:latin typeface="Cambria Math" panose="02040503050406030204" pitchFamily="18" charset="0"/>
                            </a:rPr>
                            <m:t>−</m:t>
                          </m:r>
                          <m:sSup>
                            <m:sSupPr>
                              <m:ctrlPr>
                                <a:rPr lang="de-DE" i="1">
                                  <a:solidFill>
                                    <a:schemeClr val="tx1"/>
                                  </a:solidFill>
                                  <a:latin typeface="Cambria Math" panose="02040503050406030204" pitchFamily="18" charset="0"/>
                                </a:rPr>
                              </m:ctrlPr>
                            </m:sSupPr>
                            <m:e>
                              <m:r>
                                <a:rPr lang="de-DE" i="0">
                                  <a:solidFill>
                                    <a:schemeClr val="tx1"/>
                                  </a:solidFill>
                                  <a:latin typeface="Cambria Math" panose="02040503050406030204" pitchFamily="18" charset="0"/>
                                </a:rPr>
                                <m:t>ⅇ</m:t>
                              </m:r>
                            </m:e>
                            <m:sup>
                              <m:r>
                                <a:rPr lang="de-DE" i="1">
                                  <a:solidFill>
                                    <a:schemeClr val="tx1"/>
                                  </a:solidFill>
                                  <a:latin typeface="Cambria Math" panose="02040503050406030204" pitchFamily="18" charset="0"/>
                                </a:rPr>
                                <m:t>𝑘𝑡</m:t>
                              </m:r>
                            </m:sup>
                          </m:sSup>
                          <m:r>
                            <a:rPr lang="de-DE" i="0">
                              <a:solidFill>
                                <a:schemeClr val="tx1"/>
                              </a:solidFill>
                              <a:latin typeface="Cambria Math" panose="02040503050406030204" pitchFamily="18" charset="0"/>
                            </a:rPr>
                            <m:t>⋅</m:t>
                          </m:r>
                          <m:f>
                            <m:fPr>
                              <m:ctrlPr>
                                <a:rPr lang="de-DE" i="1">
                                  <a:solidFill>
                                    <a:schemeClr val="tx1"/>
                                  </a:solidFill>
                                  <a:latin typeface="Cambria Math" panose="02040503050406030204" pitchFamily="18" charset="0"/>
                                </a:rPr>
                              </m:ctrlPr>
                            </m:fPr>
                            <m:num>
                              <m:r>
                                <a:rPr lang="de-DE" i="1">
                                  <a:solidFill>
                                    <a:schemeClr val="tx1"/>
                                  </a:solidFill>
                                  <a:latin typeface="Cambria Math" panose="02040503050406030204" pitchFamily="18" charset="0"/>
                                </a:rPr>
                                <m:t>𝑟</m:t>
                              </m:r>
                            </m:num>
                            <m:den>
                              <m:r>
                                <a:rPr lang="de-DE" i="1">
                                  <a:solidFill>
                                    <a:schemeClr val="tx1"/>
                                  </a:solidFill>
                                  <a:latin typeface="Cambria Math" panose="02040503050406030204" pitchFamily="18" charset="0"/>
                                </a:rPr>
                                <m:t>𝑘</m:t>
                              </m:r>
                            </m:den>
                          </m:f>
                          <m:r>
                            <a:rPr lang="de-DE" i="0">
                              <a:solidFill>
                                <a:schemeClr val="tx1"/>
                              </a:solidFill>
                              <a:latin typeface="Cambria Math" panose="02040503050406030204" pitchFamily="18" charset="0"/>
                            </a:rPr>
                            <m:t>⋅</m:t>
                          </m:r>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rPr>
                                <m:t>𝐻</m:t>
                              </m:r>
                            </m:e>
                            <m:sub>
                              <m:r>
                                <a:rPr lang="de-DE" i="0">
                                  <a:solidFill>
                                    <a:schemeClr val="tx1"/>
                                  </a:solidFill>
                                  <a:latin typeface="Cambria Math" panose="02040503050406030204" pitchFamily="18" charset="0"/>
                                </a:rPr>
                                <m:t>0</m:t>
                              </m:r>
                            </m:sub>
                          </m:sSub>
                          <m:r>
                            <a:rPr lang="de-DE" i="0">
                              <a:solidFill>
                                <a:schemeClr val="tx1"/>
                              </a:solidFill>
                              <a:latin typeface="Cambria Math" panose="02040503050406030204" pitchFamily="18" charset="0"/>
                            </a:rPr>
                            <m:t>+</m:t>
                          </m:r>
                          <m:sSup>
                            <m:sSupPr>
                              <m:ctrlPr>
                                <a:rPr lang="de-DE" i="1">
                                  <a:solidFill>
                                    <a:schemeClr val="tx1"/>
                                  </a:solidFill>
                                  <a:latin typeface="Cambria Math" panose="02040503050406030204" pitchFamily="18" charset="0"/>
                                </a:rPr>
                              </m:ctrlPr>
                            </m:sSupPr>
                            <m:e>
                              <m:r>
                                <m:rPr>
                                  <m:sty m:val="p"/>
                                </m:rPr>
                                <a:rPr lang="de-DE" b="0" i="0" smtClean="0">
                                  <a:solidFill>
                                    <a:schemeClr val="tx1"/>
                                  </a:solidFill>
                                  <a:latin typeface="Cambria Math" panose="02040503050406030204" pitchFamily="18" charset="0"/>
                                </a:rPr>
                                <m:t>e</m:t>
                              </m:r>
                            </m:e>
                            <m:sup>
                              <m:r>
                                <a:rPr lang="de-DE" b="0" i="1" smtClean="0">
                                  <a:solidFill>
                                    <a:schemeClr val="tx1"/>
                                  </a:solidFill>
                                  <a:latin typeface="Cambria Math" panose="02040503050406030204" pitchFamily="18" charset="0"/>
                                </a:rPr>
                                <m:t>−</m:t>
                              </m:r>
                              <m:r>
                                <a:rPr lang="de-DE" b="0" i="1" smtClean="0">
                                  <a:solidFill>
                                    <a:schemeClr val="tx1"/>
                                  </a:solidFill>
                                  <a:latin typeface="Cambria Math" panose="02040503050406030204" pitchFamily="18" charset="0"/>
                                </a:rPr>
                                <m:t>𝑘𝑡</m:t>
                              </m:r>
                            </m:sup>
                          </m:sSup>
                          <m:r>
                            <a:rPr lang="de-DE">
                              <a:solidFill>
                                <a:schemeClr val="tx1"/>
                              </a:solidFill>
                              <a:latin typeface="Cambria Math" panose="02040503050406030204" pitchFamily="18" charset="0"/>
                            </a:rPr>
                            <m:t>⋅</m:t>
                          </m:r>
                          <m:sSub>
                            <m:sSubPr>
                              <m:ctrlPr>
                                <a:rPr lang="de-DE" b="0" i="1" smtClean="0">
                                  <a:solidFill>
                                    <a:schemeClr val="tx1"/>
                                  </a:solidFill>
                                  <a:latin typeface="Cambria Math" panose="02040503050406030204" pitchFamily="18" charset="0"/>
                                </a:rPr>
                              </m:ctrlPr>
                            </m:sSubPr>
                            <m:e>
                              <m:r>
                                <a:rPr lang="de-DE" b="0" i="1" smtClean="0">
                                  <a:solidFill>
                                    <a:schemeClr val="tx1"/>
                                  </a:solidFill>
                                  <a:latin typeface="Cambria Math" panose="02040503050406030204" pitchFamily="18" charset="0"/>
                                </a:rPr>
                                <m:t>𝐺</m:t>
                              </m:r>
                            </m:e>
                            <m:sub>
                              <m:r>
                                <a:rPr lang="de-DE" b="0" i="1" smtClean="0">
                                  <a:solidFill>
                                    <a:schemeClr val="tx1"/>
                                  </a:solidFill>
                                  <a:latin typeface="Cambria Math" panose="02040503050406030204" pitchFamily="18" charset="0"/>
                                </a:rPr>
                                <m:t>0</m:t>
                              </m:r>
                            </m:sub>
                          </m:sSub>
                          <m:r>
                            <a:rPr lang="de-DE" b="0" i="1" smtClean="0">
                              <a:solidFill>
                                <a:schemeClr val="tx1"/>
                              </a:solidFill>
                              <a:latin typeface="Cambria Math" panose="02040503050406030204" pitchFamily="18" charset="0"/>
                            </a:rPr>
                            <m:t>+</m:t>
                          </m:r>
                          <m:sSup>
                            <m:sSupPr>
                              <m:ctrlPr>
                                <a:rPr lang="de-DE" i="1" smtClean="0">
                                  <a:solidFill>
                                    <a:schemeClr val="tx1"/>
                                  </a:solidFill>
                                  <a:latin typeface="Cambria Math" panose="02040503050406030204" pitchFamily="18" charset="0"/>
                                </a:rPr>
                              </m:ctrlPr>
                            </m:sSupPr>
                            <m:e>
                              <m:r>
                                <a:rPr lang="de-DE">
                                  <a:solidFill>
                                    <a:schemeClr val="tx1"/>
                                  </a:solidFill>
                                  <a:latin typeface="Cambria Math" panose="02040503050406030204" pitchFamily="18" charset="0"/>
                                </a:rPr>
                                <m:t>ⅇ</m:t>
                              </m:r>
                            </m:e>
                            <m:sup>
                              <m:r>
                                <a:rPr lang="de-DE" i="0">
                                  <a:solidFill>
                                    <a:schemeClr val="tx1"/>
                                  </a:solidFill>
                                  <a:latin typeface="Cambria Math" panose="02040503050406030204" pitchFamily="18" charset="0"/>
                                </a:rPr>
                                <m:t>−</m:t>
                              </m:r>
                              <m:r>
                                <a:rPr lang="de-DE" i="1">
                                  <a:solidFill>
                                    <a:schemeClr val="tx1"/>
                                  </a:solidFill>
                                  <a:latin typeface="Cambria Math" panose="02040503050406030204" pitchFamily="18" charset="0"/>
                                </a:rPr>
                                <m:t>𝑘𝑡</m:t>
                              </m:r>
                            </m:sup>
                          </m:sSup>
                          <m:r>
                            <a:rPr lang="de-DE">
                              <a:solidFill>
                                <a:schemeClr val="tx1"/>
                              </a:solidFill>
                              <a:latin typeface="Cambria Math" panose="02040503050406030204" pitchFamily="18" charset="0"/>
                            </a:rPr>
                            <m:t>⋅</m:t>
                          </m:r>
                          <m:f>
                            <m:fPr>
                              <m:ctrlPr>
                                <a:rPr lang="de-DE" i="1" smtClean="0">
                                  <a:solidFill>
                                    <a:schemeClr val="tx1"/>
                                  </a:solidFill>
                                  <a:latin typeface="Cambria Math" panose="02040503050406030204" pitchFamily="18" charset="0"/>
                                </a:rPr>
                              </m:ctrlPr>
                            </m:fPr>
                            <m:num>
                              <m:r>
                                <a:rPr lang="de-DE" i="1">
                                  <a:solidFill>
                                    <a:schemeClr val="tx1"/>
                                  </a:solidFill>
                                  <a:latin typeface="Cambria Math" panose="02040503050406030204" pitchFamily="18" charset="0"/>
                                </a:rPr>
                                <m:t>𝑟</m:t>
                              </m:r>
                            </m:num>
                            <m:den>
                              <m:r>
                                <a:rPr lang="de-DE" i="1">
                                  <a:solidFill>
                                    <a:schemeClr val="tx1"/>
                                  </a:solidFill>
                                  <a:latin typeface="Cambria Math" panose="02040503050406030204" pitchFamily="18" charset="0"/>
                                </a:rPr>
                                <m:t>𝑘</m:t>
                              </m:r>
                            </m:den>
                          </m:f>
                          <m:r>
                            <a:rPr lang="de-DE" i="1">
                              <a:solidFill>
                                <a:schemeClr val="tx1"/>
                              </a:solidFill>
                              <a:latin typeface="Cambria Math" panose="02040503050406030204" pitchFamily="18" charset="0"/>
                            </a:rPr>
                            <m:t>⋅</m:t>
                          </m:r>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rPr>
                                <m:t>𝐻</m:t>
                              </m:r>
                            </m:e>
                            <m:sub>
                              <m:r>
                                <a:rPr lang="de-DE" i="1">
                                  <a:solidFill>
                                    <a:schemeClr val="tx1"/>
                                  </a:solidFill>
                                  <a:latin typeface="Cambria Math" panose="02040503050406030204" pitchFamily="18" charset="0"/>
                                </a:rPr>
                                <m:t>0</m:t>
                              </m:r>
                            </m:sub>
                          </m:sSub>
                        </m:num>
                        <m:den>
                          <m:r>
                            <a:rPr lang="de-DE" b="0" i="1" smtClean="0">
                              <a:solidFill>
                                <a:schemeClr val="tx1"/>
                              </a:solidFill>
                              <a:latin typeface="Cambria Math" panose="02040503050406030204" pitchFamily="18" charset="0"/>
                            </a:rPr>
                            <m:t>2</m:t>
                          </m:r>
                        </m:den>
                      </m:f>
                    </m:oMath>
                  </m:oMathPara>
                </a14:m>
                <a:endParaRPr lang="de-DE" dirty="0"/>
              </a:p>
            </p:txBody>
          </p:sp>
        </mc:Choice>
        <mc:Fallback xmlns="">
          <p:sp>
            <p:nvSpPr>
              <p:cNvPr id="3" name="Textfeld 2">
                <a:extLst>
                  <a:ext uri="{FF2B5EF4-FFF2-40B4-BE49-F238E27FC236}">
                    <a16:creationId xmlns:a16="http://schemas.microsoft.com/office/drawing/2014/main" id="{C59935CF-C533-43BA-C418-42B86E23144E}"/>
                  </a:ext>
                </a:extLst>
              </p:cNvPr>
              <p:cNvSpPr txBox="1">
                <a:spLocks noRot="1" noChangeAspect="1" noMove="1" noResize="1" noEditPoints="1" noAdjustHandles="1" noChangeArrowheads="1" noChangeShapeType="1" noTextEdit="1"/>
              </p:cNvSpPr>
              <p:nvPr/>
            </p:nvSpPr>
            <p:spPr>
              <a:xfrm>
                <a:off x="286119" y="1842055"/>
                <a:ext cx="5558508" cy="747705"/>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2E3AB2C2-9ADD-2A18-A7C1-FE11A45D9087}"/>
                  </a:ext>
                </a:extLst>
              </p:cNvPr>
              <p:cNvSpPr txBox="1"/>
              <p:nvPr/>
            </p:nvSpPr>
            <p:spPr>
              <a:xfrm>
                <a:off x="6023838" y="1769906"/>
                <a:ext cx="6217600" cy="651269"/>
              </a:xfrm>
              <a:prstGeom prst="rect">
                <a:avLst/>
              </a:prstGeom>
              <a:noFill/>
            </p:spPr>
            <p:txBody>
              <a:bodyPr wrap="none" rtlCol="0">
                <a:spAutoFit/>
              </a:bodyPr>
              <a:lstStyle/>
              <a:p>
                <a:r>
                  <a:rPr lang="de-DE" dirty="0"/>
                  <a:t>Bruchterme werden mit den Faktoren </a:t>
                </a:r>
                <a14:m>
                  <m:oMath xmlns:m="http://schemas.openxmlformats.org/officeDocument/2006/math">
                    <m:sSup>
                      <m:sSupPr>
                        <m:ctrlPr>
                          <a:rPr lang="de-DE" i="1" dirty="0" smtClean="0">
                            <a:solidFill>
                              <a:srgbClr val="836967"/>
                            </a:solidFill>
                            <a:latin typeface="Cambria Math" panose="02040503050406030204" pitchFamily="18" charset="0"/>
                          </a:rPr>
                        </m:ctrlPr>
                      </m:sSupPr>
                      <m:e>
                        <m:r>
                          <a:rPr lang="de-DE" dirty="0">
                            <a:latin typeface="Cambria Math" panose="02040503050406030204" pitchFamily="18" charset="0"/>
                          </a:rPr>
                          <m:t>ⅇ</m:t>
                        </m:r>
                      </m:e>
                      <m:sup>
                        <m:r>
                          <a:rPr lang="de-DE" i="1" dirty="0">
                            <a:latin typeface="Cambria Math" panose="02040503050406030204" pitchFamily="18" charset="0"/>
                          </a:rPr>
                          <m:t>𝑘𝑡</m:t>
                        </m:r>
                      </m:sup>
                    </m:sSup>
                  </m:oMath>
                </a14:m>
                <a:r>
                  <a:rPr lang="de-DE" dirty="0"/>
                  <a:t> und </a:t>
                </a:r>
                <a14:m>
                  <m:oMath xmlns:m="http://schemas.openxmlformats.org/officeDocument/2006/math">
                    <m:sSup>
                      <m:sSupPr>
                        <m:ctrlPr>
                          <a:rPr lang="de-DE" i="1" dirty="0">
                            <a:solidFill>
                              <a:srgbClr val="836967"/>
                            </a:solidFill>
                            <a:latin typeface="Cambria Math" panose="02040503050406030204" pitchFamily="18" charset="0"/>
                          </a:rPr>
                        </m:ctrlPr>
                      </m:sSupPr>
                      <m:e>
                        <m:r>
                          <a:rPr lang="de-DE" dirty="0">
                            <a:latin typeface="Cambria Math" panose="02040503050406030204" pitchFamily="18" charset="0"/>
                          </a:rPr>
                          <m:t>ⅇ</m:t>
                        </m:r>
                      </m:e>
                      <m:sup>
                        <m:r>
                          <a:rPr lang="de-DE" b="0" i="1" dirty="0" smtClean="0">
                            <a:latin typeface="Cambria Math" panose="02040503050406030204" pitchFamily="18" charset="0"/>
                          </a:rPr>
                          <m:t>−</m:t>
                        </m:r>
                        <m:r>
                          <a:rPr lang="de-DE" i="1" dirty="0">
                            <a:latin typeface="Cambria Math" panose="02040503050406030204" pitchFamily="18" charset="0"/>
                          </a:rPr>
                          <m:t>𝑘𝑡</m:t>
                        </m:r>
                      </m:sup>
                    </m:sSup>
                  </m:oMath>
                </a14:m>
                <a:r>
                  <a:rPr lang="de-DE" dirty="0"/>
                  <a:t> multipliziert.</a:t>
                </a:r>
              </a:p>
              <a:p>
                <a:r>
                  <a:rPr lang="de-DE" dirty="0"/>
                  <a:t>Brüche werden zusammengefasst</a:t>
                </a:r>
              </a:p>
            </p:txBody>
          </p:sp>
        </mc:Choice>
        <mc:Fallback xmlns="">
          <p:sp>
            <p:nvSpPr>
              <p:cNvPr id="5" name="Textfeld 4">
                <a:extLst>
                  <a:ext uri="{FF2B5EF4-FFF2-40B4-BE49-F238E27FC236}">
                    <a16:creationId xmlns:a16="http://schemas.microsoft.com/office/drawing/2014/main" id="{2E3AB2C2-9ADD-2A18-A7C1-FE11A45D9087}"/>
                  </a:ext>
                </a:extLst>
              </p:cNvPr>
              <p:cNvSpPr txBox="1">
                <a:spLocks noRot="1" noChangeAspect="1" noMove="1" noResize="1" noEditPoints="1" noAdjustHandles="1" noChangeArrowheads="1" noChangeShapeType="1" noTextEdit="1"/>
              </p:cNvSpPr>
              <p:nvPr/>
            </p:nvSpPr>
            <p:spPr>
              <a:xfrm>
                <a:off x="6023838" y="1769906"/>
                <a:ext cx="6217600" cy="651269"/>
              </a:xfrm>
              <a:prstGeom prst="rect">
                <a:avLst/>
              </a:prstGeom>
              <a:blipFill>
                <a:blip r:embed="rId6"/>
                <a:stretch>
                  <a:fillRect l="-784" t="-3738" r="-196" b="-14019"/>
                </a:stretch>
              </a:blipFill>
            </p:spPr>
            <p:txBody>
              <a:bodyPr/>
              <a:lstStyle/>
              <a:p>
                <a:r>
                  <a:rPr lang="de-DE">
                    <a:noFill/>
                  </a:rPr>
                  <a:t> </a:t>
                </a:r>
              </a:p>
            </p:txBody>
          </p:sp>
        </mc:Fallback>
      </mc:AlternateContent>
      <p:cxnSp>
        <p:nvCxnSpPr>
          <p:cNvPr id="8" name="Gerader Verbinder 7">
            <a:extLst>
              <a:ext uri="{FF2B5EF4-FFF2-40B4-BE49-F238E27FC236}">
                <a16:creationId xmlns:a16="http://schemas.microsoft.com/office/drawing/2014/main" id="{720944D3-FF2D-5063-768E-20CD60F0FD1F}"/>
              </a:ext>
            </a:extLst>
          </p:cNvPr>
          <p:cNvCxnSpPr>
            <a:cxnSpLocks/>
          </p:cNvCxnSpPr>
          <p:nvPr/>
        </p:nvCxnSpPr>
        <p:spPr>
          <a:xfrm>
            <a:off x="5831506" y="1892172"/>
            <a:ext cx="0" cy="4377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feld 16">
                <a:extLst>
                  <a:ext uri="{FF2B5EF4-FFF2-40B4-BE49-F238E27FC236}">
                    <a16:creationId xmlns:a16="http://schemas.microsoft.com/office/drawing/2014/main" id="{1768D99F-8BD1-3E68-4DD4-98A86945EE07}"/>
                  </a:ext>
                </a:extLst>
              </p:cNvPr>
              <p:cNvSpPr txBox="1"/>
              <p:nvPr/>
            </p:nvSpPr>
            <p:spPr>
              <a:xfrm>
                <a:off x="533242" y="3824616"/>
                <a:ext cx="4474429" cy="7945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sz="2800" i="1" smtClean="0">
                          <a:solidFill>
                            <a:schemeClr val="tx1"/>
                          </a:solidFill>
                          <a:latin typeface="Cambria Math" panose="02040503050406030204" pitchFamily="18" charset="0"/>
                        </a:rPr>
                        <m:t>=</m:t>
                      </m:r>
                      <m:box>
                        <m:boxPr>
                          <m:ctrlPr>
                            <a:rPr lang="de-DE" sz="2800" i="1" smtClean="0">
                              <a:solidFill>
                                <a:schemeClr val="tx1"/>
                              </a:solidFill>
                              <a:latin typeface="Cambria Math" panose="02040503050406030204" pitchFamily="18" charset="0"/>
                            </a:rPr>
                          </m:ctrlPr>
                        </m:boxPr>
                        <m:e>
                          <m:argPr>
                            <m:argSz m:val="-1"/>
                          </m:argPr>
                          <m:f>
                            <m:fPr>
                              <m:ctrlPr>
                                <a:rPr lang="de-DE" sz="2800" i="1" smtClean="0">
                                  <a:solidFill>
                                    <a:schemeClr val="tx1"/>
                                  </a:solidFill>
                                  <a:latin typeface="Cambria Math" panose="02040503050406030204" pitchFamily="18" charset="0"/>
                                </a:rPr>
                              </m:ctrlPr>
                            </m:fPr>
                            <m:num>
                              <m:sSub>
                                <m:sSubPr>
                                  <m:ctrlPr>
                                    <a:rPr lang="de-DE" sz="2800" i="1">
                                      <a:latin typeface="Cambria Math" panose="02040503050406030204" pitchFamily="18" charset="0"/>
                                    </a:rPr>
                                  </m:ctrlPr>
                                </m:sSubPr>
                                <m:e>
                                  <m:r>
                                    <a:rPr lang="de-DE" sz="2800" i="1">
                                      <a:latin typeface="Cambria Math" panose="02040503050406030204" pitchFamily="18" charset="0"/>
                                    </a:rPr>
                                    <m:t>𝐺</m:t>
                                  </m:r>
                                </m:e>
                                <m:sub>
                                  <m:r>
                                    <a:rPr lang="de-DE" sz="2800" i="1">
                                      <a:latin typeface="Cambria Math" panose="02040503050406030204" pitchFamily="18" charset="0"/>
                                    </a:rPr>
                                    <m:t>0</m:t>
                                  </m:r>
                                </m:sub>
                              </m:sSub>
                              <m:d>
                                <m:dPr>
                                  <m:ctrlPr>
                                    <a:rPr lang="de-DE" sz="2800" i="1">
                                      <a:latin typeface="Cambria Math" panose="02040503050406030204" pitchFamily="18" charset="0"/>
                                    </a:rPr>
                                  </m:ctrlPr>
                                </m:dPr>
                                <m:e>
                                  <m:sSup>
                                    <m:sSupPr>
                                      <m:ctrlPr>
                                        <a:rPr lang="de-DE" sz="2800" i="1">
                                          <a:latin typeface="Cambria Math" panose="02040503050406030204" pitchFamily="18" charset="0"/>
                                        </a:rPr>
                                      </m:ctrlPr>
                                    </m:sSupPr>
                                    <m:e>
                                      <m:r>
                                        <a:rPr lang="de-DE" sz="2800" i="1">
                                          <a:latin typeface="Cambria Math" panose="02040503050406030204" pitchFamily="18" charset="0"/>
                                        </a:rPr>
                                        <m:t>ⅇ</m:t>
                                      </m:r>
                                    </m:e>
                                    <m:sup>
                                      <m:r>
                                        <a:rPr lang="de-DE" sz="2800" i="1">
                                          <a:latin typeface="Cambria Math" panose="02040503050406030204" pitchFamily="18" charset="0"/>
                                        </a:rPr>
                                        <m:t>𝑘𝑡</m:t>
                                      </m:r>
                                    </m:sup>
                                  </m:sSup>
                                  <m:r>
                                    <a:rPr lang="de-DE" sz="2800" i="1">
                                      <a:latin typeface="Cambria Math" panose="02040503050406030204" pitchFamily="18" charset="0"/>
                                    </a:rPr>
                                    <m:t>+</m:t>
                                  </m:r>
                                  <m:sSup>
                                    <m:sSupPr>
                                      <m:ctrlPr>
                                        <a:rPr lang="de-DE" sz="2800" i="1">
                                          <a:latin typeface="Cambria Math" panose="02040503050406030204" pitchFamily="18" charset="0"/>
                                        </a:rPr>
                                      </m:ctrlPr>
                                    </m:sSupPr>
                                    <m:e>
                                      <m:r>
                                        <a:rPr lang="de-DE" sz="2800" i="1">
                                          <a:latin typeface="Cambria Math" panose="02040503050406030204" pitchFamily="18" charset="0"/>
                                        </a:rPr>
                                        <m:t>ⅇ</m:t>
                                      </m:r>
                                    </m:e>
                                    <m:sup>
                                      <m:r>
                                        <a:rPr lang="de-DE" sz="2800" i="1">
                                          <a:latin typeface="Cambria Math" panose="02040503050406030204" pitchFamily="18" charset="0"/>
                                        </a:rPr>
                                        <m:t>−</m:t>
                                      </m:r>
                                      <m:r>
                                        <a:rPr lang="de-DE" sz="2800" i="1">
                                          <a:latin typeface="Cambria Math" panose="02040503050406030204" pitchFamily="18" charset="0"/>
                                        </a:rPr>
                                        <m:t>𝑘𝑡</m:t>
                                      </m:r>
                                    </m:sup>
                                  </m:sSup>
                                </m:e>
                              </m:d>
                              <m:r>
                                <a:rPr lang="de-DE" sz="2800" i="1">
                                  <a:latin typeface="Cambria Math" panose="02040503050406030204" pitchFamily="18" charset="0"/>
                                </a:rPr>
                                <m:t>+</m:t>
                              </m:r>
                              <m:d>
                                <m:dPr>
                                  <m:ctrlPr>
                                    <a:rPr lang="de-DE" sz="2800" i="1">
                                      <a:latin typeface="Cambria Math" panose="02040503050406030204" pitchFamily="18" charset="0"/>
                                    </a:rPr>
                                  </m:ctrlPr>
                                </m:dPr>
                                <m:e>
                                  <m:r>
                                    <a:rPr lang="de-DE" sz="2800" i="1">
                                      <a:latin typeface="Cambria Math" panose="02040503050406030204" pitchFamily="18" charset="0"/>
                                    </a:rPr>
                                    <m:t>−1</m:t>
                                  </m:r>
                                </m:e>
                              </m:d>
                              <m:r>
                                <a:rPr lang="de-DE" sz="2800" i="1">
                                  <a:latin typeface="Cambria Math" panose="02040503050406030204" pitchFamily="18" charset="0"/>
                                </a:rPr>
                                <m:t>+</m:t>
                              </m:r>
                              <m:f>
                                <m:fPr>
                                  <m:ctrlPr>
                                    <a:rPr lang="de-DE" sz="2800" i="1">
                                      <a:latin typeface="Cambria Math" panose="02040503050406030204" pitchFamily="18" charset="0"/>
                                    </a:rPr>
                                  </m:ctrlPr>
                                </m:fPr>
                                <m:num>
                                  <m:r>
                                    <a:rPr lang="de-DE" sz="2800" i="1">
                                      <a:latin typeface="Cambria Math" panose="02040503050406030204" pitchFamily="18" charset="0"/>
                                    </a:rPr>
                                    <m:t>𝑟</m:t>
                                  </m:r>
                                </m:num>
                                <m:den>
                                  <m:r>
                                    <a:rPr lang="de-DE" sz="2800" b="0" i="1" smtClean="0">
                                      <a:latin typeface="Cambria Math" panose="02040503050406030204" pitchFamily="18" charset="0"/>
                                    </a:rPr>
                                    <m:t> </m:t>
                                  </m:r>
                                  <m:r>
                                    <a:rPr lang="de-DE" sz="2800" b="0" i="1" smtClean="0">
                                      <a:latin typeface="Cambria Math" panose="02040503050406030204" pitchFamily="18" charset="0"/>
                                    </a:rPr>
                                    <m:t>𝑘</m:t>
                                  </m:r>
                                </m:den>
                              </m:f>
                              <m:sSub>
                                <m:sSubPr>
                                  <m:ctrlPr>
                                    <a:rPr lang="de-DE" sz="2800" i="1">
                                      <a:latin typeface="Cambria Math" panose="02040503050406030204" pitchFamily="18" charset="0"/>
                                    </a:rPr>
                                  </m:ctrlPr>
                                </m:sSubPr>
                                <m:e>
                                  <m:r>
                                    <a:rPr lang="de-DE" sz="2800" b="0" i="1" smtClean="0">
                                      <a:latin typeface="Cambria Math" panose="02040503050406030204" pitchFamily="18" charset="0"/>
                                    </a:rPr>
                                    <m:t> </m:t>
                                  </m:r>
                                  <m:r>
                                    <a:rPr lang="de-DE" sz="2800" i="1">
                                      <a:latin typeface="Cambria Math" panose="02040503050406030204" pitchFamily="18" charset="0"/>
                                    </a:rPr>
                                    <m:t>⋅</m:t>
                                  </m:r>
                                  <m:r>
                                    <a:rPr lang="de-DE" sz="2800" i="1">
                                      <a:latin typeface="Cambria Math" panose="02040503050406030204" pitchFamily="18" charset="0"/>
                                    </a:rPr>
                                    <m:t>𝐻</m:t>
                                  </m:r>
                                </m:e>
                                <m:sub>
                                  <m:r>
                                    <a:rPr lang="de-DE" sz="2800" i="1">
                                      <a:latin typeface="Cambria Math" panose="02040503050406030204" pitchFamily="18" charset="0"/>
                                    </a:rPr>
                                    <m:t>0</m:t>
                                  </m:r>
                                </m:sub>
                              </m:sSub>
                              <m:d>
                                <m:dPr>
                                  <m:ctrlPr>
                                    <a:rPr lang="de-DE" sz="2800" i="1">
                                      <a:latin typeface="Cambria Math" panose="02040503050406030204" pitchFamily="18" charset="0"/>
                                    </a:rPr>
                                  </m:ctrlPr>
                                </m:dPr>
                                <m:e>
                                  <m:sSup>
                                    <m:sSupPr>
                                      <m:ctrlPr>
                                        <a:rPr lang="de-DE" sz="2800" i="1">
                                          <a:latin typeface="Cambria Math" panose="02040503050406030204" pitchFamily="18" charset="0"/>
                                        </a:rPr>
                                      </m:ctrlPr>
                                    </m:sSupPr>
                                    <m:e>
                                      <m:r>
                                        <a:rPr lang="de-DE" sz="2800" i="1">
                                          <a:latin typeface="Cambria Math" panose="02040503050406030204" pitchFamily="18" charset="0"/>
                                        </a:rPr>
                                        <m:t>ⅇ</m:t>
                                      </m:r>
                                    </m:e>
                                    <m:sup>
                                      <m:r>
                                        <a:rPr lang="de-DE" sz="2800" i="1">
                                          <a:latin typeface="Cambria Math" panose="02040503050406030204" pitchFamily="18" charset="0"/>
                                        </a:rPr>
                                        <m:t>𝑘𝑡</m:t>
                                      </m:r>
                                    </m:sup>
                                  </m:sSup>
                                  <m:r>
                                    <a:rPr lang="de-DE" sz="2800" i="1">
                                      <a:latin typeface="Cambria Math" panose="02040503050406030204" pitchFamily="18" charset="0"/>
                                    </a:rPr>
                                    <m:t>−</m:t>
                                  </m:r>
                                  <m:sSup>
                                    <m:sSupPr>
                                      <m:ctrlPr>
                                        <a:rPr lang="de-DE" sz="2800" i="1">
                                          <a:latin typeface="Cambria Math" panose="02040503050406030204" pitchFamily="18" charset="0"/>
                                        </a:rPr>
                                      </m:ctrlPr>
                                    </m:sSupPr>
                                    <m:e>
                                      <m:r>
                                        <a:rPr lang="de-DE" sz="2800" i="1">
                                          <a:latin typeface="Cambria Math" panose="02040503050406030204" pitchFamily="18" charset="0"/>
                                        </a:rPr>
                                        <m:t>ⅇ</m:t>
                                      </m:r>
                                    </m:e>
                                    <m:sup>
                                      <m:r>
                                        <a:rPr lang="de-DE" sz="2800" i="1">
                                          <a:latin typeface="Cambria Math" panose="02040503050406030204" pitchFamily="18" charset="0"/>
                                        </a:rPr>
                                        <m:t>−</m:t>
                                      </m:r>
                                      <m:r>
                                        <a:rPr lang="de-DE" sz="2800" i="1">
                                          <a:latin typeface="Cambria Math" panose="02040503050406030204" pitchFamily="18" charset="0"/>
                                        </a:rPr>
                                        <m:t>𝑘𝑡</m:t>
                                      </m:r>
                                    </m:sup>
                                  </m:sSup>
                                </m:e>
                              </m:d>
                            </m:num>
                            <m:den>
                              <m:r>
                                <a:rPr lang="de-DE" sz="2800" b="0" i="1" smtClean="0">
                                  <a:solidFill>
                                    <a:schemeClr val="tx1"/>
                                  </a:solidFill>
                                  <a:latin typeface="Cambria Math" panose="02040503050406030204" pitchFamily="18" charset="0"/>
                                </a:rPr>
                                <m:t>2</m:t>
                              </m:r>
                            </m:den>
                          </m:f>
                        </m:e>
                      </m:box>
                    </m:oMath>
                  </m:oMathPara>
                </a14:m>
                <a:endParaRPr lang="de-DE" sz="2800" dirty="0"/>
              </a:p>
            </p:txBody>
          </p:sp>
        </mc:Choice>
        <mc:Fallback xmlns="">
          <p:sp>
            <p:nvSpPr>
              <p:cNvPr id="17" name="Textfeld 16">
                <a:extLst>
                  <a:ext uri="{FF2B5EF4-FFF2-40B4-BE49-F238E27FC236}">
                    <a16:creationId xmlns:a16="http://schemas.microsoft.com/office/drawing/2014/main" id="{1768D99F-8BD1-3E68-4DD4-98A86945EE07}"/>
                  </a:ext>
                </a:extLst>
              </p:cNvPr>
              <p:cNvSpPr txBox="1">
                <a:spLocks noRot="1" noChangeAspect="1" noMove="1" noResize="1" noEditPoints="1" noAdjustHandles="1" noChangeArrowheads="1" noChangeShapeType="1" noTextEdit="1"/>
              </p:cNvSpPr>
              <p:nvPr/>
            </p:nvSpPr>
            <p:spPr>
              <a:xfrm>
                <a:off x="533242" y="3824616"/>
                <a:ext cx="4474429" cy="794513"/>
              </a:xfrm>
              <a:prstGeom prst="rect">
                <a:avLst/>
              </a:prstGeom>
              <a:blipFill>
                <a:blip r:embed="rId7"/>
                <a:stretch>
                  <a:fillRect r="-14986"/>
                </a:stretch>
              </a:blipFill>
            </p:spPr>
            <p:txBody>
              <a:bodyPr/>
              <a:lstStyle/>
              <a:p>
                <a:r>
                  <a:rPr lang="de-DE">
                    <a:noFill/>
                  </a:rPr>
                  <a:t> </a:t>
                </a:r>
              </a:p>
            </p:txBody>
          </p:sp>
        </mc:Fallback>
      </mc:AlternateContent>
      <p:cxnSp>
        <p:nvCxnSpPr>
          <p:cNvPr id="22" name="Gerader Verbinder 21">
            <a:extLst>
              <a:ext uri="{FF2B5EF4-FFF2-40B4-BE49-F238E27FC236}">
                <a16:creationId xmlns:a16="http://schemas.microsoft.com/office/drawing/2014/main" id="{6FAB7FE9-9872-E701-BC78-019FC7EF8FD6}"/>
              </a:ext>
            </a:extLst>
          </p:cNvPr>
          <p:cNvCxnSpPr>
            <a:cxnSpLocks/>
          </p:cNvCxnSpPr>
          <p:nvPr/>
        </p:nvCxnSpPr>
        <p:spPr>
          <a:xfrm>
            <a:off x="5831506" y="2920110"/>
            <a:ext cx="0" cy="4377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feld 23">
                <a:extLst>
                  <a:ext uri="{FF2B5EF4-FFF2-40B4-BE49-F238E27FC236}">
                    <a16:creationId xmlns:a16="http://schemas.microsoft.com/office/drawing/2014/main" id="{42901835-9CA5-1EFE-8C49-6C7A3D4DBCE6}"/>
                  </a:ext>
                </a:extLst>
              </p:cNvPr>
              <p:cNvSpPr txBox="1"/>
              <p:nvPr/>
            </p:nvSpPr>
            <p:spPr>
              <a:xfrm>
                <a:off x="6023838" y="2954316"/>
                <a:ext cx="2294795" cy="369332"/>
              </a:xfrm>
              <a:prstGeom prst="rect">
                <a:avLst/>
              </a:prstGeom>
              <a:noFill/>
            </p:spPr>
            <p:txBody>
              <a:bodyPr wrap="none" rtlCol="0">
                <a:spAutoFit/>
              </a:bodyPr>
              <a:lstStyle/>
              <a:p>
                <a14:m>
                  <m:oMath xmlns:m="http://schemas.openxmlformats.org/officeDocument/2006/math">
                    <m:sSub>
                      <m:sSubPr>
                        <m:ctrlPr>
                          <a:rPr lang="de-DE" i="1" smtClean="0">
                            <a:solidFill>
                              <a:schemeClr val="tx1"/>
                            </a:solidFill>
                            <a:latin typeface="Cambria Math" panose="02040503050406030204" pitchFamily="18" charset="0"/>
                          </a:rPr>
                        </m:ctrlPr>
                      </m:sSubPr>
                      <m:e>
                        <m:r>
                          <a:rPr lang="de-DE" i="1" smtClean="0">
                            <a:solidFill>
                              <a:schemeClr val="tx1"/>
                            </a:solidFill>
                            <a:latin typeface="Cambria Math" panose="02040503050406030204" pitchFamily="18" charset="0"/>
                          </a:rPr>
                          <m:t>𝐺</m:t>
                        </m:r>
                      </m:e>
                      <m:sub>
                        <m:r>
                          <a:rPr lang="de-DE" i="1" smtClean="0">
                            <a:solidFill>
                              <a:schemeClr val="tx1"/>
                            </a:solidFill>
                            <a:latin typeface="Cambria Math" panose="02040503050406030204" pitchFamily="18" charset="0"/>
                          </a:rPr>
                          <m:t>0</m:t>
                        </m:r>
                      </m:sub>
                    </m:sSub>
                  </m:oMath>
                </a14:m>
                <a:r>
                  <a:rPr lang="de-DE" dirty="0"/>
                  <a:t> und </a:t>
                </a:r>
                <a14:m>
                  <m:oMath xmlns:m="http://schemas.openxmlformats.org/officeDocument/2006/math">
                    <m:sSub>
                      <m:sSubPr>
                        <m:ctrlPr>
                          <a:rPr lang="de-DE" i="1">
                            <a:latin typeface="Cambria Math" panose="02040503050406030204" pitchFamily="18" charset="0"/>
                          </a:rPr>
                        </m:ctrlPr>
                      </m:sSubPr>
                      <m:e>
                        <m:r>
                          <a:rPr lang="de-DE" b="0" i="1" smtClean="0">
                            <a:latin typeface="Cambria Math" panose="02040503050406030204" pitchFamily="18" charset="0"/>
                          </a:rPr>
                          <m:t>𝐻</m:t>
                        </m:r>
                      </m:e>
                      <m:sub>
                        <m:r>
                          <a:rPr lang="de-DE" i="1">
                            <a:latin typeface="Cambria Math" panose="02040503050406030204" pitchFamily="18" charset="0"/>
                          </a:rPr>
                          <m:t>0</m:t>
                        </m:r>
                      </m:sub>
                    </m:sSub>
                  </m:oMath>
                </a14:m>
                <a:r>
                  <a:rPr lang="de-DE" dirty="0"/>
                  <a:t> faktorisiert </a:t>
                </a:r>
              </a:p>
            </p:txBody>
          </p:sp>
        </mc:Choice>
        <mc:Fallback xmlns="">
          <p:sp>
            <p:nvSpPr>
              <p:cNvPr id="24" name="Textfeld 23">
                <a:extLst>
                  <a:ext uri="{FF2B5EF4-FFF2-40B4-BE49-F238E27FC236}">
                    <a16:creationId xmlns:a16="http://schemas.microsoft.com/office/drawing/2014/main" id="{42901835-9CA5-1EFE-8C49-6C7A3D4DBCE6}"/>
                  </a:ext>
                </a:extLst>
              </p:cNvPr>
              <p:cNvSpPr txBox="1">
                <a:spLocks noRot="1" noChangeAspect="1" noMove="1" noResize="1" noEditPoints="1" noAdjustHandles="1" noChangeArrowheads="1" noChangeShapeType="1" noTextEdit="1"/>
              </p:cNvSpPr>
              <p:nvPr/>
            </p:nvSpPr>
            <p:spPr>
              <a:xfrm>
                <a:off x="6023838" y="2954316"/>
                <a:ext cx="2294795" cy="369332"/>
              </a:xfrm>
              <a:prstGeom prst="rect">
                <a:avLst/>
              </a:prstGeom>
              <a:blipFill>
                <a:blip r:embed="rId8"/>
                <a:stretch>
                  <a:fillRect t="-10000" r="-1326" b="-2666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Textfeld 25">
                <a:extLst>
                  <a:ext uri="{FF2B5EF4-FFF2-40B4-BE49-F238E27FC236}">
                    <a16:creationId xmlns:a16="http://schemas.microsoft.com/office/drawing/2014/main" id="{0C5DA211-0350-C1B6-7658-3B931F28BC84}"/>
                  </a:ext>
                </a:extLst>
              </p:cNvPr>
              <p:cNvSpPr txBox="1"/>
              <p:nvPr/>
            </p:nvSpPr>
            <p:spPr>
              <a:xfrm>
                <a:off x="511248" y="4744242"/>
                <a:ext cx="4368696" cy="731995"/>
              </a:xfrm>
              <a:prstGeom prst="rect">
                <a:avLst/>
              </a:prstGeom>
              <a:noFill/>
            </p:spPr>
            <p:txBody>
              <a:bodyPr wrap="none" rtlCol="0">
                <a:spAutoFit/>
              </a:bodyPr>
              <a:lstStyle/>
              <a:p>
                <a:r>
                  <a:rPr lang="de-DE" sz="2400" dirty="0">
                    <a:solidFill>
                      <a:schemeClr val="tx1"/>
                    </a:solidFill>
                  </a:rPr>
                  <a:t> </a:t>
                </a:r>
                <a14:m>
                  <m:oMath xmlns:m="http://schemas.openxmlformats.org/officeDocument/2006/math">
                    <m:r>
                      <a:rPr lang="de-DE" sz="2800" i="1">
                        <a:latin typeface="Cambria Math" panose="02040503050406030204" pitchFamily="18" charset="0"/>
                      </a:rPr>
                      <m:t>= </m:t>
                    </m:r>
                    <m:box>
                      <m:boxPr>
                        <m:ctrlPr>
                          <a:rPr lang="de-DE" sz="2800" i="1" smtClean="0">
                            <a:solidFill>
                              <a:schemeClr val="tx1"/>
                            </a:solidFill>
                            <a:latin typeface="Cambria Math" panose="02040503050406030204" pitchFamily="18" charset="0"/>
                          </a:rPr>
                        </m:ctrlPr>
                      </m:boxPr>
                      <m:e>
                        <m:argPr>
                          <m:argSz m:val="-1"/>
                        </m:argPr>
                        <m:f>
                          <m:fPr>
                            <m:ctrlPr>
                              <a:rPr lang="de-DE" sz="2800" i="1" smtClean="0">
                                <a:solidFill>
                                  <a:schemeClr val="tx1"/>
                                </a:solidFill>
                                <a:latin typeface="Cambria Math" panose="02040503050406030204" pitchFamily="18" charset="0"/>
                              </a:rPr>
                            </m:ctrlPr>
                          </m:fPr>
                          <m:num>
                            <m:sSub>
                              <m:sSubPr>
                                <m:ctrlPr>
                                  <a:rPr lang="de-DE" sz="2800" i="1">
                                    <a:latin typeface="Cambria Math" panose="02040503050406030204" pitchFamily="18" charset="0"/>
                                  </a:rPr>
                                </m:ctrlPr>
                              </m:sSubPr>
                              <m:e>
                                <m:r>
                                  <a:rPr lang="de-DE" sz="2800" i="1">
                                    <a:latin typeface="Cambria Math" panose="02040503050406030204" pitchFamily="18" charset="0"/>
                                  </a:rPr>
                                  <m:t>𝐺</m:t>
                                </m:r>
                              </m:e>
                              <m:sub>
                                <m:r>
                                  <a:rPr lang="de-DE" sz="2800" i="1">
                                    <a:latin typeface="Cambria Math" panose="02040503050406030204" pitchFamily="18" charset="0"/>
                                  </a:rPr>
                                  <m:t>0</m:t>
                                </m:r>
                              </m:sub>
                            </m:sSub>
                            <m:d>
                              <m:dPr>
                                <m:ctrlPr>
                                  <a:rPr lang="de-DE" sz="2800" i="1">
                                    <a:latin typeface="Cambria Math" panose="02040503050406030204" pitchFamily="18" charset="0"/>
                                  </a:rPr>
                                </m:ctrlPr>
                              </m:dPr>
                              <m:e>
                                <m:sSup>
                                  <m:sSupPr>
                                    <m:ctrlPr>
                                      <a:rPr lang="de-DE" sz="2800" i="1">
                                        <a:latin typeface="Cambria Math" panose="02040503050406030204" pitchFamily="18" charset="0"/>
                                      </a:rPr>
                                    </m:ctrlPr>
                                  </m:sSupPr>
                                  <m:e>
                                    <m:r>
                                      <a:rPr lang="de-DE" sz="2800" i="1">
                                        <a:latin typeface="Cambria Math" panose="02040503050406030204" pitchFamily="18" charset="0"/>
                                      </a:rPr>
                                      <m:t>ⅇ</m:t>
                                    </m:r>
                                  </m:e>
                                  <m:sup>
                                    <m:r>
                                      <a:rPr lang="de-DE" sz="2800" i="1">
                                        <a:latin typeface="Cambria Math" panose="02040503050406030204" pitchFamily="18" charset="0"/>
                                      </a:rPr>
                                      <m:t>𝑘𝑡</m:t>
                                    </m:r>
                                  </m:sup>
                                </m:sSup>
                                <m:r>
                                  <a:rPr lang="de-DE" sz="2800" i="1">
                                    <a:latin typeface="Cambria Math" panose="02040503050406030204" pitchFamily="18" charset="0"/>
                                  </a:rPr>
                                  <m:t>+</m:t>
                                </m:r>
                                <m:sSup>
                                  <m:sSupPr>
                                    <m:ctrlPr>
                                      <a:rPr lang="de-DE" sz="2800" i="1">
                                        <a:latin typeface="Cambria Math" panose="02040503050406030204" pitchFamily="18" charset="0"/>
                                      </a:rPr>
                                    </m:ctrlPr>
                                  </m:sSupPr>
                                  <m:e>
                                    <m:r>
                                      <a:rPr lang="de-DE" sz="2800" i="1">
                                        <a:latin typeface="Cambria Math" panose="02040503050406030204" pitchFamily="18" charset="0"/>
                                      </a:rPr>
                                      <m:t>ⅇ</m:t>
                                    </m:r>
                                  </m:e>
                                  <m:sup>
                                    <m:r>
                                      <a:rPr lang="de-DE" sz="2800" i="1">
                                        <a:latin typeface="Cambria Math" panose="02040503050406030204" pitchFamily="18" charset="0"/>
                                      </a:rPr>
                                      <m:t>−</m:t>
                                    </m:r>
                                    <m:r>
                                      <a:rPr lang="de-DE" sz="2800" i="1">
                                        <a:latin typeface="Cambria Math" panose="02040503050406030204" pitchFamily="18" charset="0"/>
                                      </a:rPr>
                                      <m:t>𝑘𝑡</m:t>
                                    </m:r>
                                  </m:sup>
                                </m:sSup>
                              </m:e>
                            </m:d>
                            <m:r>
                              <a:rPr lang="de-DE" sz="2800" b="0" i="1" smtClean="0">
                                <a:latin typeface="Cambria Math" panose="02040503050406030204" pitchFamily="18" charset="0"/>
                              </a:rPr>
                              <m:t>− </m:t>
                            </m:r>
                            <m:f>
                              <m:fPr>
                                <m:ctrlPr>
                                  <a:rPr lang="de-DE" sz="2800" i="1">
                                    <a:latin typeface="Cambria Math" panose="02040503050406030204" pitchFamily="18" charset="0"/>
                                  </a:rPr>
                                </m:ctrlPr>
                              </m:fPr>
                              <m:num>
                                <m:r>
                                  <a:rPr lang="de-DE" sz="2800" i="1">
                                    <a:latin typeface="Cambria Math" panose="02040503050406030204" pitchFamily="18" charset="0"/>
                                  </a:rPr>
                                  <m:t>𝑟</m:t>
                                </m:r>
                              </m:num>
                              <m:den>
                                <m:r>
                                  <a:rPr lang="de-DE" sz="2800" b="0" i="1" smtClean="0">
                                    <a:latin typeface="Cambria Math" panose="02040503050406030204" pitchFamily="18" charset="0"/>
                                  </a:rPr>
                                  <m:t> </m:t>
                                </m:r>
                                <m:r>
                                  <a:rPr lang="de-DE" sz="2800" b="0" i="1" smtClean="0">
                                    <a:latin typeface="Cambria Math" panose="02040503050406030204" pitchFamily="18" charset="0"/>
                                  </a:rPr>
                                  <m:t>𝑘</m:t>
                                </m:r>
                              </m:den>
                            </m:f>
                            <m:sSub>
                              <m:sSubPr>
                                <m:ctrlPr>
                                  <a:rPr lang="de-DE" sz="2800" i="1">
                                    <a:latin typeface="Cambria Math" panose="02040503050406030204" pitchFamily="18" charset="0"/>
                                  </a:rPr>
                                </m:ctrlPr>
                              </m:sSubPr>
                              <m:e>
                                <m:r>
                                  <a:rPr lang="de-DE" sz="2800" b="0" i="1" smtClean="0">
                                    <a:latin typeface="Cambria Math" panose="02040503050406030204" pitchFamily="18" charset="0"/>
                                  </a:rPr>
                                  <m:t> </m:t>
                                </m:r>
                                <m:r>
                                  <a:rPr lang="de-DE" sz="2800" i="1">
                                    <a:latin typeface="Cambria Math" panose="02040503050406030204" pitchFamily="18" charset="0"/>
                                  </a:rPr>
                                  <m:t>⋅</m:t>
                                </m:r>
                                <m:r>
                                  <a:rPr lang="de-DE" sz="2800" i="1">
                                    <a:latin typeface="Cambria Math" panose="02040503050406030204" pitchFamily="18" charset="0"/>
                                  </a:rPr>
                                  <m:t>𝐻</m:t>
                                </m:r>
                              </m:e>
                              <m:sub>
                                <m:r>
                                  <a:rPr lang="de-DE" sz="2800" i="1">
                                    <a:latin typeface="Cambria Math" panose="02040503050406030204" pitchFamily="18" charset="0"/>
                                  </a:rPr>
                                  <m:t>0</m:t>
                                </m:r>
                              </m:sub>
                            </m:sSub>
                            <m:d>
                              <m:dPr>
                                <m:ctrlPr>
                                  <a:rPr lang="de-DE" sz="2800" i="1">
                                    <a:latin typeface="Cambria Math" panose="02040503050406030204" pitchFamily="18" charset="0"/>
                                  </a:rPr>
                                </m:ctrlPr>
                              </m:dPr>
                              <m:e>
                                <m:sSup>
                                  <m:sSupPr>
                                    <m:ctrlPr>
                                      <a:rPr lang="de-DE" sz="2800" i="1">
                                        <a:latin typeface="Cambria Math" panose="02040503050406030204" pitchFamily="18" charset="0"/>
                                      </a:rPr>
                                    </m:ctrlPr>
                                  </m:sSupPr>
                                  <m:e>
                                    <m:r>
                                      <a:rPr lang="de-DE" sz="2800" i="1">
                                        <a:latin typeface="Cambria Math" panose="02040503050406030204" pitchFamily="18" charset="0"/>
                                      </a:rPr>
                                      <m:t>ⅇ</m:t>
                                    </m:r>
                                  </m:e>
                                  <m:sup>
                                    <m:r>
                                      <a:rPr lang="de-DE" sz="2800" i="1">
                                        <a:latin typeface="Cambria Math" panose="02040503050406030204" pitchFamily="18" charset="0"/>
                                      </a:rPr>
                                      <m:t>𝑘𝑡</m:t>
                                    </m:r>
                                  </m:sup>
                                </m:sSup>
                                <m:r>
                                  <a:rPr lang="de-DE" sz="2800" i="1">
                                    <a:latin typeface="Cambria Math" panose="02040503050406030204" pitchFamily="18" charset="0"/>
                                  </a:rPr>
                                  <m:t>−</m:t>
                                </m:r>
                                <m:sSup>
                                  <m:sSupPr>
                                    <m:ctrlPr>
                                      <a:rPr lang="de-DE" sz="2800" i="1">
                                        <a:latin typeface="Cambria Math" panose="02040503050406030204" pitchFamily="18" charset="0"/>
                                      </a:rPr>
                                    </m:ctrlPr>
                                  </m:sSupPr>
                                  <m:e>
                                    <m:r>
                                      <a:rPr lang="de-DE" sz="2800" i="1">
                                        <a:latin typeface="Cambria Math" panose="02040503050406030204" pitchFamily="18" charset="0"/>
                                      </a:rPr>
                                      <m:t>ⅇ</m:t>
                                    </m:r>
                                  </m:e>
                                  <m:sup>
                                    <m:r>
                                      <a:rPr lang="de-DE" sz="2800" i="1">
                                        <a:latin typeface="Cambria Math" panose="02040503050406030204" pitchFamily="18" charset="0"/>
                                      </a:rPr>
                                      <m:t>−</m:t>
                                    </m:r>
                                    <m:r>
                                      <a:rPr lang="de-DE" sz="2800" i="1">
                                        <a:latin typeface="Cambria Math" panose="02040503050406030204" pitchFamily="18" charset="0"/>
                                      </a:rPr>
                                      <m:t>𝑘𝑡</m:t>
                                    </m:r>
                                  </m:sup>
                                </m:sSup>
                              </m:e>
                            </m:d>
                          </m:num>
                          <m:den>
                            <m:r>
                              <a:rPr lang="de-DE" sz="2800" b="0" i="1" smtClean="0">
                                <a:solidFill>
                                  <a:schemeClr val="tx1"/>
                                </a:solidFill>
                                <a:latin typeface="Cambria Math" panose="02040503050406030204" pitchFamily="18" charset="0"/>
                              </a:rPr>
                              <m:t>2</m:t>
                            </m:r>
                          </m:den>
                        </m:f>
                      </m:e>
                    </m:box>
                  </m:oMath>
                </a14:m>
                <a:endParaRPr lang="de-DE" sz="2800" dirty="0"/>
              </a:p>
            </p:txBody>
          </p:sp>
        </mc:Choice>
        <mc:Fallback xmlns="">
          <p:sp>
            <p:nvSpPr>
              <p:cNvPr id="26" name="Textfeld 25">
                <a:extLst>
                  <a:ext uri="{FF2B5EF4-FFF2-40B4-BE49-F238E27FC236}">
                    <a16:creationId xmlns:a16="http://schemas.microsoft.com/office/drawing/2014/main" id="{0C5DA211-0350-C1B6-7658-3B931F28BC84}"/>
                  </a:ext>
                </a:extLst>
              </p:cNvPr>
              <p:cNvSpPr txBox="1">
                <a:spLocks noRot="1" noChangeAspect="1" noMove="1" noResize="1" noEditPoints="1" noAdjustHandles="1" noChangeArrowheads="1" noChangeShapeType="1" noTextEdit="1"/>
              </p:cNvSpPr>
              <p:nvPr/>
            </p:nvSpPr>
            <p:spPr>
              <a:xfrm>
                <a:off x="511248" y="4744242"/>
                <a:ext cx="4368696" cy="731995"/>
              </a:xfrm>
              <a:prstGeom prst="rect">
                <a:avLst/>
              </a:prstGeom>
              <a:blipFill>
                <a:blip r:embed="rId9"/>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7" name="Textfeld 26">
                <a:extLst>
                  <a:ext uri="{FF2B5EF4-FFF2-40B4-BE49-F238E27FC236}">
                    <a16:creationId xmlns:a16="http://schemas.microsoft.com/office/drawing/2014/main" id="{3C717045-FADA-E6F1-90C0-A7E621C6F483}"/>
                  </a:ext>
                </a:extLst>
              </p:cNvPr>
              <p:cNvSpPr txBox="1"/>
              <p:nvPr/>
            </p:nvSpPr>
            <p:spPr>
              <a:xfrm>
                <a:off x="511248" y="5999532"/>
                <a:ext cx="48282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2400" i="1" smtClean="0">
                          <a:solidFill>
                            <a:schemeClr val="tx1"/>
                          </a:solidFill>
                          <a:latin typeface="Cambria Math" panose="02040503050406030204" pitchFamily="18" charset="0"/>
                        </a:rPr>
                        <m:t>=</m:t>
                      </m:r>
                    </m:oMath>
                  </m:oMathPara>
                </a14:m>
                <a:endParaRPr lang="de-DE" sz="2400" dirty="0"/>
              </a:p>
            </p:txBody>
          </p:sp>
        </mc:Choice>
        <mc:Fallback xmlns="">
          <p:sp>
            <p:nvSpPr>
              <p:cNvPr id="27" name="Textfeld 26">
                <a:extLst>
                  <a:ext uri="{FF2B5EF4-FFF2-40B4-BE49-F238E27FC236}">
                    <a16:creationId xmlns:a16="http://schemas.microsoft.com/office/drawing/2014/main" id="{3C717045-FADA-E6F1-90C0-A7E621C6F483}"/>
                  </a:ext>
                </a:extLst>
              </p:cNvPr>
              <p:cNvSpPr txBox="1">
                <a:spLocks noRot="1" noChangeAspect="1" noMove="1" noResize="1" noEditPoints="1" noAdjustHandles="1" noChangeArrowheads="1" noChangeShapeType="1" noTextEdit="1"/>
              </p:cNvSpPr>
              <p:nvPr/>
            </p:nvSpPr>
            <p:spPr>
              <a:xfrm>
                <a:off x="511248" y="5999532"/>
                <a:ext cx="482824" cy="461665"/>
              </a:xfrm>
              <a:prstGeom prst="rect">
                <a:avLst/>
              </a:prstGeom>
              <a:blipFill>
                <a:blip r:embed="rId10"/>
                <a:stretch>
                  <a:fillRect/>
                </a:stretch>
              </a:blipFill>
            </p:spPr>
            <p:txBody>
              <a:bodyPr/>
              <a:lstStyle/>
              <a:p>
                <a:r>
                  <a:rPr lang="de-DE">
                    <a:noFill/>
                  </a:rPr>
                  <a:t> </a:t>
                </a:r>
              </a:p>
            </p:txBody>
          </p:sp>
        </mc:Fallback>
      </mc:AlternateContent>
      <p:cxnSp>
        <p:nvCxnSpPr>
          <p:cNvPr id="28" name="Gerader Verbinder 27">
            <a:extLst>
              <a:ext uri="{FF2B5EF4-FFF2-40B4-BE49-F238E27FC236}">
                <a16:creationId xmlns:a16="http://schemas.microsoft.com/office/drawing/2014/main" id="{F079072E-EE82-34CD-CD58-06B8B0526A5E}"/>
              </a:ext>
            </a:extLst>
          </p:cNvPr>
          <p:cNvCxnSpPr>
            <a:cxnSpLocks/>
          </p:cNvCxnSpPr>
          <p:nvPr/>
        </p:nvCxnSpPr>
        <p:spPr>
          <a:xfrm>
            <a:off x="5844627" y="3961082"/>
            <a:ext cx="0" cy="4377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60E95B7C-13C8-0B65-7C5D-982943CA2B36}"/>
              </a:ext>
            </a:extLst>
          </p:cNvPr>
          <p:cNvSpPr txBox="1"/>
          <p:nvPr/>
        </p:nvSpPr>
        <p:spPr>
          <a:xfrm>
            <a:off x="6023838" y="3856789"/>
            <a:ext cx="6082884" cy="646331"/>
          </a:xfrm>
          <a:prstGeom prst="rect">
            <a:avLst/>
          </a:prstGeom>
          <a:noFill/>
        </p:spPr>
        <p:txBody>
          <a:bodyPr wrap="none" rtlCol="0">
            <a:spAutoFit/>
          </a:bodyPr>
          <a:lstStyle/>
          <a:p>
            <a:r>
              <a:rPr lang="de-DE" dirty="0"/>
              <a:t>Der Wert -1 wird vor die Klammer geschrieben, für die spätere </a:t>
            </a:r>
          </a:p>
          <a:p>
            <a:r>
              <a:rPr lang="de-DE" dirty="0" err="1"/>
              <a:t>sinh</a:t>
            </a:r>
            <a:r>
              <a:rPr lang="de-DE" dirty="0"/>
              <a:t>(x)-Form</a:t>
            </a:r>
          </a:p>
        </p:txBody>
      </p:sp>
      <mc:AlternateContent xmlns:mc="http://schemas.openxmlformats.org/markup-compatibility/2006" xmlns:a14="http://schemas.microsoft.com/office/drawing/2010/main">
        <mc:Choice Requires="a14">
          <p:sp>
            <p:nvSpPr>
              <p:cNvPr id="31" name="Textfeld 30">
                <a:extLst>
                  <a:ext uri="{FF2B5EF4-FFF2-40B4-BE49-F238E27FC236}">
                    <a16:creationId xmlns:a16="http://schemas.microsoft.com/office/drawing/2014/main" id="{96630010-DA46-7B54-9212-56A9C72E8A80}"/>
                  </a:ext>
                </a:extLst>
              </p:cNvPr>
              <p:cNvSpPr txBox="1"/>
              <p:nvPr/>
            </p:nvSpPr>
            <p:spPr>
              <a:xfrm>
                <a:off x="533242" y="2818207"/>
                <a:ext cx="4698639" cy="9662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de-DE" sz="2400" i="1" dirty="0" smtClean="0">
                              <a:solidFill>
                                <a:schemeClr val="tx1"/>
                              </a:solidFill>
                              <a:latin typeface="Cambria Math" panose="02040503050406030204" pitchFamily="18" charset="0"/>
                            </a:rPr>
                          </m:ctrlPr>
                        </m:sSubPr>
                        <m:e>
                          <m:r>
                            <a:rPr lang="de-DE" sz="2400" i="1">
                              <a:latin typeface="Cambria Math" panose="02040503050406030204" pitchFamily="18" charset="0"/>
                            </a:rPr>
                            <m:t>=</m:t>
                          </m:r>
                          <m:r>
                            <a:rPr lang="de-DE" sz="2400" i="1" dirty="0" smtClean="0">
                              <a:solidFill>
                                <a:schemeClr val="tx1"/>
                              </a:solidFill>
                              <a:latin typeface="Cambria Math" panose="02040503050406030204" pitchFamily="18" charset="0"/>
                            </a:rPr>
                            <m:t>𝐺</m:t>
                          </m:r>
                        </m:e>
                        <m:sub>
                          <m:r>
                            <a:rPr lang="de-DE" sz="2400" i="1" dirty="0" smtClean="0">
                              <a:solidFill>
                                <a:schemeClr val="tx1"/>
                              </a:solidFill>
                              <a:latin typeface="Cambria Math" panose="02040503050406030204" pitchFamily="18" charset="0"/>
                            </a:rPr>
                            <m:t>0</m:t>
                          </m:r>
                        </m:sub>
                      </m:sSub>
                      <m:f>
                        <m:fPr>
                          <m:ctrlPr>
                            <a:rPr lang="de-DE" sz="2400" i="1" dirty="0" smtClean="0">
                              <a:solidFill>
                                <a:schemeClr val="tx1"/>
                              </a:solidFill>
                              <a:latin typeface="Cambria Math" panose="02040503050406030204" pitchFamily="18" charset="0"/>
                            </a:rPr>
                          </m:ctrlPr>
                        </m:fPr>
                        <m:num>
                          <m:sSup>
                            <m:sSupPr>
                              <m:ctrlPr>
                                <a:rPr lang="de-DE" sz="2400" i="1">
                                  <a:solidFill>
                                    <a:schemeClr val="tx1"/>
                                  </a:solidFill>
                                  <a:latin typeface="Cambria Math" panose="02040503050406030204" pitchFamily="18" charset="0"/>
                                </a:rPr>
                              </m:ctrlPr>
                            </m:sSupPr>
                            <m:e>
                              <m:r>
                                <a:rPr lang="de-DE" sz="2400" b="0" i="0" smtClean="0">
                                  <a:solidFill>
                                    <a:schemeClr val="tx1"/>
                                  </a:solidFill>
                                  <a:latin typeface="Cambria Math" panose="02040503050406030204" pitchFamily="18" charset="0"/>
                                </a:rPr>
                                <m:t>(</m:t>
                              </m:r>
                              <m:r>
                                <a:rPr lang="de-DE" sz="2400">
                                  <a:solidFill>
                                    <a:schemeClr val="tx1"/>
                                  </a:solidFill>
                                  <a:latin typeface="Cambria Math" panose="02040503050406030204" pitchFamily="18" charset="0"/>
                                </a:rPr>
                                <m:t>ⅇ</m:t>
                              </m:r>
                            </m:e>
                            <m:sup>
                              <m:r>
                                <a:rPr lang="de-DE" sz="2400" i="1">
                                  <a:solidFill>
                                    <a:schemeClr val="tx1"/>
                                  </a:solidFill>
                                  <a:latin typeface="Cambria Math" panose="02040503050406030204" pitchFamily="18" charset="0"/>
                                </a:rPr>
                                <m:t>𝑘𝑡</m:t>
                              </m:r>
                            </m:sup>
                          </m:sSup>
                          <m:r>
                            <a:rPr lang="de-DE" sz="2400">
                              <a:solidFill>
                                <a:schemeClr val="tx1"/>
                              </a:solidFill>
                              <a:latin typeface="Cambria Math" panose="02040503050406030204" pitchFamily="18" charset="0"/>
                            </a:rPr>
                            <m:t>+</m:t>
                          </m:r>
                          <m:sSup>
                            <m:sSupPr>
                              <m:ctrlPr>
                                <a:rPr lang="de-DE" sz="2400" i="1">
                                  <a:solidFill>
                                    <a:schemeClr val="tx1"/>
                                  </a:solidFill>
                                  <a:latin typeface="Cambria Math" panose="02040503050406030204" pitchFamily="18" charset="0"/>
                                </a:rPr>
                              </m:ctrlPr>
                            </m:sSupPr>
                            <m:e>
                              <m:r>
                                <a:rPr lang="de-DE" sz="2400">
                                  <a:solidFill>
                                    <a:schemeClr val="tx1"/>
                                  </a:solidFill>
                                  <a:latin typeface="Cambria Math" panose="02040503050406030204" pitchFamily="18" charset="0"/>
                                </a:rPr>
                                <m:t>ⅇ</m:t>
                              </m:r>
                            </m:e>
                            <m:sup>
                              <m:r>
                                <a:rPr lang="de-DE" sz="2400">
                                  <a:solidFill>
                                    <a:schemeClr val="tx1"/>
                                  </a:solidFill>
                                  <a:latin typeface="Cambria Math" panose="02040503050406030204" pitchFamily="18" charset="0"/>
                                </a:rPr>
                                <m:t>−</m:t>
                              </m:r>
                              <m:r>
                                <a:rPr lang="de-DE" sz="2400" i="1">
                                  <a:solidFill>
                                    <a:schemeClr val="tx1"/>
                                  </a:solidFill>
                                  <a:latin typeface="Cambria Math" panose="02040503050406030204" pitchFamily="18" charset="0"/>
                                </a:rPr>
                                <m:t>𝑘𝑡</m:t>
                              </m:r>
                            </m:sup>
                          </m:sSup>
                          <m:r>
                            <a:rPr lang="de-DE" sz="2400" b="0" i="1" smtClean="0">
                              <a:solidFill>
                                <a:schemeClr val="tx1"/>
                              </a:solidFill>
                              <a:latin typeface="Cambria Math" panose="02040503050406030204" pitchFamily="18" charset="0"/>
                            </a:rPr>
                            <m:t>)+</m:t>
                          </m:r>
                          <m:f>
                            <m:fPr>
                              <m:ctrlPr>
                                <a:rPr lang="de-DE" sz="2400" i="1">
                                  <a:solidFill>
                                    <a:schemeClr val="tx1"/>
                                  </a:solidFill>
                                  <a:latin typeface="Cambria Math" panose="02040503050406030204" pitchFamily="18" charset="0"/>
                                </a:rPr>
                              </m:ctrlPr>
                            </m:fPr>
                            <m:num>
                              <m:r>
                                <a:rPr lang="de-DE" sz="2400" i="1">
                                  <a:solidFill>
                                    <a:schemeClr val="tx1"/>
                                  </a:solidFill>
                                  <a:latin typeface="Cambria Math" panose="02040503050406030204" pitchFamily="18" charset="0"/>
                                </a:rPr>
                                <m:t>𝑟</m:t>
                              </m:r>
                            </m:num>
                            <m:den>
                              <m:r>
                                <a:rPr lang="de-DE" sz="2400" i="1">
                                  <a:solidFill>
                                    <a:schemeClr val="tx1"/>
                                  </a:solidFill>
                                  <a:latin typeface="Cambria Math" panose="02040503050406030204" pitchFamily="18" charset="0"/>
                                </a:rPr>
                                <m:t>𝑘</m:t>
                              </m:r>
                            </m:den>
                          </m:f>
                          <m:sSub>
                            <m:sSubPr>
                              <m:ctrlPr>
                                <a:rPr lang="de-DE" sz="2400" i="1">
                                  <a:solidFill>
                                    <a:schemeClr val="tx1"/>
                                  </a:solidFill>
                                  <a:latin typeface="Cambria Math" panose="02040503050406030204" pitchFamily="18" charset="0"/>
                                </a:rPr>
                              </m:ctrlPr>
                            </m:sSubPr>
                            <m:e>
                              <m:r>
                                <a:rPr lang="de-DE" sz="2400" i="1">
                                  <a:solidFill>
                                    <a:schemeClr val="tx1"/>
                                  </a:solidFill>
                                  <a:latin typeface="Cambria Math" panose="02040503050406030204" pitchFamily="18" charset="0"/>
                                </a:rPr>
                                <m:t>𝐻</m:t>
                              </m:r>
                            </m:e>
                            <m:sub>
                              <m:r>
                                <a:rPr lang="de-DE" sz="2400">
                                  <a:solidFill>
                                    <a:schemeClr val="tx1"/>
                                  </a:solidFill>
                                  <a:latin typeface="Cambria Math" panose="02040503050406030204" pitchFamily="18" charset="0"/>
                                </a:rPr>
                                <m:t>0</m:t>
                              </m:r>
                            </m:sub>
                          </m:sSub>
                          <m:r>
                            <a:rPr lang="de-DE" sz="2400" b="0" i="1" smtClean="0">
                              <a:solidFill>
                                <a:schemeClr val="tx1"/>
                              </a:solidFill>
                              <a:latin typeface="Cambria Math" panose="02040503050406030204" pitchFamily="18" charset="0"/>
                            </a:rPr>
                            <m:t>(</m:t>
                          </m:r>
                          <m:sSup>
                            <m:sSupPr>
                              <m:ctrlPr>
                                <a:rPr lang="de-DE" sz="2400" i="1">
                                  <a:solidFill>
                                    <a:schemeClr val="tx1"/>
                                  </a:solidFill>
                                  <a:latin typeface="Cambria Math" panose="02040503050406030204" pitchFamily="18" charset="0"/>
                                </a:rPr>
                              </m:ctrlPr>
                            </m:sSupPr>
                            <m:e>
                              <m:r>
                                <a:rPr lang="de-DE" sz="2400">
                                  <a:solidFill>
                                    <a:schemeClr val="tx1"/>
                                  </a:solidFill>
                                  <a:latin typeface="Cambria Math" panose="02040503050406030204" pitchFamily="18" charset="0"/>
                                </a:rPr>
                                <m:t>ⅇ</m:t>
                              </m:r>
                            </m:e>
                            <m:sup>
                              <m:r>
                                <a:rPr lang="de-DE" sz="2400" i="1">
                                  <a:solidFill>
                                    <a:schemeClr val="tx1"/>
                                  </a:solidFill>
                                  <a:latin typeface="Cambria Math" panose="02040503050406030204" pitchFamily="18" charset="0"/>
                                </a:rPr>
                                <m:t>𝑘𝑡</m:t>
                              </m:r>
                            </m:sup>
                          </m:sSup>
                          <m:r>
                            <a:rPr lang="de-DE" sz="2400">
                              <a:solidFill>
                                <a:schemeClr val="tx1"/>
                              </a:solidFill>
                              <a:latin typeface="Cambria Math" panose="02040503050406030204" pitchFamily="18" charset="0"/>
                            </a:rPr>
                            <m:t>−</m:t>
                          </m:r>
                          <m:sSup>
                            <m:sSupPr>
                              <m:ctrlPr>
                                <a:rPr lang="de-DE" sz="2400" i="1">
                                  <a:solidFill>
                                    <a:schemeClr val="tx1"/>
                                  </a:solidFill>
                                  <a:latin typeface="Cambria Math" panose="02040503050406030204" pitchFamily="18" charset="0"/>
                                </a:rPr>
                              </m:ctrlPr>
                            </m:sSupPr>
                            <m:e>
                              <m:r>
                                <a:rPr lang="de-DE" sz="2400">
                                  <a:solidFill>
                                    <a:schemeClr val="tx1"/>
                                  </a:solidFill>
                                  <a:latin typeface="Cambria Math" panose="02040503050406030204" pitchFamily="18" charset="0"/>
                                </a:rPr>
                                <m:t>ⅇ</m:t>
                              </m:r>
                            </m:e>
                            <m:sup>
                              <m:r>
                                <a:rPr lang="de-DE" sz="2400">
                                  <a:solidFill>
                                    <a:schemeClr val="tx1"/>
                                  </a:solidFill>
                                  <a:latin typeface="Cambria Math" panose="02040503050406030204" pitchFamily="18" charset="0"/>
                                </a:rPr>
                                <m:t>−</m:t>
                              </m:r>
                              <m:r>
                                <a:rPr lang="de-DE" sz="2400" i="1">
                                  <a:solidFill>
                                    <a:schemeClr val="tx1"/>
                                  </a:solidFill>
                                  <a:latin typeface="Cambria Math" panose="02040503050406030204" pitchFamily="18" charset="0"/>
                                </a:rPr>
                                <m:t>𝑘𝑡</m:t>
                              </m:r>
                            </m:sup>
                          </m:sSup>
                          <m:r>
                            <a:rPr lang="de-DE" sz="2400" b="0" i="1" smtClean="0">
                              <a:solidFill>
                                <a:schemeClr val="tx1"/>
                              </a:solidFill>
                              <a:latin typeface="Cambria Math" panose="02040503050406030204" pitchFamily="18" charset="0"/>
                            </a:rPr>
                            <m:t>)</m:t>
                          </m:r>
                        </m:num>
                        <m:den>
                          <m:r>
                            <a:rPr lang="de-DE" sz="2400" b="0" i="1" dirty="0" smtClean="0">
                              <a:solidFill>
                                <a:schemeClr val="tx1"/>
                              </a:solidFill>
                              <a:latin typeface="Cambria Math" panose="02040503050406030204" pitchFamily="18" charset="0"/>
                            </a:rPr>
                            <m:t>2</m:t>
                          </m:r>
                        </m:den>
                      </m:f>
                    </m:oMath>
                  </m:oMathPara>
                </a14:m>
                <a:endParaRPr lang="de-DE" sz="2400" dirty="0"/>
              </a:p>
            </p:txBody>
          </p:sp>
        </mc:Choice>
        <mc:Fallback xmlns="">
          <p:sp>
            <p:nvSpPr>
              <p:cNvPr id="31" name="Textfeld 30">
                <a:extLst>
                  <a:ext uri="{FF2B5EF4-FFF2-40B4-BE49-F238E27FC236}">
                    <a16:creationId xmlns:a16="http://schemas.microsoft.com/office/drawing/2014/main" id="{96630010-DA46-7B54-9212-56A9C72E8A80}"/>
                  </a:ext>
                </a:extLst>
              </p:cNvPr>
              <p:cNvSpPr txBox="1">
                <a:spLocks noRot="1" noChangeAspect="1" noMove="1" noResize="1" noEditPoints="1" noAdjustHandles="1" noChangeArrowheads="1" noChangeShapeType="1" noTextEdit="1"/>
              </p:cNvSpPr>
              <p:nvPr/>
            </p:nvSpPr>
            <p:spPr>
              <a:xfrm>
                <a:off x="533242" y="2818207"/>
                <a:ext cx="4698639" cy="966227"/>
              </a:xfrm>
              <a:prstGeom prst="rect">
                <a:avLst/>
              </a:prstGeom>
              <a:blipFill>
                <a:blip r:embed="rId11"/>
                <a:stretch>
                  <a:fillRect r="-1686"/>
                </a:stretch>
              </a:blipFill>
            </p:spPr>
            <p:txBody>
              <a:bodyPr/>
              <a:lstStyle/>
              <a:p>
                <a:r>
                  <a:rPr lang="de-DE">
                    <a:noFill/>
                  </a:rPr>
                  <a:t> </a:t>
                </a:r>
              </a:p>
            </p:txBody>
          </p:sp>
        </mc:Fallback>
      </mc:AlternateContent>
      <p:sp>
        <p:nvSpPr>
          <p:cNvPr id="32" name="Textfeld 31">
            <a:extLst>
              <a:ext uri="{FF2B5EF4-FFF2-40B4-BE49-F238E27FC236}">
                <a16:creationId xmlns:a16="http://schemas.microsoft.com/office/drawing/2014/main" id="{15000AB8-B98C-86C7-4A26-299127C5DCCA}"/>
              </a:ext>
            </a:extLst>
          </p:cNvPr>
          <p:cNvSpPr txBox="1"/>
          <p:nvPr/>
        </p:nvSpPr>
        <p:spPr>
          <a:xfrm>
            <a:off x="7324700" y="5569402"/>
            <a:ext cx="4343305" cy="369332"/>
          </a:xfrm>
          <a:prstGeom prst="rect">
            <a:avLst/>
          </a:prstGeom>
          <a:noFill/>
        </p:spPr>
        <p:txBody>
          <a:bodyPr wrap="none" rtlCol="0">
            <a:spAutoFit/>
          </a:bodyPr>
          <a:lstStyle/>
          <a:p>
            <a:r>
              <a:rPr lang="de-DE" dirty="0"/>
              <a:t>Die Rechnung für H(t) erfolgt gleichermaßen</a:t>
            </a:r>
          </a:p>
        </p:txBody>
      </p:sp>
    </p:spTree>
    <p:extLst>
      <p:ext uri="{BB962C8B-B14F-4D97-AF65-F5344CB8AC3E}">
        <p14:creationId xmlns:p14="http://schemas.microsoft.com/office/powerpoint/2010/main" val="3570478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DDD4B48E-5EC7-1387-8DA4-3CCFCD491037}"/>
              </a:ext>
            </a:extLst>
          </p:cNvPr>
          <p:cNvSpPr txBox="1"/>
          <p:nvPr/>
        </p:nvSpPr>
        <p:spPr>
          <a:xfrm>
            <a:off x="486383" y="573932"/>
            <a:ext cx="10451579" cy="646331"/>
          </a:xfrm>
          <a:prstGeom prst="rect">
            <a:avLst/>
          </a:prstGeom>
          <a:noFill/>
        </p:spPr>
        <p:txBody>
          <a:bodyPr wrap="none" rtlCol="0">
            <a:spAutoFit/>
          </a:bodyPr>
          <a:lstStyle/>
          <a:p>
            <a:r>
              <a:rPr lang="de-DE" dirty="0"/>
              <a:t>Durch die Verwendung der hyperbolischen Funktionen können wir unsere Lösungen auch wie folgt schreiben:</a:t>
            </a:r>
          </a:p>
          <a:p>
            <a:endParaRPr lang="de-DE" dirty="0"/>
          </a:p>
        </p:txBody>
      </p:sp>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04BF4D73-12B6-C431-81AA-277E35C9BE26}"/>
                  </a:ext>
                </a:extLst>
              </p:cNvPr>
              <p:cNvSpPr txBox="1"/>
              <p:nvPr/>
            </p:nvSpPr>
            <p:spPr>
              <a:xfrm>
                <a:off x="486383" y="1220263"/>
                <a:ext cx="2146485" cy="6237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de-DE" b="0" i="0" smtClean="0">
                          <a:solidFill>
                            <a:schemeClr val="tx1"/>
                          </a:solidFill>
                          <a:latin typeface="Cambria Math" panose="02040503050406030204" pitchFamily="18" charset="0"/>
                        </a:rPr>
                        <m:t>cosh</m:t>
                      </m:r>
                      <m:r>
                        <a:rPr lang="de-DE" b="0" i="0" smtClean="0">
                          <a:solidFill>
                            <a:schemeClr val="tx1"/>
                          </a:solidFill>
                          <a:latin typeface="Cambria Math" panose="02040503050406030204" pitchFamily="18" charset="0"/>
                        </a:rPr>
                        <m:t>(</m:t>
                      </m:r>
                      <m:r>
                        <m:rPr>
                          <m:sty m:val="p"/>
                        </m:rPr>
                        <a:rPr lang="de-DE" b="0" i="0" smtClean="0">
                          <a:solidFill>
                            <a:schemeClr val="tx1"/>
                          </a:solidFill>
                          <a:latin typeface="Cambria Math" panose="02040503050406030204" pitchFamily="18" charset="0"/>
                        </a:rPr>
                        <m:t>x</m:t>
                      </m:r>
                      <m:r>
                        <a:rPr lang="de-DE" b="0" i="0" smtClean="0">
                          <a:solidFill>
                            <a:schemeClr val="tx1"/>
                          </a:solidFill>
                          <a:latin typeface="Cambria Math" panose="02040503050406030204" pitchFamily="18" charset="0"/>
                        </a:rPr>
                        <m:t>)=</m:t>
                      </m:r>
                      <m:f>
                        <m:fPr>
                          <m:ctrlPr>
                            <a:rPr lang="de-DE" i="1">
                              <a:solidFill>
                                <a:schemeClr val="tx1"/>
                              </a:solidFill>
                              <a:latin typeface="Cambria Math" panose="02040503050406030204" pitchFamily="18" charset="0"/>
                            </a:rPr>
                          </m:ctrlPr>
                        </m:fPr>
                        <m:num>
                          <m:sSup>
                            <m:sSupPr>
                              <m:ctrlPr>
                                <a:rPr lang="de-DE" i="1">
                                  <a:solidFill>
                                    <a:schemeClr val="tx1"/>
                                  </a:solidFill>
                                  <a:latin typeface="Cambria Math" panose="02040503050406030204" pitchFamily="18" charset="0"/>
                                </a:rPr>
                              </m:ctrlPr>
                            </m:sSupPr>
                            <m:e>
                              <m:r>
                                <a:rPr lang="de-DE" i="0">
                                  <a:solidFill>
                                    <a:schemeClr val="tx1"/>
                                  </a:solidFill>
                                  <a:latin typeface="Cambria Math" panose="02040503050406030204" pitchFamily="18" charset="0"/>
                                </a:rPr>
                                <m:t>ⅇ</m:t>
                              </m:r>
                            </m:e>
                            <m:sup>
                              <m:r>
                                <a:rPr lang="de-DE" i="1">
                                  <a:solidFill>
                                    <a:schemeClr val="tx1"/>
                                  </a:solidFill>
                                  <a:latin typeface="Cambria Math" panose="02040503050406030204" pitchFamily="18" charset="0"/>
                                </a:rPr>
                                <m:t>𝑥</m:t>
                              </m:r>
                            </m:sup>
                          </m:sSup>
                          <m:r>
                            <a:rPr lang="de-DE" i="0">
                              <a:solidFill>
                                <a:schemeClr val="tx1"/>
                              </a:solidFill>
                              <a:latin typeface="Cambria Math" panose="02040503050406030204" pitchFamily="18" charset="0"/>
                            </a:rPr>
                            <m:t>+</m:t>
                          </m:r>
                          <m:sSup>
                            <m:sSupPr>
                              <m:ctrlPr>
                                <a:rPr lang="de-DE" i="1">
                                  <a:solidFill>
                                    <a:schemeClr val="tx1"/>
                                  </a:solidFill>
                                  <a:latin typeface="Cambria Math" panose="02040503050406030204" pitchFamily="18" charset="0"/>
                                </a:rPr>
                              </m:ctrlPr>
                            </m:sSupPr>
                            <m:e>
                              <m:r>
                                <a:rPr lang="de-DE" i="0">
                                  <a:solidFill>
                                    <a:schemeClr val="tx1"/>
                                  </a:solidFill>
                                  <a:latin typeface="Cambria Math" panose="02040503050406030204" pitchFamily="18" charset="0"/>
                                </a:rPr>
                                <m:t>ⅇ</m:t>
                              </m:r>
                            </m:e>
                            <m:sup>
                              <m:r>
                                <a:rPr lang="de-DE" i="0">
                                  <a:solidFill>
                                    <a:schemeClr val="tx1"/>
                                  </a:solidFill>
                                  <a:latin typeface="Cambria Math" panose="02040503050406030204" pitchFamily="18" charset="0"/>
                                </a:rPr>
                                <m:t>−</m:t>
                              </m:r>
                              <m:r>
                                <a:rPr lang="de-DE" i="1">
                                  <a:solidFill>
                                    <a:schemeClr val="tx1"/>
                                  </a:solidFill>
                                  <a:latin typeface="Cambria Math" panose="02040503050406030204" pitchFamily="18" charset="0"/>
                                </a:rPr>
                                <m:t>𝑥</m:t>
                              </m:r>
                            </m:sup>
                          </m:sSup>
                        </m:num>
                        <m:den>
                          <m:r>
                            <a:rPr lang="de-DE" i="0">
                              <a:solidFill>
                                <a:schemeClr val="tx1"/>
                              </a:solidFill>
                              <a:latin typeface="Cambria Math" panose="02040503050406030204" pitchFamily="18" charset="0"/>
                            </a:rPr>
                            <m:t>2</m:t>
                          </m:r>
                        </m:den>
                      </m:f>
                    </m:oMath>
                  </m:oMathPara>
                </a14:m>
                <a:endParaRPr lang="de-DE" dirty="0"/>
              </a:p>
            </p:txBody>
          </p:sp>
        </mc:Choice>
        <mc:Fallback xmlns="">
          <p:sp>
            <p:nvSpPr>
              <p:cNvPr id="3" name="Textfeld 2">
                <a:extLst>
                  <a:ext uri="{FF2B5EF4-FFF2-40B4-BE49-F238E27FC236}">
                    <a16:creationId xmlns:a16="http://schemas.microsoft.com/office/drawing/2014/main" id="{04BF4D73-12B6-C431-81AA-277E35C9BE26}"/>
                  </a:ext>
                </a:extLst>
              </p:cNvPr>
              <p:cNvSpPr txBox="1">
                <a:spLocks noRot="1" noChangeAspect="1" noMove="1" noResize="1" noEditPoints="1" noAdjustHandles="1" noChangeArrowheads="1" noChangeShapeType="1" noTextEdit="1"/>
              </p:cNvSpPr>
              <p:nvPr/>
            </p:nvSpPr>
            <p:spPr>
              <a:xfrm>
                <a:off x="486383" y="1220263"/>
                <a:ext cx="2146485" cy="623761"/>
              </a:xfrm>
              <a:prstGeom prst="rect">
                <a:avLst/>
              </a:prstGeom>
              <a:blipFill>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5CFFEEE7-F244-1965-CB38-5D43A603C371}"/>
                  </a:ext>
                </a:extLst>
              </p:cNvPr>
              <p:cNvSpPr txBox="1"/>
              <p:nvPr/>
            </p:nvSpPr>
            <p:spPr>
              <a:xfrm>
                <a:off x="3615957" y="1220263"/>
                <a:ext cx="2133469" cy="6237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de-DE" i="1" smtClean="0">
                              <a:solidFill>
                                <a:schemeClr val="tx1"/>
                              </a:solidFill>
                              <a:latin typeface="Cambria Math" panose="02040503050406030204" pitchFamily="18" charset="0"/>
                            </a:rPr>
                          </m:ctrlPr>
                        </m:funcPr>
                        <m:fName>
                          <m:r>
                            <m:rPr>
                              <m:sty m:val="p"/>
                            </m:rPr>
                            <a:rPr lang="de-DE">
                              <a:solidFill>
                                <a:schemeClr val="tx1"/>
                              </a:solidFill>
                              <a:latin typeface="Cambria Math" panose="02040503050406030204" pitchFamily="18" charset="0"/>
                            </a:rPr>
                            <m:t>sinh</m:t>
                          </m:r>
                        </m:fName>
                        <m:e>
                          <m:d>
                            <m:dPr>
                              <m:ctrlPr>
                                <a:rPr lang="de-DE" i="1">
                                  <a:solidFill>
                                    <a:schemeClr val="tx1"/>
                                  </a:solidFill>
                                  <a:latin typeface="Cambria Math" panose="02040503050406030204" pitchFamily="18" charset="0"/>
                                </a:rPr>
                              </m:ctrlPr>
                            </m:dPr>
                            <m:e>
                              <m:r>
                                <a:rPr lang="de-DE" i="1">
                                  <a:solidFill>
                                    <a:schemeClr val="tx1"/>
                                  </a:solidFill>
                                  <a:latin typeface="Cambria Math" panose="02040503050406030204" pitchFamily="18" charset="0"/>
                                </a:rPr>
                                <m:t>𝑥</m:t>
                              </m:r>
                            </m:e>
                          </m:d>
                        </m:e>
                      </m:func>
                      <m:r>
                        <a:rPr lang="de-DE" i="0">
                          <a:solidFill>
                            <a:schemeClr val="tx1"/>
                          </a:solidFill>
                          <a:latin typeface="Cambria Math" panose="02040503050406030204" pitchFamily="18" charset="0"/>
                        </a:rPr>
                        <m:t>=</m:t>
                      </m:r>
                      <m:f>
                        <m:fPr>
                          <m:ctrlPr>
                            <a:rPr lang="de-DE" i="1">
                              <a:solidFill>
                                <a:schemeClr val="tx1"/>
                              </a:solidFill>
                              <a:latin typeface="Cambria Math" panose="02040503050406030204" pitchFamily="18" charset="0"/>
                            </a:rPr>
                          </m:ctrlPr>
                        </m:fPr>
                        <m:num>
                          <m:sSup>
                            <m:sSupPr>
                              <m:ctrlPr>
                                <a:rPr lang="de-DE" i="1">
                                  <a:solidFill>
                                    <a:schemeClr val="tx1"/>
                                  </a:solidFill>
                                  <a:latin typeface="Cambria Math" panose="02040503050406030204" pitchFamily="18" charset="0"/>
                                </a:rPr>
                              </m:ctrlPr>
                            </m:sSupPr>
                            <m:e>
                              <m:r>
                                <a:rPr lang="de-DE" i="0">
                                  <a:solidFill>
                                    <a:schemeClr val="tx1"/>
                                  </a:solidFill>
                                  <a:latin typeface="Cambria Math" panose="02040503050406030204" pitchFamily="18" charset="0"/>
                                </a:rPr>
                                <m:t>ⅇ</m:t>
                              </m:r>
                            </m:e>
                            <m:sup>
                              <m:r>
                                <a:rPr lang="de-DE" i="1">
                                  <a:solidFill>
                                    <a:schemeClr val="tx1"/>
                                  </a:solidFill>
                                  <a:latin typeface="Cambria Math" panose="02040503050406030204" pitchFamily="18" charset="0"/>
                                </a:rPr>
                                <m:t>𝑥</m:t>
                              </m:r>
                            </m:sup>
                          </m:sSup>
                          <m:r>
                            <a:rPr lang="de-DE" i="0">
                              <a:solidFill>
                                <a:schemeClr val="tx1"/>
                              </a:solidFill>
                              <a:latin typeface="Cambria Math" panose="02040503050406030204" pitchFamily="18" charset="0"/>
                            </a:rPr>
                            <m:t>−</m:t>
                          </m:r>
                          <m:sSup>
                            <m:sSupPr>
                              <m:ctrlPr>
                                <a:rPr lang="de-DE" i="1">
                                  <a:solidFill>
                                    <a:schemeClr val="tx1"/>
                                  </a:solidFill>
                                  <a:latin typeface="Cambria Math" panose="02040503050406030204" pitchFamily="18" charset="0"/>
                                </a:rPr>
                              </m:ctrlPr>
                            </m:sSupPr>
                            <m:e>
                              <m:r>
                                <a:rPr lang="de-DE" i="0">
                                  <a:solidFill>
                                    <a:schemeClr val="tx1"/>
                                  </a:solidFill>
                                  <a:latin typeface="Cambria Math" panose="02040503050406030204" pitchFamily="18" charset="0"/>
                                </a:rPr>
                                <m:t>ⅇ</m:t>
                              </m:r>
                            </m:e>
                            <m:sup>
                              <m:r>
                                <a:rPr lang="de-DE" i="0">
                                  <a:solidFill>
                                    <a:schemeClr val="tx1"/>
                                  </a:solidFill>
                                  <a:latin typeface="Cambria Math" panose="02040503050406030204" pitchFamily="18" charset="0"/>
                                </a:rPr>
                                <m:t>−</m:t>
                              </m:r>
                              <m:r>
                                <a:rPr lang="de-DE" i="1">
                                  <a:solidFill>
                                    <a:schemeClr val="tx1"/>
                                  </a:solidFill>
                                  <a:latin typeface="Cambria Math" panose="02040503050406030204" pitchFamily="18" charset="0"/>
                                </a:rPr>
                                <m:t>𝑥</m:t>
                              </m:r>
                            </m:sup>
                          </m:sSup>
                        </m:num>
                        <m:den>
                          <m:r>
                            <a:rPr lang="de-DE" i="0">
                              <a:solidFill>
                                <a:schemeClr val="tx1"/>
                              </a:solidFill>
                              <a:latin typeface="Cambria Math" panose="02040503050406030204" pitchFamily="18" charset="0"/>
                            </a:rPr>
                            <m:t>2</m:t>
                          </m:r>
                        </m:den>
                      </m:f>
                    </m:oMath>
                  </m:oMathPara>
                </a14:m>
                <a:endParaRPr lang="de-DE" dirty="0"/>
              </a:p>
            </p:txBody>
          </p:sp>
        </mc:Choice>
        <mc:Fallback xmlns="">
          <p:sp>
            <p:nvSpPr>
              <p:cNvPr id="4" name="Textfeld 3">
                <a:extLst>
                  <a:ext uri="{FF2B5EF4-FFF2-40B4-BE49-F238E27FC236}">
                    <a16:creationId xmlns:a16="http://schemas.microsoft.com/office/drawing/2014/main" id="{5CFFEEE7-F244-1965-CB38-5D43A603C371}"/>
                  </a:ext>
                </a:extLst>
              </p:cNvPr>
              <p:cNvSpPr txBox="1">
                <a:spLocks noRot="1" noChangeAspect="1" noMove="1" noResize="1" noEditPoints="1" noAdjustHandles="1" noChangeArrowheads="1" noChangeShapeType="1" noTextEdit="1"/>
              </p:cNvSpPr>
              <p:nvPr/>
            </p:nvSpPr>
            <p:spPr>
              <a:xfrm>
                <a:off x="3615957" y="1220263"/>
                <a:ext cx="2133469" cy="623761"/>
              </a:xfrm>
              <a:prstGeom prst="rect">
                <a:avLst/>
              </a:prstGeom>
              <a:blipFill>
                <a:blip r:embed="rId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3B3391D4-2EF6-DB09-FF75-114D0AC6CF56}"/>
                  </a:ext>
                </a:extLst>
              </p:cNvPr>
              <p:cNvSpPr txBox="1"/>
              <p:nvPr/>
            </p:nvSpPr>
            <p:spPr>
              <a:xfrm>
                <a:off x="583660" y="4263403"/>
                <a:ext cx="4338367" cy="781240"/>
              </a:xfrm>
              <a:prstGeom prst="rect">
                <a:avLst/>
              </a:prstGeom>
              <a:noFill/>
            </p:spPr>
            <p:txBody>
              <a:bodyPr wrap="none" rtlCol="0">
                <a:spAutoFit/>
              </a:bodyPr>
              <a:lstStyle/>
              <a:p>
                <a:r>
                  <a:rPr lang="de-DE" sz="2000" dirty="0">
                    <a:solidFill>
                      <a:schemeClr val="tx1"/>
                    </a:solidFill>
                  </a:rPr>
                  <a:t>-&gt;G(t) = G</a:t>
                </a:r>
                <a:r>
                  <a:rPr lang="de-DE" sz="2000" baseline="-25000" dirty="0">
                    <a:solidFill>
                      <a:schemeClr val="tx1"/>
                    </a:solidFill>
                  </a:rPr>
                  <a:t>0</a:t>
                </a:r>
                <a:r>
                  <a:rPr lang="de-DE" sz="2000" dirty="0">
                    <a:solidFill>
                      <a:schemeClr val="tx1"/>
                    </a:solidFill>
                  </a:rPr>
                  <a:t> · </a:t>
                </a:r>
                <a:r>
                  <a:rPr lang="de-DE" sz="2000" dirty="0" err="1">
                    <a:solidFill>
                      <a:schemeClr val="tx1"/>
                    </a:solidFill>
                  </a:rPr>
                  <a:t>cosh</a:t>
                </a:r>
                <a:r>
                  <a:rPr lang="de-DE" sz="2000" dirty="0">
                    <a:solidFill>
                      <a:schemeClr val="tx1"/>
                    </a:solidFill>
                  </a:rPr>
                  <a:t> (k t) </a:t>
                </a:r>
                <a14:m>
                  <m:oMath xmlns:m="http://schemas.openxmlformats.org/officeDocument/2006/math">
                    <m:r>
                      <a:rPr lang="de-DE" sz="2000" smtClean="0">
                        <a:solidFill>
                          <a:schemeClr val="tx1"/>
                        </a:solidFill>
                        <a:latin typeface="Cambria Math" panose="02040503050406030204" pitchFamily="18" charset="0"/>
                      </a:rPr>
                      <m:t>−</m:t>
                    </m:r>
                    <m:f>
                      <m:fPr>
                        <m:ctrlPr>
                          <a:rPr lang="de-DE" sz="2000" i="1" smtClean="0">
                            <a:solidFill>
                              <a:schemeClr val="tx1"/>
                            </a:solidFill>
                            <a:latin typeface="Cambria Math" panose="02040503050406030204" pitchFamily="18" charset="0"/>
                          </a:rPr>
                        </m:ctrlPr>
                      </m:fPr>
                      <m:num>
                        <m:r>
                          <a:rPr lang="de-DE" sz="2000" i="1" smtClean="0">
                            <a:solidFill>
                              <a:schemeClr val="tx1"/>
                            </a:solidFill>
                            <a:latin typeface="Cambria Math" panose="02040503050406030204" pitchFamily="18" charset="0"/>
                          </a:rPr>
                          <m:t>𝑟</m:t>
                        </m:r>
                      </m:num>
                      <m:den>
                        <m:r>
                          <a:rPr lang="de-DE" sz="2000" i="1" smtClean="0">
                            <a:solidFill>
                              <a:schemeClr val="tx1"/>
                            </a:solidFill>
                            <a:latin typeface="Cambria Math" panose="02040503050406030204" pitchFamily="18" charset="0"/>
                          </a:rPr>
                          <m:t>𝑘</m:t>
                        </m:r>
                      </m:den>
                    </m:f>
                    <m:r>
                      <a:rPr lang="de-DE" sz="2000" i="0" smtClean="0">
                        <a:solidFill>
                          <a:schemeClr val="tx1"/>
                        </a:solidFill>
                        <a:latin typeface="Cambria Math" panose="02040503050406030204" pitchFamily="18" charset="0"/>
                      </a:rPr>
                      <m:t>⋅</m:t>
                    </m:r>
                    <m:sSub>
                      <m:sSubPr>
                        <m:ctrlPr>
                          <a:rPr lang="de-DE" sz="2000" i="1" smtClean="0">
                            <a:solidFill>
                              <a:schemeClr val="tx1"/>
                            </a:solidFill>
                            <a:latin typeface="Cambria Math" panose="02040503050406030204" pitchFamily="18" charset="0"/>
                          </a:rPr>
                        </m:ctrlPr>
                      </m:sSubPr>
                      <m:e>
                        <m:r>
                          <a:rPr lang="de-DE" sz="2000" i="1" smtClean="0">
                            <a:solidFill>
                              <a:schemeClr val="tx1"/>
                            </a:solidFill>
                            <a:latin typeface="Cambria Math" panose="02040503050406030204" pitchFamily="18" charset="0"/>
                          </a:rPr>
                          <m:t>𝐻</m:t>
                        </m:r>
                      </m:e>
                      <m:sub>
                        <m:r>
                          <a:rPr lang="de-DE" sz="2000" i="0" smtClean="0">
                            <a:solidFill>
                              <a:schemeClr val="tx1"/>
                            </a:solidFill>
                            <a:latin typeface="Cambria Math" panose="02040503050406030204" pitchFamily="18" charset="0"/>
                          </a:rPr>
                          <m:t>0</m:t>
                        </m:r>
                      </m:sub>
                    </m:sSub>
                  </m:oMath>
                </a14:m>
                <a:r>
                  <a:rPr lang="de-DE" sz="2000" dirty="0">
                    <a:solidFill>
                      <a:schemeClr val="tx1"/>
                    </a:solidFill>
                  </a:rPr>
                  <a:t>· </a:t>
                </a:r>
                <a:r>
                  <a:rPr lang="de-DE" sz="2000" dirty="0" err="1">
                    <a:solidFill>
                      <a:schemeClr val="tx1"/>
                    </a:solidFill>
                  </a:rPr>
                  <a:t>sinh</a:t>
                </a:r>
                <a:r>
                  <a:rPr lang="de-DE" sz="2000" dirty="0">
                    <a:solidFill>
                      <a:schemeClr val="tx1"/>
                    </a:solidFill>
                  </a:rPr>
                  <a:t> (k t)</a:t>
                </a:r>
              </a:p>
              <a:p>
                <a:endParaRPr lang="de-DE" dirty="0"/>
              </a:p>
            </p:txBody>
          </p:sp>
        </mc:Choice>
        <mc:Fallback xmlns="">
          <p:sp>
            <p:nvSpPr>
              <p:cNvPr id="5" name="Textfeld 4">
                <a:extLst>
                  <a:ext uri="{FF2B5EF4-FFF2-40B4-BE49-F238E27FC236}">
                    <a16:creationId xmlns:a16="http://schemas.microsoft.com/office/drawing/2014/main" id="{3B3391D4-2EF6-DB09-FF75-114D0AC6CF56}"/>
                  </a:ext>
                </a:extLst>
              </p:cNvPr>
              <p:cNvSpPr txBox="1">
                <a:spLocks noRot="1" noChangeAspect="1" noMove="1" noResize="1" noEditPoints="1" noAdjustHandles="1" noChangeArrowheads="1" noChangeShapeType="1" noTextEdit="1"/>
              </p:cNvSpPr>
              <p:nvPr/>
            </p:nvSpPr>
            <p:spPr>
              <a:xfrm>
                <a:off x="583660" y="4263403"/>
                <a:ext cx="4338367" cy="781240"/>
              </a:xfrm>
              <a:prstGeom prst="rect">
                <a:avLst/>
              </a:prstGeom>
              <a:blipFill>
                <a:blip r:embed="rId4"/>
                <a:stretch>
                  <a:fillRect l="-1547" r="-563"/>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3844C1EC-EBE3-7BFE-58DD-C0C62F5A79D5}"/>
                  </a:ext>
                </a:extLst>
              </p:cNvPr>
              <p:cNvSpPr txBox="1"/>
              <p:nvPr/>
            </p:nvSpPr>
            <p:spPr>
              <a:xfrm>
                <a:off x="6173249" y="4263403"/>
                <a:ext cx="4399859" cy="781240"/>
              </a:xfrm>
              <a:prstGeom prst="rect">
                <a:avLst/>
              </a:prstGeom>
              <a:noFill/>
            </p:spPr>
            <p:txBody>
              <a:bodyPr wrap="none" rtlCol="0">
                <a:spAutoFit/>
              </a:bodyPr>
              <a:lstStyle/>
              <a:p>
                <a:r>
                  <a:rPr lang="de-DE" sz="2000" dirty="0">
                    <a:solidFill>
                      <a:schemeClr val="tx1"/>
                    </a:solidFill>
                  </a:rPr>
                  <a:t>-&gt;H(t) = H</a:t>
                </a:r>
                <a:r>
                  <a:rPr lang="de-DE" sz="2000" baseline="-25000" dirty="0"/>
                  <a:t>0</a:t>
                </a:r>
                <a:r>
                  <a:rPr lang="de-DE" sz="2000" dirty="0">
                    <a:solidFill>
                      <a:schemeClr val="tx1"/>
                    </a:solidFill>
                  </a:rPr>
                  <a:t> · </a:t>
                </a:r>
                <a:r>
                  <a:rPr lang="de-DE" sz="2000" dirty="0" err="1">
                    <a:solidFill>
                      <a:schemeClr val="tx1"/>
                    </a:solidFill>
                  </a:rPr>
                  <a:t>cosh</a:t>
                </a:r>
                <a:r>
                  <a:rPr lang="de-DE" sz="2000" dirty="0">
                    <a:solidFill>
                      <a:schemeClr val="tx1"/>
                    </a:solidFill>
                  </a:rPr>
                  <a:t> (k t) </a:t>
                </a:r>
                <a14:m>
                  <m:oMath xmlns:m="http://schemas.openxmlformats.org/officeDocument/2006/math">
                    <m:r>
                      <a:rPr lang="de-DE" sz="2000" smtClean="0">
                        <a:solidFill>
                          <a:schemeClr val="tx1"/>
                        </a:solidFill>
                        <a:latin typeface="Cambria Math" panose="02040503050406030204" pitchFamily="18" charset="0"/>
                      </a:rPr>
                      <m:t>−</m:t>
                    </m:r>
                    <m:f>
                      <m:fPr>
                        <m:ctrlPr>
                          <a:rPr lang="de-DE" sz="2000" i="1" smtClean="0">
                            <a:solidFill>
                              <a:schemeClr val="tx1"/>
                            </a:solidFill>
                            <a:latin typeface="Cambria Math" panose="02040503050406030204" pitchFamily="18" charset="0"/>
                          </a:rPr>
                        </m:ctrlPr>
                      </m:fPr>
                      <m:num>
                        <m:r>
                          <a:rPr lang="de-DE" sz="2000" b="0" i="1" smtClean="0">
                            <a:solidFill>
                              <a:schemeClr val="tx1"/>
                            </a:solidFill>
                            <a:latin typeface="Cambria Math" panose="02040503050406030204" pitchFamily="18" charset="0"/>
                          </a:rPr>
                          <m:t>𝑠</m:t>
                        </m:r>
                      </m:num>
                      <m:den>
                        <m:r>
                          <a:rPr lang="de-DE" sz="2000" i="1" smtClean="0">
                            <a:solidFill>
                              <a:schemeClr val="tx1"/>
                            </a:solidFill>
                            <a:latin typeface="Cambria Math" panose="02040503050406030204" pitchFamily="18" charset="0"/>
                          </a:rPr>
                          <m:t>𝑘</m:t>
                        </m:r>
                      </m:den>
                    </m:f>
                    <m:r>
                      <a:rPr lang="de-DE" sz="2000" i="0" smtClean="0">
                        <a:solidFill>
                          <a:schemeClr val="tx1"/>
                        </a:solidFill>
                        <a:latin typeface="Cambria Math" panose="02040503050406030204" pitchFamily="18" charset="0"/>
                      </a:rPr>
                      <m:t>⋅</m:t>
                    </m:r>
                    <m:sSub>
                      <m:sSubPr>
                        <m:ctrlPr>
                          <a:rPr lang="de-DE" sz="2000" i="1" smtClean="0">
                            <a:solidFill>
                              <a:schemeClr val="tx1"/>
                            </a:solidFill>
                            <a:latin typeface="Cambria Math" panose="02040503050406030204" pitchFamily="18" charset="0"/>
                          </a:rPr>
                        </m:ctrlPr>
                      </m:sSubPr>
                      <m:e>
                        <m:r>
                          <a:rPr lang="de-DE" sz="2000" b="0" i="1" smtClean="0">
                            <a:solidFill>
                              <a:schemeClr val="tx1"/>
                            </a:solidFill>
                            <a:latin typeface="Cambria Math" panose="02040503050406030204" pitchFamily="18" charset="0"/>
                          </a:rPr>
                          <m:t>𝐺</m:t>
                        </m:r>
                      </m:e>
                      <m:sub>
                        <m:r>
                          <a:rPr lang="de-DE" sz="2000" i="0" smtClean="0">
                            <a:solidFill>
                              <a:schemeClr val="tx1"/>
                            </a:solidFill>
                            <a:latin typeface="Cambria Math" panose="02040503050406030204" pitchFamily="18" charset="0"/>
                          </a:rPr>
                          <m:t>0</m:t>
                        </m:r>
                      </m:sub>
                    </m:sSub>
                  </m:oMath>
                </a14:m>
                <a:r>
                  <a:rPr lang="de-DE" sz="2000" dirty="0">
                    <a:solidFill>
                      <a:schemeClr val="tx1"/>
                    </a:solidFill>
                  </a:rPr>
                  <a:t>· </a:t>
                </a:r>
                <a:r>
                  <a:rPr lang="de-DE" sz="2000" dirty="0" err="1">
                    <a:solidFill>
                      <a:schemeClr val="tx1"/>
                    </a:solidFill>
                  </a:rPr>
                  <a:t>sinh</a:t>
                </a:r>
                <a:r>
                  <a:rPr lang="de-DE" sz="2000" dirty="0">
                    <a:solidFill>
                      <a:schemeClr val="tx1"/>
                    </a:solidFill>
                  </a:rPr>
                  <a:t> (k t)</a:t>
                </a:r>
              </a:p>
              <a:p>
                <a:endParaRPr lang="de-DE" dirty="0"/>
              </a:p>
            </p:txBody>
          </p:sp>
        </mc:Choice>
        <mc:Fallback xmlns="">
          <p:sp>
            <p:nvSpPr>
              <p:cNvPr id="6" name="Textfeld 5">
                <a:extLst>
                  <a:ext uri="{FF2B5EF4-FFF2-40B4-BE49-F238E27FC236}">
                    <a16:creationId xmlns:a16="http://schemas.microsoft.com/office/drawing/2014/main" id="{3844C1EC-EBE3-7BFE-58DD-C0C62F5A79D5}"/>
                  </a:ext>
                </a:extLst>
              </p:cNvPr>
              <p:cNvSpPr txBox="1">
                <a:spLocks noRot="1" noChangeAspect="1" noMove="1" noResize="1" noEditPoints="1" noAdjustHandles="1" noChangeArrowheads="1" noChangeShapeType="1" noTextEdit="1"/>
              </p:cNvSpPr>
              <p:nvPr/>
            </p:nvSpPr>
            <p:spPr>
              <a:xfrm>
                <a:off x="6173249" y="4263403"/>
                <a:ext cx="4399859" cy="781240"/>
              </a:xfrm>
              <a:prstGeom prst="rect">
                <a:avLst/>
              </a:prstGeom>
              <a:blipFill>
                <a:blip r:embed="rId5"/>
                <a:stretch>
                  <a:fillRect l="-1526"/>
                </a:stretch>
              </a:blipFill>
            </p:spPr>
            <p:txBody>
              <a:bodyPr/>
              <a:lstStyle/>
              <a:p>
                <a:r>
                  <a:rPr lang="de-DE">
                    <a:noFill/>
                  </a:rPr>
                  <a:t> </a:t>
                </a:r>
              </a:p>
            </p:txBody>
          </p:sp>
        </mc:Fallback>
      </mc:AlternateContent>
      <p:sp>
        <p:nvSpPr>
          <p:cNvPr id="7" name="Textfeld 6">
            <a:extLst>
              <a:ext uri="{FF2B5EF4-FFF2-40B4-BE49-F238E27FC236}">
                <a16:creationId xmlns:a16="http://schemas.microsoft.com/office/drawing/2014/main" id="{84F7DCF7-37BE-9F3B-5A6B-D63F0D39B1C6}"/>
              </a:ext>
            </a:extLst>
          </p:cNvPr>
          <p:cNvSpPr txBox="1"/>
          <p:nvPr/>
        </p:nvSpPr>
        <p:spPr>
          <a:xfrm>
            <a:off x="486383" y="2094884"/>
            <a:ext cx="10022027" cy="707886"/>
          </a:xfrm>
          <a:prstGeom prst="rect">
            <a:avLst/>
          </a:prstGeom>
          <a:noFill/>
        </p:spPr>
        <p:txBody>
          <a:bodyPr wrap="square" rtlCol="0">
            <a:spAutoFit/>
          </a:bodyPr>
          <a:lstStyle/>
          <a:p>
            <a:r>
              <a:rPr lang="de-DE" sz="2000" dirty="0"/>
              <a:t>Um die alternative Darstellung zu erhalten, verwenden wir diese Definitionen der hyperbolischen Funktionen und setzen die Ausdrücke für </a:t>
            </a:r>
            <a:r>
              <a:rPr lang="de-DE" sz="2000" dirty="0" err="1"/>
              <a:t>e</a:t>
            </a:r>
            <a:r>
              <a:rPr lang="de-DE" sz="2000" baseline="30000" dirty="0" err="1"/>
              <a:t>kt</a:t>
            </a:r>
            <a:r>
              <a:rPr lang="de-DE" sz="2000" dirty="0"/>
              <a:t> und e</a:t>
            </a:r>
            <a:r>
              <a:rPr lang="de-DE" sz="2000" baseline="30000" dirty="0"/>
              <a:t>-</a:t>
            </a:r>
            <a:r>
              <a:rPr lang="de-DE" sz="2000" baseline="30000" dirty="0" err="1"/>
              <a:t>kt</a:t>
            </a:r>
            <a:r>
              <a:rPr lang="de-DE" sz="2000" dirty="0"/>
              <a:t> ein.</a:t>
            </a:r>
          </a:p>
        </p:txBody>
      </p:sp>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9080331D-EBC8-044C-D0A1-A0B9DD155F30}"/>
                  </a:ext>
                </a:extLst>
              </p:cNvPr>
              <p:cNvSpPr txBox="1"/>
              <p:nvPr/>
            </p:nvSpPr>
            <p:spPr>
              <a:xfrm>
                <a:off x="583660" y="3467441"/>
                <a:ext cx="3733138" cy="587790"/>
              </a:xfrm>
              <a:prstGeom prst="rect">
                <a:avLst/>
              </a:prstGeom>
              <a:noFill/>
            </p:spPr>
            <p:txBody>
              <a:bodyPr wrap="none" rtlCol="0">
                <a:spAutoFit/>
              </a:bodyPr>
              <a:lstStyle/>
              <a:p>
                <a:r>
                  <a:rPr lang="de-DE" sz="2000" dirty="0">
                    <a:solidFill>
                      <a:schemeClr val="tx1"/>
                    </a:solidFill>
                  </a:rPr>
                  <a:t>G(t) = </a:t>
                </a:r>
                <a14:m>
                  <m:oMath xmlns:m="http://schemas.openxmlformats.org/officeDocument/2006/math">
                    <m:sSub>
                      <m:sSubPr>
                        <m:ctrlPr>
                          <a:rPr lang="de-DE" sz="2000" i="1" smtClean="0">
                            <a:solidFill>
                              <a:schemeClr val="tx1"/>
                            </a:solidFill>
                            <a:latin typeface="Cambria Math" panose="02040503050406030204" pitchFamily="18" charset="0"/>
                          </a:rPr>
                        </m:ctrlPr>
                      </m:sSubPr>
                      <m:e>
                        <m:r>
                          <a:rPr lang="de-DE" sz="2000" i="1" smtClean="0">
                            <a:solidFill>
                              <a:schemeClr val="tx1"/>
                            </a:solidFill>
                            <a:latin typeface="Cambria Math" panose="02040503050406030204" pitchFamily="18" charset="0"/>
                          </a:rPr>
                          <m:t>𝐺</m:t>
                        </m:r>
                      </m:e>
                      <m:sub>
                        <m:r>
                          <a:rPr lang="de-DE" sz="2000" i="0" smtClean="0">
                            <a:solidFill>
                              <a:schemeClr val="tx1"/>
                            </a:solidFill>
                            <a:latin typeface="Cambria Math" panose="02040503050406030204" pitchFamily="18" charset="0"/>
                          </a:rPr>
                          <m:t>0</m:t>
                        </m:r>
                      </m:sub>
                    </m:sSub>
                    <m:f>
                      <m:fPr>
                        <m:ctrlPr>
                          <a:rPr lang="de-DE" sz="2000" i="1" smtClean="0">
                            <a:solidFill>
                              <a:schemeClr val="tx1"/>
                            </a:solidFill>
                            <a:latin typeface="Cambria Math" panose="02040503050406030204" pitchFamily="18" charset="0"/>
                          </a:rPr>
                        </m:ctrlPr>
                      </m:fPr>
                      <m:num>
                        <m:sSup>
                          <m:sSupPr>
                            <m:ctrlPr>
                              <a:rPr lang="de-DE" sz="2000" i="1" smtClean="0">
                                <a:solidFill>
                                  <a:schemeClr val="tx1"/>
                                </a:solidFill>
                                <a:latin typeface="Cambria Math" panose="02040503050406030204" pitchFamily="18" charset="0"/>
                              </a:rPr>
                            </m:ctrlPr>
                          </m:sSupPr>
                          <m:e>
                            <m:r>
                              <a:rPr lang="de-DE" sz="2000" i="0" smtClean="0">
                                <a:solidFill>
                                  <a:schemeClr val="tx1"/>
                                </a:solidFill>
                                <a:latin typeface="Cambria Math" panose="02040503050406030204" pitchFamily="18" charset="0"/>
                              </a:rPr>
                              <m:t>ⅇ</m:t>
                            </m:r>
                          </m:e>
                          <m:sup>
                            <m:r>
                              <a:rPr lang="de-DE" sz="2000" i="1" smtClean="0">
                                <a:solidFill>
                                  <a:schemeClr val="tx1"/>
                                </a:solidFill>
                                <a:latin typeface="Cambria Math" panose="02040503050406030204" pitchFamily="18" charset="0"/>
                              </a:rPr>
                              <m:t>𝑘𝑡</m:t>
                            </m:r>
                          </m:sup>
                        </m:sSup>
                        <m:r>
                          <a:rPr lang="de-DE" sz="2000" i="0" smtClean="0">
                            <a:solidFill>
                              <a:schemeClr val="tx1"/>
                            </a:solidFill>
                            <a:latin typeface="Cambria Math" panose="02040503050406030204" pitchFamily="18" charset="0"/>
                          </a:rPr>
                          <m:t>+</m:t>
                        </m:r>
                        <m:sSup>
                          <m:sSupPr>
                            <m:ctrlPr>
                              <a:rPr lang="de-DE" sz="2000" i="1" smtClean="0">
                                <a:solidFill>
                                  <a:schemeClr val="tx1"/>
                                </a:solidFill>
                                <a:latin typeface="Cambria Math" panose="02040503050406030204" pitchFamily="18" charset="0"/>
                              </a:rPr>
                            </m:ctrlPr>
                          </m:sSupPr>
                          <m:e>
                            <m:r>
                              <a:rPr lang="de-DE" sz="2000" i="0" smtClean="0">
                                <a:solidFill>
                                  <a:schemeClr val="tx1"/>
                                </a:solidFill>
                                <a:latin typeface="Cambria Math" panose="02040503050406030204" pitchFamily="18" charset="0"/>
                              </a:rPr>
                              <m:t>ⅇ</m:t>
                            </m:r>
                          </m:e>
                          <m:sup>
                            <m:r>
                              <a:rPr lang="de-DE" sz="2000" i="0" smtClean="0">
                                <a:solidFill>
                                  <a:schemeClr val="tx1"/>
                                </a:solidFill>
                                <a:latin typeface="Cambria Math" panose="02040503050406030204" pitchFamily="18" charset="0"/>
                              </a:rPr>
                              <m:t>−</m:t>
                            </m:r>
                            <m:r>
                              <a:rPr lang="de-DE" sz="2000" i="1" smtClean="0">
                                <a:solidFill>
                                  <a:schemeClr val="tx1"/>
                                </a:solidFill>
                                <a:latin typeface="Cambria Math" panose="02040503050406030204" pitchFamily="18" charset="0"/>
                              </a:rPr>
                              <m:t>𝑘𝑡</m:t>
                            </m:r>
                          </m:sup>
                        </m:sSup>
                      </m:num>
                      <m:den>
                        <m:r>
                          <a:rPr lang="de-DE" sz="2000" i="0" smtClean="0">
                            <a:solidFill>
                              <a:schemeClr val="tx1"/>
                            </a:solidFill>
                            <a:latin typeface="Cambria Math" panose="02040503050406030204" pitchFamily="18" charset="0"/>
                          </a:rPr>
                          <m:t>2</m:t>
                        </m:r>
                      </m:den>
                    </m:f>
                    <m:r>
                      <a:rPr lang="de-DE" sz="2000" i="0" smtClean="0">
                        <a:solidFill>
                          <a:schemeClr val="tx1"/>
                        </a:solidFill>
                        <a:latin typeface="Cambria Math" panose="02040503050406030204" pitchFamily="18" charset="0"/>
                      </a:rPr>
                      <m:t>−</m:t>
                    </m:r>
                    <m:f>
                      <m:fPr>
                        <m:ctrlPr>
                          <a:rPr lang="de-DE" sz="2000" i="1" smtClean="0">
                            <a:solidFill>
                              <a:schemeClr val="tx1"/>
                            </a:solidFill>
                            <a:latin typeface="Cambria Math" panose="02040503050406030204" pitchFamily="18" charset="0"/>
                          </a:rPr>
                        </m:ctrlPr>
                      </m:fPr>
                      <m:num>
                        <m:r>
                          <a:rPr lang="de-DE" sz="2000" i="1" smtClean="0">
                            <a:solidFill>
                              <a:schemeClr val="tx1"/>
                            </a:solidFill>
                            <a:latin typeface="Cambria Math" panose="02040503050406030204" pitchFamily="18" charset="0"/>
                          </a:rPr>
                          <m:t>𝑟</m:t>
                        </m:r>
                      </m:num>
                      <m:den>
                        <m:r>
                          <a:rPr lang="de-DE" sz="2000" i="1" smtClean="0">
                            <a:solidFill>
                              <a:schemeClr val="tx1"/>
                            </a:solidFill>
                            <a:latin typeface="Cambria Math" panose="02040503050406030204" pitchFamily="18" charset="0"/>
                          </a:rPr>
                          <m:t>𝑘</m:t>
                        </m:r>
                      </m:den>
                    </m:f>
                    <m:sSub>
                      <m:sSubPr>
                        <m:ctrlPr>
                          <a:rPr lang="de-DE" sz="2000" i="1" smtClean="0">
                            <a:solidFill>
                              <a:schemeClr val="tx1"/>
                            </a:solidFill>
                            <a:latin typeface="Cambria Math" panose="02040503050406030204" pitchFamily="18" charset="0"/>
                          </a:rPr>
                        </m:ctrlPr>
                      </m:sSubPr>
                      <m:e>
                        <m:r>
                          <a:rPr lang="de-DE" sz="2000" i="1" smtClean="0">
                            <a:solidFill>
                              <a:schemeClr val="tx1"/>
                            </a:solidFill>
                            <a:latin typeface="Cambria Math" panose="02040503050406030204" pitchFamily="18" charset="0"/>
                          </a:rPr>
                          <m:t>𝐻</m:t>
                        </m:r>
                      </m:e>
                      <m:sub>
                        <m:r>
                          <a:rPr lang="de-DE" sz="2000" i="0" smtClean="0">
                            <a:solidFill>
                              <a:schemeClr val="tx1"/>
                            </a:solidFill>
                            <a:latin typeface="Cambria Math" panose="02040503050406030204" pitchFamily="18" charset="0"/>
                          </a:rPr>
                          <m:t>0</m:t>
                        </m:r>
                      </m:sub>
                    </m:sSub>
                    <m:r>
                      <a:rPr lang="de-DE" sz="2000" i="0" smtClean="0">
                        <a:solidFill>
                          <a:schemeClr val="tx1"/>
                        </a:solidFill>
                        <a:latin typeface="Cambria Math" panose="02040503050406030204" pitchFamily="18" charset="0"/>
                      </a:rPr>
                      <m:t>⋅</m:t>
                    </m:r>
                    <m:f>
                      <m:fPr>
                        <m:ctrlPr>
                          <a:rPr lang="de-DE" sz="2000" i="1" smtClean="0">
                            <a:solidFill>
                              <a:schemeClr val="tx1"/>
                            </a:solidFill>
                            <a:latin typeface="Cambria Math" panose="02040503050406030204" pitchFamily="18" charset="0"/>
                          </a:rPr>
                        </m:ctrlPr>
                      </m:fPr>
                      <m:num>
                        <m:sSup>
                          <m:sSupPr>
                            <m:ctrlPr>
                              <a:rPr lang="de-DE" sz="2000" i="1" smtClean="0">
                                <a:solidFill>
                                  <a:schemeClr val="tx1"/>
                                </a:solidFill>
                                <a:latin typeface="Cambria Math" panose="02040503050406030204" pitchFamily="18" charset="0"/>
                              </a:rPr>
                            </m:ctrlPr>
                          </m:sSupPr>
                          <m:e>
                            <m:r>
                              <a:rPr lang="de-DE" sz="2000" i="0" smtClean="0">
                                <a:solidFill>
                                  <a:schemeClr val="tx1"/>
                                </a:solidFill>
                                <a:latin typeface="Cambria Math" panose="02040503050406030204" pitchFamily="18" charset="0"/>
                              </a:rPr>
                              <m:t>ⅇ</m:t>
                            </m:r>
                          </m:e>
                          <m:sup>
                            <m:r>
                              <a:rPr lang="de-DE" sz="2000" i="1" smtClean="0">
                                <a:solidFill>
                                  <a:schemeClr val="tx1"/>
                                </a:solidFill>
                                <a:latin typeface="Cambria Math" panose="02040503050406030204" pitchFamily="18" charset="0"/>
                              </a:rPr>
                              <m:t>𝑘𝑡</m:t>
                            </m:r>
                          </m:sup>
                        </m:sSup>
                        <m:r>
                          <a:rPr lang="de-DE" sz="2000" i="0" smtClean="0">
                            <a:solidFill>
                              <a:schemeClr val="tx1"/>
                            </a:solidFill>
                            <a:latin typeface="Cambria Math" panose="02040503050406030204" pitchFamily="18" charset="0"/>
                          </a:rPr>
                          <m:t>−</m:t>
                        </m:r>
                        <m:sSup>
                          <m:sSupPr>
                            <m:ctrlPr>
                              <a:rPr lang="de-DE" sz="2000" i="1" smtClean="0">
                                <a:solidFill>
                                  <a:schemeClr val="tx1"/>
                                </a:solidFill>
                                <a:latin typeface="Cambria Math" panose="02040503050406030204" pitchFamily="18" charset="0"/>
                              </a:rPr>
                            </m:ctrlPr>
                          </m:sSupPr>
                          <m:e>
                            <m:r>
                              <a:rPr lang="de-DE" sz="2000" i="0" smtClean="0">
                                <a:solidFill>
                                  <a:schemeClr val="tx1"/>
                                </a:solidFill>
                                <a:latin typeface="Cambria Math" panose="02040503050406030204" pitchFamily="18" charset="0"/>
                              </a:rPr>
                              <m:t>ⅇ</m:t>
                            </m:r>
                          </m:e>
                          <m:sup>
                            <m:r>
                              <a:rPr lang="de-DE" sz="2000" i="0" smtClean="0">
                                <a:solidFill>
                                  <a:schemeClr val="tx1"/>
                                </a:solidFill>
                                <a:latin typeface="Cambria Math" panose="02040503050406030204" pitchFamily="18" charset="0"/>
                              </a:rPr>
                              <m:t>−</m:t>
                            </m:r>
                            <m:r>
                              <a:rPr lang="de-DE" sz="2000" i="1" smtClean="0">
                                <a:solidFill>
                                  <a:schemeClr val="tx1"/>
                                </a:solidFill>
                                <a:latin typeface="Cambria Math" panose="02040503050406030204" pitchFamily="18" charset="0"/>
                              </a:rPr>
                              <m:t>𝑘𝑡</m:t>
                            </m:r>
                          </m:sup>
                        </m:sSup>
                      </m:num>
                      <m:den>
                        <m:r>
                          <a:rPr lang="de-DE" sz="2000" i="0" smtClean="0">
                            <a:solidFill>
                              <a:schemeClr val="tx1"/>
                            </a:solidFill>
                            <a:latin typeface="Cambria Math" panose="02040503050406030204" pitchFamily="18" charset="0"/>
                          </a:rPr>
                          <m:t>2</m:t>
                        </m:r>
                      </m:den>
                    </m:f>
                  </m:oMath>
                </a14:m>
                <a:endParaRPr lang="de-DE" sz="2000" dirty="0"/>
              </a:p>
            </p:txBody>
          </p:sp>
        </mc:Choice>
        <mc:Fallback xmlns="">
          <p:sp>
            <p:nvSpPr>
              <p:cNvPr id="8" name="Textfeld 7">
                <a:extLst>
                  <a:ext uri="{FF2B5EF4-FFF2-40B4-BE49-F238E27FC236}">
                    <a16:creationId xmlns:a16="http://schemas.microsoft.com/office/drawing/2014/main" id="{9080331D-EBC8-044C-D0A1-A0B9DD155F30}"/>
                  </a:ext>
                </a:extLst>
              </p:cNvPr>
              <p:cNvSpPr txBox="1">
                <a:spLocks noRot="1" noChangeAspect="1" noMove="1" noResize="1" noEditPoints="1" noAdjustHandles="1" noChangeArrowheads="1" noChangeShapeType="1" noTextEdit="1"/>
              </p:cNvSpPr>
              <p:nvPr/>
            </p:nvSpPr>
            <p:spPr>
              <a:xfrm>
                <a:off x="583660" y="3467441"/>
                <a:ext cx="3733138" cy="587790"/>
              </a:xfrm>
              <a:prstGeom prst="rect">
                <a:avLst/>
              </a:prstGeom>
              <a:blipFill>
                <a:blip r:embed="rId6"/>
                <a:stretch>
                  <a:fillRect l="-1797" b="-7292"/>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9277F274-6FF8-B279-7C8C-C8E1D7CBECBF}"/>
                  </a:ext>
                </a:extLst>
              </p:cNvPr>
              <p:cNvSpPr txBox="1"/>
              <p:nvPr/>
            </p:nvSpPr>
            <p:spPr>
              <a:xfrm>
                <a:off x="6173249" y="3429000"/>
                <a:ext cx="3817199" cy="864789"/>
              </a:xfrm>
              <a:prstGeom prst="rect">
                <a:avLst/>
              </a:prstGeom>
              <a:noFill/>
            </p:spPr>
            <p:txBody>
              <a:bodyPr wrap="none" rtlCol="0">
                <a:spAutoFit/>
              </a:bodyPr>
              <a:lstStyle/>
              <a:p>
                <a:r>
                  <a:rPr lang="de-DE" sz="2000" dirty="0">
                    <a:solidFill>
                      <a:schemeClr val="tx1"/>
                    </a:solidFill>
                  </a:rPr>
                  <a:t>H(t) =</a:t>
                </a:r>
                <a14:m>
                  <m:oMath xmlns:m="http://schemas.openxmlformats.org/officeDocument/2006/math">
                    <m:sSub>
                      <m:sSubPr>
                        <m:ctrlPr>
                          <a:rPr lang="de-DE" sz="2000" i="1" dirty="0" smtClean="0">
                            <a:solidFill>
                              <a:schemeClr val="tx1"/>
                            </a:solidFill>
                            <a:latin typeface="Cambria Math" panose="02040503050406030204" pitchFamily="18" charset="0"/>
                          </a:rPr>
                        </m:ctrlPr>
                      </m:sSubPr>
                      <m:e>
                        <m:r>
                          <a:rPr lang="de-DE" sz="2000" i="1" dirty="0" smtClean="0">
                            <a:solidFill>
                              <a:schemeClr val="tx1"/>
                            </a:solidFill>
                            <a:latin typeface="Cambria Math" panose="02040503050406030204" pitchFamily="18" charset="0"/>
                          </a:rPr>
                          <m:t>𝐻</m:t>
                        </m:r>
                      </m:e>
                      <m:sub>
                        <m:r>
                          <a:rPr lang="de-DE" sz="2000" i="0" dirty="0" smtClean="0">
                            <a:solidFill>
                              <a:schemeClr val="tx1"/>
                            </a:solidFill>
                            <a:latin typeface="Cambria Math" panose="02040503050406030204" pitchFamily="18" charset="0"/>
                          </a:rPr>
                          <m:t>0</m:t>
                        </m:r>
                      </m:sub>
                    </m:sSub>
                    <m:r>
                      <a:rPr lang="de-DE" sz="2000" i="0" dirty="0" smtClean="0">
                        <a:solidFill>
                          <a:schemeClr val="tx1"/>
                        </a:solidFill>
                        <a:latin typeface="Cambria Math" panose="02040503050406030204" pitchFamily="18" charset="0"/>
                      </a:rPr>
                      <m:t>⋅</m:t>
                    </m:r>
                    <m:f>
                      <m:fPr>
                        <m:ctrlPr>
                          <a:rPr lang="de-DE" sz="2000" i="1" dirty="0" smtClean="0">
                            <a:solidFill>
                              <a:schemeClr val="tx1"/>
                            </a:solidFill>
                            <a:latin typeface="Cambria Math" panose="02040503050406030204" pitchFamily="18" charset="0"/>
                          </a:rPr>
                        </m:ctrlPr>
                      </m:fPr>
                      <m:num>
                        <m:sSup>
                          <m:sSupPr>
                            <m:ctrlPr>
                              <a:rPr lang="de-DE" sz="2000" i="1" dirty="0" smtClean="0">
                                <a:solidFill>
                                  <a:schemeClr val="tx1"/>
                                </a:solidFill>
                                <a:latin typeface="Cambria Math" panose="02040503050406030204" pitchFamily="18" charset="0"/>
                              </a:rPr>
                            </m:ctrlPr>
                          </m:sSupPr>
                          <m:e>
                            <m:r>
                              <a:rPr lang="de-DE" sz="2000" i="0" dirty="0" smtClean="0">
                                <a:solidFill>
                                  <a:schemeClr val="tx1"/>
                                </a:solidFill>
                                <a:latin typeface="Cambria Math" panose="02040503050406030204" pitchFamily="18" charset="0"/>
                              </a:rPr>
                              <m:t>ⅇ</m:t>
                            </m:r>
                          </m:e>
                          <m:sup>
                            <m:r>
                              <a:rPr lang="de-DE" sz="2000" i="1" dirty="0" smtClean="0">
                                <a:solidFill>
                                  <a:schemeClr val="tx1"/>
                                </a:solidFill>
                                <a:latin typeface="Cambria Math" panose="02040503050406030204" pitchFamily="18" charset="0"/>
                              </a:rPr>
                              <m:t>𝑘𝑡</m:t>
                            </m:r>
                          </m:sup>
                        </m:sSup>
                        <m:r>
                          <a:rPr lang="de-DE" sz="2000" i="0" dirty="0" smtClean="0">
                            <a:solidFill>
                              <a:schemeClr val="tx1"/>
                            </a:solidFill>
                            <a:latin typeface="Cambria Math" panose="02040503050406030204" pitchFamily="18" charset="0"/>
                          </a:rPr>
                          <m:t>+</m:t>
                        </m:r>
                        <m:sSup>
                          <m:sSupPr>
                            <m:ctrlPr>
                              <a:rPr lang="de-DE" sz="2000" i="1" dirty="0" smtClean="0">
                                <a:solidFill>
                                  <a:schemeClr val="tx1"/>
                                </a:solidFill>
                                <a:latin typeface="Cambria Math" panose="02040503050406030204" pitchFamily="18" charset="0"/>
                              </a:rPr>
                            </m:ctrlPr>
                          </m:sSupPr>
                          <m:e>
                            <m:r>
                              <a:rPr lang="de-DE" sz="2000" i="0" dirty="0" smtClean="0">
                                <a:solidFill>
                                  <a:schemeClr val="tx1"/>
                                </a:solidFill>
                                <a:latin typeface="Cambria Math" panose="02040503050406030204" pitchFamily="18" charset="0"/>
                              </a:rPr>
                              <m:t>ⅇ</m:t>
                            </m:r>
                          </m:e>
                          <m:sup>
                            <m:r>
                              <a:rPr lang="de-DE" sz="2000" i="0" dirty="0" smtClean="0">
                                <a:solidFill>
                                  <a:schemeClr val="tx1"/>
                                </a:solidFill>
                                <a:latin typeface="Cambria Math" panose="02040503050406030204" pitchFamily="18" charset="0"/>
                              </a:rPr>
                              <m:t>−</m:t>
                            </m:r>
                            <m:r>
                              <a:rPr lang="de-DE" sz="2000" i="1" dirty="0" smtClean="0">
                                <a:solidFill>
                                  <a:schemeClr val="tx1"/>
                                </a:solidFill>
                                <a:latin typeface="Cambria Math" panose="02040503050406030204" pitchFamily="18" charset="0"/>
                              </a:rPr>
                              <m:t>𝑘𝑡</m:t>
                            </m:r>
                          </m:sup>
                        </m:sSup>
                      </m:num>
                      <m:den>
                        <m:r>
                          <a:rPr lang="de-DE" sz="2000" i="0" dirty="0" smtClean="0">
                            <a:solidFill>
                              <a:schemeClr val="tx1"/>
                            </a:solidFill>
                            <a:latin typeface="Cambria Math" panose="02040503050406030204" pitchFamily="18" charset="0"/>
                          </a:rPr>
                          <m:t>2</m:t>
                        </m:r>
                      </m:den>
                    </m:f>
                    <m:r>
                      <a:rPr lang="de-DE" sz="2000" i="0" dirty="0" smtClean="0">
                        <a:solidFill>
                          <a:schemeClr val="tx1"/>
                        </a:solidFill>
                        <a:latin typeface="Cambria Math" panose="02040503050406030204" pitchFamily="18" charset="0"/>
                      </a:rPr>
                      <m:t>−</m:t>
                    </m:r>
                    <m:f>
                      <m:fPr>
                        <m:ctrlPr>
                          <a:rPr lang="de-DE" sz="2000" i="1" dirty="0" smtClean="0">
                            <a:solidFill>
                              <a:schemeClr val="tx1"/>
                            </a:solidFill>
                            <a:latin typeface="Cambria Math" panose="02040503050406030204" pitchFamily="18" charset="0"/>
                          </a:rPr>
                        </m:ctrlPr>
                      </m:fPr>
                      <m:num>
                        <m:r>
                          <a:rPr lang="de-DE" sz="2000" b="0" i="1" dirty="0" smtClean="0">
                            <a:solidFill>
                              <a:schemeClr val="tx1"/>
                            </a:solidFill>
                            <a:latin typeface="Cambria Math" panose="02040503050406030204" pitchFamily="18" charset="0"/>
                          </a:rPr>
                          <m:t>𝑠</m:t>
                        </m:r>
                      </m:num>
                      <m:den>
                        <m:r>
                          <a:rPr lang="de-DE" sz="2000" i="1" dirty="0" smtClean="0">
                            <a:solidFill>
                              <a:schemeClr val="tx1"/>
                            </a:solidFill>
                            <a:latin typeface="Cambria Math" panose="02040503050406030204" pitchFamily="18" charset="0"/>
                          </a:rPr>
                          <m:t>𝑘</m:t>
                        </m:r>
                      </m:den>
                    </m:f>
                    <m:sSub>
                      <m:sSubPr>
                        <m:ctrlPr>
                          <a:rPr lang="de-DE" sz="2000" i="1" dirty="0" smtClean="0">
                            <a:solidFill>
                              <a:schemeClr val="tx1"/>
                            </a:solidFill>
                            <a:latin typeface="Cambria Math" panose="02040503050406030204" pitchFamily="18" charset="0"/>
                          </a:rPr>
                        </m:ctrlPr>
                      </m:sSubPr>
                      <m:e>
                        <m:r>
                          <a:rPr lang="de-DE" sz="2000" b="0" i="1" dirty="0" smtClean="0">
                            <a:solidFill>
                              <a:schemeClr val="tx1"/>
                            </a:solidFill>
                            <a:latin typeface="Cambria Math" panose="02040503050406030204" pitchFamily="18" charset="0"/>
                          </a:rPr>
                          <m:t>𝐺</m:t>
                        </m:r>
                      </m:e>
                      <m:sub>
                        <m:r>
                          <a:rPr lang="de-DE" sz="2000" i="0" dirty="0" smtClean="0">
                            <a:solidFill>
                              <a:schemeClr val="tx1"/>
                            </a:solidFill>
                            <a:latin typeface="Cambria Math" panose="02040503050406030204" pitchFamily="18" charset="0"/>
                          </a:rPr>
                          <m:t>0</m:t>
                        </m:r>
                      </m:sub>
                    </m:sSub>
                    <m:r>
                      <a:rPr lang="de-DE" sz="2000" i="0" dirty="0" smtClean="0">
                        <a:solidFill>
                          <a:schemeClr val="tx1"/>
                        </a:solidFill>
                        <a:latin typeface="Cambria Math" panose="02040503050406030204" pitchFamily="18" charset="0"/>
                      </a:rPr>
                      <m:t>⋅</m:t>
                    </m:r>
                    <m:f>
                      <m:fPr>
                        <m:ctrlPr>
                          <a:rPr lang="de-DE" sz="2000" i="1" dirty="0" smtClean="0">
                            <a:solidFill>
                              <a:schemeClr val="tx1"/>
                            </a:solidFill>
                            <a:latin typeface="Cambria Math" panose="02040503050406030204" pitchFamily="18" charset="0"/>
                          </a:rPr>
                        </m:ctrlPr>
                      </m:fPr>
                      <m:num>
                        <m:sSup>
                          <m:sSupPr>
                            <m:ctrlPr>
                              <a:rPr lang="de-DE" sz="2000" i="1" dirty="0" smtClean="0">
                                <a:solidFill>
                                  <a:schemeClr val="tx1"/>
                                </a:solidFill>
                                <a:latin typeface="Cambria Math" panose="02040503050406030204" pitchFamily="18" charset="0"/>
                              </a:rPr>
                            </m:ctrlPr>
                          </m:sSupPr>
                          <m:e>
                            <m:r>
                              <a:rPr lang="de-DE" sz="2000" i="0" dirty="0" smtClean="0">
                                <a:solidFill>
                                  <a:schemeClr val="tx1"/>
                                </a:solidFill>
                                <a:latin typeface="Cambria Math" panose="02040503050406030204" pitchFamily="18" charset="0"/>
                              </a:rPr>
                              <m:t>ⅇ</m:t>
                            </m:r>
                          </m:e>
                          <m:sup>
                            <m:r>
                              <a:rPr lang="de-DE" sz="2000" i="1" dirty="0" smtClean="0">
                                <a:solidFill>
                                  <a:schemeClr val="tx1"/>
                                </a:solidFill>
                                <a:latin typeface="Cambria Math" panose="02040503050406030204" pitchFamily="18" charset="0"/>
                              </a:rPr>
                              <m:t>𝑘</m:t>
                            </m:r>
                            <m:r>
                              <a:rPr lang="de-DE" sz="2000" b="0" i="1" dirty="0" smtClean="0">
                                <a:solidFill>
                                  <a:schemeClr val="tx1"/>
                                </a:solidFill>
                                <a:latin typeface="Cambria Math" panose="02040503050406030204" pitchFamily="18" charset="0"/>
                              </a:rPr>
                              <m:t>𝑡</m:t>
                            </m:r>
                          </m:sup>
                        </m:sSup>
                        <m:r>
                          <a:rPr lang="de-DE" sz="2000" i="0" dirty="0" smtClean="0">
                            <a:solidFill>
                              <a:schemeClr val="tx1"/>
                            </a:solidFill>
                            <a:latin typeface="Cambria Math" panose="02040503050406030204" pitchFamily="18" charset="0"/>
                          </a:rPr>
                          <m:t>−</m:t>
                        </m:r>
                        <m:sSup>
                          <m:sSupPr>
                            <m:ctrlPr>
                              <a:rPr lang="de-DE" sz="2000" i="1" dirty="0" smtClean="0">
                                <a:solidFill>
                                  <a:schemeClr val="tx1"/>
                                </a:solidFill>
                                <a:latin typeface="Cambria Math" panose="02040503050406030204" pitchFamily="18" charset="0"/>
                              </a:rPr>
                            </m:ctrlPr>
                          </m:sSupPr>
                          <m:e>
                            <m:r>
                              <a:rPr lang="de-DE" sz="2000" i="0" dirty="0" smtClean="0">
                                <a:solidFill>
                                  <a:schemeClr val="tx1"/>
                                </a:solidFill>
                                <a:latin typeface="Cambria Math" panose="02040503050406030204" pitchFamily="18" charset="0"/>
                              </a:rPr>
                              <m:t>ⅇ</m:t>
                            </m:r>
                          </m:e>
                          <m:sup>
                            <m:r>
                              <a:rPr lang="de-DE" sz="2000" i="0" dirty="0" smtClean="0">
                                <a:solidFill>
                                  <a:schemeClr val="tx1"/>
                                </a:solidFill>
                                <a:latin typeface="Cambria Math" panose="02040503050406030204" pitchFamily="18" charset="0"/>
                              </a:rPr>
                              <m:t>−</m:t>
                            </m:r>
                            <m:r>
                              <a:rPr lang="de-DE" sz="2000" i="1" dirty="0" smtClean="0">
                                <a:solidFill>
                                  <a:schemeClr val="tx1"/>
                                </a:solidFill>
                                <a:latin typeface="Cambria Math" panose="02040503050406030204" pitchFamily="18" charset="0"/>
                              </a:rPr>
                              <m:t>𝑘𝑡</m:t>
                            </m:r>
                          </m:sup>
                        </m:sSup>
                      </m:num>
                      <m:den>
                        <m:r>
                          <a:rPr lang="de-DE" sz="2000" i="0" dirty="0" smtClean="0">
                            <a:solidFill>
                              <a:schemeClr val="tx1"/>
                            </a:solidFill>
                            <a:latin typeface="Cambria Math" panose="02040503050406030204" pitchFamily="18" charset="0"/>
                          </a:rPr>
                          <m:t>2</m:t>
                        </m:r>
                      </m:den>
                    </m:f>
                  </m:oMath>
                </a14:m>
                <a:endParaRPr lang="de-DE" sz="2000" dirty="0"/>
              </a:p>
              <a:p>
                <a:endParaRPr lang="de-DE" dirty="0"/>
              </a:p>
            </p:txBody>
          </p:sp>
        </mc:Choice>
        <mc:Fallback xmlns="">
          <p:sp>
            <p:nvSpPr>
              <p:cNvPr id="9" name="Textfeld 8">
                <a:extLst>
                  <a:ext uri="{FF2B5EF4-FFF2-40B4-BE49-F238E27FC236}">
                    <a16:creationId xmlns:a16="http://schemas.microsoft.com/office/drawing/2014/main" id="{9277F274-6FF8-B279-7C8C-C8E1D7CBECBF}"/>
                  </a:ext>
                </a:extLst>
              </p:cNvPr>
              <p:cNvSpPr txBox="1">
                <a:spLocks noRot="1" noChangeAspect="1" noMove="1" noResize="1" noEditPoints="1" noAdjustHandles="1" noChangeArrowheads="1" noChangeShapeType="1" noTextEdit="1"/>
              </p:cNvSpPr>
              <p:nvPr/>
            </p:nvSpPr>
            <p:spPr>
              <a:xfrm>
                <a:off x="6173249" y="3429000"/>
                <a:ext cx="3817199" cy="864789"/>
              </a:xfrm>
              <a:prstGeom prst="rect">
                <a:avLst/>
              </a:prstGeom>
              <a:blipFill>
                <a:blip r:embed="rId7"/>
                <a:stretch>
                  <a:fillRect l="-1757"/>
                </a:stretch>
              </a:blipFill>
            </p:spPr>
            <p:txBody>
              <a:bodyPr/>
              <a:lstStyle/>
              <a:p>
                <a:r>
                  <a:rPr lang="de-DE">
                    <a:noFill/>
                  </a:rPr>
                  <a:t> </a:t>
                </a:r>
              </a:p>
            </p:txBody>
          </p:sp>
        </mc:Fallback>
      </mc:AlternateContent>
    </p:spTree>
    <p:extLst>
      <p:ext uri="{BB962C8B-B14F-4D97-AF65-F5344CB8AC3E}">
        <p14:creationId xmlns:p14="http://schemas.microsoft.com/office/powerpoint/2010/main" val="2812536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feld 1">
                <a:extLst>
                  <a:ext uri="{FF2B5EF4-FFF2-40B4-BE49-F238E27FC236}">
                    <a16:creationId xmlns:a16="http://schemas.microsoft.com/office/drawing/2014/main" id="{A9AD93E8-8F10-6C1D-3A51-2DC240BF2893}"/>
                  </a:ext>
                </a:extLst>
              </p:cNvPr>
              <p:cNvSpPr txBox="1"/>
              <p:nvPr/>
            </p:nvSpPr>
            <p:spPr>
              <a:xfrm>
                <a:off x="772356" y="973810"/>
                <a:ext cx="8957569" cy="904478"/>
              </a:xfrm>
              <a:prstGeom prst="rect">
                <a:avLst/>
              </a:prstGeom>
              <a:noFill/>
            </p:spPr>
            <p:txBody>
              <a:bodyPr wrap="square" rtlCol="0">
                <a:spAutoFit/>
              </a:bodyPr>
              <a:lstStyle/>
              <a:p>
                <a:r>
                  <a:rPr lang="de-DE" sz="2400" dirty="0">
                    <a:solidFill>
                      <a:schemeClr val="tx1"/>
                    </a:solidFill>
                  </a:rPr>
                  <a:t>G(t) =</a:t>
                </a:r>
                <a14:m>
                  <m:oMath xmlns:m="http://schemas.openxmlformats.org/officeDocument/2006/math">
                    <m:sSub>
                      <m:sSubPr>
                        <m:ctrlPr>
                          <a:rPr lang="de-DE" sz="2400" i="1" dirty="0" smtClean="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𝐺</m:t>
                        </m:r>
                      </m:e>
                      <m:sub>
                        <m:r>
                          <a:rPr lang="de-DE" sz="2400" i="0" dirty="0">
                            <a:solidFill>
                              <a:schemeClr val="tx1"/>
                            </a:solidFill>
                            <a:latin typeface="Cambria Math" panose="02040503050406030204" pitchFamily="18" charset="0"/>
                          </a:rPr>
                          <m:t>0</m:t>
                        </m:r>
                      </m:sub>
                    </m:sSub>
                    <m:r>
                      <a:rPr lang="de-DE" sz="2400" i="0" dirty="0">
                        <a:solidFill>
                          <a:schemeClr val="tx1"/>
                        </a:solidFill>
                        <a:latin typeface="Cambria Math" panose="02040503050406030204" pitchFamily="18" charset="0"/>
                      </a:rPr>
                      <m:t>⋅</m:t>
                    </m:r>
                    <m:f>
                      <m:fPr>
                        <m:ctrlPr>
                          <a:rPr lang="de-DE" sz="2400" i="1" dirty="0">
                            <a:solidFill>
                              <a:schemeClr val="tx1"/>
                            </a:solidFill>
                            <a:latin typeface="Cambria Math" panose="02040503050406030204" pitchFamily="18" charset="0"/>
                          </a:rPr>
                        </m:ctrlPr>
                      </m:fPr>
                      <m:num>
                        <m:sSubSup>
                          <m:sSubSupPr>
                            <m:ctrlPr>
                              <a:rPr lang="de-DE" sz="2400" i="1" dirty="0">
                                <a:solidFill>
                                  <a:schemeClr val="tx1"/>
                                </a:solidFill>
                                <a:latin typeface="Cambria Math" panose="02040503050406030204" pitchFamily="18" charset="0"/>
                              </a:rPr>
                            </m:ctrlPr>
                          </m:sSubSupPr>
                          <m:e>
                            <m:r>
                              <a:rPr lang="de-DE" sz="2400" i="1" dirty="0">
                                <a:solidFill>
                                  <a:schemeClr val="tx1"/>
                                </a:solidFill>
                                <a:latin typeface="Cambria Math" panose="02040503050406030204" pitchFamily="18" charset="0"/>
                              </a:rPr>
                              <m:t>𝑒</m:t>
                            </m:r>
                          </m:e>
                          <m:sub/>
                          <m:sup>
                            <m:rad>
                              <m:radPr>
                                <m:degHide m:val="on"/>
                                <m:ctrlPr>
                                  <a:rPr lang="de-DE" sz="2400" i="1" dirty="0">
                                    <a:solidFill>
                                      <a:schemeClr val="tx1"/>
                                    </a:solidFill>
                                    <a:latin typeface="Cambria Math" panose="02040503050406030204" pitchFamily="18" charset="0"/>
                                  </a:rPr>
                                </m:ctrlPr>
                              </m:radPr>
                              <m:deg/>
                              <m:e>
                                <m:r>
                                  <a:rPr lang="de-DE" sz="2400" i="1" dirty="0">
                                    <a:solidFill>
                                      <a:schemeClr val="tx1"/>
                                    </a:solidFill>
                                    <a:latin typeface="Cambria Math" panose="02040503050406030204" pitchFamily="18" charset="0"/>
                                  </a:rPr>
                                  <m:t>𝑠𝑟</m:t>
                                </m:r>
                              </m:e>
                            </m:rad>
                            <m:r>
                              <a:rPr lang="de-DE" sz="2400" i="1" dirty="0">
                                <a:solidFill>
                                  <a:schemeClr val="tx1"/>
                                </a:solidFill>
                                <a:latin typeface="Cambria Math" panose="02040503050406030204" pitchFamily="18" charset="0"/>
                              </a:rPr>
                              <m:t>𝑡</m:t>
                            </m:r>
                          </m:sup>
                        </m:sSubSup>
                        <m:r>
                          <a:rPr lang="de-DE" sz="2400" b="0" i="1" dirty="0" smtClean="0">
                            <a:solidFill>
                              <a:schemeClr val="tx1"/>
                            </a:solidFill>
                            <a:latin typeface="Cambria Math" panose="02040503050406030204" pitchFamily="18" charset="0"/>
                          </a:rPr>
                          <m:t>+</m:t>
                        </m:r>
                        <m:sSup>
                          <m:sSupPr>
                            <m:ctrlPr>
                              <a:rPr lang="de-DE" sz="2400" i="1" dirty="0" smtClean="0">
                                <a:solidFill>
                                  <a:schemeClr val="tx1"/>
                                </a:solidFill>
                                <a:latin typeface="Cambria Math" panose="02040503050406030204" pitchFamily="18" charset="0"/>
                              </a:rPr>
                            </m:ctrlPr>
                          </m:sSupPr>
                          <m:e>
                            <m:r>
                              <a:rPr lang="de-DE" sz="2400" i="1" dirty="0">
                                <a:solidFill>
                                  <a:schemeClr val="tx1"/>
                                </a:solidFill>
                                <a:latin typeface="Cambria Math" panose="02040503050406030204" pitchFamily="18" charset="0"/>
                              </a:rPr>
                              <m:t>ⅇ</m:t>
                            </m:r>
                          </m:e>
                          <m:sup>
                            <m:r>
                              <a:rPr lang="de-DE" sz="2400" i="1" dirty="0">
                                <a:solidFill>
                                  <a:schemeClr val="tx1"/>
                                </a:solidFill>
                                <a:latin typeface="Cambria Math" panose="02040503050406030204" pitchFamily="18" charset="0"/>
                              </a:rPr>
                              <m:t>−</m:t>
                            </m:r>
                            <m:rad>
                              <m:radPr>
                                <m:degHide m:val="on"/>
                                <m:ctrlPr>
                                  <a:rPr lang="de-DE" sz="2400" i="1" dirty="0">
                                    <a:solidFill>
                                      <a:schemeClr val="tx1"/>
                                    </a:solidFill>
                                    <a:latin typeface="Cambria Math" panose="02040503050406030204" pitchFamily="18" charset="0"/>
                                  </a:rPr>
                                </m:ctrlPr>
                              </m:radPr>
                              <m:deg/>
                              <m:e>
                                <m:r>
                                  <a:rPr lang="de-DE" sz="2400" i="1" dirty="0">
                                    <a:solidFill>
                                      <a:schemeClr val="tx1"/>
                                    </a:solidFill>
                                    <a:latin typeface="Cambria Math" panose="02040503050406030204" pitchFamily="18" charset="0"/>
                                  </a:rPr>
                                  <m:t>𝑠𝑟</m:t>
                                </m:r>
                              </m:e>
                            </m:rad>
                            <m:r>
                              <a:rPr lang="de-DE" sz="2400" i="1" dirty="0">
                                <a:solidFill>
                                  <a:schemeClr val="tx1"/>
                                </a:solidFill>
                                <a:latin typeface="Cambria Math" panose="02040503050406030204" pitchFamily="18" charset="0"/>
                              </a:rPr>
                              <m:t>𝑡</m:t>
                            </m:r>
                          </m:sup>
                        </m:sSup>
                      </m:num>
                      <m:den>
                        <m:r>
                          <a:rPr lang="de-DE" sz="2400" i="0" dirty="0">
                            <a:solidFill>
                              <a:schemeClr val="tx1"/>
                            </a:solidFill>
                            <a:latin typeface="Cambria Math" panose="02040503050406030204" pitchFamily="18" charset="0"/>
                          </a:rPr>
                          <m:t>2</m:t>
                        </m:r>
                      </m:den>
                    </m:f>
                    <m:r>
                      <a:rPr lang="de-DE" sz="2400" i="0" dirty="0">
                        <a:solidFill>
                          <a:schemeClr val="tx1"/>
                        </a:solidFill>
                        <a:latin typeface="Cambria Math" panose="02040503050406030204" pitchFamily="18" charset="0"/>
                      </a:rPr>
                      <m:t>−</m:t>
                    </m:r>
                    <m:rad>
                      <m:radPr>
                        <m:degHide m:val="on"/>
                        <m:ctrlPr>
                          <a:rPr lang="de-DE" sz="2400" i="1" dirty="0">
                            <a:solidFill>
                              <a:schemeClr val="tx1"/>
                            </a:solidFill>
                            <a:latin typeface="Cambria Math" panose="02040503050406030204" pitchFamily="18" charset="0"/>
                          </a:rPr>
                        </m:ctrlPr>
                      </m:radPr>
                      <m:deg/>
                      <m:e>
                        <m:f>
                          <m:fPr>
                            <m:ctrlPr>
                              <a:rPr lang="de-DE" sz="2400" i="1" dirty="0">
                                <a:solidFill>
                                  <a:schemeClr val="tx1"/>
                                </a:solidFill>
                                <a:latin typeface="Cambria Math" panose="02040503050406030204" pitchFamily="18" charset="0"/>
                              </a:rPr>
                            </m:ctrlPr>
                          </m:fPr>
                          <m:num>
                            <m:r>
                              <a:rPr lang="de-DE" sz="2400" i="1" dirty="0">
                                <a:solidFill>
                                  <a:schemeClr val="tx1"/>
                                </a:solidFill>
                                <a:latin typeface="Cambria Math" panose="02040503050406030204" pitchFamily="18" charset="0"/>
                              </a:rPr>
                              <m:t>𝑟</m:t>
                            </m:r>
                          </m:num>
                          <m:den>
                            <m:r>
                              <a:rPr lang="de-DE" sz="2400" i="1" dirty="0">
                                <a:solidFill>
                                  <a:schemeClr val="tx1"/>
                                </a:solidFill>
                                <a:latin typeface="Cambria Math" panose="02040503050406030204" pitchFamily="18" charset="0"/>
                              </a:rPr>
                              <m:t>𝑠</m:t>
                            </m:r>
                          </m:den>
                        </m:f>
                      </m:e>
                    </m:rad>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𝐻</m:t>
                        </m:r>
                      </m:e>
                      <m:sub>
                        <m:r>
                          <a:rPr lang="de-DE" sz="2400" i="0" dirty="0">
                            <a:solidFill>
                              <a:schemeClr val="tx1"/>
                            </a:solidFill>
                            <a:latin typeface="Cambria Math" panose="02040503050406030204" pitchFamily="18" charset="0"/>
                          </a:rPr>
                          <m:t>0</m:t>
                        </m:r>
                      </m:sub>
                    </m:sSub>
                    <m:f>
                      <m:fPr>
                        <m:ctrlPr>
                          <a:rPr lang="de-DE" sz="2400" i="1" dirty="0">
                            <a:solidFill>
                              <a:schemeClr val="tx1"/>
                            </a:solidFill>
                            <a:latin typeface="Cambria Math" panose="02040503050406030204" pitchFamily="18" charset="0"/>
                          </a:rPr>
                        </m:ctrlPr>
                      </m:fPr>
                      <m:num>
                        <m:sSup>
                          <m:sSupPr>
                            <m:ctrlPr>
                              <a:rPr lang="de-DE" sz="2400" i="1" dirty="0">
                                <a:solidFill>
                                  <a:schemeClr val="tx1"/>
                                </a:solidFill>
                                <a:latin typeface="Cambria Math" panose="02040503050406030204" pitchFamily="18" charset="0"/>
                              </a:rPr>
                            </m:ctrlPr>
                          </m:sSupPr>
                          <m:e>
                            <m:r>
                              <a:rPr lang="de-DE" sz="2400" i="0" dirty="0">
                                <a:solidFill>
                                  <a:schemeClr val="tx1"/>
                                </a:solidFill>
                                <a:latin typeface="Cambria Math" panose="02040503050406030204" pitchFamily="18" charset="0"/>
                              </a:rPr>
                              <m:t>ⅇ</m:t>
                            </m:r>
                          </m:e>
                          <m:sup>
                            <m:rad>
                              <m:radPr>
                                <m:degHide m:val="on"/>
                                <m:ctrlPr>
                                  <a:rPr lang="de-DE" sz="2400" i="1" dirty="0">
                                    <a:solidFill>
                                      <a:schemeClr val="tx1"/>
                                    </a:solidFill>
                                    <a:latin typeface="Cambria Math" panose="02040503050406030204" pitchFamily="18" charset="0"/>
                                  </a:rPr>
                                </m:ctrlPr>
                              </m:radPr>
                              <m:deg/>
                              <m:e>
                                <m:r>
                                  <m:rPr>
                                    <m:sty m:val="p"/>
                                  </m:rPr>
                                  <a:rPr lang="de-DE" sz="2400" b="0" i="0" dirty="0" smtClean="0">
                                    <a:solidFill>
                                      <a:schemeClr val="tx1"/>
                                    </a:solidFill>
                                    <a:latin typeface="Cambria Math" panose="02040503050406030204" pitchFamily="18" charset="0"/>
                                  </a:rPr>
                                  <m:t>s</m:t>
                                </m:r>
                                <m:r>
                                  <a:rPr lang="de-DE" sz="2400" i="1" dirty="0">
                                    <a:solidFill>
                                      <a:schemeClr val="tx1"/>
                                    </a:solidFill>
                                    <a:latin typeface="Cambria Math" panose="02040503050406030204" pitchFamily="18" charset="0"/>
                                  </a:rPr>
                                  <m:t>𝑟</m:t>
                                </m:r>
                              </m:e>
                            </m:rad>
                            <m:r>
                              <a:rPr lang="de-DE" sz="2400" b="0" i="1" dirty="0" smtClean="0">
                                <a:solidFill>
                                  <a:schemeClr val="tx1"/>
                                </a:solidFill>
                                <a:latin typeface="Cambria Math" panose="02040503050406030204" pitchFamily="18" charset="0"/>
                              </a:rPr>
                              <m:t>𝑡</m:t>
                            </m:r>
                          </m:sup>
                        </m:sSup>
                        <m:r>
                          <a:rPr lang="de-DE" sz="2400" i="0" dirty="0">
                            <a:solidFill>
                              <a:schemeClr val="tx1"/>
                            </a:solidFill>
                            <a:latin typeface="Cambria Math" panose="02040503050406030204" pitchFamily="18" charset="0"/>
                          </a:rPr>
                          <m:t>−</m:t>
                        </m:r>
                        <m:sSup>
                          <m:sSupPr>
                            <m:ctrlPr>
                              <a:rPr lang="de-DE" sz="2400" i="1" dirty="0">
                                <a:solidFill>
                                  <a:schemeClr val="tx1"/>
                                </a:solidFill>
                                <a:latin typeface="Cambria Math" panose="02040503050406030204" pitchFamily="18" charset="0"/>
                              </a:rPr>
                            </m:ctrlPr>
                          </m:sSupPr>
                          <m:e>
                            <m:r>
                              <a:rPr lang="de-DE" sz="2400" i="0" dirty="0">
                                <a:solidFill>
                                  <a:schemeClr val="tx1"/>
                                </a:solidFill>
                                <a:latin typeface="Cambria Math" panose="02040503050406030204" pitchFamily="18" charset="0"/>
                              </a:rPr>
                              <m:t>ⅇ</m:t>
                            </m:r>
                          </m:e>
                          <m:sup>
                            <m:r>
                              <a:rPr lang="de-DE" sz="2400" i="0" dirty="0">
                                <a:solidFill>
                                  <a:schemeClr val="tx1"/>
                                </a:solidFill>
                                <a:latin typeface="Cambria Math" panose="02040503050406030204" pitchFamily="18" charset="0"/>
                              </a:rPr>
                              <m:t>−</m:t>
                            </m:r>
                            <m:rad>
                              <m:radPr>
                                <m:degHide m:val="on"/>
                                <m:ctrlPr>
                                  <a:rPr lang="de-DE" sz="2400" i="1" dirty="0">
                                    <a:solidFill>
                                      <a:schemeClr val="tx1"/>
                                    </a:solidFill>
                                    <a:latin typeface="Cambria Math" panose="02040503050406030204" pitchFamily="18" charset="0"/>
                                  </a:rPr>
                                </m:ctrlPr>
                              </m:radPr>
                              <m:deg/>
                              <m:e>
                                <m:r>
                                  <a:rPr lang="de-DE" sz="2400" b="0" i="1" dirty="0" smtClean="0">
                                    <a:solidFill>
                                      <a:schemeClr val="tx1"/>
                                    </a:solidFill>
                                    <a:latin typeface="Cambria Math" panose="02040503050406030204" pitchFamily="18" charset="0"/>
                                  </a:rPr>
                                  <m:t>𝑠</m:t>
                                </m:r>
                                <m:r>
                                  <a:rPr lang="de-DE" sz="2400" i="1" dirty="0">
                                    <a:solidFill>
                                      <a:schemeClr val="tx1"/>
                                    </a:solidFill>
                                    <a:latin typeface="Cambria Math" panose="02040503050406030204" pitchFamily="18" charset="0"/>
                                  </a:rPr>
                                  <m:t>𝑟</m:t>
                                </m:r>
                              </m:e>
                            </m:rad>
                            <m:r>
                              <a:rPr lang="de-DE" sz="2400" i="1" dirty="0">
                                <a:solidFill>
                                  <a:schemeClr val="tx1"/>
                                </a:solidFill>
                                <a:latin typeface="Cambria Math" panose="02040503050406030204" pitchFamily="18" charset="0"/>
                              </a:rPr>
                              <m:t>𝑡</m:t>
                            </m:r>
                          </m:sup>
                        </m:sSup>
                      </m:num>
                      <m:den>
                        <m:r>
                          <a:rPr lang="de-DE" sz="2400" i="0" dirty="0">
                            <a:solidFill>
                              <a:schemeClr val="tx1"/>
                            </a:solidFill>
                            <a:latin typeface="Cambria Math" panose="02040503050406030204" pitchFamily="18" charset="0"/>
                          </a:rPr>
                          <m:t>2</m:t>
                        </m:r>
                      </m:den>
                    </m:f>
                  </m:oMath>
                </a14:m>
                <a:endParaRPr lang="de-DE" sz="2400" dirty="0"/>
              </a:p>
            </p:txBody>
          </p:sp>
        </mc:Choice>
        <mc:Fallback xmlns="">
          <p:sp>
            <p:nvSpPr>
              <p:cNvPr id="2" name="Textfeld 1">
                <a:extLst>
                  <a:ext uri="{FF2B5EF4-FFF2-40B4-BE49-F238E27FC236}">
                    <a16:creationId xmlns:a16="http://schemas.microsoft.com/office/drawing/2014/main" id="{A9AD93E8-8F10-6C1D-3A51-2DC240BF2893}"/>
                  </a:ext>
                </a:extLst>
              </p:cNvPr>
              <p:cNvSpPr txBox="1">
                <a:spLocks noRot="1" noChangeAspect="1" noMove="1" noResize="1" noEditPoints="1" noAdjustHandles="1" noChangeArrowheads="1" noChangeShapeType="1" noTextEdit="1"/>
              </p:cNvSpPr>
              <p:nvPr/>
            </p:nvSpPr>
            <p:spPr>
              <a:xfrm>
                <a:off x="772356" y="973810"/>
                <a:ext cx="8957569" cy="904478"/>
              </a:xfrm>
              <a:prstGeom prst="rect">
                <a:avLst/>
              </a:prstGeom>
              <a:blipFill>
                <a:blip r:embed="rId2"/>
                <a:stretch>
                  <a:fillRect l="-108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5B85C777-F549-D54C-EE60-A104D14B4D66}"/>
                  </a:ext>
                </a:extLst>
              </p:cNvPr>
              <p:cNvSpPr txBox="1"/>
              <p:nvPr/>
            </p:nvSpPr>
            <p:spPr>
              <a:xfrm>
                <a:off x="772356" y="1878288"/>
                <a:ext cx="5393464" cy="876009"/>
              </a:xfrm>
              <a:prstGeom prst="rect">
                <a:avLst/>
              </a:prstGeom>
              <a:noFill/>
            </p:spPr>
            <p:txBody>
              <a:bodyPr wrap="none" rtlCol="0">
                <a:spAutoFit/>
              </a:bodyPr>
              <a:lstStyle/>
              <a:p>
                <a:r>
                  <a:rPr lang="de-DE" sz="2400" dirty="0">
                    <a:solidFill>
                      <a:schemeClr val="tx1"/>
                    </a:solidFill>
                  </a:rPr>
                  <a:t>H(t) =</a:t>
                </a:r>
                <a14:m>
                  <m:oMath xmlns:m="http://schemas.openxmlformats.org/officeDocument/2006/math">
                    <m:sSub>
                      <m:sSubPr>
                        <m:ctrlPr>
                          <a:rPr lang="de-DE" sz="2400" i="1" dirty="0" smtClean="0">
                            <a:solidFill>
                              <a:schemeClr val="tx1"/>
                            </a:solidFill>
                            <a:latin typeface="Cambria Math" panose="02040503050406030204" pitchFamily="18" charset="0"/>
                          </a:rPr>
                        </m:ctrlPr>
                      </m:sSubPr>
                      <m:e>
                        <m:r>
                          <a:rPr lang="de-DE" sz="2400" b="0" i="1" dirty="0" smtClean="0">
                            <a:solidFill>
                              <a:schemeClr val="tx1"/>
                            </a:solidFill>
                            <a:latin typeface="Cambria Math" panose="02040503050406030204" pitchFamily="18" charset="0"/>
                          </a:rPr>
                          <m:t>𝐻</m:t>
                        </m:r>
                      </m:e>
                      <m:sub>
                        <m:r>
                          <a:rPr lang="de-DE" sz="2400" i="0" dirty="0">
                            <a:solidFill>
                              <a:schemeClr val="tx1"/>
                            </a:solidFill>
                            <a:latin typeface="Cambria Math" panose="02040503050406030204" pitchFamily="18" charset="0"/>
                          </a:rPr>
                          <m:t>0</m:t>
                        </m:r>
                      </m:sub>
                    </m:sSub>
                    <m:r>
                      <a:rPr lang="de-DE" sz="2400" i="0" dirty="0">
                        <a:solidFill>
                          <a:schemeClr val="tx1"/>
                        </a:solidFill>
                        <a:latin typeface="Cambria Math" panose="02040503050406030204" pitchFamily="18" charset="0"/>
                      </a:rPr>
                      <m:t>⋅</m:t>
                    </m:r>
                    <m:f>
                      <m:fPr>
                        <m:ctrlPr>
                          <a:rPr lang="de-DE" sz="2400" i="1" dirty="0">
                            <a:solidFill>
                              <a:schemeClr val="tx1"/>
                            </a:solidFill>
                            <a:latin typeface="Cambria Math" panose="02040503050406030204" pitchFamily="18" charset="0"/>
                          </a:rPr>
                        </m:ctrlPr>
                      </m:fPr>
                      <m:num>
                        <m:sSubSup>
                          <m:sSubSupPr>
                            <m:ctrlPr>
                              <a:rPr lang="de-DE" sz="2400" i="1" dirty="0">
                                <a:solidFill>
                                  <a:schemeClr val="tx1"/>
                                </a:solidFill>
                                <a:latin typeface="Cambria Math" panose="02040503050406030204" pitchFamily="18" charset="0"/>
                              </a:rPr>
                            </m:ctrlPr>
                          </m:sSubSupPr>
                          <m:e>
                            <m:r>
                              <a:rPr lang="de-DE" sz="2400" i="1" dirty="0">
                                <a:solidFill>
                                  <a:schemeClr val="tx1"/>
                                </a:solidFill>
                                <a:latin typeface="Cambria Math" panose="02040503050406030204" pitchFamily="18" charset="0"/>
                              </a:rPr>
                              <m:t>𝑒</m:t>
                            </m:r>
                          </m:e>
                          <m:sub/>
                          <m:sup>
                            <m:rad>
                              <m:radPr>
                                <m:degHide m:val="on"/>
                                <m:ctrlPr>
                                  <a:rPr lang="de-DE" sz="2400" i="1" dirty="0">
                                    <a:solidFill>
                                      <a:schemeClr val="tx1"/>
                                    </a:solidFill>
                                    <a:latin typeface="Cambria Math" panose="02040503050406030204" pitchFamily="18" charset="0"/>
                                  </a:rPr>
                                </m:ctrlPr>
                              </m:radPr>
                              <m:deg/>
                              <m:e>
                                <m:r>
                                  <a:rPr lang="de-DE" sz="2400" i="1" dirty="0">
                                    <a:solidFill>
                                      <a:schemeClr val="tx1"/>
                                    </a:solidFill>
                                    <a:latin typeface="Cambria Math" panose="02040503050406030204" pitchFamily="18" charset="0"/>
                                  </a:rPr>
                                  <m:t>𝑠𝑟</m:t>
                                </m:r>
                              </m:e>
                            </m:rad>
                            <m:r>
                              <a:rPr lang="de-DE" sz="2400" i="1" dirty="0">
                                <a:solidFill>
                                  <a:schemeClr val="tx1"/>
                                </a:solidFill>
                                <a:latin typeface="Cambria Math" panose="02040503050406030204" pitchFamily="18" charset="0"/>
                              </a:rPr>
                              <m:t>𝑡</m:t>
                            </m:r>
                          </m:sup>
                        </m:sSubSup>
                        <m:r>
                          <a:rPr lang="de-DE" sz="2400" b="0" i="1" dirty="0" smtClean="0">
                            <a:solidFill>
                              <a:schemeClr val="tx1"/>
                            </a:solidFill>
                            <a:latin typeface="Cambria Math" panose="02040503050406030204" pitchFamily="18" charset="0"/>
                          </a:rPr>
                          <m:t>+</m:t>
                        </m:r>
                        <m:sSup>
                          <m:sSupPr>
                            <m:ctrlPr>
                              <a:rPr lang="de-DE" sz="2400" i="1" dirty="0" smtClean="0">
                                <a:solidFill>
                                  <a:schemeClr val="tx1"/>
                                </a:solidFill>
                                <a:latin typeface="Cambria Math" panose="02040503050406030204" pitchFamily="18" charset="0"/>
                              </a:rPr>
                            </m:ctrlPr>
                          </m:sSupPr>
                          <m:e>
                            <m:r>
                              <a:rPr lang="de-DE" sz="2400" i="1" dirty="0">
                                <a:solidFill>
                                  <a:schemeClr val="tx1"/>
                                </a:solidFill>
                                <a:latin typeface="Cambria Math" panose="02040503050406030204" pitchFamily="18" charset="0"/>
                              </a:rPr>
                              <m:t>ⅇ</m:t>
                            </m:r>
                          </m:e>
                          <m:sup>
                            <m:r>
                              <a:rPr lang="de-DE" sz="2400" i="1" dirty="0">
                                <a:solidFill>
                                  <a:schemeClr val="tx1"/>
                                </a:solidFill>
                                <a:latin typeface="Cambria Math" panose="02040503050406030204" pitchFamily="18" charset="0"/>
                              </a:rPr>
                              <m:t>−</m:t>
                            </m:r>
                            <m:rad>
                              <m:radPr>
                                <m:degHide m:val="on"/>
                                <m:ctrlPr>
                                  <a:rPr lang="de-DE" sz="2400" i="1" dirty="0">
                                    <a:solidFill>
                                      <a:schemeClr val="tx1"/>
                                    </a:solidFill>
                                    <a:latin typeface="Cambria Math" panose="02040503050406030204" pitchFamily="18" charset="0"/>
                                  </a:rPr>
                                </m:ctrlPr>
                              </m:radPr>
                              <m:deg/>
                              <m:e>
                                <m:r>
                                  <a:rPr lang="de-DE" sz="2400" i="1" dirty="0">
                                    <a:solidFill>
                                      <a:schemeClr val="tx1"/>
                                    </a:solidFill>
                                    <a:latin typeface="Cambria Math" panose="02040503050406030204" pitchFamily="18" charset="0"/>
                                  </a:rPr>
                                  <m:t>𝑠𝑟</m:t>
                                </m:r>
                              </m:e>
                            </m:rad>
                            <m:r>
                              <a:rPr lang="de-DE" sz="2400" i="1" dirty="0">
                                <a:solidFill>
                                  <a:schemeClr val="tx1"/>
                                </a:solidFill>
                                <a:latin typeface="Cambria Math" panose="02040503050406030204" pitchFamily="18" charset="0"/>
                              </a:rPr>
                              <m:t>𝑡</m:t>
                            </m:r>
                          </m:sup>
                        </m:sSup>
                      </m:num>
                      <m:den>
                        <m:r>
                          <a:rPr lang="de-DE" sz="2400" i="0" dirty="0">
                            <a:solidFill>
                              <a:schemeClr val="tx1"/>
                            </a:solidFill>
                            <a:latin typeface="Cambria Math" panose="02040503050406030204" pitchFamily="18" charset="0"/>
                          </a:rPr>
                          <m:t>2</m:t>
                        </m:r>
                      </m:den>
                    </m:f>
                    <m:r>
                      <a:rPr lang="de-DE" sz="2400" i="0" dirty="0">
                        <a:solidFill>
                          <a:schemeClr val="tx1"/>
                        </a:solidFill>
                        <a:latin typeface="Cambria Math" panose="02040503050406030204" pitchFamily="18" charset="0"/>
                      </a:rPr>
                      <m:t>−</m:t>
                    </m:r>
                    <m:rad>
                      <m:radPr>
                        <m:degHide m:val="on"/>
                        <m:ctrlPr>
                          <a:rPr lang="de-DE" sz="2400" i="1" dirty="0">
                            <a:solidFill>
                              <a:schemeClr val="tx1"/>
                            </a:solidFill>
                            <a:latin typeface="Cambria Math" panose="02040503050406030204" pitchFamily="18" charset="0"/>
                          </a:rPr>
                        </m:ctrlPr>
                      </m:radPr>
                      <m:deg/>
                      <m:e>
                        <m:f>
                          <m:fPr>
                            <m:ctrlPr>
                              <a:rPr lang="de-DE" sz="2400" i="1" dirty="0">
                                <a:solidFill>
                                  <a:schemeClr val="tx1"/>
                                </a:solidFill>
                                <a:latin typeface="Cambria Math" panose="02040503050406030204" pitchFamily="18" charset="0"/>
                              </a:rPr>
                            </m:ctrlPr>
                          </m:fPr>
                          <m:num>
                            <m:r>
                              <a:rPr lang="de-DE" sz="2400" b="0" i="1" dirty="0" smtClean="0">
                                <a:solidFill>
                                  <a:schemeClr val="tx1"/>
                                </a:solidFill>
                                <a:latin typeface="Cambria Math" panose="02040503050406030204" pitchFamily="18" charset="0"/>
                              </a:rPr>
                              <m:t>𝑠</m:t>
                            </m:r>
                          </m:num>
                          <m:den>
                            <m:r>
                              <a:rPr lang="de-DE" sz="2400" b="0" i="1" dirty="0" smtClean="0">
                                <a:solidFill>
                                  <a:schemeClr val="tx1"/>
                                </a:solidFill>
                                <a:latin typeface="Cambria Math" panose="02040503050406030204" pitchFamily="18" charset="0"/>
                              </a:rPr>
                              <m:t>𝑟</m:t>
                            </m:r>
                          </m:den>
                        </m:f>
                      </m:e>
                    </m:rad>
                    <m:sSub>
                      <m:sSubPr>
                        <m:ctrlPr>
                          <a:rPr lang="de-DE" sz="2400" i="1" dirty="0">
                            <a:solidFill>
                              <a:schemeClr val="tx1"/>
                            </a:solidFill>
                            <a:latin typeface="Cambria Math" panose="02040503050406030204" pitchFamily="18" charset="0"/>
                          </a:rPr>
                        </m:ctrlPr>
                      </m:sSubPr>
                      <m:e>
                        <m:r>
                          <a:rPr lang="de-DE" sz="2400" b="0" i="1" dirty="0" smtClean="0">
                            <a:solidFill>
                              <a:schemeClr val="tx1"/>
                            </a:solidFill>
                            <a:latin typeface="Cambria Math" panose="02040503050406030204" pitchFamily="18" charset="0"/>
                          </a:rPr>
                          <m:t>𝐺</m:t>
                        </m:r>
                      </m:e>
                      <m:sub>
                        <m:r>
                          <a:rPr lang="de-DE" sz="2400" i="0" dirty="0">
                            <a:solidFill>
                              <a:schemeClr val="tx1"/>
                            </a:solidFill>
                            <a:latin typeface="Cambria Math" panose="02040503050406030204" pitchFamily="18" charset="0"/>
                          </a:rPr>
                          <m:t>0</m:t>
                        </m:r>
                      </m:sub>
                    </m:sSub>
                    <m:f>
                      <m:fPr>
                        <m:ctrlPr>
                          <a:rPr lang="de-DE" sz="2400" i="1" dirty="0">
                            <a:solidFill>
                              <a:schemeClr val="tx1"/>
                            </a:solidFill>
                            <a:latin typeface="Cambria Math" panose="02040503050406030204" pitchFamily="18" charset="0"/>
                          </a:rPr>
                        </m:ctrlPr>
                      </m:fPr>
                      <m:num>
                        <m:sSup>
                          <m:sSupPr>
                            <m:ctrlPr>
                              <a:rPr lang="de-DE" sz="2400" i="1" dirty="0">
                                <a:solidFill>
                                  <a:schemeClr val="tx1"/>
                                </a:solidFill>
                                <a:latin typeface="Cambria Math" panose="02040503050406030204" pitchFamily="18" charset="0"/>
                              </a:rPr>
                            </m:ctrlPr>
                          </m:sSupPr>
                          <m:e>
                            <m:r>
                              <a:rPr lang="de-DE" sz="2400" i="0" dirty="0">
                                <a:solidFill>
                                  <a:schemeClr val="tx1"/>
                                </a:solidFill>
                                <a:latin typeface="Cambria Math" panose="02040503050406030204" pitchFamily="18" charset="0"/>
                              </a:rPr>
                              <m:t>ⅇ</m:t>
                            </m:r>
                          </m:e>
                          <m:sup>
                            <m:rad>
                              <m:radPr>
                                <m:degHide m:val="on"/>
                                <m:ctrlPr>
                                  <a:rPr lang="de-DE" sz="2400" i="1" dirty="0">
                                    <a:solidFill>
                                      <a:schemeClr val="tx1"/>
                                    </a:solidFill>
                                    <a:latin typeface="Cambria Math" panose="02040503050406030204" pitchFamily="18" charset="0"/>
                                  </a:rPr>
                                </m:ctrlPr>
                              </m:radPr>
                              <m:deg/>
                              <m:e>
                                <m:r>
                                  <m:rPr>
                                    <m:sty m:val="p"/>
                                  </m:rPr>
                                  <a:rPr lang="de-DE" sz="2400" b="0" i="0" dirty="0" smtClean="0">
                                    <a:solidFill>
                                      <a:schemeClr val="tx1"/>
                                    </a:solidFill>
                                    <a:latin typeface="Cambria Math" panose="02040503050406030204" pitchFamily="18" charset="0"/>
                                  </a:rPr>
                                  <m:t>s</m:t>
                                </m:r>
                                <m:r>
                                  <a:rPr lang="de-DE" sz="2400" i="1" dirty="0">
                                    <a:solidFill>
                                      <a:schemeClr val="tx1"/>
                                    </a:solidFill>
                                    <a:latin typeface="Cambria Math" panose="02040503050406030204" pitchFamily="18" charset="0"/>
                                  </a:rPr>
                                  <m:t>𝑟</m:t>
                                </m:r>
                              </m:e>
                            </m:rad>
                            <m:r>
                              <a:rPr lang="de-DE" sz="2400" b="0" i="1" dirty="0" smtClean="0">
                                <a:solidFill>
                                  <a:schemeClr val="tx1"/>
                                </a:solidFill>
                                <a:latin typeface="Cambria Math" panose="02040503050406030204" pitchFamily="18" charset="0"/>
                              </a:rPr>
                              <m:t>𝑡</m:t>
                            </m:r>
                          </m:sup>
                        </m:sSup>
                        <m:r>
                          <a:rPr lang="de-DE" sz="2400" i="0" dirty="0">
                            <a:solidFill>
                              <a:schemeClr val="tx1"/>
                            </a:solidFill>
                            <a:latin typeface="Cambria Math" panose="02040503050406030204" pitchFamily="18" charset="0"/>
                          </a:rPr>
                          <m:t>−</m:t>
                        </m:r>
                        <m:sSup>
                          <m:sSupPr>
                            <m:ctrlPr>
                              <a:rPr lang="de-DE" sz="2400" i="1" dirty="0">
                                <a:solidFill>
                                  <a:schemeClr val="tx1"/>
                                </a:solidFill>
                                <a:latin typeface="Cambria Math" panose="02040503050406030204" pitchFamily="18" charset="0"/>
                              </a:rPr>
                            </m:ctrlPr>
                          </m:sSupPr>
                          <m:e>
                            <m:r>
                              <a:rPr lang="de-DE" sz="2400" i="0" dirty="0">
                                <a:solidFill>
                                  <a:schemeClr val="tx1"/>
                                </a:solidFill>
                                <a:latin typeface="Cambria Math" panose="02040503050406030204" pitchFamily="18" charset="0"/>
                              </a:rPr>
                              <m:t>ⅇ</m:t>
                            </m:r>
                          </m:e>
                          <m:sup>
                            <m:r>
                              <a:rPr lang="de-DE" sz="2400" i="0" dirty="0">
                                <a:solidFill>
                                  <a:schemeClr val="tx1"/>
                                </a:solidFill>
                                <a:latin typeface="Cambria Math" panose="02040503050406030204" pitchFamily="18" charset="0"/>
                              </a:rPr>
                              <m:t>−</m:t>
                            </m:r>
                            <m:rad>
                              <m:radPr>
                                <m:degHide m:val="on"/>
                                <m:ctrlPr>
                                  <a:rPr lang="de-DE" sz="2400" i="1" dirty="0">
                                    <a:solidFill>
                                      <a:schemeClr val="tx1"/>
                                    </a:solidFill>
                                    <a:latin typeface="Cambria Math" panose="02040503050406030204" pitchFamily="18" charset="0"/>
                                  </a:rPr>
                                </m:ctrlPr>
                              </m:radPr>
                              <m:deg/>
                              <m:e>
                                <m:r>
                                  <a:rPr lang="de-DE" sz="2400" b="0" i="1" dirty="0" smtClean="0">
                                    <a:solidFill>
                                      <a:schemeClr val="tx1"/>
                                    </a:solidFill>
                                    <a:latin typeface="Cambria Math" panose="02040503050406030204" pitchFamily="18" charset="0"/>
                                  </a:rPr>
                                  <m:t>𝑠</m:t>
                                </m:r>
                                <m:r>
                                  <a:rPr lang="de-DE" sz="2400" i="1" dirty="0">
                                    <a:solidFill>
                                      <a:schemeClr val="tx1"/>
                                    </a:solidFill>
                                    <a:latin typeface="Cambria Math" panose="02040503050406030204" pitchFamily="18" charset="0"/>
                                  </a:rPr>
                                  <m:t>𝑟</m:t>
                                </m:r>
                              </m:e>
                            </m:rad>
                            <m:r>
                              <a:rPr lang="de-DE" sz="2400" i="1" dirty="0">
                                <a:solidFill>
                                  <a:schemeClr val="tx1"/>
                                </a:solidFill>
                                <a:latin typeface="Cambria Math" panose="02040503050406030204" pitchFamily="18" charset="0"/>
                              </a:rPr>
                              <m:t>𝑡</m:t>
                            </m:r>
                          </m:sup>
                        </m:sSup>
                      </m:num>
                      <m:den>
                        <m:r>
                          <a:rPr lang="de-DE" sz="2400" i="0" dirty="0">
                            <a:solidFill>
                              <a:schemeClr val="tx1"/>
                            </a:solidFill>
                            <a:latin typeface="Cambria Math" panose="02040503050406030204" pitchFamily="18" charset="0"/>
                          </a:rPr>
                          <m:t>2</m:t>
                        </m:r>
                      </m:den>
                    </m:f>
                  </m:oMath>
                </a14:m>
                <a:endParaRPr lang="de-DE" sz="2400" dirty="0">
                  <a:solidFill>
                    <a:schemeClr val="tx1"/>
                  </a:solidFill>
                </a:endParaRPr>
              </a:p>
            </p:txBody>
          </p:sp>
        </mc:Choice>
        <mc:Fallback xmlns="">
          <p:sp>
            <p:nvSpPr>
              <p:cNvPr id="3" name="Textfeld 2">
                <a:extLst>
                  <a:ext uri="{FF2B5EF4-FFF2-40B4-BE49-F238E27FC236}">
                    <a16:creationId xmlns:a16="http://schemas.microsoft.com/office/drawing/2014/main" id="{5B85C777-F549-D54C-EE60-A104D14B4D66}"/>
                  </a:ext>
                </a:extLst>
              </p:cNvPr>
              <p:cNvSpPr txBox="1">
                <a:spLocks noRot="1" noChangeAspect="1" noMove="1" noResize="1" noEditPoints="1" noAdjustHandles="1" noChangeArrowheads="1" noChangeShapeType="1" noTextEdit="1"/>
              </p:cNvSpPr>
              <p:nvPr/>
            </p:nvSpPr>
            <p:spPr>
              <a:xfrm>
                <a:off x="772356" y="1878288"/>
                <a:ext cx="5393464" cy="876009"/>
              </a:xfrm>
              <a:prstGeom prst="rect">
                <a:avLst/>
              </a:prstGeom>
              <a:blipFill>
                <a:blip r:embed="rId3"/>
                <a:stretch>
                  <a:fillRect l="-1810"/>
                </a:stretch>
              </a:blipFill>
            </p:spPr>
            <p:txBody>
              <a:bodyPr/>
              <a:lstStyle/>
              <a:p>
                <a:r>
                  <a:rPr lang="de-DE">
                    <a:noFill/>
                  </a:rPr>
                  <a:t> </a:t>
                </a:r>
              </a:p>
            </p:txBody>
          </p:sp>
        </mc:Fallback>
      </mc:AlternateContent>
      <p:sp>
        <p:nvSpPr>
          <p:cNvPr id="4" name="Textfeld 3">
            <a:extLst>
              <a:ext uri="{FF2B5EF4-FFF2-40B4-BE49-F238E27FC236}">
                <a16:creationId xmlns:a16="http://schemas.microsoft.com/office/drawing/2014/main" id="{5818E3F8-582A-902E-5FA8-24B02FB6DAA0}"/>
              </a:ext>
            </a:extLst>
          </p:cNvPr>
          <p:cNvSpPr txBox="1"/>
          <p:nvPr/>
        </p:nvSpPr>
        <p:spPr>
          <a:xfrm>
            <a:off x="562546" y="3429000"/>
            <a:ext cx="7537128" cy="369332"/>
          </a:xfrm>
          <a:prstGeom prst="rect">
            <a:avLst/>
          </a:prstGeom>
          <a:noFill/>
        </p:spPr>
        <p:txBody>
          <a:bodyPr wrap="none" rtlCol="0">
            <a:spAutoFit/>
          </a:bodyPr>
          <a:lstStyle/>
          <a:p>
            <a:r>
              <a:rPr lang="de-DE" dirty="0"/>
              <a:t>Das Gleiche gilt für die Alternative Darstellung der hyperbolischen Funktionen:</a:t>
            </a:r>
          </a:p>
        </p:txBody>
      </p:sp>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4E826F1C-D41F-F7D5-0663-455E1137DF03}"/>
                  </a:ext>
                </a:extLst>
              </p:cNvPr>
              <p:cNvSpPr txBox="1"/>
              <p:nvPr/>
            </p:nvSpPr>
            <p:spPr>
              <a:xfrm>
                <a:off x="562546" y="4104010"/>
                <a:ext cx="4053867" cy="656013"/>
              </a:xfrm>
              <a:prstGeom prst="rect">
                <a:avLst/>
              </a:prstGeom>
              <a:noFill/>
            </p:spPr>
            <p:txBody>
              <a:bodyPr wrap="none" rtlCol="0">
                <a:spAutoFit/>
              </a:bodyPr>
              <a:lstStyle/>
              <a:p>
                <a:r>
                  <a:rPr lang="pt-BR" dirty="0">
                    <a:solidFill>
                      <a:schemeClr val="tx1"/>
                    </a:solidFill>
                  </a:rPr>
                  <a:t>G(t) = G</a:t>
                </a:r>
                <a:r>
                  <a:rPr lang="pt-BR" baseline="-25000" dirty="0">
                    <a:solidFill>
                      <a:schemeClr val="tx1"/>
                    </a:solidFill>
                  </a:rPr>
                  <a:t>0</a:t>
                </a:r>
                <a:r>
                  <a:rPr lang="pt-BR" dirty="0">
                    <a:solidFill>
                      <a:schemeClr val="tx1"/>
                    </a:solidFill>
                  </a:rPr>
                  <a:t> · cosh(</a:t>
                </a:r>
                <a14:m>
                  <m:oMath xmlns:m="http://schemas.openxmlformats.org/officeDocument/2006/math">
                    <m:rad>
                      <m:radPr>
                        <m:degHide m:val="on"/>
                        <m:ctrlPr>
                          <a:rPr lang="pt-BR" i="1" smtClean="0">
                            <a:solidFill>
                              <a:schemeClr val="tx1"/>
                            </a:solidFill>
                            <a:latin typeface="Cambria Math" panose="02040503050406030204" pitchFamily="18" charset="0"/>
                          </a:rPr>
                        </m:ctrlPr>
                      </m:radPr>
                      <m:deg/>
                      <m:e>
                        <m:r>
                          <a:rPr lang="de-DE" b="0" i="1" smtClean="0">
                            <a:solidFill>
                              <a:schemeClr val="tx1"/>
                            </a:solidFill>
                            <a:latin typeface="Cambria Math" panose="02040503050406030204" pitchFamily="18" charset="0"/>
                          </a:rPr>
                          <m:t>𝑠</m:t>
                        </m:r>
                        <m:r>
                          <a:rPr lang="pt-BR" i="1" smtClean="0">
                            <a:solidFill>
                              <a:schemeClr val="tx1"/>
                            </a:solidFill>
                            <a:latin typeface="Cambria Math" panose="02040503050406030204" pitchFamily="18" charset="0"/>
                          </a:rPr>
                          <m:t>𝑟</m:t>
                        </m:r>
                      </m:e>
                    </m:rad>
                    <m:r>
                      <a:rPr lang="pt-BR" i="1" smtClean="0">
                        <a:solidFill>
                          <a:schemeClr val="tx1"/>
                        </a:solidFill>
                        <a:latin typeface="Cambria Math" panose="02040503050406030204" pitchFamily="18" charset="0"/>
                      </a:rPr>
                      <m:t>𝑡</m:t>
                    </m:r>
                  </m:oMath>
                </a14:m>
                <a:r>
                  <a:rPr lang="pt-BR" dirty="0">
                    <a:solidFill>
                      <a:schemeClr val="tx1"/>
                    </a:solidFill>
                  </a:rPr>
                  <a:t>) −</a:t>
                </a:r>
                <a14:m>
                  <m:oMath xmlns:m="http://schemas.openxmlformats.org/officeDocument/2006/math">
                    <m:rad>
                      <m:radPr>
                        <m:degHide m:val="on"/>
                        <m:ctrlPr>
                          <a:rPr lang="de-DE" i="1" dirty="0" smtClean="0">
                            <a:solidFill>
                              <a:schemeClr val="tx1"/>
                            </a:solidFill>
                            <a:latin typeface="Cambria Math" panose="02040503050406030204" pitchFamily="18" charset="0"/>
                          </a:rPr>
                        </m:ctrlPr>
                      </m:radPr>
                      <m:deg/>
                      <m:e>
                        <m:f>
                          <m:fPr>
                            <m:ctrlPr>
                              <a:rPr lang="de-DE" i="1" dirty="0">
                                <a:solidFill>
                                  <a:schemeClr val="tx1"/>
                                </a:solidFill>
                                <a:latin typeface="Cambria Math" panose="02040503050406030204" pitchFamily="18" charset="0"/>
                              </a:rPr>
                            </m:ctrlPr>
                          </m:fPr>
                          <m:num>
                            <m:r>
                              <a:rPr lang="de-DE" i="1" dirty="0">
                                <a:solidFill>
                                  <a:schemeClr val="tx1"/>
                                </a:solidFill>
                                <a:latin typeface="Cambria Math" panose="02040503050406030204" pitchFamily="18" charset="0"/>
                              </a:rPr>
                              <m:t>𝑟</m:t>
                            </m:r>
                          </m:num>
                          <m:den>
                            <m:r>
                              <a:rPr lang="de-DE" i="1" dirty="0">
                                <a:solidFill>
                                  <a:schemeClr val="tx1"/>
                                </a:solidFill>
                                <a:latin typeface="Cambria Math" panose="02040503050406030204" pitchFamily="18" charset="0"/>
                              </a:rPr>
                              <m:t>𝑠</m:t>
                            </m:r>
                          </m:den>
                        </m:f>
                      </m:e>
                    </m:rad>
                    <m:sSub>
                      <m:sSubPr>
                        <m:ctrlPr>
                          <a:rPr lang="de-DE" i="1" dirty="0">
                            <a:solidFill>
                              <a:schemeClr val="tx1"/>
                            </a:solidFill>
                            <a:latin typeface="Cambria Math" panose="02040503050406030204" pitchFamily="18" charset="0"/>
                          </a:rPr>
                        </m:ctrlPr>
                      </m:sSubPr>
                      <m:e>
                        <m:r>
                          <a:rPr lang="de-DE" i="1" dirty="0">
                            <a:solidFill>
                              <a:schemeClr val="tx1"/>
                            </a:solidFill>
                            <a:latin typeface="Cambria Math" panose="02040503050406030204" pitchFamily="18" charset="0"/>
                          </a:rPr>
                          <m:t>𝐻</m:t>
                        </m:r>
                      </m:e>
                      <m:sub>
                        <m:r>
                          <a:rPr lang="de-DE" i="0" dirty="0">
                            <a:solidFill>
                              <a:schemeClr val="tx1"/>
                            </a:solidFill>
                            <a:latin typeface="Cambria Math" panose="02040503050406030204" pitchFamily="18" charset="0"/>
                          </a:rPr>
                          <m:t>0</m:t>
                        </m:r>
                      </m:sub>
                    </m:sSub>
                    <m:func>
                      <m:funcPr>
                        <m:ctrlPr>
                          <a:rPr lang="de-DE" i="1" dirty="0">
                            <a:solidFill>
                              <a:schemeClr val="tx1"/>
                            </a:solidFill>
                            <a:latin typeface="Cambria Math" panose="02040503050406030204" pitchFamily="18" charset="0"/>
                          </a:rPr>
                        </m:ctrlPr>
                      </m:funcPr>
                      <m:fName>
                        <m:r>
                          <m:rPr>
                            <m:sty m:val="p"/>
                          </m:rPr>
                          <a:rPr lang="de-DE" i="0" dirty="0">
                            <a:solidFill>
                              <a:schemeClr val="tx1"/>
                            </a:solidFill>
                            <a:latin typeface="Cambria Math" panose="02040503050406030204" pitchFamily="18" charset="0"/>
                          </a:rPr>
                          <m:t>sinh</m:t>
                        </m:r>
                      </m:fName>
                      <m:e>
                        <m:d>
                          <m:dPr>
                            <m:ctrlPr>
                              <a:rPr lang="de-DE" i="1" dirty="0">
                                <a:solidFill>
                                  <a:schemeClr val="tx1"/>
                                </a:solidFill>
                                <a:latin typeface="Cambria Math" panose="02040503050406030204" pitchFamily="18" charset="0"/>
                              </a:rPr>
                            </m:ctrlPr>
                          </m:dPr>
                          <m:e>
                            <m:rad>
                              <m:radPr>
                                <m:degHide m:val="on"/>
                                <m:ctrlPr>
                                  <a:rPr lang="de-DE" i="1" dirty="0">
                                    <a:solidFill>
                                      <a:schemeClr val="tx1"/>
                                    </a:solidFill>
                                    <a:latin typeface="Cambria Math" panose="02040503050406030204" pitchFamily="18" charset="0"/>
                                  </a:rPr>
                                </m:ctrlPr>
                              </m:radPr>
                              <m:deg/>
                              <m:e>
                                <m:r>
                                  <a:rPr lang="de-DE" i="1" dirty="0">
                                    <a:solidFill>
                                      <a:schemeClr val="tx1"/>
                                    </a:solidFill>
                                    <a:latin typeface="Cambria Math" panose="02040503050406030204" pitchFamily="18" charset="0"/>
                                  </a:rPr>
                                  <m:t>𝑠𝑟</m:t>
                                </m:r>
                              </m:e>
                            </m:rad>
                            <m:r>
                              <a:rPr lang="de-DE" i="1" dirty="0">
                                <a:solidFill>
                                  <a:schemeClr val="tx1"/>
                                </a:solidFill>
                                <a:latin typeface="Cambria Math" panose="02040503050406030204" pitchFamily="18" charset="0"/>
                              </a:rPr>
                              <m:t>𝑡</m:t>
                            </m:r>
                          </m:e>
                        </m:d>
                      </m:e>
                    </m:func>
                  </m:oMath>
                </a14:m>
                <a:endParaRPr lang="de-DE" dirty="0"/>
              </a:p>
            </p:txBody>
          </p:sp>
        </mc:Choice>
        <mc:Fallback xmlns="">
          <p:sp>
            <p:nvSpPr>
              <p:cNvPr id="5" name="Textfeld 4">
                <a:extLst>
                  <a:ext uri="{FF2B5EF4-FFF2-40B4-BE49-F238E27FC236}">
                    <a16:creationId xmlns:a16="http://schemas.microsoft.com/office/drawing/2014/main" id="{4E826F1C-D41F-F7D5-0663-455E1137DF03}"/>
                  </a:ext>
                </a:extLst>
              </p:cNvPr>
              <p:cNvSpPr txBox="1">
                <a:spLocks noRot="1" noChangeAspect="1" noMove="1" noResize="1" noEditPoints="1" noAdjustHandles="1" noChangeArrowheads="1" noChangeShapeType="1" noTextEdit="1"/>
              </p:cNvSpPr>
              <p:nvPr/>
            </p:nvSpPr>
            <p:spPr>
              <a:xfrm>
                <a:off x="562546" y="4104010"/>
                <a:ext cx="4053867" cy="656013"/>
              </a:xfrm>
              <a:prstGeom prst="rect">
                <a:avLst/>
              </a:prstGeom>
              <a:blipFill>
                <a:blip r:embed="rId4"/>
                <a:stretch>
                  <a:fillRect l="-1203"/>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8048D0C2-7C45-6F46-8893-F71771652B59}"/>
                  </a:ext>
                </a:extLst>
              </p:cNvPr>
              <p:cNvSpPr txBox="1"/>
              <p:nvPr/>
            </p:nvSpPr>
            <p:spPr>
              <a:xfrm>
                <a:off x="562546" y="4861421"/>
                <a:ext cx="4111062" cy="656013"/>
              </a:xfrm>
              <a:prstGeom prst="rect">
                <a:avLst/>
              </a:prstGeom>
              <a:noFill/>
            </p:spPr>
            <p:txBody>
              <a:bodyPr wrap="none" rtlCol="0">
                <a:spAutoFit/>
              </a:bodyPr>
              <a:lstStyle/>
              <a:p>
                <a:r>
                  <a:rPr lang="pt-BR" dirty="0">
                    <a:solidFill>
                      <a:schemeClr val="tx1"/>
                    </a:solidFill>
                  </a:rPr>
                  <a:t>H(t) = H</a:t>
                </a:r>
                <a:r>
                  <a:rPr lang="pt-BR" baseline="-25000" dirty="0">
                    <a:solidFill>
                      <a:schemeClr val="tx1"/>
                    </a:solidFill>
                  </a:rPr>
                  <a:t>0</a:t>
                </a:r>
                <a:r>
                  <a:rPr lang="pt-BR" dirty="0">
                    <a:solidFill>
                      <a:schemeClr val="tx1"/>
                    </a:solidFill>
                  </a:rPr>
                  <a:t> · cosh(</a:t>
                </a:r>
                <a14:m>
                  <m:oMath xmlns:m="http://schemas.openxmlformats.org/officeDocument/2006/math">
                    <m:rad>
                      <m:radPr>
                        <m:degHide m:val="on"/>
                        <m:ctrlPr>
                          <a:rPr lang="pt-BR" i="1" smtClean="0">
                            <a:solidFill>
                              <a:schemeClr val="tx1"/>
                            </a:solidFill>
                            <a:latin typeface="Cambria Math" panose="02040503050406030204" pitchFamily="18" charset="0"/>
                          </a:rPr>
                        </m:ctrlPr>
                      </m:radPr>
                      <m:deg/>
                      <m:e>
                        <m:r>
                          <a:rPr lang="de-DE" b="0" i="1" smtClean="0">
                            <a:solidFill>
                              <a:schemeClr val="tx1"/>
                            </a:solidFill>
                            <a:latin typeface="Cambria Math" panose="02040503050406030204" pitchFamily="18" charset="0"/>
                          </a:rPr>
                          <m:t>𝑠</m:t>
                        </m:r>
                        <m:r>
                          <a:rPr lang="pt-BR" i="1" smtClean="0">
                            <a:solidFill>
                              <a:schemeClr val="tx1"/>
                            </a:solidFill>
                            <a:latin typeface="Cambria Math" panose="02040503050406030204" pitchFamily="18" charset="0"/>
                          </a:rPr>
                          <m:t>𝑟</m:t>
                        </m:r>
                      </m:e>
                    </m:rad>
                    <m:r>
                      <a:rPr lang="pt-BR" i="1" smtClean="0">
                        <a:solidFill>
                          <a:schemeClr val="tx1"/>
                        </a:solidFill>
                        <a:latin typeface="Cambria Math" panose="02040503050406030204" pitchFamily="18" charset="0"/>
                      </a:rPr>
                      <m:t>𝑡</m:t>
                    </m:r>
                  </m:oMath>
                </a14:m>
                <a:r>
                  <a:rPr lang="pt-BR" dirty="0">
                    <a:solidFill>
                      <a:schemeClr val="tx1"/>
                    </a:solidFill>
                  </a:rPr>
                  <a:t>) −</a:t>
                </a:r>
                <a14:m>
                  <m:oMath xmlns:m="http://schemas.openxmlformats.org/officeDocument/2006/math">
                    <m:rad>
                      <m:radPr>
                        <m:degHide m:val="on"/>
                        <m:ctrlPr>
                          <a:rPr lang="de-DE" i="1" dirty="0" smtClean="0">
                            <a:solidFill>
                              <a:schemeClr val="tx1"/>
                            </a:solidFill>
                            <a:latin typeface="Cambria Math" panose="02040503050406030204" pitchFamily="18" charset="0"/>
                          </a:rPr>
                        </m:ctrlPr>
                      </m:radPr>
                      <m:deg/>
                      <m:e>
                        <m:f>
                          <m:fPr>
                            <m:ctrlPr>
                              <a:rPr lang="de-DE" i="1" dirty="0">
                                <a:solidFill>
                                  <a:schemeClr val="tx1"/>
                                </a:solidFill>
                                <a:latin typeface="Cambria Math" panose="02040503050406030204" pitchFamily="18" charset="0"/>
                              </a:rPr>
                            </m:ctrlPr>
                          </m:fPr>
                          <m:num>
                            <m:r>
                              <a:rPr lang="de-DE" b="0" i="1" dirty="0" smtClean="0">
                                <a:solidFill>
                                  <a:schemeClr val="tx1"/>
                                </a:solidFill>
                                <a:latin typeface="Cambria Math" panose="02040503050406030204" pitchFamily="18" charset="0"/>
                              </a:rPr>
                              <m:t>𝑠</m:t>
                            </m:r>
                          </m:num>
                          <m:den>
                            <m:r>
                              <a:rPr lang="de-DE" b="0" i="1" dirty="0" smtClean="0">
                                <a:solidFill>
                                  <a:schemeClr val="tx1"/>
                                </a:solidFill>
                                <a:latin typeface="Cambria Math" panose="02040503050406030204" pitchFamily="18" charset="0"/>
                              </a:rPr>
                              <m:t>𝑟</m:t>
                            </m:r>
                          </m:den>
                        </m:f>
                      </m:e>
                    </m:rad>
                    <m:sSub>
                      <m:sSubPr>
                        <m:ctrlPr>
                          <a:rPr lang="de-DE" i="1" dirty="0">
                            <a:solidFill>
                              <a:schemeClr val="tx1"/>
                            </a:solidFill>
                            <a:latin typeface="Cambria Math" panose="02040503050406030204" pitchFamily="18" charset="0"/>
                          </a:rPr>
                        </m:ctrlPr>
                      </m:sSubPr>
                      <m:e>
                        <m:r>
                          <a:rPr lang="de-DE" i="1" dirty="0">
                            <a:solidFill>
                              <a:schemeClr val="tx1"/>
                            </a:solidFill>
                            <a:latin typeface="Cambria Math" panose="02040503050406030204" pitchFamily="18" charset="0"/>
                          </a:rPr>
                          <m:t>𝐻</m:t>
                        </m:r>
                      </m:e>
                      <m:sub>
                        <m:r>
                          <a:rPr lang="de-DE" i="0" dirty="0">
                            <a:solidFill>
                              <a:schemeClr val="tx1"/>
                            </a:solidFill>
                            <a:latin typeface="Cambria Math" panose="02040503050406030204" pitchFamily="18" charset="0"/>
                          </a:rPr>
                          <m:t>0</m:t>
                        </m:r>
                      </m:sub>
                    </m:sSub>
                    <m:func>
                      <m:funcPr>
                        <m:ctrlPr>
                          <a:rPr lang="de-DE" i="1" dirty="0">
                            <a:solidFill>
                              <a:schemeClr val="tx1"/>
                            </a:solidFill>
                            <a:latin typeface="Cambria Math" panose="02040503050406030204" pitchFamily="18" charset="0"/>
                          </a:rPr>
                        </m:ctrlPr>
                      </m:funcPr>
                      <m:fName>
                        <m:r>
                          <m:rPr>
                            <m:sty m:val="p"/>
                          </m:rPr>
                          <a:rPr lang="de-DE" i="0" dirty="0">
                            <a:solidFill>
                              <a:schemeClr val="tx1"/>
                            </a:solidFill>
                            <a:latin typeface="Cambria Math" panose="02040503050406030204" pitchFamily="18" charset="0"/>
                          </a:rPr>
                          <m:t>sinh</m:t>
                        </m:r>
                      </m:fName>
                      <m:e>
                        <m:d>
                          <m:dPr>
                            <m:ctrlPr>
                              <a:rPr lang="de-DE" i="1" dirty="0">
                                <a:solidFill>
                                  <a:schemeClr val="tx1"/>
                                </a:solidFill>
                                <a:latin typeface="Cambria Math" panose="02040503050406030204" pitchFamily="18" charset="0"/>
                              </a:rPr>
                            </m:ctrlPr>
                          </m:dPr>
                          <m:e>
                            <m:rad>
                              <m:radPr>
                                <m:degHide m:val="on"/>
                                <m:ctrlPr>
                                  <a:rPr lang="de-DE" i="1" dirty="0">
                                    <a:solidFill>
                                      <a:schemeClr val="tx1"/>
                                    </a:solidFill>
                                    <a:latin typeface="Cambria Math" panose="02040503050406030204" pitchFamily="18" charset="0"/>
                                  </a:rPr>
                                </m:ctrlPr>
                              </m:radPr>
                              <m:deg/>
                              <m:e>
                                <m:r>
                                  <a:rPr lang="de-DE" i="1" dirty="0">
                                    <a:solidFill>
                                      <a:schemeClr val="tx1"/>
                                    </a:solidFill>
                                    <a:latin typeface="Cambria Math" panose="02040503050406030204" pitchFamily="18" charset="0"/>
                                  </a:rPr>
                                  <m:t>𝑠𝑟</m:t>
                                </m:r>
                              </m:e>
                            </m:rad>
                            <m:r>
                              <a:rPr lang="de-DE" i="1" dirty="0">
                                <a:solidFill>
                                  <a:schemeClr val="tx1"/>
                                </a:solidFill>
                                <a:latin typeface="Cambria Math" panose="02040503050406030204" pitchFamily="18" charset="0"/>
                              </a:rPr>
                              <m:t>𝑡</m:t>
                            </m:r>
                          </m:e>
                        </m:d>
                      </m:e>
                    </m:func>
                  </m:oMath>
                </a14:m>
                <a:endParaRPr lang="de-DE" dirty="0">
                  <a:solidFill>
                    <a:schemeClr val="tx1"/>
                  </a:solidFill>
                </a:endParaRPr>
              </a:p>
            </p:txBody>
          </p:sp>
        </mc:Choice>
        <mc:Fallback xmlns="">
          <p:sp>
            <p:nvSpPr>
              <p:cNvPr id="6" name="Textfeld 5">
                <a:extLst>
                  <a:ext uri="{FF2B5EF4-FFF2-40B4-BE49-F238E27FC236}">
                    <a16:creationId xmlns:a16="http://schemas.microsoft.com/office/drawing/2014/main" id="{8048D0C2-7C45-6F46-8893-F71771652B59}"/>
                  </a:ext>
                </a:extLst>
              </p:cNvPr>
              <p:cNvSpPr txBox="1">
                <a:spLocks noRot="1" noChangeAspect="1" noMove="1" noResize="1" noEditPoints="1" noAdjustHandles="1" noChangeArrowheads="1" noChangeShapeType="1" noTextEdit="1"/>
              </p:cNvSpPr>
              <p:nvPr/>
            </p:nvSpPr>
            <p:spPr>
              <a:xfrm>
                <a:off x="562546" y="4861421"/>
                <a:ext cx="4111062" cy="656013"/>
              </a:xfrm>
              <a:prstGeom prst="rect">
                <a:avLst/>
              </a:prstGeom>
              <a:blipFill>
                <a:blip r:embed="rId5"/>
                <a:stretch>
                  <a:fillRect l="-118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52E1C1FB-2BD2-9BDB-F31B-CF31205ED18C}"/>
                  </a:ext>
                </a:extLst>
              </p:cNvPr>
              <p:cNvSpPr txBox="1"/>
              <p:nvPr/>
            </p:nvSpPr>
            <p:spPr>
              <a:xfrm>
                <a:off x="375920" y="386080"/>
                <a:ext cx="5776133" cy="403508"/>
              </a:xfrm>
              <a:prstGeom prst="rect">
                <a:avLst/>
              </a:prstGeom>
              <a:noFill/>
            </p:spPr>
            <p:txBody>
              <a:bodyPr wrap="none" rtlCol="0">
                <a:spAutoFit/>
              </a:bodyPr>
              <a:lstStyle/>
              <a:p>
                <a:r>
                  <a:rPr lang="de-DE" sz="2000" dirty="0">
                    <a:solidFill>
                      <a:schemeClr val="tx1"/>
                    </a:solidFill>
                  </a:rPr>
                  <a:t>Hierbei wird </a:t>
                </a:r>
                <a14:m>
                  <m:oMath xmlns:m="http://schemas.openxmlformats.org/officeDocument/2006/math">
                    <m:rad>
                      <m:radPr>
                        <m:degHide m:val="on"/>
                        <m:ctrlPr>
                          <a:rPr lang="de-DE" sz="2000" i="1" smtClean="0">
                            <a:solidFill>
                              <a:schemeClr val="tx1"/>
                            </a:solidFill>
                            <a:latin typeface="Cambria Math" panose="02040503050406030204" pitchFamily="18" charset="0"/>
                          </a:rPr>
                        </m:ctrlPr>
                      </m:radPr>
                      <m:deg/>
                      <m:e>
                        <m:r>
                          <a:rPr lang="de-DE" sz="2000" i="1">
                            <a:solidFill>
                              <a:schemeClr val="tx1"/>
                            </a:solidFill>
                            <a:latin typeface="Cambria Math" panose="02040503050406030204" pitchFamily="18" charset="0"/>
                          </a:rPr>
                          <m:t>𝑠𝑟</m:t>
                        </m:r>
                        <m:r>
                          <a:rPr lang="de-DE" sz="2000" b="0" i="1" smtClean="0">
                            <a:solidFill>
                              <a:schemeClr val="tx1"/>
                            </a:solidFill>
                            <a:latin typeface="Cambria Math" panose="02040503050406030204" pitchFamily="18" charset="0"/>
                          </a:rPr>
                          <m:t> </m:t>
                        </m:r>
                      </m:e>
                    </m:rad>
                    <m:r>
                      <a:rPr lang="de-DE" sz="2000" b="0" i="1" smtClean="0">
                        <a:solidFill>
                          <a:schemeClr val="tx1"/>
                        </a:solidFill>
                        <a:latin typeface="Cambria Math" panose="02040503050406030204" pitchFamily="18" charset="0"/>
                      </a:rPr>
                      <m:t> </m:t>
                    </m:r>
                  </m:oMath>
                </a14:m>
                <a:r>
                  <a:rPr lang="de-DE" sz="2000" dirty="0">
                    <a:solidFill>
                      <a:schemeClr val="tx1"/>
                    </a:solidFill>
                  </a:rPr>
                  <a:t>anstatt der Abkürzung k verwendet </a:t>
                </a:r>
              </a:p>
            </p:txBody>
          </p:sp>
        </mc:Choice>
        <mc:Fallback xmlns="">
          <p:sp>
            <p:nvSpPr>
              <p:cNvPr id="7" name="Textfeld 6">
                <a:extLst>
                  <a:ext uri="{FF2B5EF4-FFF2-40B4-BE49-F238E27FC236}">
                    <a16:creationId xmlns:a16="http://schemas.microsoft.com/office/drawing/2014/main" id="{52E1C1FB-2BD2-9BDB-F31B-CF31205ED18C}"/>
                  </a:ext>
                </a:extLst>
              </p:cNvPr>
              <p:cNvSpPr txBox="1">
                <a:spLocks noRot="1" noChangeAspect="1" noMove="1" noResize="1" noEditPoints="1" noAdjustHandles="1" noChangeArrowheads="1" noChangeShapeType="1" noTextEdit="1"/>
              </p:cNvSpPr>
              <p:nvPr/>
            </p:nvSpPr>
            <p:spPr>
              <a:xfrm>
                <a:off x="375920" y="386080"/>
                <a:ext cx="5776133" cy="403508"/>
              </a:xfrm>
              <a:prstGeom prst="rect">
                <a:avLst/>
              </a:prstGeom>
              <a:blipFill>
                <a:blip r:embed="rId6"/>
                <a:stretch>
                  <a:fillRect l="-1162" t="-5970" r="-211" b="-25373"/>
                </a:stretch>
              </a:blipFill>
            </p:spPr>
            <p:txBody>
              <a:bodyPr/>
              <a:lstStyle/>
              <a:p>
                <a:r>
                  <a:rPr lang="de-DE">
                    <a:noFill/>
                  </a:rPr>
                  <a:t> </a:t>
                </a:r>
              </a:p>
            </p:txBody>
          </p:sp>
        </mc:Fallback>
      </mc:AlternateContent>
    </p:spTree>
    <p:extLst>
      <p:ext uri="{BB962C8B-B14F-4D97-AF65-F5344CB8AC3E}">
        <p14:creationId xmlns:p14="http://schemas.microsoft.com/office/powerpoint/2010/main" val="607235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8A4DB9-CB06-8750-D94A-B3B9D01BF39F}"/>
              </a:ext>
            </a:extLst>
          </p:cNvPr>
          <p:cNvSpPr>
            <a:spLocks noGrp="1"/>
          </p:cNvSpPr>
          <p:nvPr>
            <p:ph type="title"/>
          </p:nvPr>
        </p:nvSpPr>
        <p:spPr>
          <a:xfrm>
            <a:off x="10087583" y="-252049"/>
            <a:ext cx="685040" cy="1325563"/>
          </a:xfrm>
        </p:spPr>
        <p:txBody>
          <a:bodyPr/>
          <a:lstStyle/>
          <a:p>
            <a:endParaRPr lang="de-DE" dirty="0"/>
          </a:p>
        </p:txBody>
      </p:sp>
      <p:sp>
        <p:nvSpPr>
          <p:cNvPr id="3" name="Inhaltsplatzhalter 2">
            <a:extLst>
              <a:ext uri="{FF2B5EF4-FFF2-40B4-BE49-F238E27FC236}">
                <a16:creationId xmlns:a16="http://schemas.microsoft.com/office/drawing/2014/main" id="{92C6E168-1CAF-21C4-11EB-1D0883BF96DB}"/>
              </a:ext>
            </a:extLst>
          </p:cNvPr>
          <p:cNvSpPr>
            <a:spLocks noGrp="1"/>
          </p:cNvSpPr>
          <p:nvPr>
            <p:ph idx="1"/>
          </p:nvPr>
        </p:nvSpPr>
        <p:spPr>
          <a:xfrm>
            <a:off x="265444" y="949312"/>
            <a:ext cx="10515600" cy="1121762"/>
          </a:xfrm>
        </p:spPr>
        <p:txBody>
          <a:bodyPr>
            <a:normAutofit fontScale="85000" lnSpcReduction="20000"/>
          </a:bodyPr>
          <a:lstStyle/>
          <a:p>
            <a:pPr marL="0" indent="0">
              <a:buNone/>
            </a:pPr>
            <a:r>
              <a:rPr lang="de-DE" sz="2000" dirty="0">
                <a:latin typeface="Arial" panose="020B0604020202020204" pitchFamily="34" charset="0"/>
                <a:cs typeface="Arial" panose="020B0604020202020204" pitchFamily="34" charset="0"/>
              </a:rPr>
              <a:t>Es gilt folgende Bedingung:</a:t>
            </a:r>
          </a:p>
          <a:p>
            <a:pPr marL="0" indent="0">
              <a:buNone/>
            </a:pPr>
            <a:r>
              <a:rPr lang="de-DE" sz="2000" dirty="0">
                <a:latin typeface="Arial" panose="020B0604020202020204" pitchFamily="34" charset="0"/>
                <a:cs typeface="Arial" panose="020B0604020202020204" pitchFamily="34" charset="0"/>
              </a:rPr>
              <a:t>L &gt; 0 -&gt; G gewinnt</a:t>
            </a:r>
          </a:p>
          <a:p>
            <a:pPr marL="0" indent="0">
              <a:buNone/>
            </a:pPr>
            <a:r>
              <a:rPr lang="de-DE" sz="2000" dirty="0">
                <a:latin typeface="Arial" panose="020B0604020202020204" pitchFamily="34" charset="0"/>
                <a:cs typeface="Arial" panose="020B0604020202020204" pitchFamily="34" charset="0"/>
              </a:rPr>
              <a:t>L&lt; 0 -&gt; H gewinnt</a:t>
            </a:r>
          </a:p>
          <a:p>
            <a:pPr marL="0" indent="0">
              <a:buNone/>
            </a:pPr>
            <a:endParaRPr lang="de-DE" dirty="0"/>
          </a:p>
          <a:p>
            <a:pPr marL="0" indent="0">
              <a:buNone/>
            </a:pPr>
            <a:endParaRPr lang="de-DE" dirty="0"/>
          </a:p>
        </p:txBody>
      </p:sp>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1A7A0272-8F3E-719B-1572-447E06E68F1D}"/>
                  </a:ext>
                </a:extLst>
              </p:cNvPr>
              <p:cNvSpPr txBox="1"/>
              <p:nvPr/>
            </p:nvSpPr>
            <p:spPr>
              <a:xfrm>
                <a:off x="270238" y="2252101"/>
                <a:ext cx="12983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DE" i="1" dirty="0" smtClean="0">
                              <a:solidFill>
                                <a:srgbClr val="00B0F0"/>
                              </a:solidFill>
                              <a:latin typeface="Cambria Math" panose="02040503050406030204" pitchFamily="18" charset="0"/>
                            </a:rPr>
                          </m:ctrlPr>
                        </m:sSubPr>
                        <m:e>
                          <m:r>
                            <a:rPr lang="de-DE" i="1" dirty="0">
                              <a:solidFill>
                                <a:srgbClr val="00B0F0"/>
                              </a:solidFill>
                              <a:latin typeface="Cambria Math" panose="02040503050406030204" pitchFamily="18" charset="0"/>
                            </a:rPr>
                            <m:t>𝐺</m:t>
                          </m:r>
                        </m:e>
                        <m:sub>
                          <m:r>
                            <a:rPr lang="de-DE" i="0" dirty="0">
                              <a:solidFill>
                                <a:srgbClr val="00B0F0"/>
                              </a:solidFill>
                              <a:latin typeface="Cambria Math" panose="02040503050406030204" pitchFamily="18" charset="0"/>
                            </a:rPr>
                            <m:t>0</m:t>
                          </m:r>
                        </m:sub>
                      </m:sSub>
                      <m:r>
                        <a:rPr lang="de-DE" i="0" dirty="0">
                          <a:latin typeface="Cambria Math" panose="02040503050406030204" pitchFamily="18" charset="0"/>
                        </a:rPr>
                        <m:t>=</m:t>
                      </m:r>
                      <m:r>
                        <a:rPr lang="de-DE" b="0" i="0" dirty="0" smtClean="0">
                          <a:latin typeface="Cambria Math" panose="02040503050406030204" pitchFamily="18" charset="0"/>
                        </a:rPr>
                        <m:t>3</m:t>
                      </m:r>
                      <m:r>
                        <a:rPr lang="de-DE" i="0" dirty="0">
                          <a:latin typeface="Cambria Math" panose="02040503050406030204" pitchFamily="18" charset="0"/>
                        </a:rPr>
                        <m:t>000</m:t>
                      </m:r>
                    </m:oMath>
                  </m:oMathPara>
                </a14:m>
                <a:endParaRPr lang="de-DE" dirty="0"/>
              </a:p>
            </p:txBody>
          </p:sp>
        </mc:Choice>
        <mc:Fallback xmlns="">
          <p:sp>
            <p:nvSpPr>
              <p:cNvPr id="7" name="Textfeld 6">
                <a:extLst>
                  <a:ext uri="{FF2B5EF4-FFF2-40B4-BE49-F238E27FC236}">
                    <a16:creationId xmlns:a16="http://schemas.microsoft.com/office/drawing/2014/main" id="{1A7A0272-8F3E-719B-1572-447E06E68F1D}"/>
                  </a:ext>
                </a:extLst>
              </p:cNvPr>
              <p:cNvSpPr txBox="1">
                <a:spLocks noRot="1" noChangeAspect="1" noMove="1" noResize="1" noEditPoints="1" noAdjustHandles="1" noChangeArrowheads="1" noChangeShapeType="1" noTextEdit="1"/>
              </p:cNvSpPr>
              <p:nvPr/>
            </p:nvSpPr>
            <p:spPr>
              <a:xfrm>
                <a:off x="270238" y="2252101"/>
                <a:ext cx="1298369" cy="369332"/>
              </a:xfrm>
              <a:prstGeom prst="rect">
                <a:avLst/>
              </a:prstGeom>
              <a:blipFill>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4DF48029-D778-8E88-C47F-FF6754AFECE4}"/>
                  </a:ext>
                </a:extLst>
              </p:cNvPr>
              <p:cNvSpPr txBox="1"/>
              <p:nvPr/>
            </p:nvSpPr>
            <p:spPr>
              <a:xfrm>
                <a:off x="1346368" y="2251839"/>
                <a:ext cx="22371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de-DE" i="1" smtClean="0">
                              <a:solidFill>
                                <a:srgbClr val="FF0000"/>
                              </a:solidFill>
                              <a:latin typeface="Cambria Math" panose="02040503050406030204" pitchFamily="18" charset="0"/>
                            </a:rPr>
                          </m:ctrlPr>
                        </m:sSubPr>
                        <m:e>
                          <m:r>
                            <a:rPr lang="de-DE" i="1" smtClean="0">
                              <a:solidFill>
                                <a:srgbClr val="FF0000"/>
                              </a:solidFill>
                              <a:latin typeface="Cambria Math" panose="02040503050406030204" pitchFamily="18" charset="0"/>
                            </a:rPr>
                            <m:t>𝐻</m:t>
                          </m:r>
                        </m:e>
                        <m:sub>
                          <m:r>
                            <a:rPr lang="de-DE" i="1" smtClean="0">
                              <a:solidFill>
                                <a:srgbClr val="FF0000"/>
                              </a:solidFill>
                              <a:latin typeface="Cambria Math" panose="02040503050406030204" pitchFamily="18" charset="0"/>
                            </a:rPr>
                            <m:t>0</m:t>
                          </m:r>
                        </m:sub>
                      </m:sSub>
                      <m:r>
                        <a:rPr lang="de-DE" i="1" smtClean="0">
                          <a:latin typeface="Cambria Math" panose="02040503050406030204" pitchFamily="18" charset="0"/>
                        </a:rPr>
                        <m:t>=1500</m:t>
                      </m:r>
                    </m:oMath>
                  </m:oMathPara>
                </a14:m>
                <a:endParaRPr lang="de-DE" dirty="0"/>
              </a:p>
            </p:txBody>
          </p:sp>
        </mc:Choice>
        <mc:Fallback xmlns="">
          <p:sp>
            <p:nvSpPr>
              <p:cNvPr id="9" name="Textfeld 8">
                <a:extLst>
                  <a:ext uri="{FF2B5EF4-FFF2-40B4-BE49-F238E27FC236}">
                    <a16:creationId xmlns:a16="http://schemas.microsoft.com/office/drawing/2014/main" id="{4DF48029-D778-8E88-C47F-FF6754AFECE4}"/>
                  </a:ext>
                </a:extLst>
              </p:cNvPr>
              <p:cNvSpPr txBox="1">
                <a:spLocks noRot="1" noChangeAspect="1" noMove="1" noResize="1" noEditPoints="1" noAdjustHandles="1" noChangeArrowheads="1" noChangeShapeType="1" noTextEdit="1"/>
              </p:cNvSpPr>
              <p:nvPr/>
            </p:nvSpPr>
            <p:spPr>
              <a:xfrm>
                <a:off x="1346368" y="2251839"/>
                <a:ext cx="2237173" cy="369332"/>
              </a:xfrm>
              <a:prstGeom prst="rect">
                <a:avLst/>
              </a:prstGeom>
              <a:blipFill>
                <a:blip r:embed="rId3"/>
                <a:stretch>
                  <a:fillRect/>
                </a:stretch>
              </a:blipFill>
            </p:spPr>
            <p:txBody>
              <a:bodyPr/>
              <a:lstStyle/>
              <a:p>
                <a:r>
                  <a:rPr lang="de-DE">
                    <a:noFill/>
                  </a:rPr>
                  <a:t> </a:t>
                </a:r>
              </a:p>
            </p:txBody>
          </p:sp>
        </mc:Fallback>
      </mc:AlternateContent>
      <p:sp>
        <p:nvSpPr>
          <p:cNvPr id="10" name="Textfeld 9">
            <a:extLst>
              <a:ext uri="{FF2B5EF4-FFF2-40B4-BE49-F238E27FC236}">
                <a16:creationId xmlns:a16="http://schemas.microsoft.com/office/drawing/2014/main" id="{646A6481-1F7D-2D27-B156-1AAE384F1986}"/>
              </a:ext>
            </a:extLst>
          </p:cNvPr>
          <p:cNvSpPr txBox="1"/>
          <p:nvPr/>
        </p:nvSpPr>
        <p:spPr>
          <a:xfrm>
            <a:off x="246106" y="3461813"/>
            <a:ext cx="1935338" cy="369332"/>
          </a:xfrm>
          <a:prstGeom prst="rect">
            <a:avLst/>
          </a:prstGeom>
          <a:noFill/>
        </p:spPr>
        <p:txBody>
          <a:bodyPr wrap="none" rtlCol="0">
            <a:spAutoFit/>
          </a:bodyPr>
          <a:lstStyle/>
          <a:p>
            <a:r>
              <a:rPr lang="de-DE" dirty="0"/>
              <a:t>Wir rechnen L aus:</a:t>
            </a:r>
          </a:p>
        </p:txBody>
      </p:sp>
      <p:sp>
        <p:nvSpPr>
          <p:cNvPr id="11" name="Textfeld 10">
            <a:extLst>
              <a:ext uri="{FF2B5EF4-FFF2-40B4-BE49-F238E27FC236}">
                <a16:creationId xmlns:a16="http://schemas.microsoft.com/office/drawing/2014/main" id="{49DDB94E-9A49-1F4D-9366-74F01AE2BE18}"/>
              </a:ext>
            </a:extLst>
          </p:cNvPr>
          <p:cNvSpPr txBox="1"/>
          <p:nvPr/>
        </p:nvSpPr>
        <p:spPr>
          <a:xfrm>
            <a:off x="315374" y="2748284"/>
            <a:ext cx="550151" cy="369332"/>
          </a:xfrm>
          <a:prstGeom prst="rect">
            <a:avLst/>
          </a:prstGeom>
          <a:noFill/>
        </p:spPr>
        <p:txBody>
          <a:bodyPr wrap="none" rtlCol="0">
            <a:spAutoFit/>
          </a:bodyPr>
          <a:lstStyle/>
          <a:p>
            <a:r>
              <a:rPr lang="de-DE" dirty="0"/>
              <a:t>r= 1</a:t>
            </a:r>
          </a:p>
        </p:txBody>
      </p:sp>
      <p:sp>
        <p:nvSpPr>
          <p:cNvPr id="12" name="Textfeld 11">
            <a:extLst>
              <a:ext uri="{FF2B5EF4-FFF2-40B4-BE49-F238E27FC236}">
                <a16:creationId xmlns:a16="http://schemas.microsoft.com/office/drawing/2014/main" id="{5EED3CDC-E104-E26D-222A-BEF3ECFBFC42}"/>
              </a:ext>
            </a:extLst>
          </p:cNvPr>
          <p:cNvSpPr txBox="1"/>
          <p:nvPr/>
        </p:nvSpPr>
        <p:spPr>
          <a:xfrm>
            <a:off x="1901560" y="2812930"/>
            <a:ext cx="559769" cy="369332"/>
          </a:xfrm>
          <a:prstGeom prst="rect">
            <a:avLst/>
          </a:prstGeom>
          <a:noFill/>
        </p:spPr>
        <p:txBody>
          <a:bodyPr wrap="none" rtlCol="0">
            <a:spAutoFit/>
          </a:bodyPr>
          <a:lstStyle/>
          <a:p>
            <a:r>
              <a:rPr lang="de-DE" dirty="0"/>
              <a:t>s= 1</a:t>
            </a:r>
          </a:p>
        </p:txBody>
      </p:sp>
      <p:sp>
        <p:nvSpPr>
          <p:cNvPr id="13" name="Textfeld 12">
            <a:extLst>
              <a:ext uri="{FF2B5EF4-FFF2-40B4-BE49-F238E27FC236}">
                <a16:creationId xmlns:a16="http://schemas.microsoft.com/office/drawing/2014/main" id="{859A9333-A720-DCAC-65F7-D4C80E647D6F}"/>
              </a:ext>
            </a:extLst>
          </p:cNvPr>
          <p:cNvSpPr txBox="1"/>
          <p:nvPr/>
        </p:nvSpPr>
        <p:spPr>
          <a:xfrm>
            <a:off x="246106" y="3962723"/>
            <a:ext cx="2146742" cy="369332"/>
          </a:xfrm>
          <a:prstGeom prst="rect">
            <a:avLst/>
          </a:prstGeom>
          <a:noFill/>
        </p:spPr>
        <p:txBody>
          <a:bodyPr wrap="none" rtlCol="0">
            <a:spAutoFit/>
          </a:bodyPr>
          <a:lstStyle/>
          <a:p>
            <a:r>
              <a:rPr lang="pt-BR" dirty="0"/>
              <a:t>L = s G(0) 2 − r H(0) 2</a:t>
            </a:r>
            <a:endParaRPr lang="de-DE" dirty="0"/>
          </a:p>
        </p:txBody>
      </p:sp>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3788DA33-2F19-34AE-3533-5F7285E7B6D1}"/>
                  </a:ext>
                </a:extLst>
              </p:cNvPr>
              <p:cNvSpPr txBox="1"/>
              <p:nvPr/>
            </p:nvSpPr>
            <p:spPr>
              <a:xfrm>
                <a:off x="246106" y="4486859"/>
                <a:ext cx="27765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smtClean="0">
                          <a:latin typeface="Cambria Math" panose="02040503050406030204" pitchFamily="18" charset="0"/>
                        </a:rPr>
                        <m:t>𝐿</m:t>
                      </m:r>
                      <m:r>
                        <a:rPr lang="de-DE" i="1" smtClean="0">
                          <a:latin typeface="Cambria Math" panose="02040503050406030204" pitchFamily="18" charset="0"/>
                        </a:rPr>
                        <m:t>=1⋅</m:t>
                      </m:r>
                      <m:sSup>
                        <m:sSupPr>
                          <m:ctrlPr>
                            <a:rPr lang="de-DE" i="1" smtClean="0">
                              <a:solidFill>
                                <a:srgbClr val="836967"/>
                              </a:solidFill>
                              <a:latin typeface="Cambria Math" panose="02040503050406030204" pitchFamily="18" charset="0"/>
                            </a:rPr>
                          </m:ctrlPr>
                        </m:sSupPr>
                        <m:e>
                          <m:r>
                            <a:rPr lang="de-DE" i="1" smtClean="0">
                              <a:latin typeface="Cambria Math" panose="02040503050406030204" pitchFamily="18" charset="0"/>
                            </a:rPr>
                            <m:t>3000</m:t>
                          </m:r>
                        </m:e>
                        <m:sup>
                          <m:r>
                            <a:rPr lang="de-DE" i="1" smtClean="0">
                              <a:latin typeface="Cambria Math" panose="02040503050406030204" pitchFamily="18" charset="0"/>
                            </a:rPr>
                            <m:t>2</m:t>
                          </m:r>
                        </m:sup>
                      </m:sSup>
                      <m:r>
                        <a:rPr lang="de-DE" i="1" smtClean="0">
                          <a:latin typeface="Cambria Math" panose="02040503050406030204" pitchFamily="18" charset="0"/>
                        </a:rPr>
                        <m:t>−1⋅</m:t>
                      </m:r>
                      <m:sSup>
                        <m:sSupPr>
                          <m:ctrlPr>
                            <a:rPr lang="de-DE" i="1" smtClean="0">
                              <a:solidFill>
                                <a:srgbClr val="836967"/>
                              </a:solidFill>
                              <a:latin typeface="Cambria Math" panose="02040503050406030204" pitchFamily="18" charset="0"/>
                            </a:rPr>
                          </m:ctrlPr>
                        </m:sSupPr>
                        <m:e>
                          <m:r>
                            <a:rPr lang="de-DE" i="1" smtClean="0">
                              <a:latin typeface="Cambria Math" panose="02040503050406030204" pitchFamily="18" charset="0"/>
                            </a:rPr>
                            <m:t>1500</m:t>
                          </m:r>
                        </m:e>
                        <m:sup>
                          <m:r>
                            <a:rPr lang="de-DE" i="1" smtClean="0">
                              <a:latin typeface="Cambria Math" panose="02040503050406030204" pitchFamily="18" charset="0"/>
                            </a:rPr>
                            <m:t>2</m:t>
                          </m:r>
                        </m:sup>
                      </m:sSup>
                    </m:oMath>
                  </m:oMathPara>
                </a14:m>
                <a:endParaRPr lang="de-DE" dirty="0"/>
              </a:p>
            </p:txBody>
          </p:sp>
        </mc:Choice>
        <mc:Fallback xmlns="">
          <p:sp>
            <p:nvSpPr>
              <p:cNvPr id="14" name="Textfeld 13">
                <a:extLst>
                  <a:ext uri="{FF2B5EF4-FFF2-40B4-BE49-F238E27FC236}">
                    <a16:creationId xmlns:a16="http://schemas.microsoft.com/office/drawing/2014/main" id="{3788DA33-2F19-34AE-3533-5F7285E7B6D1}"/>
                  </a:ext>
                </a:extLst>
              </p:cNvPr>
              <p:cNvSpPr txBox="1">
                <a:spLocks noRot="1" noChangeAspect="1" noMove="1" noResize="1" noEditPoints="1" noAdjustHandles="1" noChangeArrowheads="1" noChangeShapeType="1" noTextEdit="1"/>
              </p:cNvSpPr>
              <p:nvPr/>
            </p:nvSpPr>
            <p:spPr>
              <a:xfrm>
                <a:off x="246106" y="4486859"/>
                <a:ext cx="2776529" cy="369332"/>
              </a:xfrm>
              <a:prstGeom prst="rect">
                <a:avLst/>
              </a:prstGeom>
              <a:blipFill>
                <a:blip r:embed="rId4"/>
                <a:stretch>
                  <a:fillRect/>
                </a:stretch>
              </a:blipFill>
            </p:spPr>
            <p:txBody>
              <a:bodyPr/>
              <a:lstStyle/>
              <a:p>
                <a:r>
                  <a:rPr lang="de-DE">
                    <a:noFill/>
                  </a:rPr>
                  <a:t> </a:t>
                </a:r>
              </a:p>
            </p:txBody>
          </p:sp>
        </mc:Fallback>
      </mc:AlternateContent>
      <p:sp>
        <p:nvSpPr>
          <p:cNvPr id="15" name="Textfeld 14">
            <a:extLst>
              <a:ext uri="{FF2B5EF4-FFF2-40B4-BE49-F238E27FC236}">
                <a16:creationId xmlns:a16="http://schemas.microsoft.com/office/drawing/2014/main" id="{49FAD71F-DD56-CAD6-5930-EE134C725299}"/>
              </a:ext>
            </a:extLst>
          </p:cNvPr>
          <p:cNvSpPr txBox="1"/>
          <p:nvPr/>
        </p:nvSpPr>
        <p:spPr>
          <a:xfrm>
            <a:off x="265444" y="5037218"/>
            <a:ext cx="2832827" cy="369332"/>
          </a:xfrm>
          <a:prstGeom prst="rect">
            <a:avLst/>
          </a:prstGeom>
          <a:noFill/>
        </p:spPr>
        <p:txBody>
          <a:bodyPr wrap="none" rtlCol="0">
            <a:spAutoFit/>
          </a:bodyPr>
          <a:lstStyle/>
          <a:p>
            <a:r>
              <a:rPr lang="de-DE" dirty="0"/>
              <a:t>L = </a:t>
            </a:r>
            <a:r>
              <a:rPr lang="de-DE" b="0" i="0" dirty="0">
                <a:solidFill>
                  <a:srgbClr val="E8EAED"/>
                </a:solidFill>
                <a:effectLst/>
                <a:latin typeface="Arial" panose="020B0604020202020204" pitchFamily="34" charset="0"/>
                <a:cs typeface="Arial" panose="020B0604020202020204" pitchFamily="34" charset="0"/>
              </a:rPr>
              <a:t>6750000 -&gt; G gewinnt</a:t>
            </a:r>
            <a:r>
              <a:rPr lang="de-DE" dirty="0">
                <a:latin typeface="Arial" panose="020B0604020202020204" pitchFamily="34" charset="0"/>
                <a:cs typeface="Arial" panose="020B0604020202020204" pitchFamily="34" charset="0"/>
              </a:rPr>
              <a:t> </a:t>
            </a:r>
          </a:p>
        </p:txBody>
      </p:sp>
      <mc:AlternateContent xmlns:mc="http://schemas.openxmlformats.org/markup-compatibility/2006" xmlns:a14="http://schemas.microsoft.com/office/drawing/2010/main">
        <mc:Choice Requires="a14">
          <p:sp>
            <p:nvSpPr>
              <p:cNvPr id="16" name="Textfeld 15">
                <a:extLst>
                  <a:ext uri="{FF2B5EF4-FFF2-40B4-BE49-F238E27FC236}">
                    <a16:creationId xmlns:a16="http://schemas.microsoft.com/office/drawing/2014/main" id="{4C05B3CF-E6A8-6C62-FA39-5F9D441B14A2}"/>
                  </a:ext>
                </a:extLst>
              </p:cNvPr>
              <p:cNvSpPr txBox="1"/>
              <p:nvPr/>
            </p:nvSpPr>
            <p:spPr>
              <a:xfrm>
                <a:off x="4075126" y="671246"/>
                <a:ext cx="4041747" cy="923330"/>
              </a:xfrm>
              <a:prstGeom prst="rect">
                <a:avLst/>
              </a:prstGeom>
              <a:noFill/>
            </p:spPr>
            <p:txBody>
              <a:bodyPr wrap="none" rtlCol="0">
                <a:spAutoFit/>
              </a:bodyPr>
              <a:lstStyle/>
              <a:p>
                <a:r>
                  <a:rPr lang="de-DE" dirty="0">
                    <a:solidFill>
                      <a:schemeClr val="tx1"/>
                    </a:solidFill>
                  </a:rPr>
                  <a:t>Nun können wir noch </a:t>
                </a:r>
                <a14:m>
                  <m:oMath xmlns:m="http://schemas.openxmlformats.org/officeDocument/2006/math">
                    <m:r>
                      <a:rPr lang="de-DE" i="1" smtClean="0">
                        <a:solidFill>
                          <a:schemeClr val="tx1"/>
                        </a:solidFill>
                        <a:latin typeface="Cambria Math" panose="02040503050406030204" pitchFamily="18" charset="0"/>
                      </a:rPr>
                      <m:t>𝐺</m:t>
                    </m:r>
                    <m:d>
                      <m:dPr>
                        <m:ctrlPr>
                          <a:rPr lang="de-DE" i="1">
                            <a:solidFill>
                              <a:schemeClr val="tx1"/>
                            </a:solidFill>
                            <a:latin typeface="Cambria Math" panose="02040503050406030204" pitchFamily="18" charset="0"/>
                          </a:rPr>
                        </m:ctrlPr>
                      </m:dPr>
                      <m:e>
                        <m:sSup>
                          <m:sSupPr>
                            <m:ctrlPr>
                              <a:rPr lang="de-DE" i="1">
                                <a:solidFill>
                                  <a:schemeClr val="tx1"/>
                                </a:solidFill>
                                <a:latin typeface="Cambria Math" panose="02040503050406030204" pitchFamily="18" charset="0"/>
                              </a:rPr>
                            </m:ctrlPr>
                          </m:sSupPr>
                          <m:e>
                            <m:r>
                              <a:rPr lang="de-DE" i="1">
                                <a:solidFill>
                                  <a:schemeClr val="tx1"/>
                                </a:solidFill>
                                <a:latin typeface="Cambria Math" panose="02040503050406030204" pitchFamily="18" charset="0"/>
                              </a:rPr>
                              <m:t>𝑡</m:t>
                            </m:r>
                          </m:e>
                          <m:sup>
                            <m:r>
                              <a:rPr lang="de-DE" i="0">
                                <a:solidFill>
                                  <a:schemeClr val="tx1"/>
                                </a:solidFill>
                                <a:latin typeface="Cambria Math" panose="02040503050406030204" pitchFamily="18" charset="0"/>
                              </a:rPr>
                              <m:t>+</m:t>
                            </m:r>
                          </m:sup>
                        </m:sSup>
                      </m:e>
                    </m:d>
                  </m:oMath>
                </a14:m>
                <a:r>
                  <a:rPr lang="de-DE" dirty="0">
                    <a:solidFill>
                      <a:schemeClr val="tx1"/>
                    </a:solidFill>
                  </a:rPr>
                  <a:t> ausrechnen</a:t>
                </a:r>
                <a:r>
                  <a:rPr lang="de-DE" dirty="0"/>
                  <a:t>:</a:t>
                </a:r>
              </a:p>
              <a:p>
                <a:endParaRPr lang="de-DE" dirty="0"/>
              </a:p>
              <a:p>
                <a:endParaRPr lang="de-DE" dirty="0"/>
              </a:p>
            </p:txBody>
          </p:sp>
        </mc:Choice>
        <mc:Fallback xmlns="">
          <p:sp>
            <p:nvSpPr>
              <p:cNvPr id="16" name="Textfeld 15">
                <a:extLst>
                  <a:ext uri="{FF2B5EF4-FFF2-40B4-BE49-F238E27FC236}">
                    <a16:creationId xmlns:a16="http://schemas.microsoft.com/office/drawing/2014/main" id="{4C05B3CF-E6A8-6C62-FA39-5F9D441B14A2}"/>
                  </a:ext>
                </a:extLst>
              </p:cNvPr>
              <p:cNvSpPr txBox="1">
                <a:spLocks noRot="1" noChangeAspect="1" noMove="1" noResize="1" noEditPoints="1" noAdjustHandles="1" noChangeArrowheads="1" noChangeShapeType="1" noTextEdit="1"/>
              </p:cNvSpPr>
              <p:nvPr/>
            </p:nvSpPr>
            <p:spPr>
              <a:xfrm>
                <a:off x="4075126" y="671246"/>
                <a:ext cx="4041747" cy="923330"/>
              </a:xfrm>
              <a:prstGeom prst="rect">
                <a:avLst/>
              </a:prstGeom>
              <a:blipFill>
                <a:blip r:embed="rId5"/>
                <a:stretch>
                  <a:fillRect l="-1205" t="-3289" r="-602"/>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7" name="Textfeld 16">
                <a:extLst>
                  <a:ext uri="{FF2B5EF4-FFF2-40B4-BE49-F238E27FC236}">
                    <a16:creationId xmlns:a16="http://schemas.microsoft.com/office/drawing/2014/main" id="{DAF0E426-8FC2-995C-E6A1-93BED5A75077}"/>
                  </a:ext>
                </a:extLst>
              </p:cNvPr>
              <p:cNvSpPr txBox="1"/>
              <p:nvPr/>
            </p:nvSpPr>
            <p:spPr>
              <a:xfrm>
                <a:off x="4075126" y="1198623"/>
                <a:ext cx="3010761" cy="9106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smtClean="0">
                          <a:solidFill>
                            <a:schemeClr val="tx1"/>
                          </a:solidFill>
                          <a:latin typeface="Cambria Math" panose="02040503050406030204" pitchFamily="18" charset="0"/>
                        </a:rPr>
                        <m:t>𝐺</m:t>
                      </m:r>
                      <m:d>
                        <m:dPr>
                          <m:ctrlPr>
                            <a:rPr lang="de-DE" i="1" smtClean="0">
                              <a:solidFill>
                                <a:schemeClr val="tx1"/>
                              </a:solidFill>
                              <a:latin typeface="Cambria Math" panose="02040503050406030204" pitchFamily="18" charset="0"/>
                            </a:rPr>
                          </m:ctrlPr>
                        </m:dPr>
                        <m:e>
                          <m:sSup>
                            <m:sSupPr>
                              <m:ctrlPr>
                                <a:rPr lang="de-DE" i="1" smtClean="0">
                                  <a:solidFill>
                                    <a:schemeClr val="tx1"/>
                                  </a:solidFill>
                                  <a:latin typeface="Cambria Math" panose="02040503050406030204" pitchFamily="18" charset="0"/>
                                </a:rPr>
                              </m:ctrlPr>
                            </m:sSupPr>
                            <m:e>
                              <m:r>
                                <a:rPr lang="de-DE" i="1" smtClean="0">
                                  <a:solidFill>
                                    <a:schemeClr val="tx1"/>
                                  </a:solidFill>
                                  <a:latin typeface="Cambria Math" panose="02040503050406030204" pitchFamily="18" charset="0"/>
                                </a:rPr>
                                <m:t>𝑡</m:t>
                              </m:r>
                            </m:e>
                            <m:sup>
                              <m:r>
                                <a:rPr lang="de-DE" i="1" smtClean="0">
                                  <a:solidFill>
                                    <a:schemeClr val="tx1"/>
                                  </a:solidFill>
                                  <a:latin typeface="Cambria Math" panose="02040503050406030204" pitchFamily="18" charset="0"/>
                                </a:rPr>
                                <m:t>+</m:t>
                              </m:r>
                            </m:sup>
                          </m:sSup>
                        </m:e>
                      </m:d>
                      <m:r>
                        <a:rPr lang="de-DE" i="1" smtClean="0">
                          <a:solidFill>
                            <a:schemeClr val="tx1"/>
                          </a:solidFill>
                          <a:latin typeface="Cambria Math" panose="02040503050406030204" pitchFamily="18" charset="0"/>
                        </a:rPr>
                        <m:t>=</m:t>
                      </m:r>
                      <m:rad>
                        <m:radPr>
                          <m:degHide m:val="on"/>
                          <m:ctrlPr>
                            <a:rPr lang="de-DE" i="1" smtClean="0">
                              <a:solidFill>
                                <a:schemeClr val="tx1"/>
                              </a:solidFill>
                              <a:latin typeface="Cambria Math" panose="02040503050406030204" pitchFamily="18" charset="0"/>
                            </a:rPr>
                          </m:ctrlPr>
                        </m:radPr>
                        <m:deg/>
                        <m:e>
                          <m:f>
                            <m:fPr>
                              <m:ctrlPr>
                                <a:rPr lang="de-DE" i="1" smtClean="0">
                                  <a:solidFill>
                                    <a:schemeClr val="tx1"/>
                                  </a:solidFill>
                                  <a:latin typeface="Cambria Math" panose="02040503050406030204" pitchFamily="18" charset="0"/>
                                </a:rPr>
                              </m:ctrlPr>
                            </m:fPr>
                            <m:num>
                              <m:r>
                                <a:rPr lang="de-DE" b="0" i="1" smtClean="0">
                                  <a:solidFill>
                                    <a:schemeClr val="tx1"/>
                                  </a:solidFill>
                                  <a:latin typeface="Cambria Math" panose="02040503050406030204" pitchFamily="18" charset="0"/>
                                </a:rPr>
                                <m:t>6750000</m:t>
                              </m:r>
                            </m:num>
                            <m:den>
                              <m:r>
                                <a:rPr lang="de-DE" b="0" i="1" smtClean="0">
                                  <a:solidFill>
                                    <a:schemeClr val="tx1"/>
                                  </a:solidFill>
                                  <a:latin typeface="Cambria Math" panose="02040503050406030204" pitchFamily="18" charset="0"/>
                                </a:rPr>
                                <m:t>1</m:t>
                              </m:r>
                            </m:den>
                          </m:f>
                        </m:e>
                      </m:rad>
                      <m:r>
                        <a:rPr lang="de-DE" i="1" smtClean="0">
                          <a:solidFill>
                            <a:schemeClr val="tx1"/>
                          </a:solidFill>
                          <a:latin typeface="Cambria Math" panose="02040503050406030204" pitchFamily="18" charset="0"/>
                        </a:rPr>
                        <m:t>=</m:t>
                      </m:r>
                      <m:r>
                        <a:rPr lang="de-DE" b="0" i="1" smtClean="0">
                          <a:solidFill>
                            <a:schemeClr val="tx1"/>
                          </a:solidFill>
                          <a:latin typeface="Cambria Math" panose="02040503050406030204" pitchFamily="18" charset="0"/>
                        </a:rPr>
                        <m:t>2598</m:t>
                      </m:r>
                    </m:oMath>
                  </m:oMathPara>
                </a14:m>
                <a:endParaRPr lang="de-DE" dirty="0">
                  <a:solidFill>
                    <a:schemeClr val="tx1"/>
                  </a:solidFill>
                </a:endParaRPr>
              </a:p>
            </p:txBody>
          </p:sp>
        </mc:Choice>
        <mc:Fallback xmlns="">
          <p:sp>
            <p:nvSpPr>
              <p:cNvPr id="17" name="Textfeld 16">
                <a:extLst>
                  <a:ext uri="{FF2B5EF4-FFF2-40B4-BE49-F238E27FC236}">
                    <a16:creationId xmlns:a16="http://schemas.microsoft.com/office/drawing/2014/main" id="{DAF0E426-8FC2-995C-E6A1-93BED5A75077}"/>
                  </a:ext>
                </a:extLst>
              </p:cNvPr>
              <p:cNvSpPr txBox="1">
                <a:spLocks noRot="1" noChangeAspect="1" noMove="1" noResize="1" noEditPoints="1" noAdjustHandles="1" noChangeArrowheads="1" noChangeShapeType="1" noTextEdit="1"/>
              </p:cNvSpPr>
              <p:nvPr/>
            </p:nvSpPr>
            <p:spPr>
              <a:xfrm>
                <a:off x="4075126" y="1198623"/>
                <a:ext cx="3010761" cy="910699"/>
              </a:xfrm>
              <a:prstGeom prst="rect">
                <a:avLst/>
              </a:prstGeom>
              <a:blipFill>
                <a:blip r:embed="rId6"/>
                <a:stretch>
                  <a:fillRect/>
                </a:stretch>
              </a:blipFill>
            </p:spPr>
            <p:txBody>
              <a:bodyPr/>
              <a:lstStyle/>
              <a:p>
                <a:r>
                  <a:rPr lang="de-DE">
                    <a:noFill/>
                  </a:rPr>
                  <a:t> </a:t>
                </a:r>
              </a:p>
            </p:txBody>
          </p:sp>
        </mc:Fallback>
      </mc:AlternateContent>
      <p:sp>
        <p:nvSpPr>
          <p:cNvPr id="4" name="Textfeld 3">
            <a:extLst>
              <a:ext uri="{FF2B5EF4-FFF2-40B4-BE49-F238E27FC236}">
                <a16:creationId xmlns:a16="http://schemas.microsoft.com/office/drawing/2014/main" id="{5E86EBB3-DCE9-62E0-E7D9-12C259E27FA9}"/>
              </a:ext>
            </a:extLst>
          </p:cNvPr>
          <p:cNvSpPr txBox="1"/>
          <p:nvPr/>
        </p:nvSpPr>
        <p:spPr>
          <a:xfrm>
            <a:off x="241591" y="72019"/>
            <a:ext cx="2880532" cy="584775"/>
          </a:xfrm>
          <a:prstGeom prst="rect">
            <a:avLst/>
          </a:prstGeom>
          <a:noFill/>
        </p:spPr>
        <p:txBody>
          <a:bodyPr wrap="none" rtlCol="0">
            <a:spAutoFit/>
          </a:bodyPr>
          <a:lstStyle/>
          <a:p>
            <a:r>
              <a:rPr lang="de-DE" sz="3200" dirty="0"/>
              <a:t>Arbeitsauftrag 1</a:t>
            </a:r>
          </a:p>
        </p:txBody>
      </p:sp>
      <p:pic>
        <p:nvPicPr>
          <p:cNvPr id="24" name="Grafik 23" descr="Ein Bild, das Text, Diagramm, Reihe, Screenshot enthält.&#10;&#10;Automatisch generierte Beschreibung">
            <a:extLst>
              <a:ext uri="{FF2B5EF4-FFF2-40B4-BE49-F238E27FC236}">
                <a16:creationId xmlns:a16="http://schemas.microsoft.com/office/drawing/2014/main" id="{C3438C3C-6272-1EF4-A8BD-FEC8757B1D1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69734" y="2358633"/>
            <a:ext cx="9122266" cy="4499367"/>
          </a:xfrm>
          <a:prstGeom prst="rect">
            <a:avLst/>
          </a:prstGeom>
        </p:spPr>
      </p:pic>
    </p:spTree>
    <p:extLst>
      <p:ext uri="{BB962C8B-B14F-4D97-AF65-F5344CB8AC3E}">
        <p14:creationId xmlns:p14="http://schemas.microsoft.com/office/powerpoint/2010/main" val="345127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4417D6-665E-1230-6AF8-5DFDBDF57E6F}"/>
              </a:ext>
            </a:extLst>
          </p:cNvPr>
          <p:cNvSpPr>
            <a:spLocks noGrp="1"/>
          </p:cNvSpPr>
          <p:nvPr>
            <p:ph type="title"/>
          </p:nvPr>
        </p:nvSpPr>
        <p:spPr>
          <a:xfrm>
            <a:off x="10119360" y="5598160"/>
            <a:ext cx="1236346" cy="765387"/>
          </a:xfrm>
        </p:spPr>
        <p:txBody>
          <a:bodyPr/>
          <a:lstStyle/>
          <a:p>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B8825A8-897A-8F8B-6A3E-F11C20876225}"/>
                  </a:ext>
                </a:extLst>
              </p:cNvPr>
              <p:cNvSpPr>
                <a:spLocks noGrp="1"/>
              </p:cNvSpPr>
              <p:nvPr>
                <p:ph idx="1"/>
              </p:nvPr>
            </p:nvSpPr>
            <p:spPr>
              <a:xfrm>
                <a:off x="213360" y="294640"/>
                <a:ext cx="4914266" cy="1564640"/>
              </a:xfrm>
            </p:spPr>
            <p:txBody>
              <a:bodyPr/>
              <a:lstStyle/>
              <a:p>
                <a:pPr marL="0" indent="0">
                  <a:buNone/>
                </a:pPr>
                <a14:m>
                  <m:oMathPara xmlns:m="http://schemas.openxmlformats.org/officeDocument/2006/math">
                    <m:oMathParaPr>
                      <m:jc m:val="centerGroup"/>
                    </m:oMathParaPr>
                    <m:oMath xmlns:m="http://schemas.openxmlformats.org/officeDocument/2006/math">
                      <m:f>
                        <m:fPr>
                          <m:ctrlPr>
                            <a:rPr lang="de-DE" i="1" dirty="0" smtClean="0">
                              <a:solidFill>
                                <a:schemeClr val="tx1"/>
                              </a:solidFill>
                              <a:latin typeface="Cambria Math" panose="02040503050406030204" pitchFamily="18" charset="0"/>
                            </a:rPr>
                          </m:ctrlPr>
                        </m:fPr>
                        <m:num>
                          <m:sSup>
                            <m:sSupPr>
                              <m:ctrlPr>
                                <a:rPr lang="de-DE" i="1" dirty="0">
                                  <a:solidFill>
                                    <a:schemeClr val="tx1"/>
                                  </a:solidFill>
                                  <a:latin typeface="Cambria Math" panose="02040503050406030204" pitchFamily="18" charset="0"/>
                                </a:rPr>
                              </m:ctrlPr>
                            </m:sSupPr>
                            <m:e/>
                            <m:sup/>
                          </m:sSup>
                          <m:func>
                            <m:funcPr>
                              <m:ctrlPr>
                                <a:rPr lang="de-DE" i="1" dirty="0">
                                  <a:solidFill>
                                    <a:schemeClr val="tx1"/>
                                  </a:solidFill>
                                  <a:latin typeface="Cambria Math" panose="02040503050406030204" pitchFamily="18" charset="0"/>
                                </a:rPr>
                              </m:ctrlPr>
                            </m:funcPr>
                            <m:fName>
                              <m:r>
                                <m:rPr>
                                  <m:sty m:val="p"/>
                                </m:rPr>
                                <a:rPr lang="de-DE" i="0" dirty="0">
                                  <a:solidFill>
                                    <a:schemeClr val="tx1"/>
                                  </a:solidFill>
                                  <a:latin typeface="Cambria Math" panose="02040503050406030204" pitchFamily="18" charset="0"/>
                                </a:rPr>
                                <m:t>arctanh</m:t>
                              </m:r>
                            </m:fName>
                            <m:e>
                              <m:d>
                                <m:dPr>
                                  <m:ctrlPr>
                                    <a:rPr lang="de-DE" i="1" dirty="0">
                                      <a:solidFill>
                                        <a:schemeClr val="tx1"/>
                                      </a:solidFill>
                                      <a:latin typeface="Cambria Math" panose="02040503050406030204" pitchFamily="18" charset="0"/>
                                    </a:rPr>
                                  </m:ctrlPr>
                                </m:dPr>
                                <m:e>
                                  <m:f>
                                    <m:fPr>
                                      <m:ctrlPr>
                                        <a:rPr lang="de-DE" i="1" dirty="0">
                                          <a:solidFill>
                                            <a:schemeClr val="tx1"/>
                                          </a:solidFill>
                                          <a:latin typeface="Cambria Math" panose="02040503050406030204" pitchFamily="18" charset="0"/>
                                        </a:rPr>
                                      </m:ctrlPr>
                                    </m:fPr>
                                    <m:num>
                                      <m:sSub>
                                        <m:sSubPr>
                                          <m:ctrlPr>
                                            <a:rPr lang="de-DE" i="1">
                                              <a:solidFill>
                                                <a:srgbClr val="FF0000"/>
                                              </a:solidFill>
                                              <a:latin typeface="Cambria Math" panose="02040503050406030204" pitchFamily="18" charset="0"/>
                                            </a:rPr>
                                          </m:ctrlPr>
                                        </m:sSubPr>
                                        <m:e>
                                          <m:r>
                                            <a:rPr lang="de-DE" i="1">
                                              <a:solidFill>
                                                <a:srgbClr val="FF0000"/>
                                              </a:solidFill>
                                              <a:latin typeface="Cambria Math" panose="02040503050406030204" pitchFamily="18" charset="0"/>
                                            </a:rPr>
                                            <m:t>𝐻</m:t>
                                          </m:r>
                                        </m:e>
                                        <m:sub>
                                          <m:r>
                                            <a:rPr lang="de-DE" i="1">
                                              <a:solidFill>
                                                <a:srgbClr val="FF0000"/>
                                              </a:solidFill>
                                              <a:latin typeface="Cambria Math" panose="02040503050406030204" pitchFamily="18" charset="0"/>
                                            </a:rPr>
                                            <m:t>0</m:t>
                                          </m:r>
                                        </m:sub>
                                      </m:sSub>
                                    </m:num>
                                    <m:den>
                                      <m:sSub>
                                        <m:sSubPr>
                                          <m:ctrlPr>
                                            <a:rPr lang="de-DE" i="1" dirty="0">
                                              <a:solidFill>
                                                <a:srgbClr val="00B0F0"/>
                                              </a:solidFill>
                                              <a:latin typeface="Cambria Math" panose="02040503050406030204" pitchFamily="18" charset="0"/>
                                            </a:rPr>
                                          </m:ctrlPr>
                                        </m:sSubPr>
                                        <m:e>
                                          <m:r>
                                            <a:rPr lang="de-DE" i="1" dirty="0">
                                              <a:solidFill>
                                                <a:srgbClr val="00B0F0"/>
                                              </a:solidFill>
                                              <a:latin typeface="Cambria Math" panose="02040503050406030204" pitchFamily="18" charset="0"/>
                                            </a:rPr>
                                            <m:t>𝐺</m:t>
                                          </m:r>
                                        </m:e>
                                        <m:sub>
                                          <m:r>
                                            <a:rPr lang="de-DE" dirty="0">
                                              <a:solidFill>
                                                <a:srgbClr val="00B0F0"/>
                                              </a:solidFill>
                                              <a:latin typeface="Cambria Math" panose="02040503050406030204" pitchFamily="18" charset="0"/>
                                            </a:rPr>
                                            <m:t>0</m:t>
                                          </m:r>
                                        </m:sub>
                                      </m:sSub>
                                    </m:den>
                                  </m:f>
                                  <m:r>
                                    <a:rPr lang="de-DE" i="0" dirty="0">
                                      <a:solidFill>
                                        <a:schemeClr val="tx1"/>
                                      </a:solidFill>
                                      <a:latin typeface="Cambria Math" panose="02040503050406030204" pitchFamily="18" charset="0"/>
                                    </a:rPr>
                                    <m:t>⋅</m:t>
                                  </m:r>
                                  <m:rad>
                                    <m:radPr>
                                      <m:degHide m:val="on"/>
                                      <m:ctrlPr>
                                        <a:rPr lang="de-DE" i="1" dirty="0">
                                          <a:solidFill>
                                            <a:schemeClr val="tx1"/>
                                          </a:solidFill>
                                          <a:latin typeface="Cambria Math" panose="02040503050406030204" pitchFamily="18" charset="0"/>
                                        </a:rPr>
                                      </m:ctrlPr>
                                    </m:radPr>
                                    <m:deg/>
                                    <m:e>
                                      <m:f>
                                        <m:fPr>
                                          <m:ctrlPr>
                                            <a:rPr lang="de-DE" i="1" dirty="0">
                                              <a:solidFill>
                                                <a:schemeClr val="tx1"/>
                                              </a:solidFill>
                                              <a:latin typeface="Cambria Math" panose="02040503050406030204" pitchFamily="18" charset="0"/>
                                            </a:rPr>
                                          </m:ctrlPr>
                                        </m:fPr>
                                        <m:num>
                                          <m:r>
                                            <a:rPr lang="de-DE" b="0" i="1" dirty="0" smtClean="0">
                                              <a:solidFill>
                                                <a:schemeClr val="tx1"/>
                                              </a:solidFill>
                                              <a:latin typeface="Cambria Math" panose="02040503050406030204" pitchFamily="18" charset="0"/>
                                            </a:rPr>
                                            <m:t>𝑟</m:t>
                                          </m:r>
                                        </m:num>
                                        <m:den>
                                          <m:r>
                                            <m:rPr>
                                              <m:sty m:val="p"/>
                                            </m:rPr>
                                            <a:rPr lang="de-DE" b="0" i="0" dirty="0" smtClean="0">
                                              <a:solidFill>
                                                <a:schemeClr val="tx1"/>
                                              </a:solidFill>
                                              <a:latin typeface="Cambria Math" panose="02040503050406030204" pitchFamily="18" charset="0"/>
                                            </a:rPr>
                                            <m:t>s</m:t>
                                          </m:r>
                                        </m:den>
                                      </m:f>
                                    </m:e>
                                  </m:rad>
                                </m:e>
                              </m:d>
                            </m:e>
                          </m:func>
                        </m:num>
                        <m:den>
                          <m:rad>
                            <m:radPr>
                              <m:degHide m:val="on"/>
                              <m:ctrlPr>
                                <a:rPr lang="de-DE" i="1" dirty="0">
                                  <a:solidFill>
                                    <a:schemeClr val="tx1"/>
                                  </a:solidFill>
                                  <a:latin typeface="Cambria Math" panose="02040503050406030204" pitchFamily="18" charset="0"/>
                                </a:rPr>
                              </m:ctrlPr>
                            </m:radPr>
                            <m:deg/>
                            <m:e>
                              <m:r>
                                <m:rPr>
                                  <m:sty m:val="p"/>
                                </m:rPr>
                                <a:rPr lang="de-DE" b="0" i="0" dirty="0" smtClean="0">
                                  <a:solidFill>
                                    <a:schemeClr val="tx1"/>
                                  </a:solidFill>
                                  <a:latin typeface="Cambria Math" panose="02040503050406030204" pitchFamily="18" charset="0"/>
                                </a:rPr>
                                <m:t>r</m:t>
                              </m:r>
                              <m:r>
                                <a:rPr lang="de-DE" b="0" i="0" dirty="0" smtClean="0">
                                  <a:solidFill>
                                    <a:schemeClr val="tx1"/>
                                  </a:solidFill>
                                  <a:latin typeface="Cambria Math" panose="02040503050406030204" pitchFamily="18" charset="0"/>
                                </a:rPr>
                                <m:t>∗</m:t>
                              </m:r>
                              <m:r>
                                <m:rPr>
                                  <m:sty m:val="p"/>
                                </m:rPr>
                                <a:rPr lang="de-DE" b="0" i="0" dirty="0" smtClean="0">
                                  <a:solidFill>
                                    <a:schemeClr val="tx1"/>
                                  </a:solidFill>
                                  <a:latin typeface="Cambria Math" panose="02040503050406030204" pitchFamily="18" charset="0"/>
                                </a:rPr>
                                <m:t>s</m:t>
                              </m:r>
                            </m:e>
                          </m:rad>
                        </m:den>
                      </m:f>
                    </m:oMath>
                  </m:oMathPara>
                </a14:m>
                <a:endParaRPr lang="de-DE" dirty="0"/>
              </a:p>
            </p:txBody>
          </p:sp>
        </mc:Choice>
        <mc:Fallback xmlns="">
          <p:sp>
            <p:nvSpPr>
              <p:cNvPr id="3" name="Inhaltsplatzhalter 2">
                <a:extLst>
                  <a:ext uri="{FF2B5EF4-FFF2-40B4-BE49-F238E27FC236}">
                    <a16:creationId xmlns:a16="http://schemas.microsoft.com/office/drawing/2014/main" id="{2B8825A8-897A-8F8B-6A3E-F11C20876225}"/>
                  </a:ext>
                </a:extLst>
              </p:cNvPr>
              <p:cNvSpPr>
                <a:spLocks noGrp="1" noRot="1" noChangeAspect="1" noMove="1" noResize="1" noEditPoints="1" noAdjustHandles="1" noChangeArrowheads="1" noChangeShapeType="1" noTextEdit="1"/>
              </p:cNvSpPr>
              <p:nvPr>
                <p:ph idx="1"/>
              </p:nvPr>
            </p:nvSpPr>
            <p:spPr>
              <a:xfrm>
                <a:off x="213360" y="294640"/>
                <a:ext cx="4914266" cy="1564640"/>
              </a:xfrm>
              <a:blipFill>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2F07D44F-18AC-A454-92F6-1778FEA8AB12}"/>
                  </a:ext>
                </a:extLst>
              </p:cNvPr>
              <p:cNvSpPr txBox="1"/>
              <p:nvPr/>
            </p:nvSpPr>
            <p:spPr>
              <a:xfrm>
                <a:off x="695568" y="998555"/>
                <a:ext cx="724686" cy="369332"/>
              </a:xfrm>
              <a:prstGeom prst="rect">
                <a:avLst/>
              </a:prstGeom>
              <a:noFill/>
            </p:spPr>
            <p:txBody>
              <a:bodyPr wrap="none" lIns="0" tIns="0" rIns="0" bIns="0" rtlCol="0">
                <a:spAutoFit/>
              </a:bodyPr>
              <a:lstStyle/>
              <a:p>
                <a14:m>
                  <m:oMath xmlns:m="http://schemas.openxmlformats.org/officeDocument/2006/math">
                    <m:d>
                      <m:dPr>
                        <m:ctrlPr>
                          <a:rPr lang="de-DE" sz="2400" i="1">
                            <a:latin typeface="Cambria Math" panose="02040503050406030204" pitchFamily="18" charset="0"/>
                          </a:rPr>
                        </m:ctrlPr>
                      </m:dPr>
                      <m:e>
                        <m:sSup>
                          <m:sSupPr>
                            <m:ctrlPr>
                              <a:rPr lang="de-DE" sz="2400" i="1">
                                <a:latin typeface="Cambria Math" panose="02040503050406030204" pitchFamily="18" charset="0"/>
                              </a:rPr>
                            </m:ctrlPr>
                          </m:sSupPr>
                          <m:e>
                            <m:r>
                              <a:rPr lang="de-DE" sz="2400" i="1">
                                <a:latin typeface="Cambria Math" panose="02040503050406030204" pitchFamily="18" charset="0"/>
                              </a:rPr>
                              <m:t>𝑡</m:t>
                            </m:r>
                          </m:e>
                          <m:sup>
                            <m:r>
                              <a:rPr lang="de-DE" sz="2400">
                                <a:latin typeface="Cambria Math" panose="02040503050406030204" pitchFamily="18" charset="0"/>
                              </a:rPr>
                              <m:t>+</m:t>
                            </m:r>
                          </m:sup>
                        </m:sSup>
                      </m:e>
                    </m:d>
                  </m:oMath>
                </a14:m>
                <a:r>
                  <a:rPr lang="de-DE" sz="2400" dirty="0"/>
                  <a:t>=</a:t>
                </a:r>
              </a:p>
            </p:txBody>
          </p:sp>
        </mc:Choice>
        <mc:Fallback xmlns="">
          <p:sp>
            <p:nvSpPr>
              <p:cNvPr id="4" name="Textfeld 3">
                <a:extLst>
                  <a:ext uri="{FF2B5EF4-FFF2-40B4-BE49-F238E27FC236}">
                    <a16:creationId xmlns:a16="http://schemas.microsoft.com/office/drawing/2014/main" id="{2F07D44F-18AC-A454-92F6-1778FEA8AB12}"/>
                  </a:ext>
                </a:extLst>
              </p:cNvPr>
              <p:cNvSpPr txBox="1">
                <a:spLocks noRot="1" noChangeAspect="1" noMove="1" noResize="1" noEditPoints="1" noAdjustHandles="1" noChangeArrowheads="1" noChangeShapeType="1" noTextEdit="1"/>
              </p:cNvSpPr>
              <p:nvPr/>
            </p:nvSpPr>
            <p:spPr>
              <a:xfrm>
                <a:off x="695568" y="998555"/>
                <a:ext cx="724686" cy="369332"/>
              </a:xfrm>
              <a:prstGeom prst="rect">
                <a:avLst/>
              </a:prstGeom>
              <a:blipFill>
                <a:blip r:embed="rId3"/>
                <a:stretch>
                  <a:fillRect t="-26667" r="-25210" b="-5000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D1E42040-35F3-3BAC-4297-F36ACCB59DB8}"/>
                  </a:ext>
                </a:extLst>
              </p:cNvPr>
              <p:cNvSpPr txBox="1"/>
              <p:nvPr/>
            </p:nvSpPr>
            <p:spPr>
              <a:xfrm>
                <a:off x="1432560" y="2082800"/>
                <a:ext cx="2693751" cy="10401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de-DE" i="1" dirty="0" smtClean="0">
                              <a:solidFill>
                                <a:schemeClr val="tx1"/>
                              </a:solidFill>
                              <a:latin typeface="Cambria Math" panose="02040503050406030204" pitchFamily="18" charset="0"/>
                            </a:rPr>
                          </m:ctrlPr>
                        </m:fPr>
                        <m:num>
                          <m:sSup>
                            <m:sSupPr>
                              <m:ctrlPr>
                                <a:rPr lang="de-DE" i="1" dirty="0">
                                  <a:solidFill>
                                    <a:schemeClr val="tx1"/>
                                  </a:solidFill>
                                  <a:latin typeface="Cambria Math" panose="02040503050406030204" pitchFamily="18" charset="0"/>
                                </a:rPr>
                              </m:ctrlPr>
                            </m:sSupPr>
                            <m:e/>
                            <m:sup/>
                          </m:sSup>
                          <m:func>
                            <m:funcPr>
                              <m:ctrlPr>
                                <a:rPr lang="de-DE" i="1" dirty="0" smtClean="0">
                                  <a:solidFill>
                                    <a:schemeClr val="tx1"/>
                                  </a:solidFill>
                                  <a:latin typeface="Cambria Math" panose="02040503050406030204" pitchFamily="18" charset="0"/>
                                </a:rPr>
                              </m:ctrlPr>
                            </m:funcPr>
                            <m:fName>
                              <m:r>
                                <m:rPr>
                                  <m:sty m:val="p"/>
                                </m:rPr>
                                <a:rPr lang="de-DE" i="0" dirty="0">
                                  <a:solidFill>
                                    <a:schemeClr val="tx1"/>
                                  </a:solidFill>
                                  <a:latin typeface="Cambria Math" panose="02040503050406030204" pitchFamily="18" charset="0"/>
                                </a:rPr>
                                <m:t>arctanh</m:t>
                              </m:r>
                            </m:fName>
                            <m:e>
                              <m:d>
                                <m:dPr>
                                  <m:ctrlPr>
                                    <a:rPr lang="de-DE" i="1" dirty="0">
                                      <a:solidFill>
                                        <a:schemeClr val="tx1"/>
                                      </a:solidFill>
                                      <a:latin typeface="Cambria Math" panose="02040503050406030204" pitchFamily="18" charset="0"/>
                                    </a:rPr>
                                  </m:ctrlPr>
                                </m:dPr>
                                <m:e>
                                  <m:f>
                                    <m:fPr>
                                      <m:ctrlPr>
                                        <a:rPr lang="de-DE" i="1" dirty="0">
                                          <a:solidFill>
                                            <a:schemeClr val="tx1"/>
                                          </a:solidFill>
                                          <a:latin typeface="Cambria Math" panose="02040503050406030204" pitchFamily="18" charset="0"/>
                                        </a:rPr>
                                      </m:ctrlPr>
                                    </m:fPr>
                                    <m:num>
                                      <m:r>
                                        <a:rPr lang="de-DE" b="0" i="1" dirty="0" smtClean="0">
                                          <a:solidFill>
                                            <a:schemeClr val="tx1"/>
                                          </a:solidFill>
                                          <a:latin typeface="Cambria Math" panose="02040503050406030204" pitchFamily="18" charset="0"/>
                                        </a:rPr>
                                        <m:t>1500</m:t>
                                      </m:r>
                                    </m:num>
                                    <m:den>
                                      <m:r>
                                        <a:rPr lang="de-DE" b="0" i="1" smtClean="0">
                                          <a:solidFill>
                                            <a:schemeClr val="tx1"/>
                                          </a:solidFill>
                                          <a:latin typeface="Cambria Math" panose="02040503050406030204" pitchFamily="18" charset="0"/>
                                        </a:rPr>
                                        <m:t>3000</m:t>
                                      </m:r>
                                    </m:den>
                                  </m:f>
                                  <m:r>
                                    <a:rPr lang="de-DE" i="0" dirty="0">
                                      <a:solidFill>
                                        <a:schemeClr val="tx1"/>
                                      </a:solidFill>
                                      <a:latin typeface="Cambria Math" panose="02040503050406030204" pitchFamily="18" charset="0"/>
                                    </a:rPr>
                                    <m:t>⋅</m:t>
                                  </m:r>
                                  <m:rad>
                                    <m:radPr>
                                      <m:degHide m:val="on"/>
                                      <m:ctrlPr>
                                        <a:rPr lang="de-DE" i="1" dirty="0" smtClean="0">
                                          <a:solidFill>
                                            <a:schemeClr val="tx1"/>
                                          </a:solidFill>
                                          <a:latin typeface="Cambria Math" panose="02040503050406030204" pitchFamily="18" charset="0"/>
                                        </a:rPr>
                                      </m:ctrlPr>
                                    </m:radPr>
                                    <m:deg/>
                                    <m:e>
                                      <m:f>
                                        <m:fPr>
                                          <m:ctrlPr>
                                            <a:rPr lang="de-DE" i="1" dirty="0">
                                              <a:solidFill>
                                                <a:schemeClr val="tx1"/>
                                              </a:solidFill>
                                              <a:latin typeface="Cambria Math" panose="02040503050406030204" pitchFamily="18" charset="0"/>
                                            </a:rPr>
                                          </m:ctrlPr>
                                        </m:fPr>
                                        <m:num>
                                          <m:r>
                                            <a:rPr lang="de-DE" b="0" i="1" dirty="0" smtClean="0">
                                              <a:solidFill>
                                                <a:schemeClr val="tx1"/>
                                              </a:solidFill>
                                              <a:latin typeface="Cambria Math" panose="02040503050406030204" pitchFamily="18" charset="0"/>
                                            </a:rPr>
                                            <m:t>1</m:t>
                                          </m:r>
                                        </m:num>
                                        <m:den>
                                          <m:r>
                                            <a:rPr lang="de-DE" b="0" i="0" dirty="0" smtClean="0">
                                              <a:solidFill>
                                                <a:schemeClr val="tx1"/>
                                              </a:solidFill>
                                              <a:latin typeface="Cambria Math" panose="02040503050406030204" pitchFamily="18" charset="0"/>
                                            </a:rPr>
                                            <m:t>1</m:t>
                                          </m:r>
                                        </m:den>
                                      </m:f>
                                    </m:e>
                                  </m:rad>
                                </m:e>
                              </m:d>
                            </m:e>
                          </m:func>
                        </m:num>
                        <m:den>
                          <m:rad>
                            <m:radPr>
                              <m:degHide m:val="on"/>
                              <m:ctrlPr>
                                <a:rPr lang="de-DE" i="1" dirty="0">
                                  <a:solidFill>
                                    <a:schemeClr val="tx1"/>
                                  </a:solidFill>
                                  <a:latin typeface="Cambria Math" panose="02040503050406030204" pitchFamily="18" charset="0"/>
                                </a:rPr>
                              </m:ctrlPr>
                            </m:radPr>
                            <m:deg/>
                            <m:e>
                              <m:r>
                                <a:rPr lang="de-DE" b="0" i="0" dirty="0" smtClean="0">
                                  <a:solidFill>
                                    <a:schemeClr val="tx1"/>
                                  </a:solidFill>
                                  <a:latin typeface="Cambria Math" panose="02040503050406030204" pitchFamily="18" charset="0"/>
                                </a:rPr>
                                <m:t>1∗</m:t>
                              </m:r>
                              <m:r>
                                <a:rPr lang="de-DE" b="0" i="1" dirty="0" smtClean="0">
                                  <a:solidFill>
                                    <a:schemeClr val="tx1"/>
                                  </a:solidFill>
                                  <a:latin typeface="Cambria Math" panose="02040503050406030204" pitchFamily="18" charset="0"/>
                                </a:rPr>
                                <m:t>1</m:t>
                              </m:r>
                            </m:e>
                          </m:rad>
                        </m:den>
                      </m:f>
                    </m:oMath>
                  </m:oMathPara>
                </a14:m>
                <a:endParaRPr lang="de-DE" dirty="0"/>
              </a:p>
            </p:txBody>
          </p:sp>
        </mc:Choice>
        <mc:Fallback xmlns="">
          <p:sp>
            <p:nvSpPr>
              <p:cNvPr id="5" name="Textfeld 4">
                <a:extLst>
                  <a:ext uri="{FF2B5EF4-FFF2-40B4-BE49-F238E27FC236}">
                    <a16:creationId xmlns:a16="http://schemas.microsoft.com/office/drawing/2014/main" id="{D1E42040-35F3-3BAC-4297-F36ACCB59DB8}"/>
                  </a:ext>
                </a:extLst>
              </p:cNvPr>
              <p:cNvSpPr txBox="1">
                <a:spLocks noRot="1" noChangeAspect="1" noMove="1" noResize="1" noEditPoints="1" noAdjustHandles="1" noChangeArrowheads="1" noChangeShapeType="1" noTextEdit="1"/>
              </p:cNvSpPr>
              <p:nvPr/>
            </p:nvSpPr>
            <p:spPr>
              <a:xfrm>
                <a:off x="1432560" y="2082800"/>
                <a:ext cx="2693751" cy="1040157"/>
              </a:xfrm>
              <a:prstGeom prst="rect">
                <a:avLst/>
              </a:prstGeom>
              <a:blipFill>
                <a:blip r:embed="rId4"/>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4298CE10-FF31-B59A-96D8-775CC6D7E3F2}"/>
                  </a:ext>
                </a:extLst>
              </p:cNvPr>
              <p:cNvSpPr txBox="1"/>
              <p:nvPr/>
            </p:nvSpPr>
            <p:spPr>
              <a:xfrm>
                <a:off x="520105" y="2556664"/>
                <a:ext cx="1445262" cy="461665"/>
              </a:xfrm>
              <a:prstGeom prst="rect">
                <a:avLst/>
              </a:prstGeom>
              <a:noFill/>
            </p:spPr>
            <p:txBody>
              <a:bodyPr wrap="square" rtlCol="0">
                <a:spAutoFit/>
              </a:bodyPr>
              <a:lstStyle/>
              <a:p>
                <a14:m>
                  <m:oMath xmlns:m="http://schemas.openxmlformats.org/officeDocument/2006/math">
                    <m:d>
                      <m:dPr>
                        <m:ctrlPr>
                          <a:rPr lang="de-DE" sz="2400" i="1">
                            <a:solidFill>
                              <a:schemeClr val="tx1"/>
                            </a:solidFill>
                            <a:latin typeface="Cambria Math" panose="02040503050406030204" pitchFamily="18" charset="0"/>
                          </a:rPr>
                        </m:ctrlPr>
                      </m:dPr>
                      <m:e>
                        <m:sSup>
                          <m:sSupPr>
                            <m:ctrlPr>
                              <a:rPr lang="de-DE" sz="2400" i="1">
                                <a:solidFill>
                                  <a:schemeClr val="tx1"/>
                                </a:solidFill>
                                <a:latin typeface="Cambria Math" panose="02040503050406030204" pitchFamily="18" charset="0"/>
                              </a:rPr>
                            </m:ctrlPr>
                          </m:sSupPr>
                          <m:e>
                            <m:r>
                              <a:rPr lang="de-DE" sz="2400" i="1">
                                <a:solidFill>
                                  <a:schemeClr val="tx1"/>
                                </a:solidFill>
                                <a:latin typeface="Cambria Math" panose="02040503050406030204" pitchFamily="18" charset="0"/>
                              </a:rPr>
                              <m:t>𝑡</m:t>
                            </m:r>
                          </m:e>
                          <m:sup>
                            <m:r>
                              <a:rPr lang="de-DE" sz="2400" i="0">
                                <a:solidFill>
                                  <a:schemeClr val="tx1"/>
                                </a:solidFill>
                                <a:latin typeface="Cambria Math" panose="02040503050406030204" pitchFamily="18" charset="0"/>
                              </a:rPr>
                              <m:t>+</m:t>
                            </m:r>
                          </m:sup>
                        </m:sSup>
                      </m:e>
                    </m:d>
                  </m:oMath>
                </a14:m>
                <a:r>
                  <a:rPr lang="de-DE" sz="2400" dirty="0"/>
                  <a:t>=</a:t>
                </a:r>
              </a:p>
            </p:txBody>
          </p:sp>
        </mc:Choice>
        <mc:Fallback xmlns="">
          <p:sp>
            <p:nvSpPr>
              <p:cNvPr id="6" name="Textfeld 5">
                <a:extLst>
                  <a:ext uri="{FF2B5EF4-FFF2-40B4-BE49-F238E27FC236}">
                    <a16:creationId xmlns:a16="http://schemas.microsoft.com/office/drawing/2014/main" id="{4298CE10-FF31-B59A-96D8-775CC6D7E3F2}"/>
                  </a:ext>
                </a:extLst>
              </p:cNvPr>
              <p:cNvSpPr txBox="1">
                <a:spLocks noRot="1" noChangeAspect="1" noMove="1" noResize="1" noEditPoints="1" noAdjustHandles="1" noChangeArrowheads="1" noChangeShapeType="1" noTextEdit="1"/>
              </p:cNvSpPr>
              <p:nvPr/>
            </p:nvSpPr>
            <p:spPr>
              <a:xfrm>
                <a:off x="520105" y="2556664"/>
                <a:ext cx="1445262" cy="461665"/>
              </a:xfrm>
              <a:prstGeom prst="rect">
                <a:avLst/>
              </a:prstGeom>
              <a:blipFill>
                <a:blip r:embed="rId5"/>
                <a:stretch>
                  <a:fillRect t="-10526" b="-28947"/>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8" name="Textfeld 7">
                <a:extLst>
                  <a:ext uri="{FF2B5EF4-FFF2-40B4-BE49-F238E27FC236}">
                    <a16:creationId xmlns:a16="http://schemas.microsoft.com/office/drawing/2014/main" id="{E4E7ADA1-955A-A634-2EFA-B4B34FE1692F}"/>
                  </a:ext>
                </a:extLst>
              </p:cNvPr>
              <p:cNvSpPr txBox="1"/>
              <p:nvPr/>
            </p:nvSpPr>
            <p:spPr>
              <a:xfrm>
                <a:off x="520105" y="3492193"/>
                <a:ext cx="2976880" cy="738664"/>
              </a:xfrm>
              <a:prstGeom prst="rect">
                <a:avLst/>
              </a:prstGeom>
              <a:noFill/>
            </p:spPr>
            <p:txBody>
              <a:bodyPr wrap="square" rtlCol="0">
                <a:spAutoFit/>
              </a:bodyPr>
              <a:lstStyle/>
              <a:p>
                <a14:m>
                  <m:oMath xmlns:m="http://schemas.openxmlformats.org/officeDocument/2006/math">
                    <m:d>
                      <m:dPr>
                        <m:ctrlPr>
                          <a:rPr lang="de-DE" sz="2400" i="1">
                            <a:solidFill>
                              <a:schemeClr val="tx1"/>
                            </a:solidFill>
                            <a:latin typeface="Cambria Math" panose="02040503050406030204" pitchFamily="18" charset="0"/>
                          </a:rPr>
                        </m:ctrlPr>
                      </m:dPr>
                      <m:e>
                        <m:sSup>
                          <m:sSupPr>
                            <m:ctrlPr>
                              <a:rPr lang="de-DE" sz="2400" i="1">
                                <a:solidFill>
                                  <a:schemeClr val="tx1"/>
                                </a:solidFill>
                                <a:latin typeface="Cambria Math" panose="02040503050406030204" pitchFamily="18" charset="0"/>
                              </a:rPr>
                            </m:ctrlPr>
                          </m:sSupPr>
                          <m:e>
                            <m:r>
                              <a:rPr lang="de-DE" sz="2400" i="1">
                                <a:solidFill>
                                  <a:schemeClr val="tx1"/>
                                </a:solidFill>
                                <a:latin typeface="Cambria Math" panose="02040503050406030204" pitchFamily="18" charset="0"/>
                              </a:rPr>
                              <m:t>𝑡</m:t>
                            </m:r>
                          </m:e>
                          <m:sup>
                            <m:r>
                              <a:rPr lang="de-DE" sz="2400" i="0">
                                <a:solidFill>
                                  <a:schemeClr val="tx1"/>
                                </a:solidFill>
                                <a:latin typeface="Cambria Math" panose="02040503050406030204" pitchFamily="18" charset="0"/>
                              </a:rPr>
                              <m:t>+</m:t>
                            </m:r>
                          </m:sup>
                        </m:sSup>
                      </m:e>
                    </m:d>
                  </m:oMath>
                </a14:m>
                <a:r>
                  <a:rPr lang="de-DE" sz="2400" dirty="0"/>
                  <a:t>=  0.54 </a:t>
                </a:r>
              </a:p>
              <a:p>
                <a:endParaRPr lang="de-DE" dirty="0"/>
              </a:p>
            </p:txBody>
          </p:sp>
        </mc:Choice>
        <mc:Fallback>
          <p:sp>
            <p:nvSpPr>
              <p:cNvPr id="8" name="Textfeld 7">
                <a:extLst>
                  <a:ext uri="{FF2B5EF4-FFF2-40B4-BE49-F238E27FC236}">
                    <a16:creationId xmlns:a16="http://schemas.microsoft.com/office/drawing/2014/main" id="{E4E7ADA1-955A-A634-2EFA-B4B34FE1692F}"/>
                  </a:ext>
                </a:extLst>
              </p:cNvPr>
              <p:cNvSpPr txBox="1">
                <a:spLocks noRot="1" noChangeAspect="1" noMove="1" noResize="1" noEditPoints="1" noAdjustHandles="1" noChangeArrowheads="1" noChangeShapeType="1" noTextEdit="1"/>
              </p:cNvSpPr>
              <p:nvPr/>
            </p:nvSpPr>
            <p:spPr>
              <a:xfrm>
                <a:off x="520105" y="3492193"/>
                <a:ext cx="2976880" cy="738664"/>
              </a:xfrm>
              <a:prstGeom prst="rect">
                <a:avLst/>
              </a:prstGeom>
              <a:blipFill>
                <a:blip r:embed="rId6"/>
                <a:stretch>
                  <a:fillRect t="-6612"/>
                </a:stretch>
              </a:blipFill>
            </p:spPr>
            <p:txBody>
              <a:bodyPr/>
              <a:lstStyle/>
              <a:p>
                <a:r>
                  <a:rPr lang="de-DE">
                    <a:noFill/>
                  </a:rPr>
                  <a:t> </a:t>
                </a:r>
              </a:p>
            </p:txBody>
          </p:sp>
        </mc:Fallback>
      </mc:AlternateContent>
    </p:spTree>
    <p:extLst>
      <p:ext uri="{BB962C8B-B14F-4D97-AF65-F5344CB8AC3E}">
        <p14:creationId xmlns:p14="http://schemas.microsoft.com/office/powerpoint/2010/main" val="1764032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3EAB7D-7D4C-1A46-BCEE-FEC33B06453E}"/>
              </a:ext>
            </a:extLst>
          </p:cNvPr>
          <p:cNvSpPr>
            <a:spLocks noGrp="1"/>
          </p:cNvSpPr>
          <p:nvPr>
            <p:ph type="title"/>
          </p:nvPr>
        </p:nvSpPr>
        <p:spPr>
          <a:xfrm>
            <a:off x="11265762" y="365125"/>
            <a:ext cx="88037" cy="1325563"/>
          </a:xfrm>
        </p:spPr>
        <p:txBody>
          <a:bodyPr/>
          <a:lstStyle/>
          <a:p>
            <a:endParaRPr lang="de-DE" dirty="0"/>
          </a:p>
        </p:txBody>
      </p:sp>
      <p:pic>
        <p:nvPicPr>
          <p:cNvPr id="17" name="Inhaltsplatzhalter 16">
            <a:extLst>
              <a:ext uri="{FF2B5EF4-FFF2-40B4-BE49-F238E27FC236}">
                <a16:creationId xmlns:a16="http://schemas.microsoft.com/office/drawing/2014/main" id="{8EE159B2-D513-1253-895B-5067CE934E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41075" y="2227154"/>
            <a:ext cx="212725" cy="97055"/>
          </a:xfrm>
        </p:spPr>
      </p:pic>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1733F4D1-EB60-4E53-2832-E675A2C26FDC}"/>
                  </a:ext>
                </a:extLst>
              </p:cNvPr>
              <p:cNvSpPr txBox="1"/>
              <p:nvPr/>
            </p:nvSpPr>
            <p:spPr>
              <a:xfrm>
                <a:off x="158291" y="237781"/>
                <a:ext cx="1014637" cy="369332"/>
              </a:xfrm>
              <a:prstGeom prst="rect">
                <a:avLst/>
              </a:prstGeom>
              <a:noFill/>
            </p:spPr>
            <p:txBody>
              <a:bodyPr wrap="none" rtlCol="0">
                <a:spAutoFit/>
              </a:bodyPr>
              <a:lstStyle/>
              <a:p>
                <a14:m>
                  <m:oMath xmlns:m="http://schemas.openxmlformats.org/officeDocument/2006/math">
                    <m:sSub>
                      <m:sSubPr>
                        <m:ctrlPr>
                          <a:rPr lang="de-DE" i="1" dirty="0" smtClean="0">
                            <a:solidFill>
                              <a:srgbClr val="00B0F0"/>
                            </a:solidFill>
                            <a:latin typeface="Cambria Math" panose="02040503050406030204" pitchFamily="18" charset="0"/>
                          </a:rPr>
                        </m:ctrlPr>
                      </m:sSubPr>
                      <m:e>
                        <m:r>
                          <a:rPr lang="de-DE" i="1" dirty="0">
                            <a:solidFill>
                              <a:srgbClr val="00B0F0"/>
                            </a:solidFill>
                            <a:latin typeface="Cambria Math" panose="02040503050406030204" pitchFamily="18" charset="0"/>
                          </a:rPr>
                          <m:t>𝐺</m:t>
                        </m:r>
                      </m:e>
                      <m:sub>
                        <m:r>
                          <a:rPr lang="de-DE" i="0" dirty="0">
                            <a:solidFill>
                              <a:srgbClr val="00B0F0"/>
                            </a:solidFill>
                            <a:latin typeface="Cambria Math" panose="02040503050406030204" pitchFamily="18" charset="0"/>
                          </a:rPr>
                          <m:t>0</m:t>
                        </m:r>
                      </m:sub>
                    </m:sSub>
                  </m:oMath>
                </a14:m>
                <a:r>
                  <a:rPr lang="de-DE" dirty="0"/>
                  <a:t>=1500</a:t>
                </a:r>
              </a:p>
            </p:txBody>
          </p:sp>
        </mc:Choice>
        <mc:Fallback xmlns="">
          <p:sp>
            <p:nvSpPr>
              <p:cNvPr id="4" name="Textfeld 3">
                <a:extLst>
                  <a:ext uri="{FF2B5EF4-FFF2-40B4-BE49-F238E27FC236}">
                    <a16:creationId xmlns:a16="http://schemas.microsoft.com/office/drawing/2014/main" id="{1733F4D1-EB60-4E53-2832-E675A2C26FDC}"/>
                  </a:ext>
                </a:extLst>
              </p:cNvPr>
              <p:cNvSpPr txBox="1">
                <a:spLocks noRot="1" noChangeAspect="1" noMove="1" noResize="1" noEditPoints="1" noAdjustHandles="1" noChangeArrowheads="1" noChangeShapeType="1" noTextEdit="1"/>
              </p:cNvSpPr>
              <p:nvPr/>
            </p:nvSpPr>
            <p:spPr>
              <a:xfrm>
                <a:off x="158291" y="237781"/>
                <a:ext cx="1014637" cy="369332"/>
              </a:xfrm>
              <a:prstGeom prst="rect">
                <a:avLst/>
              </a:prstGeom>
              <a:blipFill>
                <a:blip r:embed="rId3"/>
                <a:stretch>
                  <a:fillRect t="-8197" r="-4217" b="-2459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44915AA3-546B-B30F-24E0-89FE077634A9}"/>
                  </a:ext>
                </a:extLst>
              </p:cNvPr>
              <p:cNvSpPr txBox="1"/>
              <p:nvPr/>
            </p:nvSpPr>
            <p:spPr>
              <a:xfrm>
                <a:off x="1251399" y="237781"/>
                <a:ext cx="1030282" cy="369332"/>
              </a:xfrm>
              <a:prstGeom prst="rect">
                <a:avLst/>
              </a:prstGeom>
              <a:noFill/>
            </p:spPr>
            <p:txBody>
              <a:bodyPr wrap="none" rtlCol="0">
                <a:spAutoFit/>
              </a:bodyPr>
              <a:lstStyle/>
              <a:p>
                <a14:m>
                  <m:oMath xmlns:m="http://schemas.openxmlformats.org/officeDocument/2006/math">
                    <m:sSub>
                      <m:sSubPr>
                        <m:ctrlPr>
                          <a:rPr lang="de-DE" i="1" smtClean="0">
                            <a:solidFill>
                              <a:srgbClr val="FF0000"/>
                            </a:solidFill>
                            <a:latin typeface="Cambria Math" panose="02040503050406030204" pitchFamily="18" charset="0"/>
                          </a:rPr>
                        </m:ctrlPr>
                      </m:sSubPr>
                      <m:e>
                        <m:r>
                          <a:rPr lang="de-DE" i="1" smtClean="0">
                            <a:solidFill>
                              <a:srgbClr val="FF0000"/>
                            </a:solidFill>
                            <a:latin typeface="Cambria Math" panose="02040503050406030204" pitchFamily="18" charset="0"/>
                          </a:rPr>
                          <m:t>𝐻</m:t>
                        </m:r>
                      </m:e>
                      <m:sub>
                        <m:r>
                          <a:rPr lang="de-DE" i="1" smtClean="0">
                            <a:solidFill>
                              <a:srgbClr val="FF0000"/>
                            </a:solidFill>
                            <a:latin typeface="Cambria Math" panose="02040503050406030204" pitchFamily="18" charset="0"/>
                          </a:rPr>
                          <m:t>0</m:t>
                        </m:r>
                      </m:sub>
                    </m:sSub>
                  </m:oMath>
                </a14:m>
                <a:r>
                  <a:rPr lang="de-DE" dirty="0"/>
                  <a:t>=1000</a:t>
                </a:r>
              </a:p>
            </p:txBody>
          </p:sp>
        </mc:Choice>
        <mc:Fallback xmlns="">
          <p:sp>
            <p:nvSpPr>
              <p:cNvPr id="5" name="Textfeld 4">
                <a:extLst>
                  <a:ext uri="{FF2B5EF4-FFF2-40B4-BE49-F238E27FC236}">
                    <a16:creationId xmlns:a16="http://schemas.microsoft.com/office/drawing/2014/main" id="{44915AA3-546B-B30F-24E0-89FE077634A9}"/>
                  </a:ext>
                </a:extLst>
              </p:cNvPr>
              <p:cNvSpPr txBox="1">
                <a:spLocks noRot="1" noChangeAspect="1" noMove="1" noResize="1" noEditPoints="1" noAdjustHandles="1" noChangeArrowheads="1" noChangeShapeType="1" noTextEdit="1"/>
              </p:cNvSpPr>
              <p:nvPr/>
            </p:nvSpPr>
            <p:spPr>
              <a:xfrm>
                <a:off x="1251399" y="237781"/>
                <a:ext cx="1030282" cy="369332"/>
              </a:xfrm>
              <a:prstGeom prst="rect">
                <a:avLst/>
              </a:prstGeom>
              <a:blipFill>
                <a:blip r:embed="rId4"/>
                <a:stretch>
                  <a:fillRect t="-8197" r="-4734" b="-24590"/>
                </a:stretch>
              </a:blipFill>
            </p:spPr>
            <p:txBody>
              <a:bodyPr/>
              <a:lstStyle/>
              <a:p>
                <a:r>
                  <a:rPr lang="de-DE">
                    <a:noFill/>
                  </a:rPr>
                  <a:t> </a:t>
                </a:r>
              </a:p>
            </p:txBody>
          </p:sp>
        </mc:Fallback>
      </mc:AlternateContent>
      <p:sp>
        <p:nvSpPr>
          <p:cNvPr id="9" name="Textfeld 8">
            <a:extLst>
              <a:ext uri="{FF2B5EF4-FFF2-40B4-BE49-F238E27FC236}">
                <a16:creationId xmlns:a16="http://schemas.microsoft.com/office/drawing/2014/main" id="{9DFB5B90-046A-01C9-B8D5-AA311FBC630F}"/>
              </a:ext>
            </a:extLst>
          </p:cNvPr>
          <p:cNvSpPr txBox="1"/>
          <p:nvPr/>
        </p:nvSpPr>
        <p:spPr>
          <a:xfrm>
            <a:off x="168357" y="732353"/>
            <a:ext cx="497252" cy="369332"/>
          </a:xfrm>
          <a:prstGeom prst="rect">
            <a:avLst/>
          </a:prstGeom>
          <a:noFill/>
        </p:spPr>
        <p:txBody>
          <a:bodyPr wrap="none" rtlCol="0">
            <a:spAutoFit/>
          </a:bodyPr>
          <a:lstStyle/>
          <a:p>
            <a:r>
              <a:rPr lang="de-DE" dirty="0"/>
              <a:t>r=2</a:t>
            </a:r>
          </a:p>
        </p:txBody>
      </p:sp>
      <p:sp>
        <p:nvSpPr>
          <p:cNvPr id="10" name="Textfeld 9">
            <a:extLst>
              <a:ext uri="{FF2B5EF4-FFF2-40B4-BE49-F238E27FC236}">
                <a16:creationId xmlns:a16="http://schemas.microsoft.com/office/drawing/2014/main" id="{9289E35B-4815-99B5-85D5-056B118A53B2}"/>
              </a:ext>
            </a:extLst>
          </p:cNvPr>
          <p:cNvSpPr txBox="1"/>
          <p:nvPr/>
        </p:nvSpPr>
        <p:spPr>
          <a:xfrm>
            <a:off x="1251399" y="732353"/>
            <a:ext cx="506870" cy="369332"/>
          </a:xfrm>
          <a:prstGeom prst="rect">
            <a:avLst/>
          </a:prstGeom>
          <a:noFill/>
        </p:spPr>
        <p:txBody>
          <a:bodyPr wrap="none" rtlCol="0">
            <a:spAutoFit/>
          </a:bodyPr>
          <a:lstStyle/>
          <a:p>
            <a:r>
              <a:rPr lang="de-DE" dirty="0"/>
              <a:t>s=5</a:t>
            </a:r>
          </a:p>
        </p:txBody>
      </p:sp>
      <mc:AlternateContent xmlns:mc="http://schemas.openxmlformats.org/markup-compatibility/2006" xmlns:a14="http://schemas.microsoft.com/office/drawing/2010/main">
        <mc:Choice Requires="a14">
          <p:sp>
            <p:nvSpPr>
              <p:cNvPr id="11" name="Textfeld 10">
                <a:extLst>
                  <a:ext uri="{FF2B5EF4-FFF2-40B4-BE49-F238E27FC236}">
                    <a16:creationId xmlns:a16="http://schemas.microsoft.com/office/drawing/2014/main" id="{AF2970E6-54D1-24F5-03D5-BA552C484812}"/>
                  </a:ext>
                </a:extLst>
              </p:cNvPr>
              <p:cNvSpPr txBox="1"/>
              <p:nvPr/>
            </p:nvSpPr>
            <p:spPr>
              <a:xfrm>
                <a:off x="2720149" y="274959"/>
                <a:ext cx="27765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smtClean="0">
                          <a:solidFill>
                            <a:schemeClr val="tx1"/>
                          </a:solidFill>
                          <a:latin typeface="Cambria Math" panose="02040503050406030204" pitchFamily="18" charset="0"/>
                        </a:rPr>
                        <m:t>𝐿</m:t>
                      </m:r>
                      <m:r>
                        <a:rPr lang="de-DE" i="1" smtClean="0">
                          <a:solidFill>
                            <a:schemeClr val="tx1"/>
                          </a:solidFill>
                          <a:latin typeface="Cambria Math" panose="02040503050406030204" pitchFamily="18" charset="0"/>
                        </a:rPr>
                        <m:t>=2⋅</m:t>
                      </m:r>
                      <m:sSup>
                        <m:sSupPr>
                          <m:ctrlPr>
                            <a:rPr lang="de-DE" i="1">
                              <a:solidFill>
                                <a:schemeClr val="tx1"/>
                              </a:solidFill>
                              <a:latin typeface="Cambria Math" panose="02040503050406030204" pitchFamily="18" charset="0"/>
                            </a:rPr>
                          </m:ctrlPr>
                        </m:sSupPr>
                        <m:e>
                          <m:r>
                            <a:rPr lang="de-DE" b="0" i="0" smtClean="0">
                              <a:solidFill>
                                <a:schemeClr val="tx1"/>
                              </a:solidFill>
                              <a:latin typeface="Cambria Math" panose="02040503050406030204" pitchFamily="18" charset="0"/>
                            </a:rPr>
                            <m:t>1500</m:t>
                          </m:r>
                        </m:e>
                        <m:sup>
                          <m:r>
                            <a:rPr lang="de-DE" i="1">
                              <a:solidFill>
                                <a:schemeClr val="tx1"/>
                              </a:solidFill>
                              <a:latin typeface="Cambria Math" panose="02040503050406030204" pitchFamily="18" charset="0"/>
                            </a:rPr>
                            <m:t>2</m:t>
                          </m:r>
                        </m:sup>
                      </m:sSup>
                      <m:r>
                        <a:rPr lang="de-DE" i="1">
                          <a:solidFill>
                            <a:schemeClr val="tx1"/>
                          </a:solidFill>
                          <a:latin typeface="Cambria Math" panose="02040503050406030204" pitchFamily="18" charset="0"/>
                        </a:rPr>
                        <m:t>−</m:t>
                      </m:r>
                      <m:r>
                        <a:rPr lang="de-DE" b="0" i="1" smtClean="0">
                          <a:solidFill>
                            <a:schemeClr val="tx1"/>
                          </a:solidFill>
                          <a:latin typeface="Cambria Math" panose="02040503050406030204" pitchFamily="18" charset="0"/>
                        </a:rPr>
                        <m:t>5</m:t>
                      </m:r>
                      <m:r>
                        <a:rPr lang="de-DE" i="1">
                          <a:solidFill>
                            <a:schemeClr val="tx1"/>
                          </a:solidFill>
                          <a:latin typeface="Cambria Math" panose="02040503050406030204" pitchFamily="18" charset="0"/>
                        </a:rPr>
                        <m:t>⋅</m:t>
                      </m:r>
                      <m:sSup>
                        <m:sSupPr>
                          <m:ctrlPr>
                            <a:rPr lang="de-DE" i="1">
                              <a:solidFill>
                                <a:schemeClr val="tx1"/>
                              </a:solidFill>
                              <a:latin typeface="Cambria Math" panose="02040503050406030204" pitchFamily="18" charset="0"/>
                            </a:rPr>
                          </m:ctrlPr>
                        </m:sSupPr>
                        <m:e>
                          <m:r>
                            <a:rPr lang="de-DE" i="1">
                              <a:solidFill>
                                <a:schemeClr val="tx1"/>
                              </a:solidFill>
                              <a:latin typeface="Cambria Math" panose="02040503050406030204" pitchFamily="18" charset="0"/>
                            </a:rPr>
                            <m:t>1</m:t>
                          </m:r>
                          <m:r>
                            <a:rPr lang="de-DE" b="0" i="1" smtClean="0">
                              <a:solidFill>
                                <a:schemeClr val="tx1"/>
                              </a:solidFill>
                              <a:latin typeface="Cambria Math" panose="02040503050406030204" pitchFamily="18" charset="0"/>
                            </a:rPr>
                            <m:t>000</m:t>
                          </m:r>
                        </m:e>
                        <m:sup>
                          <m:r>
                            <a:rPr lang="de-DE" i="1">
                              <a:solidFill>
                                <a:schemeClr val="tx1"/>
                              </a:solidFill>
                              <a:latin typeface="Cambria Math" panose="02040503050406030204" pitchFamily="18" charset="0"/>
                            </a:rPr>
                            <m:t>2</m:t>
                          </m:r>
                        </m:sup>
                      </m:sSup>
                    </m:oMath>
                  </m:oMathPara>
                </a14:m>
                <a:endParaRPr lang="de-DE" dirty="0">
                  <a:solidFill>
                    <a:schemeClr val="tx1"/>
                  </a:solidFill>
                </a:endParaRPr>
              </a:p>
            </p:txBody>
          </p:sp>
        </mc:Choice>
        <mc:Fallback xmlns="">
          <p:sp>
            <p:nvSpPr>
              <p:cNvPr id="11" name="Textfeld 10">
                <a:extLst>
                  <a:ext uri="{FF2B5EF4-FFF2-40B4-BE49-F238E27FC236}">
                    <a16:creationId xmlns:a16="http://schemas.microsoft.com/office/drawing/2014/main" id="{AF2970E6-54D1-24F5-03D5-BA552C484812}"/>
                  </a:ext>
                </a:extLst>
              </p:cNvPr>
              <p:cNvSpPr txBox="1">
                <a:spLocks noRot="1" noChangeAspect="1" noMove="1" noResize="1" noEditPoints="1" noAdjustHandles="1" noChangeArrowheads="1" noChangeShapeType="1" noTextEdit="1"/>
              </p:cNvSpPr>
              <p:nvPr/>
            </p:nvSpPr>
            <p:spPr>
              <a:xfrm>
                <a:off x="2720149" y="274959"/>
                <a:ext cx="2776529" cy="369332"/>
              </a:xfrm>
              <a:prstGeom prst="rect">
                <a:avLst/>
              </a:prstGeom>
              <a:blipFill>
                <a:blip r:embed="rId5"/>
                <a:stretch>
                  <a:fillRect/>
                </a:stretch>
              </a:blipFill>
            </p:spPr>
            <p:txBody>
              <a:bodyPr/>
              <a:lstStyle/>
              <a:p>
                <a:r>
                  <a:rPr lang="de-DE">
                    <a:noFill/>
                  </a:rPr>
                  <a:t> </a:t>
                </a:r>
              </a:p>
            </p:txBody>
          </p:sp>
        </mc:Fallback>
      </mc:AlternateContent>
      <p:sp>
        <p:nvSpPr>
          <p:cNvPr id="13" name="Textfeld 12">
            <a:extLst>
              <a:ext uri="{FF2B5EF4-FFF2-40B4-BE49-F238E27FC236}">
                <a16:creationId xmlns:a16="http://schemas.microsoft.com/office/drawing/2014/main" id="{7EDCDDF0-5B6A-7CDF-F42A-CB36446F1236}"/>
              </a:ext>
            </a:extLst>
          </p:cNvPr>
          <p:cNvSpPr txBox="1"/>
          <p:nvPr/>
        </p:nvSpPr>
        <p:spPr>
          <a:xfrm>
            <a:off x="2758280" y="732353"/>
            <a:ext cx="2465355" cy="369332"/>
          </a:xfrm>
          <a:prstGeom prst="rect">
            <a:avLst/>
          </a:prstGeom>
          <a:noFill/>
        </p:spPr>
        <p:txBody>
          <a:bodyPr wrap="none" rtlCol="0">
            <a:spAutoFit/>
          </a:bodyPr>
          <a:lstStyle/>
          <a:p>
            <a:r>
              <a:rPr lang="de-DE" dirty="0"/>
              <a:t>L= 9250000-&gt; G gewinnt</a:t>
            </a:r>
          </a:p>
        </p:txBody>
      </p:sp>
      <mc:AlternateContent xmlns:mc="http://schemas.openxmlformats.org/markup-compatibility/2006" xmlns:a14="http://schemas.microsoft.com/office/drawing/2010/main">
        <mc:Choice Requires="a14">
          <p:sp>
            <p:nvSpPr>
              <p:cNvPr id="15" name="Textfeld 14">
                <a:extLst>
                  <a:ext uri="{FF2B5EF4-FFF2-40B4-BE49-F238E27FC236}">
                    <a16:creationId xmlns:a16="http://schemas.microsoft.com/office/drawing/2014/main" id="{2CDD97A5-E6F8-E37B-1D04-9BAF7EE86A0A}"/>
                  </a:ext>
                </a:extLst>
              </p:cNvPr>
              <p:cNvSpPr txBox="1"/>
              <p:nvPr/>
            </p:nvSpPr>
            <p:spPr>
              <a:xfrm>
                <a:off x="5954114" y="237781"/>
                <a:ext cx="3493264" cy="656013"/>
              </a:xfrm>
              <a:prstGeom prst="rect">
                <a:avLst/>
              </a:prstGeom>
              <a:noFill/>
            </p:spPr>
            <p:txBody>
              <a:bodyPr wrap="none" rtlCol="0">
                <a:spAutoFit/>
              </a:bodyPr>
              <a:lstStyle/>
              <a:p>
                <a:r>
                  <a:rPr lang="de-DE" dirty="0">
                    <a:solidFill>
                      <a:schemeClr val="tx1"/>
                    </a:solidFill>
                  </a:rPr>
                  <a:t>G</a:t>
                </a:r>
                <a14:m>
                  <m:oMath xmlns:m="http://schemas.openxmlformats.org/officeDocument/2006/math">
                    <m:d>
                      <m:dPr>
                        <m:ctrlPr>
                          <a:rPr lang="de-DE" i="1">
                            <a:solidFill>
                              <a:schemeClr val="tx1"/>
                            </a:solidFill>
                            <a:latin typeface="Cambria Math" panose="02040503050406030204" pitchFamily="18" charset="0"/>
                          </a:rPr>
                        </m:ctrlPr>
                      </m:dPr>
                      <m:e>
                        <m:sSup>
                          <m:sSupPr>
                            <m:ctrlPr>
                              <a:rPr lang="de-DE" i="1">
                                <a:solidFill>
                                  <a:schemeClr val="tx1"/>
                                </a:solidFill>
                                <a:latin typeface="Cambria Math" panose="02040503050406030204" pitchFamily="18" charset="0"/>
                              </a:rPr>
                            </m:ctrlPr>
                          </m:sSupPr>
                          <m:e>
                            <m:r>
                              <a:rPr lang="de-DE" i="1">
                                <a:solidFill>
                                  <a:schemeClr val="tx1"/>
                                </a:solidFill>
                                <a:latin typeface="Cambria Math" panose="02040503050406030204" pitchFamily="18" charset="0"/>
                              </a:rPr>
                              <m:t>𝑡</m:t>
                            </m:r>
                          </m:e>
                          <m:sup>
                            <m:r>
                              <a:rPr lang="de-DE" i="0">
                                <a:solidFill>
                                  <a:schemeClr val="tx1"/>
                                </a:solidFill>
                                <a:latin typeface="Cambria Math" panose="02040503050406030204" pitchFamily="18" charset="0"/>
                              </a:rPr>
                              <m:t>+</m:t>
                            </m:r>
                          </m:sup>
                        </m:sSup>
                      </m:e>
                    </m:d>
                    <m:r>
                      <a:rPr lang="de-DE" i="0">
                        <a:solidFill>
                          <a:schemeClr val="tx1"/>
                        </a:solidFill>
                        <a:latin typeface="Cambria Math" panose="02040503050406030204" pitchFamily="18" charset="0"/>
                      </a:rPr>
                      <m:t>=</m:t>
                    </m:r>
                    <m:rad>
                      <m:radPr>
                        <m:degHide m:val="on"/>
                        <m:ctrlPr>
                          <a:rPr lang="de-DE" i="1">
                            <a:solidFill>
                              <a:schemeClr val="tx1"/>
                            </a:solidFill>
                            <a:latin typeface="Cambria Math" panose="02040503050406030204" pitchFamily="18" charset="0"/>
                          </a:rPr>
                        </m:ctrlPr>
                      </m:radPr>
                      <m:deg/>
                      <m:e>
                        <m:f>
                          <m:fPr>
                            <m:ctrlPr>
                              <a:rPr lang="de-DE" i="1">
                                <a:solidFill>
                                  <a:schemeClr val="tx1"/>
                                </a:solidFill>
                                <a:latin typeface="Cambria Math" panose="02040503050406030204" pitchFamily="18" charset="0"/>
                              </a:rPr>
                            </m:ctrlPr>
                          </m:fPr>
                          <m:num>
                            <m:r>
                              <a:rPr lang="de-DE" i="1">
                                <a:solidFill>
                                  <a:schemeClr val="tx1"/>
                                </a:solidFill>
                                <a:latin typeface="Cambria Math" panose="02040503050406030204" pitchFamily="18" charset="0"/>
                              </a:rPr>
                              <m:t>𝐿</m:t>
                            </m:r>
                          </m:num>
                          <m:den>
                            <m:r>
                              <a:rPr lang="de-DE" b="0" i="1" smtClean="0">
                                <a:solidFill>
                                  <a:schemeClr val="tx1"/>
                                </a:solidFill>
                                <a:latin typeface="Cambria Math" panose="02040503050406030204" pitchFamily="18" charset="0"/>
                              </a:rPr>
                              <m:t>𝑠</m:t>
                            </m:r>
                          </m:den>
                        </m:f>
                      </m:e>
                    </m:rad>
                    <m:r>
                      <a:rPr lang="de-DE" i="0">
                        <a:solidFill>
                          <a:schemeClr val="tx1"/>
                        </a:solidFill>
                        <a:latin typeface="Cambria Math" panose="02040503050406030204" pitchFamily="18" charset="0"/>
                      </a:rPr>
                      <m:t>=</m:t>
                    </m:r>
                    <m:rad>
                      <m:radPr>
                        <m:degHide m:val="on"/>
                        <m:ctrlPr>
                          <a:rPr lang="de-DE" i="1">
                            <a:solidFill>
                              <a:schemeClr val="tx1"/>
                            </a:solidFill>
                            <a:latin typeface="Cambria Math" panose="02040503050406030204" pitchFamily="18" charset="0"/>
                          </a:rPr>
                        </m:ctrlPr>
                      </m:radPr>
                      <m:deg/>
                      <m:e>
                        <m:r>
                          <a:rPr lang="de-DE" b="0" i="0" smtClean="0">
                            <a:solidFill>
                              <a:schemeClr val="tx1"/>
                            </a:solidFill>
                            <a:latin typeface="Cambria Math" panose="02040503050406030204" pitchFamily="18" charset="0"/>
                          </a:rPr>
                          <m:t>1850000</m:t>
                        </m:r>
                      </m:e>
                    </m:rad>
                    <m:r>
                      <a:rPr lang="de-DE" i="0">
                        <a:solidFill>
                          <a:schemeClr val="tx1"/>
                        </a:solidFill>
                        <a:latin typeface="Cambria Math" panose="02040503050406030204" pitchFamily="18" charset="0"/>
                      </a:rPr>
                      <m:t>=</m:t>
                    </m:r>
                    <m:r>
                      <a:rPr lang="de-DE" b="0" i="0" smtClean="0">
                        <a:solidFill>
                          <a:schemeClr val="tx1"/>
                        </a:solidFill>
                        <a:latin typeface="Cambria Math" panose="02040503050406030204" pitchFamily="18" charset="0"/>
                      </a:rPr>
                      <m:t>1360</m:t>
                    </m:r>
                  </m:oMath>
                </a14:m>
                <a:endParaRPr lang="de-DE" dirty="0">
                  <a:solidFill>
                    <a:schemeClr val="tx1"/>
                  </a:solidFill>
                </a:endParaRPr>
              </a:p>
            </p:txBody>
          </p:sp>
        </mc:Choice>
        <mc:Fallback xmlns="">
          <p:sp>
            <p:nvSpPr>
              <p:cNvPr id="15" name="Textfeld 14">
                <a:extLst>
                  <a:ext uri="{FF2B5EF4-FFF2-40B4-BE49-F238E27FC236}">
                    <a16:creationId xmlns:a16="http://schemas.microsoft.com/office/drawing/2014/main" id="{2CDD97A5-E6F8-E37B-1D04-9BAF7EE86A0A}"/>
                  </a:ext>
                </a:extLst>
              </p:cNvPr>
              <p:cNvSpPr txBox="1">
                <a:spLocks noRot="1" noChangeAspect="1" noMove="1" noResize="1" noEditPoints="1" noAdjustHandles="1" noChangeArrowheads="1" noChangeShapeType="1" noTextEdit="1"/>
              </p:cNvSpPr>
              <p:nvPr/>
            </p:nvSpPr>
            <p:spPr>
              <a:xfrm>
                <a:off x="5954114" y="237781"/>
                <a:ext cx="3493264" cy="656013"/>
              </a:xfrm>
              <a:prstGeom prst="rect">
                <a:avLst/>
              </a:prstGeom>
              <a:blipFill>
                <a:blip r:embed="rId6"/>
                <a:stretch>
                  <a:fillRect l="-1571"/>
                </a:stretch>
              </a:blipFill>
            </p:spPr>
            <p:txBody>
              <a:bodyPr/>
              <a:lstStyle/>
              <a:p>
                <a:r>
                  <a:rPr lang="de-DE">
                    <a:noFill/>
                  </a:rPr>
                  <a:t> </a:t>
                </a:r>
              </a:p>
            </p:txBody>
          </p:sp>
        </mc:Fallback>
      </mc:AlternateContent>
      <p:pic>
        <p:nvPicPr>
          <p:cNvPr id="12" name="Grafik 11" descr="Ein Bild, das Text, Reihe, Diagramm, Zahl enthält.&#10;&#10;Automatisch generierte Beschreibung">
            <a:extLst>
              <a:ext uri="{FF2B5EF4-FFF2-40B4-BE49-F238E27FC236}">
                <a16:creationId xmlns:a16="http://schemas.microsoft.com/office/drawing/2014/main" id="{D7701715-2C52-8742-D93E-465397CCC9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377764"/>
            <a:ext cx="12192000" cy="5499100"/>
          </a:xfrm>
          <a:prstGeom prst="rect">
            <a:avLst/>
          </a:prstGeom>
        </p:spPr>
      </p:pic>
    </p:spTree>
    <p:extLst>
      <p:ext uri="{BB962C8B-B14F-4D97-AF65-F5344CB8AC3E}">
        <p14:creationId xmlns:p14="http://schemas.microsoft.com/office/powerpoint/2010/main" val="3506540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E3B449-3B73-93EE-FAF6-4910A2E40785}"/>
              </a:ext>
            </a:extLst>
          </p:cNvPr>
          <p:cNvSpPr>
            <a:spLocks noGrp="1"/>
          </p:cNvSpPr>
          <p:nvPr>
            <p:ph type="title"/>
          </p:nvPr>
        </p:nvSpPr>
        <p:spPr>
          <a:xfrm>
            <a:off x="7461115" y="18255"/>
            <a:ext cx="3818040" cy="1325563"/>
          </a:xfrm>
        </p:spPr>
        <p:txBody>
          <a:bodyPr/>
          <a:lstStyle/>
          <a:p>
            <a:endParaRPr lang="de-DE" dirty="0"/>
          </a:p>
        </p:txBody>
      </p:sp>
      <p:sp>
        <p:nvSpPr>
          <p:cNvPr id="3" name="Inhaltsplatzhalter 2">
            <a:extLst>
              <a:ext uri="{FF2B5EF4-FFF2-40B4-BE49-F238E27FC236}">
                <a16:creationId xmlns:a16="http://schemas.microsoft.com/office/drawing/2014/main" id="{6728149E-F4C7-DB15-12E9-EAE134885DC3}"/>
              </a:ext>
            </a:extLst>
          </p:cNvPr>
          <p:cNvSpPr>
            <a:spLocks noGrp="1"/>
          </p:cNvSpPr>
          <p:nvPr>
            <p:ph idx="1"/>
          </p:nvPr>
        </p:nvSpPr>
        <p:spPr>
          <a:xfrm>
            <a:off x="763555" y="0"/>
            <a:ext cx="10590245" cy="5514489"/>
          </a:xfrm>
        </p:spPr>
        <p:txBody>
          <a:bodyPr>
            <a:normAutofit/>
          </a:bodyPr>
          <a:lstStyle/>
          <a:p>
            <a:pPr marL="0" indent="0">
              <a:buNone/>
            </a:pPr>
            <a:r>
              <a:rPr lang="de-DE" sz="2400" dirty="0"/>
              <a:t>• Biographie zu </a:t>
            </a:r>
            <a:r>
              <a:rPr lang="de-DE" sz="2400" dirty="0" err="1"/>
              <a:t>Lanchester</a:t>
            </a:r>
            <a:endParaRPr lang="de-DE" sz="2400" dirty="0"/>
          </a:p>
          <a:p>
            <a:pPr marL="0" indent="0">
              <a:buNone/>
            </a:pPr>
            <a:r>
              <a:rPr lang="de-DE" sz="2400" dirty="0"/>
              <a:t>• Einführung in das Gesetz von </a:t>
            </a:r>
            <a:r>
              <a:rPr lang="de-DE" sz="2400" dirty="0" err="1"/>
              <a:t>Lanchester</a:t>
            </a:r>
            <a:endParaRPr lang="de-DE" sz="2400" dirty="0"/>
          </a:p>
          <a:p>
            <a:pPr marL="0" indent="0">
              <a:buNone/>
            </a:pPr>
            <a:r>
              <a:rPr lang="de-DE" sz="2400" dirty="0"/>
              <a:t>• Mathematische Formeln</a:t>
            </a:r>
          </a:p>
          <a:p>
            <a:pPr marL="0" indent="0">
              <a:buNone/>
            </a:pPr>
            <a:r>
              <a:rPr lang="de-DE" sz="2400" dirty="0"/>
              <a:t>• Arbeitsauftrag 1</a:t>
            </a:r>
          </a:p>
          <a:p>
            <a:pPr marL="0" indent="0">
              <a:buNone/>
            </a:pPr>
            <a:r>
              <a:rPr lang="de-DE" sz="2400" dirty="0"/>
              <a:t>• Arbeitsauftrag 2</a:t>
            </a:r>
          </a:p>
          <a:p>
            <a:pPr marL="0" indent="0">
              <a:buNone/>
            </a:pPr>
            <a:endParaRPr lang="de-DE" dirty="0"/>
          </a:p>
        </p:txBody>
      </p:sp>
      <mc:AlternateContent xmlns:mc="http://schemas.openxmlformats.org/markup-compatibility/2006" xmlns:p14="http://schemas.microsoft.com/office/powerpoint/2010/main">
        <mc:Choice Requires="p14">
          <p:contentPart p14:bwMode="auto" r:id="rId2">
            <p14:nvContentPartPr>
              <p14:cNvPr id="4" name="Freihand 3">
                <a:extLst>
                  <a:ext uri="{FF2B5EF4-FFF2-40B4-BE49-F238E27FC236}">
                    <a16:creationId xmlns:a16="http://schemas.microsoft.com/office/drawing/2014/main" id="{1D288FE3-120C-1A22-6801-2497DFC16277}"/>
                  </a:ext>
                </a:extLst>
              </p14:cNvPr>
              <p14:cNvContentPartPr/>
              <p14:nvPr/>
            </p14:nvContentPartPr>
            <p14:xfrm>
              <a:off x="1723953" y="2432908"/>
              <a:ext cx="20160" cy="11520"/>
            </p14:xfrm>
          </p:contentPart>
        </mc:Choice>
        <mc:Fallback xmlns="">
          <p:pic>
            <p:nvPicPr>
              <p:cNvPr id="4" name="Freihand 3">
                <a:extLst>
                  <a:ext uri="{FF2B5EF4-FFF2-40B4-BE49-F238E27FC236}">
                    <a16:creationId xmlns:a16="http://schemas.microsoft.com/office/drawing/2014/main" id="{1D288FE3-120C-1A22-6801-2497DFC16277}"/>
                  </a:ext>
                </a:extLst>
              </p:cNvPr>
              <p:cNvPicPr/>
              <p:nvPr/>
            </p:nvPicPr>
            <p:blipFill>
              <a:blip r:embed="rId3"/>
              <a:stretch>
                <a:fillRect/>
              </a:stretch>
            </p:blipFill>
            <p:spPr>
              <a:xfrm>
                <a:off x="1714953" y="2423908"/>
                <a:ext cx="37800" cy="29160"/>
              </a:xfrm>
              <a:prstGeom prst="rect">
                <a:avLst/>
              </a:prstGeom>
            </p:spPr>
          </p:pic>
        </mc:Fallback>
      </mc:AlternateContent>
      <p:sp>
        <p:nvSpPr>
          <p:cNvPr id="5" name="Textfeld 4">
            <a:extLst>
              <a:ext uri="{FF2B5EF4-FFF2-40B4-BE49-F238E27FC236}">
                <a16:creationId xmlns:a16="http://schemas.microsoft.com/office/drawing/2014/main" id="{802CF383-267A-8AC6-F0C0-47721605ED2F}"/>
              </a:ext>
            </a:extLst>
          </p:cNvPr>
          <p:cNvSpPr txBox="1"/>
          <p:nvPr/>
        </p:nvSpPr>
        <p:spPr>
          <a:xfrm>
            <a:off x="763555" y="681036"/>
            <a:ext cx="3357598" cy="584775"/>
          </a:xfrm>
          <a:prstGeom prst="rect">
            <a:avLst/>
          </a:prstGeom>
          <a:noFill/>
        </p:spPr>
        <p:txBody>
          <a:bodyPr wrap="square" rtlCol="0">
            <a:spAutoFit/>
          </a:bodyPr>
          <a:lstStyle/>
          <a:p>
            <a:r>
              <a:rPr lang="de-DE" sz="3200" dirty="0"/>
              <a:t>Gliederung</a:t>
            </a:r>
          </a:p>
        </p:txBody>
      </p:sp>
    </p:spTree>
    <p:extLst>
      <p:ext uri="{BB962C8B-B14F-4D97-AF65-F5344CB8AC3E}">
        <p14:creationId xmlns:p14="http://schemas.microsoft.com/office/powerpoint/2010/main" val="863999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510221-957D-3953-6EC3-59D8149954A2}"/>
              </a:ext>
            </a:extLst>
          </p:cNvPr>
          <p:cNvSpPr>
            <a:spLocks noGrp="1"/>
          </p:cNvSpPr>
          <p:nvPr>
            <p:ph type="title"/>
          </p:nvPr>
        </p:nvSpPr>
        <p:spPr>
          <a:xfrm>
            <a:off x="11335066" y="1432745"/>
            <a:ext cx="342266" cy="1496907"/>
          </a:xfrm>
        </p:spPr>
        <p:txBody>
          <a:bodyPr/>
          <a:lstStyle/>
          <a:p>
            <a:endParaRPr lang="de-DE" dirty="0"/>
          </a:p>
        </p:txBody>
      </p:sp>
      <p:sp>
        <p:nvSpPr>
          <p:cNvPr id="3" name="Inhaltsplatzhalter 2">
            <a:extLst>
              <a:ext uri="{FF2B5EF4-FFF2-40B4-BE49-F238E27FC236}">
                <a16:creationId xmlns:a16="http://schemas.microsoft.com/office/drawing/2014/main" id="{2848F0EF-7878-8EA3-6D65-4FDE3B6C0456}"/>
              </a:ext>
            </a:extLst>
          </p:cNvPr>
          <p:cNvSpPr>
            <a:spLocks noGrp="1"/>
          </p:cNvSpPr>
          <p:nvPr>
            <p:ph idx="1"/>
          </p:nvPr>
        </p:nvSpPr>
        <p:spPr>
          <a:xfrm>
            <a:off x="1203641" y="4031827"/>
            <a:ext cx="10131425" cy="3649133"/>
          </a:xfrm>
        </p:spPr>
        <p:txBody>
          <a:bodyPr/>
          <a:lstStyle/>
          <a:p>
            <a:pPr marL="0" indent="0">
              <a:buNone/>
            </a:pPr>
            <a:endParaRPr lang="de-DE" dirty="0"/>
          </a:p>
        </p:txBody>
      </p:sp>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EF59FE61-8E61-C5F2-13C4-317204912027}"/>
                  </a:ext>
                </a:extLst>
              </p:cNvPr>
              <p:cNvSpPr txBox="1"/>
              <p:nvPr/>
            </p:nvSpPr>
            <p:spPr>
              <a:xfrm>
                <a:off x="1319057" y="407271"/>
                <a:ext cx="3173241" cy="13365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de-DE" sz="2400" i="1" dirty="0" smtClean="0">
                              <a:solidFill>
                                <a:schemeClr val="tx1"/>
                              </a:solidFill>
                              <a:latin typeface="Cambria Math" panose="02040503050406030204" pitchFamily="18" charset="0"/>
                            </a:rPr>
                          </m:ctrlPr>
                        </m:fPr>
                        <m:num>
                          <m:sSup>
                            <m:sSupPr>
                              <m:ctrlPr>
                                <a:rPr lang="de-DE" sz="2400" i="1" dirty="0">
                                  <a:solidFill>
                                    <a:schemeClr val="tx1"/>
                                  </a:solidFill>
                                  <a:latin typeface="Cambria Math" panose="02040503050406030204" pitchFamily="18" charset="0"/>
                                </a:rPr>
                              </m:ctrlPr>
                            </m:sSupPr>
                            <m:e/>
                            <m:sup/>
                          </m:sSup>
                          <m:func>
                            <m:funcPr>
                              <m:ctrlPr>
                                <a:rPr lang="de-DE" sz="2400" i="1" dirty="0">
                                  <a:solidFill>
                                    <a:schemeClr val="tx1"/>
                                  </a:solidFill>
                                  <a:latin typeface="Cambria Math" panose="02040503050406030204" pitchFamily="18" charset="0"/>
                                </a:rPr>
                              </m:ctrlPr>
                            </m:funcPr>
                            <m:fName>
                              <m:r>
                                <m:rPr>
                                  <m:sty m:val="p"/>
                                </m:rPr>
                                <a:rPr lang="de-DE" sz="2400" i="0" dirty="0">
                                  <a:solidFill>
                                    <a:schemeClr val="tx1"/>
                                  </a:solidFill>
                                  <a:latin typeface="Cambria Math" panose="02040503050406030204" pitchFamily="18" charset="0"/>
                                </a:rPr>
                                <m:t>arctanh</m:t>
                              </m:r>
                            </m:fName>
                            <m:e>
                              <m:d>
                                <m:dPr>
                                  <m:ctrlPr>
                                    <a:rPr lang="de-DE" sz="2400" i="1" dirty="0">
                                      <a:solidFill>
                                        <a:schemeClr val="tx1"/>
                                      </a:solidFill>
                                      <a:latin typeface="Cambria Math" panose="02040503050406030204" pitchFamily="18" charset="0"/>
                                    </a:rPr>
                                  </m:ctrlPr>
                                </m:dPr>
                                <m:e>
                                  <m:f>
                                    <m:fPr>
                                      <m:ctrlPr>
                                        <a:rPr lang="de-DE" sz="2400" i="1" dirty="0">
                                          <a:solidFill>
                                            <a:schemeClr val="tx1"/>
                                          </a:solidFill>
                                          <a:latin typeface="Cambria Math" panose="02040503050406030204" pitchFamily="18" charset="0"/>
                                        </a:rPr>
                                      </m:ctrlPr>
                                    </m:fPr>
                                    <m:num>
                                      <m:sSub>
                                        <m:sSubPr>
                                          <m:ctrlPr>
                                            <a:rPr lang="de-DE" sz="2400" i="1" dirty="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𝐺</m:t>
                                          </m:r>
                                        </m:e>
                                        <m:sub>
                                          <m:r>
                                            <a:rPr lang="de-DE" sz="2400" dirty="0">
                                              <a:solidFill>
                                                <a:schemeClr val="tx1"/>
                                              </a:solidFill>
                                              <a:latin typeface="Cambria Math" panose="02040503050406030204" pitchFamily="18" charset="0"/>
                                            </a:rPr>
                                            <m:t>0</m:t>
                                          </m:r>
                                        </m:sub>
                                      </m:sSub>
                                    </m:num>
                                    <m:den>
                                      <m:sSub>
                                        <m:sSubPr>
                                          <m:ctrlPr>
                                            <a:rPr lang="de-DE" sz="2400" i="1">
                                              <a:solidFill>
                                                <a:schemeClr val="tx1"/>
                                              </a:solidFill>
                                              <a:latin typeface="Cambria Math" panose="02040503050406030204" pitchFamily="18" charset="0"/>
                                            </a:rPr>
                                          </m:ctrlPr>
                                        </m:sSubPr>
                                        <m:e>
                                          <m:r>
                                            <a:rPr lang="de-DE" sz="2400" i="1">
                                              <a:solidFill>
                                                <a:schemeClr val="tx1"/>
                                              </a:solidFill>
                                              <a:latin typeface="Cambria Math" panose="02040503050406030204" pitchFamily="18" charset="0"/>
                                            </a:rPr>
                                            <m:t>𝐻</m:t>
                                          </m:r>
                                        </m:e>
                                        <m:sub>
                                          <m:r>
                                            <a:rPr lang="de-DE" sz="2400" i="1">
                                              <a:solidFill>
                                                <a:schemeClr val="tx1"/>
                                              </a:solidFill>
                                              <a:latin typeface="Cambria Math" panose="02040503050406030204" pitchFamily="18" charset="0"/>
                                            </a:rPr>
                                            <m:t>0</m:t>
                                          </m:r>
                                        </m:sub>
                                      </m:sSub>
                                    </m:den>
                                  </m:f>
                                  <m:r>
                                    <a:rPr lang="de-DE" sz="2400" i="0" dirty="0">
                                      <a:solidFill>
                                        <a:schemeClr val="tx1"/>
                                      </a:solidFill>
                                      <a:latin typeface="Cambria Math" panose="02040503050406030204" pitchFamily="18" charset="0"/>
                                    </a:rPr>
                                    <m:t>⋅</m:t>
                                  </m:r>
                                  <m:rad>
                                    <m:radPr>
                                      <m:degHide m:val="on"/>
                                      <m:ctrlPr>
                                        <a:rPr lang="de-DE" sz="2400" i="1" dirty="0">
                                          <a:solidFill>
                                            <a:schemeClr val="tx1"/>
                                          </a:solidFill>
                                          <a:latin typeface="Cambria Math" panose="02040503050406030204" pitchFamily="18" charset="0"/>
                                        </a:rPr>
                                      </m:ctrlPr>
                                    </m:radPr>
                                    <m:deg/>
                                    <m:e>
                                      <m:f>
                                        <m:fPr>
                                          <m:ctrlPr>
                                            <a:rPr lang="de-DE" sz="2400" i="1" dirty="0">
                                              <a:solidFill>
                                                <a:schemeClr val="tx1"/>
                                              </a:solidFill>
                                              <a:latin typeface="Cambria Math" panose="02040503050406030204" pitchFamily="18" charset="0"/>
                                            </a:rPr>
                                          </m:ctrlPr>
                                        </m:fPr>
                                        <m:num>
                                          <m:r>
                                            <a:rPr lang="de-DE" sz="2400" b="0" i="1" dirty="0" smtClean="0">
                                              <a:solidFill>
                                                <a:schemeClr val="tx1"/>
                                              </a:solidFill>
                                              <a:latin typeface="Cambria Math" panose="02040503050406030204" pitchFamily="18" charset="0"/>
                                            </a:rPr>
                                            <m:t>𝑠</m:t>
                                          </m:r>
                                        </m:num>
                                        <m:den>
                                          <m:r>
                                            <m:rPr>
                                              <m:sty m:val="p"/>
                                            </m:rPr>
                                            <a:rPr lang="de-DE" sz="2400" b="0" i="0" dirty="0" smtClean="0">
                                              <a:solidFill>
                                                <a:schemeClr val="tx1"/>
                                              </a:solidFill>
                                              <a:latin typeface="Cambria Math" panose="02040503050406030204" pitchFamily="18" charset="0"/>
                                            </a:rPr>
                                            <m:t>r</m:t>
                                          </m:r>
                                        </m:den>
                                      </m:f>
                                    </m:e>
                                  </m:rad>
                                </m:e>
                              </m:d>
                            </m:e>
                          </m:func>
                        </m:num>
                        <m:den>
                          <m:rad>
                            <m:radPr>
                              <m:degHide m:val="on"/>
                              <m:ctrlPr>
                                <a:rPr lang="de-DE" sz="2400" i="1" dirty="0" smtClean="0">
                                  <a:solidFill>
                                    <a:schemeClr val="tx1"/>
                                  </a:solidFill>
                                  <a:latin typeface="Cambria Math" panose="02040503050406030204" pitchFamily="18" charset="0"/>
                                </a:rPr>
                              </m:ctrlPr>
                            </m:radPr>
                            <m:deg/>
                            <m:e>
                              <m:r>
                                <m:rPr>
                                  <m:sty m:val="p"/>
                                </m:rPr>
                                <a:rPr lang="de-DE" sz="2400" b="0" i="0" dirty="0" smtClean="0">
                                  <a:solidFill>
                                    <a:schemeClr val="tx1"/>
                                  </a:solidFill>
                                  <a:latin typeface="Cambria Math" panose="02040503050406030204" pitchFamily="18" charset="0"/>
                                </a:rPr>
                                <m:t>s</m:t>
                              </m:r>
                              <m:r>
                                <a:rPr lang="de-DE" sz="2400" b="0" i="0" dirty="0" smtClean="0">
                                  <a:solidFill>
                                    <a:schemeClr val="tx1"/>
                                  </a:solidFill>
                                  <a:latin typeface="Cambria Math" panose="02040503050406030204" pitchFamily="18" charset="0"/>
                                </a:rPr>
                                <m:t>∗</m:t>
                              </m:r>
                              <m:r>
                                <m:rPr>
                                  <m:sty m:val="p"/>
                                </m:rPr>
                                <a:rPr lang="de-DE" sz="2400" b="0" i="0" dirty="0" smtClean="0">
                                  <a:solidFill>
                                    <a:schemeClr val="tx1"/>
                                  </a:solidFill>
                                  <a:latin typeface="Cambria Math" panose="02040503050406030204" pitchFamily="18" charset="0"/>
                                </a:rPr>
                                <m:t>r</m:t>
                              </m:r>
                            </m:e>
                          </m:rad>
                        </m:den>
                      </m:f>
                    </m:oMath>
                  </m:oMathPara>
                </a14:m>
                <a:endParaRPr lang="de-DE" sz="2400" dirty="0"/>
              </a:p>
            </p:txBody>
          </p:sp>
        </mc:Choice>
        <mc:Fallback xmlns="">
          <p:sp>
            <p:nvSpPr>
              <p:cNvPr id="4" name="Textfeld 3">
                <a:extLst>
                  <a:ext uri="{FF2B5EF4-FFF2-40B4-BE49-F238E27FC236}">
                    <a16:creationId xmlns:a16="http://schemas.microsoft.com/office/drawing/2014/main" id="{EF59FE61-8E61-C5F2-13C4-317204912027}"/>
                  </a:ext>
                </a:extLst>
              </p:cNvPr>
              <p:cNvSpPr txBox="1">
                <a:spLocks noRot="1" noChangeAspect="1" noMove="1" noResize="1" noEditPoints="1" noAdjustHandles="1" noChangeArrowheads="1" noChangeShapeType="1" noTextEdit="1"/>
              </p:cNvSpPr>
              <p:nvPr/>
            </p:nvSpPr>
            <p:spPr>
              <a:xfrm>
                <a:off x="1319057" y="407271"/>
                <a:ext cx="3173241" cy="1336520"/>
              </a:xfrm>
              <a:prstGeom prst="rect">
                <a:avLst/>
              </a:prstGeom>
              <a:blipFill>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75417236-8277-8E64-C155-13398C685968}"/>
                  </a:ext>
                </a:extLst>
              </p:cNvPr>
              <p:cNvSpPr txBox="1"/>
              <p:nvPr/>
            </p:nvSpPr>
            <p:spPr>
              <a:xfrm>
                <a:off x="447407" y="1075531"/>
                <a:ext cx="909352" cy="461665"/>
              </a:xfrm>
              <a:prstGeom prst="rect">
                <a:avLst/>
              </a:prstGeom>
              <a:noFill/>
            </p:spPr>
            <p:txBody>
              <a:bodyPr wrap="none" rtlCol="0">
                <a:spAutoFit/>
              </a:bodyPr>
              <a:lstStyle/>
              <a:p>
                <a14:m>
                  <m:oMath xmlns:m="http://schemas.openxmlformats.org/officeDocument/2006/math">
                    <m:d>
                      <m:dPr>
                        <m:ctrlPr>
                          <a:rPr lang="de-DE" sz="2400" i="1">
                            <a:solidFill>
                              <a:schemeClr val="tx1"/>
                            </a:solidFill>
                            <a:latin typeface="Cambria Math" panose="02040503050406030204" pitchFamily="18" charset="0"/>
                          </a:rPr>
                        </m:ctrlPr>
                      </m:dPr>
                      <m:e>
                        <m:sSup>
                          <m:sSupPr>
                            <m:ctrlPr>
                              <a:rPr lang="de-DE" sz="2400" i="1">
                                <a:solidFill>
                                  <a:schemeClr val="tx1"/>
                                </a:solidFill>
                                <a:latin typeface="Cambria Math" panose="02040503050406030204" pitchFamily="18" charset="0"/>
                              </a:rPr>
                            </m:ctrlPr>
                          </m:sSupPr>
                          <m:e>
                            <m:r>
                              <a:rPr lang="de-DE" sz="2400" i="1">
                                <a:solidFill>
                                  <a:schemeClr val="tx1"/>
                                </a:solidFill>
                                <a:latin typeface="Cambria Math" panose="02040503050406030204" pitchFamily="18" charset="0"/>
                              </a:rPr>
                              <m:t>𝑡</m:t>
                            </m:r>
                          </m:e>
                          <m:sup>
                            <m:r>
                              <a:rPr lang="de-DE" sz="2400" i="0">
                                <a:solidFill>
                                  <a:schemeClr val="tx1"/>
                                </a:solidFill>
                                <a:latin typeface="Cambria Math" panose="02040503050406030204" pitchFamily="18" charset="0"/>
                              </a:rPr>
                              <m:t>+</m:t>
                            </m:r>
                          </m:sup>
                        </m:sSup>
                      </m:e>
                    </m:d>
                  </m:oMath>
                </a14:m>
                <a:r>
                  <a:rPr lang="de-DE" sz="2400" dirty="0"/>
                  <a:t>=</a:t>
                </a:r>
              </a:p>
            </p:txBody>
          </p:sp>
        </mc:Choice>
        <mc:Fallback xmlns="">
          <p:sp>
            <p:nvSpPr>
              <p:cNvPr id="5" name="Textfeld 4">
                <a:extLst>
                  <a:ext uri="{FF2B5EF4-FFF2-40B4-BE49-F238E27FC236}">
                    <a16:creationId xmlns:a16="http://schemas.microsoft.com/office/drawing/2014/main" id="{75417236-8277-8E64-C155-13398C685968}"/>
                  </a:ext>
                </a:extLst>
              </p:cNvPr>
              <p:cNvSpPr txBox="1">
                <a:spLocks noRot="1" noChangeAspect="1" noMove="1" noResize="1" noEditPoints="1" noAdjustHandles="1" noChangeArrowheads="1" noChangeShapeType="1" noTextEdit="1"/>
              </p:cNvSpPr>
              <p:nvPr/>
            </p:nvSpPr>
            <p:spPr>
              <a:xfrm>
                <a:off x="447407" y="1075531"/>
                <a:ext cx="909352" cy="461665"/>
              </a:xfrm>
              <a:prstGeom prst="rect">
                <a:avLst/>
              </a:prstGeom>
              <a:blipFill>
                <a:blip r:embed="rId3"/>
                <a:stretch>
                  <a:fillRect t="-10526" r="-9333" b="-2894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3EA62ABE-9F47-3AE2-7B41-1F22F1FF05F3}"/>
                  </a:ext>
                </a:extLst>
              </p:cNvPr>
              <p:cNvSpPr txBox="1"/>
              <p:nvPr/>
            </p:nvSpPr>
            <p:spPr>
              <a:xfrm>
                <a:off x="484334" y="2323665"/>
                <a:ext cx="909352" cy="738664"/>
              </a:xfrm>
              <a:prstGeom prst="rect">
                <a:avLst/>
              </a:prstGeom>
              <a:noFill/>
            </p:spPr>
            <p:txBody>
              <a:bodyPr wrap="none" rtlCol="0">
                <a:spAutoFit/>
              </a:bodyPr>
              <a:lstStyle/>
              <a:p>
                <a14:m>
                  <m:oMath xmlns:m="http://schemas.openxmlformats.org/officeDocument/2006/math">
                    <m:d>
                      <m:dPr>
                        <m:ctrlPr>
                          <a:rPr lang="de-DE" sz="2400" i="1">
                            <a:solidFill>
                              <a:schemeClr val="tx1"/>
                            </a:solidFill>
                            <a:latin typeface="Cambria Math" panose="02040503050406030204" pitchFamily="18" charset="0"/>
                          </a:rPr>
                        </m:ctrlPr>
                      </m:dPr>
                      <m:e>
                        <m:sSup>
                          <m:sSupPr>
                            <m:ctrlPr>
                              <a:rPr lang="de-DE" sz="2400" i="1">
                                <a:solidFill>
                                  <a:schemeClr val="tx1"/>
                                </a:solidFill>
                                <a:latin typeface="Cambria Math" panose="02040503050406030204" pitchFamily="18" charset="0"/>
                              </a:rPr>
                            </m:ctrlPr>
                          </m:sSupPr>
                          <m:e>
                            <m:r>
                              <a:rPr lang="de-DE" sz="2400" i="1">
                                <a:solidFill>
                                  <a:schemeClr val="tx1"/>
                                </a:solidFill>
                                <a:latin typeface="Cambria Math" panose="02040503050406030204" pitchFamily="18" charset="0"/>
                              </a:rPr>
                              <m:t>𝑡</m:t>
                            </m:r>
                          </m:e>
                          <m:sup>
                            <m:r>
                              <a:rPr lang="de-DE" sz="2400" i="0">
                                <a:solidFill>
                                  <a:schemeClr val="tx1"/>
                                </a:solidFill>
                                <a:latin typeface="Cambria Math" panose="02040503050406030204" pitchFamily="18" charset="0"/>
                              </a:rPr>
                              <m:t>+</m:t>
                            </m:r>
                          </m:sup>
                        </m:sSup>
                      </m:e>
                    </m:d>
                  </m:oMath>
                </a14:m>
                <a:r>
                  <a:rPr lang="de-DE" sz="2400" dirty="0"/>
                  <a:t>=</a:t>
                </a:r>
              </a:p>
              <a:p>
                <a:endParaRPr lang="de-DE" dirty="0"/>
              </a:p>
            </p:txBody>
          </p:sp>
        </mc:Choice>
        <mc:Fallback xmlns="">
          <p:sp>
            <p:nvSpPr>
              <p:cNvPr id="6" name="Textfeld 5">
                <a:extLst>
                  <a:ext uri="{FF2B5EF4-FFF2-40B4-BE49-F238E27FC236}">
                    <a16:creationId xmlns:a16="http://schemas.microsoft.com/office/drawing/2014/main" id="{3EA62ABE-9F47-3AE2-7B41-1F22F1FF05F3}"/>
                  </a:ext>
                </a:extLst>
              </p:cNvPr>
              <p:cNvSpPr txBox="1">
                <a:spLocks noRot="1" noChangeAspect="1" noMove="1" noResize="1" noEditPoints="1" noAdjustHandles="1" noChangeArrowheads="1" noChangeShapeType="1" noTextEdit="1"/>
              </p:cNvSpPr>
              <p:nvPr/>
            </p:nvSpPr>
            <p:spPr>
              <a:xfrm>
                <a:off x="484334" y="2323665"/>
                <a:ext cx="909352" cy="738664"/>
              </a:xfrm>
              <a:prstGeom prst="rect">
                <a:avLst/>
              </a:prstGeom>
              <a:blipFill>
                <a:blip r:embed="rId4"/>
                <a:stretch>
                  <a:fillRect t="-6612" r="-9333"/>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19A2331C-4BA9-F876-E1A5-6E311BC1C39E}"/>
                  </a:ext>
                </a:extLst>
              </p:cNvPr>
              <p:cNvSpPr txBox="1"/>
              <p:nvPr/>
            </p:nvSpPr>
            <p:spPr>
              <a:xfrm>
                <a:off x="1356760" y="1702533"/>
                <a:ext cx="3524876" cy="13597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de-DE" sz="2400" i="1" dirty="0" smtClean="0">
                              <a:solidFill>
                                <a:schemeClr val="tx1"/>
                              </a:solidFill>
                              <a:latin typeface="Cambria Math" panose="02040503050406030204" pitchFamily="18" charset="0"/>
                            </a:rPr>
                          </m:ctrlPr>
                        </m:fPr>
                        <m:num>
                          <m:sSup>
                            <m:sSupPr>
                              <m:ctrlPr>
                                <a:rPr lang="de-DE" sz="2400" i="1" dirty="0">
                                  <a:solidFill>
                                    <a:schemeClr val="tx1"/>
                                  </a:solidFill>
                                  <a:latin typeface="Cambria Math" panose="02040503050406030204" pitchFamily="18" charset="0"/>
                                </a:rPr>
                              </m:ctrlPr>
                            </m:sSupPr>
                            <m:e/>
                            <m:sup/>
                          </m:sSup>
                          <m:func>
                            <m:funcPr>
                              <m:ctrlPr>
                                <a:rPr lang="de-DE" sz="2400" i="1" dirty="0">
                                  <a:solidFill>
                                    <a:schemeClr val="tx1"/>
                                  </a:solidFill>
                                  <a:latin typeface="Cambria Math" panose="02040503050406030204" pitchFamily="18" charset="0"/>
                                </a:rPr>
                              </m:ctrlPr>
                            </m:funcPr>
                            <m:fName>
                              <m:r>
                                <m:rPr>
                                  <m:sty m:val="p"/>
                                </m:rPr>
                                <a:rPr lang="de-DE" sz="2400" i="0" dirty="0">
                                  <a:solidFill>
                                    <a:schemeClr val="tx1"/>
                                  </a:solidFill>
                                  <a:latin typeface="Cambria Math" panose="02040503050406030204" pitchFamily="18" charset="0"/>
                                </a:rPr>
                                <m:t>arctanh</m:t>
                              </m:r>
                            </m:fName>
                            <m:e>
                              <m:d>
                                <m:dPr>
                                  <m:ctrlPr>
                                    <a:rPr lang="de-DE" sz="2400" i="1" dirty="0">
                                      <a:solidFill>
                                        <a:schemeClr val="tx1"/>
                                      </a:solidFill>
                                      <a:latin typeface="Cambria Math" panose="02040503050406030204" pitchFamily="18" charset="0"/>
                                    </a:rPr>
                                  </m:ctrlPr>
                                </m:dPr>
                                <m:e>
                                  <m:f>
                                    <m:fPr>
                                      <m:ctrlPr>
                                        <a:rPr lang="de-DE" sz="2400" i="1" dirty="0">
                                          <a:solidFill>
                                            <a:schemeClr val="tx1"/>
                                          </a:solidFill>
                                          <a:latin typeface="Cambria Math" panose="02040503050406030204" pitchFamily="18" charset="0"/>
                                        </a:rPr>
                                      </m:ctrlPr>
                                    </m:fPr>
                                    <m:num>
                                      <m:r>
                                        <a:rPr lang="de-DE" sz="2400" b="0" i="1" dirty="0" smtClean="0">
                                          <a:solidFill>
                                            <a:schemeClr val="tx1"/>
                                          </a:solidFill>
                                          <a:latin typeface="Cambria Math" panose="02040503050406030204" pitchFamily="18" charset="0"/>
                                        </a:rPr>
                                        <m:t>1500</m:t>
                                      </m:r>
                                    </m:num>
                                    <m:den>
                                      <m:r>
                                        <a:rPr lang="de-DE" sz="2400" b="0" i="1" dirty="0" smtClean="0">
                                          <a:solidFill>
                                            <a:schemeClr val="tx1"/>
                                          </a:solidFill>
                                          <a:latin typeface="Cambria Math" panose="02040503050406030204" pitchFamily="18" charset="0"/>
                                        </a:rPr>
                                        <m:t>1000</m:t>
                                      </m:r>
                                    </m:den>
                                  </m:f>
                                  <m:r>
                                    <a:rPr lang="de-DE" sz="2400" i="0" dirty="0">
                                      <a:solidFill>
                                        <a:schemeClr val="tx1"/>
                                      </a:solidFill>
                                      <a:latin typeface="Cambria Math" panose="02040503050406030204" pitchFamily="18" charset="0"/>
                                    </a:rPr>
                                    <m:t>⋅</m:t>
                                  </m:r>
                                  <m:rad>
                                    <m:radPr>
                                      <m:degHide m:val="on"/>
                                      <m:ctrlPr>
                                        <a:rPr lang="de-DE" sz="2400" i="1" dirty="0">
                                          <a:solidFill>
                                            <a:schemeClr val="tx1"/>
                                          </a:solidFill>
                                          <a:latin typeface="Cambria Math" panose="02040503050406030204" pitchFamily="18" charset="0"/>
                                        </a:rPr>
                                      </m:ctrlPr>
                                    </m:radPr>
                                    <m:deg/>
                                    <m:e>
                                      <m:f>
                                        <m:fPr>
                                          <m:ctrlPr>
                                            <a:rPr lang="de-DE" sz="2400" i="1" dirty="0">
                                              <a:solidFill>
                                                <a:schemeClr val="tx1"/>
                                              </a:solidFill>
                                              <a:latin typeface="Cambria Math" panose="02040503050406030204" pitchFamily="18" charset="0"/>
                                            </a:rPr>
                                          </m:ctrlPr>
                                        </m:fPr>
                                        <m:num>
                                          <m:r>
                                            <a:rPr lang="de-DE" sz="2400" b="0" i="1" dirty="0" smtClean="0">
                                              <a:solidFill>
                                                <a:schemeClr val="tx1"/>
                                              </a:solidFill>
                                              <a:latin typeface="Cambria Math" panose="02040503050406030204" pitchFamily="18" charset="0"/>
                                            </a:rPr>
                                            <m:t>5</m:t>
                                          </m:r>
                                        </m:num>
                                        <m:den>
                                          <m:r>
                                            <a:rPr lang="de-DE" sz="2400" b="0" i="0" dirty="0" smtClean="0">
                                              <a:solidFill>
                                                <a:schemeClr val="tx1"/>
                                              </a:solidFill>
                                              <a:latin typeface="Cambria Math" panose="02040503050406030204" pitchFamily="18" charset="0"/>
                                            </a:rPr>
                                            <m:t>2</m:t>
                                          </m:r>
                                        </m:den>
                                      </m:f>
                                    </m:e>
                                  </m:rad>
                                </m:e>
                              </m:d>
                            </m:e>
                          </m:func>
                        </m:num>
                        <m:den>
                          <m:rad>
                            <m:radPr>
                              <m:degHide m:val="on"/>
                              <m:ctrlPr>
                                <a:rPr lang="de-DE" sz="2400" i="1" dirty="0" smtClean="0">
                                  <a:solidFill>
                                    <a:schemeClr val="tx1"/>
                                  </a:solidFill>
                                  <a:latin typeface="Cambria Math" panose="02040503050406030204" pitchFamily="18" charset="0"/>
                                </a:rPr>
                              </m:ctrlPr>
                            </m:radPr>
                            <m:deg/>
                            <m:e>
                              <m:r>
                                <a:rPr lang="de-DE" sz="2400" b="0" i="0" dirty="0" smtClean="0">
                                  <a:solidFill>
                                    <a:schemeClr val="tx1"/>
                                  </a:solidFill>
                                  <a:latin typeface="Cambria Math" panose="02040503050406030204" pitchFamily="18" charset="0"/>
                                </a:rPr>
                                <m:t>5∗2</m:t>
                              </m:r>
                            </m:e>
                          </m:rad>
                        </m:den>
                      </m:f>
                    </m:oMath>
                  </m:oMathPara>
                </a14:m>
                <a:endParaRPr lang="de-DE" sz="2400" dirty="0"/>
              </a:p>
            </p:txBody>
          </p:sp>
        </mc:Choice>
        <mc:Fallback xmlns="">
          <p:sp>
            <p:nvSpPr>
              <p:cNvPr id="7" name="Textfeld 6">
                <a:extLst>
                  <a:ext uri="{FF2B5EF4-FFF2-40B4-BE49-F238E27FC236}">
                    <a16:creationId xmlns:a16="http://schemas.microsoft.com/office/drawing/2014/main" id="{19A2331C-4BA9-F876-E1A5-6E311BC1C39E}"/>
                  </a:ext>
                </a:extLst>
              </p:cNvPr>
              <p:cNvSpPr txBox="1">
                <a:spLocks noRot="1" noChangeAspect="1" noMove="1" noResize="1" noEditPoints="1" noAdjustHandles="1" noChangeArrowheads="1" noChangeShapeType="1" noTextEdit="1"/>
              </p:cNvSpPr>
              <p:nvPr/>
            </p:nvSpPr>
            <p:spPr>
              <a:xfrm>
                <a:off x="1356760" y="1702533"/>
                <a:ext cx="3524876" cy="1359796"/>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EF42CA66-6278-8069-1A13-114C496CB3EB}"/>
                  </a:ext>
                </a:extLst>
              </p:cNvPr>
              <p:cNvSpPr txBox="1"/>
              <p:nvPr/>
            </p:nvSpPr>
            <p:spPr>
              <a:xfrm>
                <a:off x="484334" y="3169903"/>
                <a:ext cx="1746119" cy="738664"/>
              </a:xfrm>
              <a:prstGeom prst="rect">
                <a:avLst/>
              </a:prstGeom>
              <a:noFill/>
            </p:spPr>
            <p:txBody>
              <a:bodyPr wrap="none" rtlCol="0">
                <a:spAutoFit/>
              </a:bodyPr>
              <a:lstStyle/>
              <a:p>
                <a14:m>
                  <m:oMath xmlns:m="http://schemas.openxmlformats.org/officeDocument/2006/math">
                    <m:d>
                      <m:dPr>
                        <m:ctrlPr>
                          <a:rPr lang="de-DE" sz="2400" i="1">
                            <a:solidFill>
                              <a:schemeClr val="tx1"/>
                            </a:solidFill>
                            <a:latin typeface="Cambria Math" panose="02040503050406030204" pitchFamily="18" charset="0"/>
                          </a:rPr>
                        </m:ctrlPr>
                      </m:dPr>
                      <m:e>
                        <m:sSup>
                          <m:sSupPr>
                            <m:ctrlPr>
                              <a:rPr lang="de-DE" sz="2400" i="1">
                                <a:solidFill>
                                  <a:schemeClr val="tx1"/>
                                </a:solidFill>
                                <a:latin typeface="Cambria Math" panose="02040503050406030204" pitchFamily="18" charset="0"/>
                              </a:rPr>
                            </m:ctrlPr>
                          </m:sSupPr>
                          <m:e>
                            <m:r>
                              <a:rPr lang="de-DE" sz="2400" i="1">
                                <a:solidFill>
                                  <a:schemeClr val="tx1"/>
                                </a:solidFill>
                                <a:latin typeface="Cambria Math" panose="02040503050406030204" pitchFamily="18" charset="0"/>
                              </a:rPr>
                              <m:t>𝑡</m:t>
                            </m:r>
                          </m:e>
                          <m:sup>
                            <m:r>
                              <a:rPr lang="de-DE" sz="2400" i="0">
                                <a:solidFill>
                                  <a:schemeClr val="tx1"/>
                                </a:solidFill>
                                <a:latin typeface="Cambria Math" panose="02040503050406030204" pitchFamily="18" charset="0"/>
                              </a:rPr>
                              <m:t>+</m:t>
                            </m:r>
                          </m:sup>
                        </m:sSup>
                      </m:e>
                    </m:d>
                  </m:oMath>
                </a14:m>
                <a:r>
                  <a:rPr lang="de-DE" sz="2400" dirty="0"/>
                  <a:t>=  0.142</a:t>
                </a:r>
              </a:p>
              <a:p>
                <a:endParaRPr lang="de-DE" dirty="0"/>
              </a:p>
            </p:txBody>
          </p:sp>
        </mc:Choice>
        <mc:Fallback xmlns="">
          <p:sp>
            <p:nvSpPr>
              <p:cNvPr id="8" name="Textfeld 7">
                <a:extLst>
                  <a:ext uri="{FF2B5EF4-FFF2-40B4-BE49-F238E27FC236}">
                    <a16:creationId xmlns:a16="http://schemas.microsoft.com/office/drawing/2014/main" id="{EF42CA66-6278-8069-1A13-114C496CB3EB}"/>
                  </a:ext>
                </a:extLst>
              </p:cNvPr>
              <p:cNvSpPr txBox="1">
                <a:spLocks noRot="1" noChangeAspect="1" noMove="1" noResize="1" noEditPoints="1" noAdjustHandles="1" noChangeArrowheads="1" noChangeShapeType="1" noTextEdit="1"/>
              </p:cNvSpPr>
              <p:nvPr/>
            </p:nvSpPr>
            <p:spPr>
              <a:xfrm>
                <a:off x="484334" y="3169903"/>
                <a:ext cx="1746119" cy="738664"/>
              </a:xfrm>
              <a:prstGeom prst="rect">
                <a:avLst/>
              </a:prstGeom>
              <a:blipFill>
                <a:blip r:embed="rId6"/>
                <a:stretch>
                  <a:fillRect t="-6612" r="-4181"/>
                </a:stretch>
              </a:blipFill>
            </p:spPr>
            <p:txBody>
              <a:bodyPr/>
              <a:lstStyle/>
              <a:p>
                <a:r>
                  <a:rPr lang="de-DE">
                    <a:noFill/>
                  </a:rPr>
                  <a:t> </a:t>
                </a:r>
              </a:p>
            </p:txBody>
          </p:sp>
        </mc:Fallback>
      </mc:AlternateContent>
    </p:spTree>
    <p:extLst>
      <p:ext uri="{BB962C8B-B14F-4D97-AF65-F5344CB8AC3E}">
        <p14:creationId xmlns:p14="http://schemas.microsoft.com/office/powerpoint/2010/main" val="3766893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el 1">
                <a:extLst>
                  <a:ext uri="{FF2B5EF4-FFF2-40B4-BE49-F238E27FC236}">
                    <a16:creationId xmlns:a16="http://schemas.microsoft.com/office/drawing/2014/main" id="{E4F1CF57-E613-1B5B-BDF1-76CF2ECA67AA}"/>
                  </a:ext>
                </a:extLst>
              </p:cNvPr>
              <p:cNvSpPr>
                <a:spLocks noGrp="1"/>
              </p:cNvSpPr>
              <p:nvPr>
                <p:ph type="title"/>
              </p:nvPr>
            </p:nvSpPr>
            <p:spPr>
              <a:xfrm>
                <a:off x="-874268" y="279078"/>
                <a:ext cx="3753897" cy="569372"/>
              </a:xfrm>
            </p:spPr>
            <p:txBody>
              <a:bodyPr>
                <a:normAutofit/>
              </a:bodyPr>
              <a:lstStyle/>
              <a:p>
                <a:pPr/>
                <a14:m>
                  <m:oMathPara xmlns:m="http://schemas.openxmlformats.org/officeDocument/2006/math">
                    <m:oMathParaPr>
                      <m:jc m:val="centerGroup"/>
                    </m:oMathParaPr>
                    <m:oMath xmlns:m="http://schemas.openxmlformats.org/officeDocument/2006/math">
                      <m:sSub>
                        <m:sSubPr>
                          <m:ctrlPr>
                            <a:rPr lang="de-DE" sz="2400" i="1" smtClean="0">
                              <a:solidFill>
                                <a:srgbClr val="00B0F0"/>
                              </a:solidFill>
                              <a:latin typeface="Cambria Math" panose="02040503050406030204" pitchFamily="18" charset="0"/>
                            </a:rPr>
                          </m:ctrlPr>
                        </m:sSubPr>
                        <m:e>
                          <m:r>
                            <a:rPr lang="de-DE" sz="2400" i="1" smtClean="0">
                              <a:solidFill>
                                <a:srgbClr val="00B0F0"/>
                              </a:solidFill>
                              <a:latin typeface="Cambria Math" panose="02040503050406030204" pitchFamily="18" charset="0"/>
                            </a:rPr>
                            <m:t>𝐺</m:t>
                          </m:r>
                        </m:e>
                        <m:sub>
                          <m:r>
                            <a:rPr lang="de-DE" sz="2400" i="1" smtClean="0">
                              <a:solidFill>
                                <a:srgbClr val="00B0F0"/>
                              </a:solidFill>
                              <a:latin typeface="Cambria Math" panose="02040503050406030204" pitchFamily="18" charset="0"/>
                            </a:rPr>
                            <m:t>0</m:t>
                          </m:r>
                        </m:sub>
                      </m:sSub>
                      <m:r>
                        <a:rPr lang="de-DE" sz="2400" i="1" smtClean="0">
                          <a:latin typeface="Cambria Math" panose="02040503050406030204" pitchFamily="18" charset="0"/>
                        </a:rPr>
                        <m:t>=200</m:t>
                      </m:r>
                    </m:oMath>
                  </m:oMathPara>
                </a14:m>
                <a:endParaRPr lang="de-DE" sz="2400" dirty="0"/>
              </a:p>
            </p:txBody>
          </p:sp>
        </mc:Choice>
        <mc:Fallback xmlns="">
          <p:sp>
            <p:nvSpPr>
              <p:cNvPr id="2" name="Titel 1">
                <a:extLst>
                  <a:ext uri="{FF2B5EF4-FFF2-40B4-BE49-F238E27FC236}">
                    <a16:creationId xmlns:a16="http://schemas.microsoft.com/office/drawing/2014/main" id="{E4F1CF57-E613-1B5B-BDF1-76CF2ECA67AA}"/>
                  </a:ext>
                </a:extLst>
              </p:cNvPr>
              <p:cNvSpPr>
                <a:spLocks noGrp="1" noRot="1" noChangeAspect="1" noMove="1" noResize="1" noEditPoints="1" noAdjustHandles="1" noChangeArrowheads="1" noChangeShapeType="1" noTextEdit="1"/>
              </p:cNvSpPr>
              <p:nvPr>
                <p:ph type="title"/>
              </p:nvPr>
            </p:nvSpPr>
            <p:spPr>
              <a:xfrm>
                <a:off x="-874268" y="279078"/>
                <a:ext cx="3753897" cy="569372"/>
              </a:xfrm>
              <a:blipFill>
                <a:blip r:embed="rId2"/>
                <a:stretch>
                  <a:fillRect/>
                </a:stretch>
              </a:blipFill>
            </p:spPr>
            <p:txBody>
              <a:bodyPr/>
              <a:lstStyle/>
              <a:p>
                <a:r>
                  <a:rPr lang="de-DE">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7" name="Freihand 6">
                <a:extLst>
                  <a:ext uri="{FF2B5EF4-FFF2-40B4-BE49-F238E27FC236}">
                    <a16:creationId xmlns:a16="http://schemas.microsoft.com/office/drawing/2014/main" id="{3A85783C-54E0-F46D-4898-E0F6521A7DB6}"/>
                  </a:ext>
                </a:extLst>
              </p14:cNvPr>
              <p14:cNvContentPartPr/>
              <p14:nvPr/>
            </p14:nvContentPartPr>
            <p14:xfrm>
              <a:off x="3580315" y="634684"/>
              <a:ext cx="15480" cy="17280"/>
            </p14:xfrm>
          </p:contentPart>
        </mc:Choice>
        <mc:Fallback xmlns="">
          <p:pic>
            <p:nvPicPr>
              <p:cNvPr id="7" name="Freihand 6">
                <a:extLst>
                  <a:ext uri="{FF2B5EF4-FFF2-40B4-BE49-F238E27FC236}">
                    <a16:creationId xmlns:a16="http://schemas.microsoft.com/office/drawing/2014/main" id="{3A85783C-54E0-F46D-4898-E0F6521A7DB6}"/>
                  </a:ext>
                </a:extLst>
              </p:cNvPr>
              <p:cNvPicPr/>
              <p:nvPr/>
            </p:nvPicPr>
            <p:blipFill>
              <a:blip r:embed="rId5"/>
              <a:stretch>
                <a:fillRect/>
              </a:stretch>
            </p:blipFill>
            <p:spPr>
              <a:xfrm>
                <a:off x="3571315" y="625684"/>
                <a:ext cx="33120" cy="34920"/>
              </a:xfrm>
              <a:prstGeom prst="rect">
                <a:avLst/>
              </a:prstGeom>
            </p:spPr>
          </p:pic>
        </mc:Fallback>
      </mc:AlternateContent>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5BFF2AB7-3C54-9E0A-52DC-3E00D546F165}"/>
                  </a:ext>
                </a:extLst>
              </p:cNvPr>
              <p:cNvSpPr txBox="1"/>
              <p:nvPr/>
            </p:nvSpPr>
            <p:spPr>
              <a:xfrm>
                <a:off x="1879713" y="343551"/>
                <a:ext cx="151253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DE" sz="2400" i="1" smtClean="0">
                              <a:solidFill>
                                <a:srgbClr val="FF0000"/>
                              </a:solidFill>
                              <a:latin typeface="Cambria Math" panose="02040503050406030204" pitchFamily="18" charset="0"/>
                            </a:rPr>
                          </m:ctrlPr>
                        </m:sSubPr>
                        <m:e>
                          <m:r>
                            <a:rPr lang="de-DE" sz="2400" i="1" smtClean="0">
                              <a:solidFill>
                                <a:srgbClr val="FF0000"/>
                              </a:solidFill>
                              <a:latin typeface="Cambria Math" panose="02040503050406030204" pitchFamily="18" charset="0"/>
                            </a:rPr>
                            <m:t>𝐻</m:t>
                          </m:r>
                        </m:e>
                        <m:sub>
                          <m:r>
                            <a:rPr lang="de-DE" sz="2400" i="1" smtClean="0">
                              <a:solidFill>
                                <a:srgbClr val="FF0000"/>
                              </a:solidFill>
                              <a:latin typeface="Cambria Math" panose="02040503050406030204" pitchFamily="18" charset="0"/>
                            </a:rPr>
                            <m:t>0</m:t>
                          </m:r>
                        </m:sub>
                      </m:sSub>
                      <m:r>
                        <a:rPr lang="de-DE" sz="2400" i="1" smtClean="0">
                          <a:latin typeface="Cambria Math" panose="02040503050406030204" pitchFamily="18" charset="0"/>
                        </a:rPr>
                        <m:t>=150</m:t>
                      </m:r>
                    </m:oMath>
                  </m:oMathPara>
                </a14:m>
                <a:endParaRPr lang="de-DE" sz="2400" dirty="0"/>
              </a:p>
            </p:txBody>
          </p:sp>
        </mc:Choice>
        <mc:Fallback xmlns="">
          <p:sp>
            <p:nvSpPr>
              <p:cNvPr id="8" name="Textfeld 7">
                <a:extLst>
                  <a:ext uri="{FF2B5EF4-FFF2-40B4-BE49-F238E27FC236}">
                    <a16:creationId xmlns:a16="http://schemas.microsoft.com/office/drawing/2014/main" id="{5BFF2AB7-3C54-9E0A-52DC-3E00D546F165}"/>
                  </a:ext>
                </a:extLst>
              </p:cNvPr>
              <p:cNvSpPr txBox="1">
                <a:spLocks noRot="1" noChangeAspect="1" noMove="1" noResize="1" noEditPoints="1" noAdjustHandles="1" noChangeArrowheads="1" noChangeShapeType="1" noTextEdit="1"/>
              </p:cNvSpPr>
              <p:nvPr/>
            </p:nvSpPr>
            <p:spPr>
              <a:xfrm>
                <a:off x="1879713" y="343551"/>
                <a:ext cx="1512530" cy="461665"/>
              </a:xfrm>
              <a:prstGeom prst="rect">
                <a:avLst/>
              </a:prstGeom>
              <a:blipFill>
                <a:blip r:embed="rId6"/>
                <a:stretch>
                  <a:fillRect b="-1316"/>
                </a:stretch>
              </a:blipFill>
            </p:spPr>
            <p:txBody>
              <a:bodyPr/>
              <a:lstStyle/>
              <a:p>
                <a:r>
                  <a:rPr lang="de-DE">
                    <a:noFill/>
                  </a:rPr>
                  <a:t> </a:t>
                </a:r>
              </a:p>
            </p:txBody>
          </p:sp>
        </mc:Fallback>
      </mc:AlternateContent>
      <mc:AlternateContent xmlns:mc="http://schemas.openxmlformats.org/markup-compatibility/2006" xmlns:p14="http://schemas.microsoft.com/office/powerpoint/2010/main">
        <mc:Choice Requires="p14">
          <p:contentPart p14:bwMode="auto" r:id="rId7">
            <p14:nvContentPartPr>
              <p14:cNvPr id="9" name="Freihand 8">
                <a:extLst>
                  <a:ext uri="{FF2B5EF4-FFF2-40B4-BE49-F238E27FC236}">
                    <a16:creationId xmlns:a16="http://schemas.microsoft.com/office/drawing/2014/main" id="{92214790-D654-78F2-8DA0-1F9D5FD2E22A}"/>
                  </a:ext>
                </a:extLst>
              </p14:cNvPr>
              <p14:cNvContentPartPr/>
              <p14:nvPr/>
            </p14:nvContentPartPr>
            <p14:xfrm>
              <a:off x="1225195" y="415444"/>
              <a:ext cx="37440" cy="33840"/>
            </p14:xfrm>
          </p:contentPart>
        </mc:Choice>
        <mc:Fallback xmlns="">
          <p:pic>
            <p:nvPicPr>
              <p:cNvPr id="9" name="Freihand 8">
                <a:extLst>
                  <a:ext uri="{FF2B5EF4-FFF2-40B4-BE49-F238E27FC236}">
                    <a16:creationId xmlns:a16="http://schemas.microsoft.com/office/drawing/2014/main" id="{92214790-D654-78F2-8DA0-1F9D5FD2E22A}"/>
                  </a:ext>
                </a:extLst>
              </p:cNvPr>
              <p:cNvPicPr/>
              <p:nvPr/>
            </p:nvPicPr>
            <p:blipFill>
              <a:blip r:embed="rId8"/>
              <a:stretch>
                <a:fillRect/>
              </a:stretch>
            </p:blipFill>
            <p:spPr>
              <a:xfrm>
                <a:off x="1216195" y="406804"/>
                <a:ext cx="5508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Freihand 9">
                <a:extLst>
                  <a:ext uri="{FF2B5EF4-FFF2-40B4-BE49-F238E27FC236}">
                    <a16:creationId xmlns:a16="http://schemas.microsoft.com/office/drawing/2014/main" id="{02EECE0E-15A4-9CC6-C483-26E2485D5AC1}"/>
                  </a:ext>
                </a:extLst>
              </p14:cNvPr>
              <p14:cNvContentPartPr/>
              <p14:nvPr/>
            </p14:nvContentPartPr>
            <p14:xfrm>
              <a:off x="1173355" y="563764"/>
              <a:ext cx="26280" cy="21240"/>
            </p14:xfrm>
          </p:contentPart>
        </mc:Choice>
        <mc:Fallback xmlns="">
          <p:pic>
            <p:nvPicPr>
              <p:cNvPr id="10" name="Freihand 9">
                <a:extLst>
                  <a:ext uri="{FF2B5EF4-FFF2-40B4-BE49-F238E27FC236}">
                    <a16:creationId xmlns:a16="http://schemas.microsoft.com/office/drawing/2014/main" id="{02EECE0E-15A4-9CC6-C483-26E2485D5AC1}"/>
                  </a:ext>
                </a:extLst>
              </p:cNvPr>
              <p:cNvPicPr/>
              <p:nvPr/>
            </p:nvPicPr>
            <p:blipFill>
              <a:blip r:embed="rId10"/>
              <a:stretch>
                <a:fillRect/>
              </a:stretch>
            </p:blipFill>
            <p:spPr>
              <a:xfrm>
                <a:off x="1164355" y="554764"/>
                <a:ext cx="43920" cy="38880"/>
              </a:xfrm>
              <a:prstGeom prst="rect">
                <a:avLst/>
              </a:prstGeom>
            </p:spPr>
          </p:pic>
        </mc:Fallback>
      </mc:AlternateContent>
      <p:sp>
        <p:nvSpPr>
          <p:cNvPr id="11" name="Textfeld 10">
            <a:extLst>
              <a:ext uri="{FF2B5EF4-FFF2-40B4-BE49-F238E27FC236}">
                <a16:creationId xmlns:a16="http://schemas.microsoft.com/office/drawing/2014/main" id="{C28D8C78-7003-E530-9D9F-D24A8E123C45}"/>
              </a:ext>
            </a:extLst>
          </p:cNvPr>
          <p:cNvSpPr txBox="1"/>
          <p:nvPr/>
        </p:nvSpPr>
        <p:spPr>
          <a:xfrm>
            <a:off x="351693" y="805216"/>
            <a:ext cx="550151" cy="369332"/>
          </a:xfrm>
          <a:prstGeom prst="rect">
            <a:avLst/>
          </a:prstGeom>
          <a:noFill/>
        </p:spPr>
        <p:txBody>
          <a:bodyPr wrap="none" rtlCol="0">
            <a:spAutoFit/>
          </a:bodyPr>
          <a:lstStyle/>
          <a:p>
            <a:r>
              <a:rPr lang="de-DE" dirty="0"/>
              <a:t>r= 2</a:t>
            </a:r>
          </a:p>
        </p:txBody>
      </p:sp>
      <p:sp>
        <p:nvSpPr>
          <p:cNvPr id="12" name="Textfeld 11">
            <a:extLst>
              <a:ext uri="{FF2B5EF4-FFF2-40B4-BE49-F238E27FC236}">
                <a16:creationId xmlns:a16="http://schemas.microsoft.com/office/drawing/2014/main" id="{29337353-1494-F070-395F-72D7AEDB9179}"/>
              </a:ext>
            </a:extLst>
          </p:cNvPr>
          <p:cNvSpPr txBox="1"/>
          <p:nvPr/>
        </p:nvSpPr>
        <p:spPr>
          <a:xfrm>
            <a:off x="1959429" y="813330"/>
            <a:ext cx="506870" cy="369332"/>
          </a:xfrm>
          <a:prstGeom prst="rect">
            <a:avLst/>
          </a:prstGeom>
          <a:noFill/>
        </p:spPr>
        <p:txBody>
          <a:bodyPr wrap="none" rtlCol="0">
            <a:spAutoFit/>
          </a:bodyPr>
          <a:lstStyle/>
          <a:p>
            <a:r>
              <a:rPr lang="de-DE" dirty="0"/>
              <a:t>s=1</a:t>
            </a:r>
          </a:p>
        </p:txBody>
      </p:sp>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D7556B40-35A2-48C3-287C-D8C08A389894}"/>
                  </a:ext>
                </a:extLst>
              </p:cNvPr>
              <p:cNvSpPr txBox="1"/>
              <p:nvPr/>
            </p:nvSpPr>
            <p:spPr>
              <a:xfrm>
                <a:off x="4340887" y="371295"/>
                <a:ext cx="25200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smtClean="0">
                          <a:latin typeface="Cambria Math" panose="02040503050406030204" pitchFamily="18" charset="0"/>
                        </a:rPr>
                        <m:t>𝐿</m:t>
                      </m:r>
                      <m:r>
                        <a:rPr lang="de-DE" i="0">
                          <a:latin typeface="Cambria Math" panose="02040503050406030204" pitchFamily="18" charset="0"/>
                        </a:rPr>
                        <m:t>=1⋅</m:t>
                      </m:r>
                      <m:sSup>
                        <m:sSupPr>
                          <m:ctrlPr>
                            <a:rPr lang="de-DE" i="1">
                              <a:solidFill>
                                <a:srgbClr val="836967"/>
                              </a:solidFill>
                              <a:latin typeface="Cambria Math" panose="02040503050406030204" pitchFamily="18" charset="0"/>
                            </a:rPr>
                          </m:ctrlPr>
                        </m:sSupPr>
                        <m:e>
                          <m:r>
                            <a:rPr lang="de-DE" i="0">
                              <a:latin typeface="Cambria Math" panose="02040503050406030204" pitchFamily="18" charset="0"/>
                            </a:rPr>
                            <m:t>200</m:t>
                          </m:r>
                        </m:e>
                        <m:sup>
                          <m:r>
                            <a:rPr lang="de-DE" i="0">
                              <a:latin typeface="Cambria Math" panose="02040503050406030204" pitchFamily="18" charset="0"/>
                            </a:rPr>
                            <m:t>2</m:t>
                          </m:r>
                        </m:sup>
                      </m:sSup>
                      <m:r>
                        <a:rPr lang="de-DE" i="0">
                          <a:latin typeface="Cambria Math" panose="02040503050406030204" pitchFamily="18" charset="0"/>
                        </a:rPr>
                        <m:t>−2⋅</m:t>
                      </m:r>
                      <m:sSup>
                        <m:sSupPr>
                          <m:ctrlPr>
                            <a:rPr lang="de-DE" i="1">
                              <a:solidFill>
                                <a:srgbClr val="836967"/>
                              </a:solidFill>
                              <a:latin typeface="Cambria Math" panose="02040503050406030204" pitchFamily="18" charset="0"/>
                            </a:rPr>
                          </m:ctrlPr>
                        </m:sSupPr>
                        <m:e>
                          <m:r>
                            <a:rPr lang="de-DE" i="0">
                              <a:latin typeface="Cambria Math" panose="02040503050406030204" pitchFamily="18" charset="0"/>
                            </a:rPr>
                            <m:t>150</m:t>
                          </m:r>
                        </m:e>
                        <m:sup>
                          <m:r>
                            <a:rPr lang="de-DE" i="0">
                              <a:latin typeface="Cambria Math" panose="02040503050406030204" pitchFamily="18" charset="0"/>
                            </a:rPr>
                            <m:t>2</m:t>
                          </m:r>
                        </m:sup>
                      </m:sSup>
                    </m:oMath>
                  </m:oMathPara>
                </a14:m>
                <a:endParaRPr lang="de-DE" dirty="0"/>
              </a:p>
            </p:txBody>
          </p:sp>
        </mc:Choice>
        <mc:Fallback xmlns="">
          <p:sp>
            <p:nvSpPr>
              <p:cNvPr id="14" name="Textfeld 13">
                <a:extLst>
                  <a:ext uri="{FF2B5EF4-FFF2-40B4-BE49-F238E27FC236}">
                    <a16:creationId xmlns:a16="http://schemas.microsoft.com/office/drawing/2014/main" id="{D7556B40-35A2-48C3-287C-D8C08A389894}"/>
                  </a:ext>
                </a:extLst>
              </p:cNvPr>
              <p:cNvSpPr txBox="1">
                <a:spLocks noRot="1" noChangeAspect="1" noMove="1" noResize="1" noEditPoints="1" noAdjustHandles="1" noChangeArrowheads="1" noChangeShapeType="1" noTextEdit="1"/>
              </p:cNvSpPr>
              <p:nvPr/>
            </p:nvSpPr>
            <p:spPr>
              <a:xfrm>
                <a:off x="4340887" y="371295"/>
                <a:ext cx="2520049" cy="369332"/>
              </a:xfrm>
              <a:prstGeom prst="rect">
                <a:avLst/>
              </a:prstGeom>
              <a:blipFill>
                <a:blip r:embed="rId11"/>
                <a:stretch>
                  <a:fillRect/>
                </a:stretch>
              </a:blipFill>
            </p:spPr>
            <p:txBody>
              <a:bodyPr/>
              <a:lstStyle/>
              <a:p>
                <a:r>
                  <a:rPr lang="de-DE">
                    <a:noFill/>
                  </a:rPr>
                  <a:t> </a:t>
                </a:r>
              </a:p>
            </p:txBody>
          </p:sp>
        </mc:Fallback>
      </mc:AlternateContent>
      <p:sp>
        <p:nvSpPr>
          <p:cNvPr id="15" name="Textfeld 14">
            <a:extLst>
              <a:ext uri="{FF2B5EF4-FFF2-40B4-BE49-F238E27FC236}">
                <a16:creationId xmlns:a16="http://schemas.microsoft.com/office/drawing/2014/main" id="{12FCEF71-73EF-5B8A-C1B6-F9ED636D4B03}"/>
              </a:ext>
            </a:extLst>
          </p:cNvPr>
          <p:cNvSpPr txBox="1"/>
          <p:nvPr/>
        </p:nvSpPr>
        <p:spPr>
          <a:xfrm>
            <a:off x="4340887" y="847740"/>
            <a:ext cx="2130327" cy="369332"/>
          </a:xfrm>
          <a:prstGeom prst="rect">
            <a:avLst/>
          </a:prstGeom>
          <a:noFill/>
        </p:spPr>
        <p:txBody>
          <a:bodyPr wrap="none" rtlCol="0">
            <a:spAutoFit/>
          </a:bodyPr>
          <a:lstStyle/>
          <a:p>
            <a:r>
              <a:rPr lang="de-DE" dirty="0"/>
              <a:t>L=-5000-&gt; H gewinnt</a:t>
            </a:r>
          </a:p>
        </p:txBody>
      </p:sp>
      <mc:AlternateContent xmlns:mc="http://schemas.openxmlformats.org/markup-compatibility/2006" xmlns:a14="http://schemas.microsoft.com/office/drawing/2010/main">
        <mc:Choice Requires="a14">
          <p:sp>
            <p:nvSpPr>
              <p:cNvPr id="17" name="Textfeld 16">
                <a:extLst>
                  <a:ext uri="{FF2B5EF4-FFF2-40B4-BE49-F238E27FC236}">
                    <a16:creationId xmlns:a16="http://schemas.microsoft.com/office/drawing/2014/main" id="{EA4C2FDB-5A80-735E-58F9-C15435B74984}"/>
                  </a:ext>
                </a:extLst>
              </p:cNvPr>
              <p:cNvSpPr txBox="1"/>
              <p:nvPr/>
            </p:nvSpPr>
            <p:spPr>
              <a:xfrm>
                <a:off x="7256305" y="601801"/>
                <a:ext cx="2178994" cy="3152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i="1" smtClean="0">
                          <a:solidFill>
                            <a:schemeClr val="tx1"/>
                          </a:solidFill>
                          <a:latin typeface="Cambria Math" panose="02040503050406030204" pitchFamily="18" charset="0"/>
                        </a:rPr>
                        <m:t>𝐻</m:t>
                      </m:r>
                      <m:d>
                        <m:dPr>
                          <m:ctrlPr>
                            <a:rPr lang="de-DE" i="1">
                              <a:solidFill>
                                <a:schemeClr val="tx1"/>
                              </a:solidFill>
                              <a:latin typeface="Cambria Math" panose="02040503050406030204" pitchFamily="18" charset="0"/>
                            </a:rPr>
                          </m:ctrlPr>
                        </m:dPr>
                        <m:e>
                          <m:sSup>
                            <m:sSupPr>
                              <m:ctrlPr>
                                <a:rPr lang="de-DE" i="1">
                                  <a:solidFill>
                                    <a:schemeClr val="tx1"/>
                                  </a:solidFill>
                                  <a:latin typeface="Cambria Math" panose="02040503050406030204" pitchFamily="18" charset="0"/>
                                </a:rPr>
                              </m:ctrlPr>
                            </m:sSupPr>
                            <m:e>
                              <m:r>
                                <a:rPr lang="de-DE" i="1">
                                  <a:solidFill>
                                    <a:schemeClr val="tx1"/>
                                  </a:solidFill>
                                  <a:latin typeface="Cambria Math" panose="02040503050406030204" pitchFamily="18" charset="0"/>
                                </a:rPr>
                                <m:t>𝑡</m:t>
                              </m:r>
                            </m:e>
                            <m:sup>
                              <m:r>
                                <a:rPr lang="de-DE" i="0">
                                  <a:solidFill>
                                    <a:schemeClr val="tx1"/>
                                  </a:solidFill>
                                  <a:latin typeface="Cambria Math" panose="02040503050406030204" pitchFamily="18" charset="0"/>
                                </a:rPr>
                                <m:t>+</m:t>
                              </m:r>
                            </m:sup>
                          </m:sSup>
                        </m:e>
                      </m:d>
                      <m:r>
                        <a:rPr lang="de-DE" i="0">
                          <a:solidFill>
                            <a:schemeClr val="tx1"/>
                          </a:solidFill>
                          <a:latin typeface="Cambria Math" panose="02040503050406030204" pitchFamily="18" charset="0"/>
                        </a:rPr>
                        <m:t>=</m:t>
                      </m:r>
                      <m:rad>
                        <m:radPr>
                          <m:degHide m:val="on"/>
                          <m:ctrlPr>
                            <a:rPr lang="de-DE" i="1">
                              <a:solidFill>
                                <a:schemeClr val="tx1"/>
                              </a:solidFill>
                              <a:latin typeface="Cambria Math" panose="02040503050406030204" pitchFamily="18" charset="0"/>
                            </a:rPr>
                          </m:ctrlPr>
                        </m:radPr>
                        <m:deg/>
                        <m:e>
                          <m:r>
                            <a:rPr lang="de-DE" b="0" i="0" smtClean="0">
                              <a:solidFill>
                                <a:schemeClr val="tx1"/>
                              </a:solidFill>
                              <a:latin typeface="Cambria Math" panose="02040503050406030204" pitchFamily="18" charset="0"/>
                            </a:rPr>
                            <m:t>2500</m:t>
                          </m:r>
                        </m:e>
                      </m:rad>
                      <m:r>
                        <a:rPr lang="de-DE" i="0">
                          <a:solidFill>
                            <a:schemeClr val="tx1"/>
                          </a:solidFill>
                          <a:latin typeface="Cambria Math" panose="02040503050406030204" pitchFamily="18" charset="0"/>
                        </a:rPr>
                        <m:t>=</m:t>
                      </m:r>
                      <m:r>
                        <a:rPr lang="de-DE" b="0" i="0" smtClean="0">
                          <a:solidFill>
                            <a:schemeClr val="tx1"/>
                          </a:solidFill>
                          <a:latin typeface="Cambria Math" panose="02040503050406030204" pitchFamily="18" charset="0"/>
                        </a:rPr>
                        <m:t>50</m:t>
                      </m:r>
                    </m:oMath>
                  </m:oMathPara>
                </a14:m>
                <a:endParaRPr lang="de-DE" dirty="0">
                  <a:solidFill>
                    <a:schemeClr val="tx1"/>
                  </a:solidFill>
                </a:endParaRPr>
              </a:p>
            </p:txBody>
          </p:sp>
        </mc:Choice>
        <mc:Fallback xmlns="">
          <p:sp>
            <p:nvSpPr>
              <p:cNvPr id="17" name="Textfeld 16">
                <a:extLst>
                  <a:ext uri="{FF2B5EF4-FFF2-40B4-BE49-F238E27FC236}">
                    <a16:creationId xmlns:a16="http://schemas.microsoft.com/office/drawing/2014/main" id="{EA4C2FDB-5A80-735E-58F9-C15435B74984}"/>
                  </a:ext>
                </a:extLst>
              </p:cNvPr>
              <p:cNvSpPr txBox="1">
                <a:spLocks noRot="1" noChangeAspect="1" noMove="1" noResize="1" noEditPoints="1" noAdjustHandles="1" noChangeArrowheads="1" noChangeShapeType="1" noTextEdit="1"/>
              </p:cNvSpPr>
              <p:nvPr/>
            </p:nvSpPr>
            <p:spPr>
              <a:xfrm>
                <a:off x="7256305" y="601801"/>
                <a:ext cx="2178994" cy="315214"/>
              </a:xfrm>
              <a:prstGeom prst="rect">
                <a:avLst/>
              </a:prstGeom>
              <a:blipFill>
                <a:blip r:embed="rId12"/>
                <a:stretch>
                  <a:fillRect l="-1955" r="-2235" b="-9804"/>
                </a:stretch>
              </a:blipFill>
            </p:spPr>
            <p:txBody>
              <a:bodyPr/>
              <a:lstStyle/>
              <a:p>
                <a:r>
                  <a:rPr lang="de-DE">
                    <a:noFill/>
                  </a:rPr>
                  <a:t> </a:t>
                </a:r>
              </a:p>
            </p:txBody>
          </p:sp>
        </mc:Fallback>
      </mc:AlternateContent>
      <p:pic>
        <p:nvPicPr>
          <p:cNvPr id="20" name="Inhaltsplatzhalter 19" descr="Ein Bild, das Text, Diagramm, Reihe, Zahl enthält.&#10;&#10;Automatisch generierte Beschreibung">
            <a:extLst>
              <a:ext uri="{FF2B5EF4-FFF2-40B4-BE49-F238E27FC236}">
                <a16:creationId xmlns:a16="http://schemas.microsoft.com/office/drawing/2014/main" id="{44A73ADA-883A-7B42-677D-BA1FA53C55E8}"/>
              </a:ext>
            </a:extLst>
          </p:cNvPr>
          <p:cNvPicPr>
            <a:picLocks noGrp="1" noChangeAspect="1"/>
          </p:cNvPicPr>
          <p:nvPr>
            <p:ph idx="1"/>
          </p:nvPr>
        </p:nvPicPr>
        <p:blipFill>
          <a:blip r:embed="rId13">
            <a:extLst>
              <a:ext uri="{28A0092B-C50C-407E-A947-70E740481C1C}">
                <a14:useLocalDpi xmlns:a14="http://schemas.microsoft.com/office/drawing/2010/main" val="0"/>
              </a:ext>
            </a:extLst>
          </a:blip>
          <a:stretch>
            <a:fillRect/>
          </a:stretch>
        </p:blipFill>
        <p:spPr>
          <a:xfrm>
            <a:off x="0" y="1880628"/>
            <a:ext cx="12192000" cy="4965700"/>
          </a:xfrm>
        </p:spPr>
      </p:pic>
    </p:spTree>
    <p:extLst>
      <p:ext uri="{BB962C8B-B14F-4D97-AF65-F5344CB8AC3E}">
        <p14:creationId xmlns:p14="http://schemas.microsoft.com/office/powerpoint/2010/main" val="2848011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E0CC3E-BFB1-C8FA-9828-84DC9CBD6BA9}"/>
              </a:ext>
            </a:extLst>
          </p:cNvPr>
          <p:cNvSpPr>
            <a:spLocks noGrp="1"/>
          </p:cNvSpPr>
          <p:nvPr>
            <p:ph type="title"/>
          </p:nvPr>
        </p:nvSpPr>
        <p:spPr>
          <a:xfrm flipH="1">
            <a:off x="11161712" y="1513840"/>
            <a:ext cx="344487" cy="628227"/>
          </a:xfrm>
        </p:spPr>
        <p:txBody>
          <a:bodyPr>
            <a:normAutofit fontScale="90000"/>
          </a:bodyPr>
          <a:lstStyle/>
          <a:p>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8111EE1-8B55-FF6A-E3B4-C56062F18940}"/>
                  </a:ext>
                </a:extLst>
              </p:cNvPr>
              <p:cNvSpPr>
                <a:spLocks noGrp="1"/>
              </p:cNvSpPr>
              <p:nvPr>
                <p:ph idx="1"/>
              </p:nvPr>
            </p:nvSpPr>
            <p:spPr>
              <a:xfrm>
                <a:off x="264160" y="843280"/>
                <a:ext cx="10034906" cy="742526"/>
              </a:xfrm>
            </p:spPr>
            <p:txBody>
              <a:bodyPr/>
              <a:lstStyle/>
              <a:p>
                <a:pPr marL="0" indent="0">
                  <a:buNone/>
                </a:pPr>
                <a:r>
                  <a:rPr lang="de-DE" sz="2400" dirty="0">
                    <a:solidFill>
                      <a:schemeClr val="tx1"/>
                    </a:solidFill>
                  </a:rPr>
                  <a:t>H</a:t>
                </a:r>
                <a14:m>
                  <m:oMath xmlns:m="http://schemas.openxmlformats.org/officeDocument/2006/math">
                    <m:d>
                      <m:dPr>
                        <m:ctrlPr>
                          <a:rPr lang="de-DE" sz="2400" i="1">
                            <a:solidFill>
                              <a:schemeClr val="tx1"/>
                            </a:solidFill>
                            <a:latin typeface="Cambria Math" panose="02040503050406030204" pitchFamily="18" charset="0"/>
                          </a:rPr>
                        </m:ctrlPr>
                      </m:dPr>
                      <m:e>
                        <m:sSup>
                          <m:sSupPr>
                            <m:ctrlPr>
                              <a:rPr lang="de-DE" sz="2400" i="1">
                                <a:solidFill>
                                  <a:schemeClr val="tx1"/>
                                </a:solidFill>
                                <a:latin typeface="Cambria Math" panose="02040503050406030204" pitchFamily="18" charset="0"/>
                              </a:rPr>
                            </m:ctrlPr>
                          </m:sSupPr>
                          <m:e>
                            <m:r>
                              <a:rPr lang="de-DE" sz="2400" i="1">
                                <a:solidFill>
                                  <a:schemeClr val="tx1"/>
                                </a:solidFill>
                                <a:latin typeface="Cambria Math" panose="02040503050406030204" pitchFamily="18" charset="0"/>
                              </a:rPr>
                              <m:t>𝑡</m:t>
                            </m:r>
                          </m:e>
                          <m:sup>
                            <m:r>
                              <a:rPr lang="de-DE" sz="2400" i="0">
                                <a:solidFill>
                                  <a:schemeClr val="tx1"/>
                                </a:solidFill>
                                <a:latin typeface="Cambria Math" panose="02040503050406030204" pitchFamily="18" charset="0"/>
                              </a:rPr>
                              <m:t>+</m:t>
                            </m:r>
                          </m:sup>
                        </m:sSup>
                      </m:e>
                    </m:d>
                  </m:oMath>
                </a14:m>
                <a:r>
                  <a:rPr lang="de-DE" sz="2400" dirty="0"/>
                  <a:t>=</a:t>
                </a:r>
              </a:p>
              <a:p>
                <a:pPr marL="0" indent="0">
                  <a:buNone/>
                </a:pPr>
                <a:endParaRPr lang="de-DE" dirty="0"/>
              </a:p>
            </p:txBody>
          </p:sp>
        </mc:Choice>
        <mc:Fallback xmlns="">
          <p:sp>
            <p:nvSpPr>
              <p:cNvPr id="3" name="Inhaltsplatzhalter 2">
                <a:extLst>
                  <a:ext uri="{FF2B5EF4-FFF2-40B4-BE49-F238E27FC236}">
                    <a16:creationId xmlns:a16="http://schemas.microsoft.com/office/drawing/2014/main" id="{C8111EE1-8B55-FF6A-E3B4-C56062F18940}"/>
                  </a:ext>
                </a:extLst>
              </p:cNvPr>
              <p:cNvSpPr>
                <a:spLocks noGrp="1" noRot="1" noChangeAspect="1" noMove="1" noResize="1" noEditPoints="1" noAdjustHandles="1" noChangeArrowheads="1" noChangeShapeType="1" noTextEdit="1"/>
              </p:cNvSpPr>
              <p:nvPr>
                <p:ph idx="1"/>
              </p:nvPr>
            </p:nvSpPr>
            <p:spPr>
              <a:xfrm>
                <a:off x="264160" y="843280"/>
                <a:ext cx="10034906" cy="742526"/>
              </a:xfrm>
              <a:blipFill>
                <a:blip r:embed="rId2"/>
                <a:stretch>
                  <a:fillRect l="-911" t="-1393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BF7AA476-E298-ECE4-5816-9F12908FDA63}"/>
                  </a:ext>
                </a:extLst>
              </p:cNvPr>
              <p:cNvSpPr txBox="1"/>
              <p:nvPr/>
            </p:nvSpPr>
            <p:spPr>
              <a:xfrm>
                <a:off x="1224604" y="109322"/>
                <a:ext cx="3354957" cy="13560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de-DE" sz="2400" i="1" dirty="0" smtClean="0">
                              <a:solidFill>
                                <a:schemeClr val="tx1"/>
                              </a:solidFill>
                              <a:latin typeface="Cambria Math" panose="02040503050406030204" pitchFamily="18" charset="0"/>
                            </a:rPr>
                          </m:ctrlPr>
                        </m:fPr>
                        <m:num>
                          <m:sSup>
                            <m:sSupPr>
                              <m:ctrlPr>
                                <a:rPr lang="de-DE" sz="2400" i="1" dirty="0">
                                  <a:solidFill>
                                    <a:schemeClr val="tx1"/>
                                  </a:solidFill>
                                  <a:latin typeface="Cambria Math" panose="02040503050406030204" pitchFamily="18" charset="0"/>
                                </a:rPr>
                              </m:ctrlPr>
                            </m:sSupPr>
                            <m:e/>
                            <m:sup/>
                          </m:sSup>
                          <m:func>
                            <m:funcPr>
                              <m:ctrlPr>
                                <a:rPr lang="de-DE" sz="2400" i="1" dirty="0">
                                  <a:solidFill>
                                    <a:schemeClr val="tx1"/>
                                  </a:solidFill>
                                  <a:latin typeface="Cambria Math" panose="02040503050406030204" pitchFamily="18" charset="0"/>
                                </a:rPr>
                              </m:ctrlPr>
                            </m:funcPr>
                            <m:fName>
                              <m:r>
                                <m:rPr>
                                  <m:sty m:val="p"/>
                                </m:rPr>
                                <a:rPr lang="de-DE" sz="2400" i="0" dirty="0">
                                  <a:solidFill>
                                    <a:schemeClr val="tx1"/>
                                  </a:solidFill>
                                  <a:latin typeface="Cambria Math" panose="02040503050406030204" pitchFamily="18" charset="0"/>
                                </a:rPr>
                                <m:t>arctanh</m:t>
                              </m:r>
                            </m:fName>
                            <m:e>
                              <m:d>
                                <m:dPr>
                                  <m:ctrlPr>
                                    <a:rPr lang="de-DE" sz="2400" i="1" dirty="0">
                                      <a:solidFill>
                                        <a:schemeClr val="tx1"/>
                                      </a:solidFill>
                                      <a:latin typeface="Cambria Math" panose="02040503050406030204" pitchFamily="18" charset="0"/>
                                    </a:rPr>
                                  </m:ctrlPr>
                                </m:dPr>
                                <m:e>
                                  <m:f>
                                    <m:fPr>
                                      <m:ctrlPr>
                                        <a:rPr lang="de-DE" sz="2400" i="1" dirty="0">
                                          <a:solidFill>
                                            <a:schemeClr val="tx1"/>
                                          </a:solidFill>
                                          <a:latin typeface="Cambria Math" panose="02040503050406030204" pitchFamily="18" charset="0"/>
                                        </a:rPr>
                                      </m:ctrlPr>
                                    </m:fPr>
                                    <m:num>
                                      <m:r>
                                        <a:rPr lang="de-DE" sz="2400" b="0" i="1" dirty="0" smtClean="0">
                                          <a:solidFill>
                                            <a:schemeClr val="tx1"/>
                                          </a:solidFill>
                                          <a:latin typeface="Cambria Math" panose="02040503050406030204" pitchFamily="18" charset="0"/>
                                        </a:rPr>
                                        <m:t>200</m:t>
                                      </m:r>
                                    </m:num>
                                    <m:den>
                                      <m:r>
                                        <a:rPr lang="de-DE" sz="2400" b="0" i="1" dirty="0" smtClean="0">
                                          <a:solidFill>
                                            <a:schemeClr val="tx1"/>
                                          </a:solidFill>
                                          <a:latin typeface="Cambria Math" panose="02040503050406030204" pitchFamily="18" charset="0"/>
                                        </a:rPr>
                                        <m:t>100</m:t>
                                      </m:r>
                                    </m:den>
                                  </m:f>
                                  <m:r>
                                    <a:rPr lang="de-DE" sz="2400" i="0" dirty="0">
                                      <a:solidFill>
                                        <a:schemeClr val="tx1"/>
                                      </a:solidFill>
                                      <a:latin typeface="Cambria Math" panose="02040503050406030204" pitchFamily="18" charset="0"/>
                                    </a:rPr>
                                    <m:t>⋅</m:t>
                                  </m:r>
                                  <m:rad>
                                    <m:radPr>
                                      <m:degHide m:val="on"/>
                                      <m:ctrlPr>
                                        <a:rPr lang="de-DE" sz="2400" i="1" dirty="0">
                                          <a:solidFill>
                                            <a:schemeClr val="tx1"/>
                                          </a:solidFill>
                                          <a:latin typeface="Cambria Math" panose="02040503050406030204" pitchFamily="18" charset="0"/>
                                        </a:rPr>
                                      </m:ctrlPr>
                                    </m:radPr>
                                    <m:deg/>
                                    <m:e>
                                      <m:f>
                                        <m:fPr>
                                          <m:ctrlPr>
                                            <a:rPr lang="de-DE" sz="2400" i="1" dirty="0">
                                              <a:solidFill>
                                                <a:schemeClr val="tx1"/>
                                              </a:solidFill>
                                              <a:latin typeface="Cambria Math" panose="02040503050406030204" pitchFamily="18" charset="0"/>
                                            </a:rPr>
                                          </m:ctrlPr>
                                        </m:fPr>
                                        <m:num>
                                          <m:r>
                                            <a:rPr lang="de-DE" sz="2400" b="0" i="1" dirty="0" smtClean="0">
                                              <a:solidFill>
                                                <a:schemeClr val="tx1"/>
                                              </a:solidFill>
                                              <a:latin typeface="Cambria Math" panose="02040503050406030204" pitchFamily="18" charset="0"/>
                                            </a:rPr>
                                            <m:t>1</m:t>
                                          </m:r>
                                        </m:num>
                                        <m:den>
                                          <m:r>
                                            <a:rPr lang="de-DE" sz="2400" b="0" i="0" dirty="0" smtClean="0">
                                              <a:solidFill>
                                                <a:schemeClr val="tx1"/>
                                              </a:solidFill>
                                              <a:latin typeface="Cambria Math" panose="02040503050406030204" pitchFamily="18" charset="0"/>
                                            </a:rPr>
                                            <m:t>2</m:t>
                                          </m:r>
                                        </m:den>
                                      </m:f>
                                    </m:e>
                                  </m:rad>
                                </m:e>
                              </m:d>
                            </m:e>
                          </m:func>
                        </m:num>
                        <m:den>
                          <m:rad>
                            <m:radPr>
                              <m:degHide m:val="on"/>
                              <m:ctrlPr>
                                <a:rPr lang="de-DE" sz="2400" i="1" dirty="0" smtClean="0">
                                  <a:solidFill>
                                    <a:schemeClr val="tx1"/>
                                  </a:solidFill>
                                  <a:latin typeface="Cambria Math" panose="02040503050406030204" pitchFamily="18" charset="0"/>
                                </a:rPr>
                              </m:ctrlPr>
                            </m:radPr>
                            <m:deg/>
                            <m:e>
                              <m:r>
                                <a:rPr lang="de-DE" sz="2400" b="0" i="0" dirty="0" smtClean="0">
                                  <a:solidFill>
                                    <a:schemeClr val="tx1"/>
                                  </a:solidFill>
                                  <a:latin typeface="Cambria Math" panose="02040503050406030204" pitchFamily="18" charset="0"/>
                                </a:rPr>
                                <m:t>1∗2</m:t>
                              </m:r>
                            </m:e>
                          </m:rad>
                        </m:den>
                      </m:f>
                    </m:oMath>
                  </m:oMathPara>
                </a14:m>
                <a:endParaRPr lang="de-DE" sz="2400" dirty="0"/>
              </a:p>
            </p:txBody>
          </p:sp>
        </mc:Choice>
        <mc:Fallback xmlns="">
          <p:sp>
            <p:nvSpPr>
              <p:cNvPr id="4" name="Textfeld 3">
                <a:extLst>
                  <a:ext uri="{FF2B5EF4-FFF2-40B4-BE49-F238E27FC236}">
                    <a16:creationId xmlns:a16="http://schemas.microsoft.com/office/drawing/2014/main" id="{BF7AA476-E298-ECE4-5816-9F12908FDA63}"/>
                  </a:ext>
                </a:extLst>
              </p:cNvPr>
              <p:cNvSpPr txBox="1">
                <a:spLocks noRot="1" noChangeAspect="1" noMove="1" noResize="1" noEditPoints="1" noAdjustHandles="1" noChangeArrowheads="1" noChangeShapeType="1" noTextEdit="1"/>
              </p:cNvSpPr>
              <p:nvPr/>
            </p:nvSpPr>
            <p:spPr>
              <a:xfrm>
                <a:off x="1224604" y="109322"/>
                <a:ext cx="3354957" cy="1356077"/>
              </a:xfrm>
              <a:prstGeom prst="rect">
                <a:avLst/>
              </a:prstGeom>
              <a:blipFill>
                <a:blip r:embed="rId3"/>
                <a:stretch>
                  <a:fillRect/>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5" name="Textfeld 4">
                <a:extLst>
                  <a:ext uri="{FF2B5EF4-FFF2-40B4-BE49-F238E27FC236}">
                    <a16:creationId xmlns:a16="http://schemas.microsoft.com/office/drawing/2014/main" id="{67A989FD-E927-CDBB-1ED7-F4656FD804AF}"/>
                  </a:ext>
                </a:extLst>
              </p:cNvPr>
              <p:cNvSpPr txBox="1"/>
              <p:nvPr/>
            </p:nvSpPr>
            <p:spPr>
              <a:xfrm>
                <a:off x="264160" y="1921286"/>
                <a:ext cx="1920847" cy="738664"/>
              </a:xfrm>
              <a:prstGeom prst="rect">
                <a:avLst/>
              </a:prstGeom>
              <a:noFill/>
            </p:spPr>
            <p:txBody>
              <a:bodyPr wrap="none" rtlCol="0">
                <a:spAutoFit/>
              </a:bodyPr>
              <a:lstStyle/>
              <a:p>
                <a:r>
                  <a:rPr lang="de-DE" sz="2400" dirty="0">
                    <a:solidFill>
                      <a:schemeClr val="tx1"/>
                    </a:solidFill>
                  </a:rPr>
                  <a:t>H</a:t>
                </a:r>
                <a14:m>
                  <m:oMath xmlns:m="http://schemas.openxmlformats.org/officeDocument/2006/math">
                    <m:d>
                      <m:dPr>
                        <m:ctrlPr>
                          <a:rPr lang="de-DE" sz="2400" i="1">
                            <a:solidFill>
                              <a:schemeClr val="tx1"/>
                            </a:solidFill>
                            <a:latin typeface="Cambria Math" panose="02040503050406030204" pitchFamily="18" charset="0"/>
                          </a:rPr>
                        </m:ctrlPr>
                      </m:dPr>
                      <m:e>
                        <m:sSup>
                          <m:sSupPr>
                            <m:ctrlPr>
                              <a:rPr lang="de-DE" sz="2400" i="1">
                                <a:solidFill>
                                  <a:schemeClr val="tx1"/>
                                </a:solidFill>
                                <a:latin typeface="Cambria Math" panose="02040503050406030204" pitchFamily="18" charset="0"/>
                              </a:rPr>
                            </m:ctrlPr>
                          </m:sSupPr>
                          <m:e>
                            <m:r>
                              <a:rPr lang="de-DE" sz="2400" i="1">
                                <a:solidFill>
                                  <a:schemeClr val="tx1"/>
                                </a:solidFill>
                                <a:latin typeface="Cambria Math" panose="02040503050406030204" pitchFamily="18" charset="0"/>
                              </a:rPr>
                              <m:t>𝑡</m:t>
                            </m:r>
                          </m:e>
                          <m:sup>
                            <m:r>
                              <a:rPr lang="de-DE" sz="2400" i="0">
                                <a:solidFill>
                                  <a:schemeClr val="tx1"/>
                                </a:solidFill>
                                <a:latin typeface="Cambria Math" panose="02040503050406030204" pitchFamily="18" charset="0"/>
                              </a:rPr>
                              <m:t>+</m:t>
                            </m:r>
                          </m:sup>
                        </m:sSup>
                      </m:e>
                    </m:d>
                  </m:oMath>
                </a14:m>
                <a:r>
                  <a:rPr lang="de-DE" sz="2400" dirty="0"/>
                  <a:t>= 0.62   </a:t>
                </a:r>
              </a:p>
              <a:p>
                <a:endParaRPr lang="de-DE" dirty="0"/>
              </a:p>
            </p:txBody>
          </p:sp>
        </mc:Choice>
        <mc:Fallback>
          <p:sp>
            <p:nvSpPr>
              <p:cNvPr id="5" name="Textfeld 4">
                <a:extLst>
                  <a:ext uri="{FF2B5EF4-FFF2-40B4-BE49-F238E27FC236}">
                    <a16:creationId xmlns:a16="http://schemas.microsoft.com/office/drawing/2014/main" id="{67A989FD-E927-CDBB-1ED7-F4656FD804AF}"/>
                  </a:ext>
                </a:extLst>
              </p:cNvPr>
              <p:cNvSpPr txBox="1">
                <a:spLocks noRot="1" noChangeAspect="1" noMove="1" noResize="1" noEditPoints="1" noAdjustHandles="1" noChangeArrowheads="1" noChangeShapeType="1" noTextEdit="1"/>
              </p:cNvSpPr>
              <p:nvPr/>
            </p:nvSpPr>
            <p:spPr>
              <a:xfrm>
                <a:off x="264160" y="1921286"/>
                <a:ext cx="1920847" cy="738664"/>
              </a:xfrm>
              <a:prstGeom prst="rect">
                <a:avLst/>
              </a:prstGeom>
              <a:blipFill>
                <a:blip r:embed="rId4"/>
                <a:stretch>
                  <a:fillRect l="-4762" t="-6612"/>
                </a:stretch>
              </a:blipFill>
            </p:spPr>
            <p:txBody>
              <a:bodyPr/>
              <a:lstStyle/>
              <a:p>
                <a:r>
                  <a:rPr lang="de-DE">
                    <a:noFill/>
                  </a:rPr>
                  <a:t> </a:t>
                </a:r>
              </a:p>
            </p:txBody>
          </p:sp>
        </mc:Fallback>
      </mc:AlternateContent>
    </p:spTree>
    <p:extLst>
      <p:ext uri="{BB962C8B-B14F-4D97-AF65-F5344CB8AC3E}">
        <p14:creationId xmlns:p14="http://schemas.microsoft.com/office/powerpoint/2010/main" val="627004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el 1">
                <a:extLst>
                  <a:ext uri="{FF2B5EF4-FFF2-40B4-BE49-F238E27FC236}">
                    <a16:creationId xmlns:a16="http://schemas.microsoft.com/office/drawing/2014/main" id="{6738C5BC-0166-88FD-376E-27F106A6973D}"/>
                  </a:ext>
                </a:extLst>
              </p:cNvPr>
              <p:cNvSpPr>
                <a:spLocks noGrp="1"/>
              </p:cNvSpPr>
              <p:nvPr>
                <p:ph type="title"/>
              </p:nvPr>
            </p:nvSpPr>
            <p:spPr>
              <a:xfrm>
                <a:off x="-1467896" y="-105023"/>
                <a:ext cx="4618055" cy="750242"/>
              </a:xfrm>
            </p:spPr>
            <p:txBody>
              <a:bodyPr/>
              <a:lstStyle/>
              <a:p>
                <a:pPr/>
                <a14:m>
                  <m:oMathPara xmlns:m="http://schemas.openxmlformats.org/officeDocument/2006/math">
                    <m:oMathParaPr>
                      <m:jc m:val="centerGroup"/>
                    </m:oMathParaPr>
                    <m:oMath xmlns:m="http://schemas.openxmlformats.org/officeDocument/2006/math">
                      <m:sSub>
                        <m:sSubPr>
                          <m:ctrlPr>
                            <a:rPr lang="de-DE" sz="2400" i="1" dirty="0" smtClean="0">
                              <a:solidFill>
                                <a:srgbClr val="00B0F0"/>
                              </a:solidFill>
                              <a:latin typeface="Cambria Math" panose="02040503050406030204" pitchFamily="18" charset="0"/>
                            </a:rPr>
                          </m:ctrlPr>
                        </m:sSubPr>
                        <m:e>
                          <m:r>
                            <a:rPr lang="de-DE" sz="2400" i="1" dirty="0">
                              <a:solidFill>
                                <a:srgbClr val="00B0F0"/>
                              </a:solidFill>
                              <a:latin typeface="Cambria Math" panose="02040503050406030204" pitchFamily="18" charset="0"/>
                            </a:rPr>
                            <m:t>𝐺</m:t>
                          </m:r>
                        </m:e>
                        <m:sub>
                          <m:r>
                            <a:rPr lang="de-DE" sz="2400" i="0" dirty="0">
                              <a:solidFill>
                                <a:srgbClr val="00B0F0"/>
                              </a:solidFill>
                              <a:latin typeface="Cambria Math" panose="02040503050406030204" pitchFamily="18" charset="0"/>
                            </a:rPr>
                            <m:t>0</m:t>
                          </m:r>
                        </m:sub>
                      </m:sSub>
                      <m:r>
                        <a:rPr lang="de-DE" sz="2400" i="0" dirty="0">
                          <a:latin typeface="Cambria Math" panose="02040503050406030204" pitchFamily="18" charset="0"/>
                        </a:rPr>
                        <m:t>=8000</m:t>
                      </m:r>
                    </m:oMath>
                  </m:oMathPara>
                </a14:m>
                <a:endParaRPr lang="de-DE" sz="2400" dirty="0"/>
              </a:p>
            </p:txBody>
          </p:sp>
        </mc:Choice>
        <mc:Fallback xmlns="">
          <p:sp>
            <p:nvSpPr>
              <p:cNvPr id="2" name="Titel 1">
                <a:extLst>
                  <a:ext uri="{FF2B5EF4-FFF2-40B4-BE49-F238E27FC236}">
                    <a16:creationId xmlns:a16="http://schemas.microsoft.com/office/drawing/2014/main" id="{6738C5BC-0166-88FD-376E-27F106A6973D}"/>
                  </a:ext>
                </a:extLst>
              </p:cNvPr>
              <p:cNvSpPr>
                <a:spLocks noGrp="1" noRot="1" noChangeAspect="1" noMove="1" noResize="1" noEditPoints="1" noAdjustHandles="1" noChangeArrowheads="1" noChangeShapeType="1" noTextEdit="1"/>
              </p:cNvSpPr>
              <p:nvPr>
                <p:ph type="title"/>
              </p:nvPr>
            </p:nvSpPr>
            <p:spPr>
              <a:xfrm>
                <a:off x="-1467896" y="-105023"/>
                <a:ext cx="4618055" cy="750242"/>
              </a:xfrm>
              <a:blipFill>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B2FF0981-65FB-A012-6226-92387F2E8E4B}"/>
                  </a:ext>
                </a:extLst>
              </p:cNvPr>
              <p:cNvSpPr txBox="1"/>
              <p:nvPr/>
            </p:nvSpPr>
            <p:spPr>
              <a:xfrm>
                <a:off x="1657903" y="39265"/>
                <a:ext cx="168244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DE" sz="2400" i="1" smtClean="0">
                              <a:solidFill>
                                <a:srgbClr val="FF0000"/>
                              </a:solidFill>
                              <a:latin typeface="Cambria Math" panose="02040503050406030204" pitchFamily="18" charset="0"/>
                            </a:rPr>
                          </m:ctrlPr>
                        </m:sSubPr>
                        <m:e>
                          <m:r>
                            <a:rPr lang="de-DE" sz="2400" i="1">
                              <a:solidFill>
                                <a:srgbClr val="FF0000"/>
                              </a:solidFill>
                              <a:latin typeface="Cambria Math" panose="02040503050406030204" pitchFamily="18" charset="0"/>
                            </a:rPr>
                            <m:t>𝐻</m:t>
                          </m:r>
                        </m:e>
                        <m:sub>
                          <m:r>
                            <a:rPr lang="de-DE" sz="2400" i="0">
                              <a:solidFill>
                                <a:srgbClr val="FF0000"/>
                              </a:solidFill>
                              <a:latin typeface="Cambria Math" panose="02040503050406030204" pitchFamily="18" charset="0"/>
                            </a:rPr>
                            <m:t>0</m:t>
                          </m:r>
                        </m:sub>
                      </m:sSub>
                      <m:r>
                        <a:rPr lang="de-DE" sz="2400" i="0">
                          <a:latin typeface="Cambria Math" panose="02040503050406030204" pitchFamily="18" charset="0"/>
                        </a:rPr>
                        <m:t>=</m:t>
                      </m:r>
                      <m:r>
                        <a:rPr lang="de-DE" sz="2400" b="0" i="0" smtClean="0">
                          <a:latin typeface="Cambria Math" panose="02040503050406030204" pitchFamily="18" charset="0"/>
                        </a:rPr>
                        <m:t>7000</m:t>
                      </m:r>
                    </m:oMath>
                  </m:oMathPara>
                </a14:m>
                <a:endParaRPr lang="de-DE" sz="2400" dirty="0"/>
              </a:p>
            </p:txBody>
          </p:sp>
        </mc:Choice>
        <mc:Fallback xmlns="">
          <p:sp>
            <p:nvSpPr>
              <p:cNvPr id="6" name="Textfeld 5">
                <a:extLst>
                  <a:ext uri="{FF2B5EF4-FFF2-40B4-BE49-F238E27FC236}">
                    <a16:creationId xmlns:a16="http://schemas.microsoft.com/office/drawing/2014/main" id="{B2FF0981-65FB-A012-6226-92387F2E8E4B}"/>
                  </a:ext>
                </a:extLst>
              </p:cNvPr>
              <p:cNvSpPr txBox="1">
                <a:spLocks noRot="1" noChangeAspect="1" noMove="1" noResize="1" noEditPoints="1" noAdjustHandles="1" noChangeArrowheads="1" noChangeShapeType="1" noTextEdit="1"/>
              </p:cNvSpPr>
              <p:nvPr/>
            </p:nvSpPr>
            <p:spPr>
              <a:xfrm>
                <a:off x="1657903" y="39265"/>
                <a:ext cx="1682448" cy="461665"/>
              </a:xfrm>
              <a:prstGeom prst="rect">
                <a:avLst/>
              </a:prstGeom>
              <a:blipFill>
                <a:blip r:embed="rId3"/>
                <a:stretch>
                  <a:fillRect b="-1316"/>
                </a:stretch>
              </a:blipFill>
            </p:spPr>
            <p:txBody>
              <a:bodyPr/>
              <a:lstStyle/>
              <a:p>
                <a:r>
                  <a:rPr lang="de-DE">
                    <a:noFill/>
                  </a:rPr>
                  <a:t> </a:t>
                </a:r>
              </a:p>
            </p:txBody>
          </p:sp>
        </mc:Fallback>
      </mc:AlternateContent>
      <p:sp>
        <p:nvSpPr>
          <p:cNvPr id="7" name="Textfeld 6">
            <a:extLst>
              <a:ext uri="{FF2B5EF4-FFF2-40B4-BE49-F238E27FC236}">
                <a16:creationId xmlns:a16="http://schemas.microsoft.com/office/drawing/2014/main" id="{93603D66-1636-FEB6-1834-1FF6A1678750}"/>
              </a:ext>
            </a:extLst>
          </p:cNvPr>
          <p:cNvSpPr txBox="1"/>
          <p:nvPr/>
        </p:nvSpPr>
        <p:spPr>
          <a:xfrm>
            <a:off x="116253" y="483930"/>
            <a:ext cx="724878" cy="369332"/>
          </a:xfrm>
          <a:prstGeom prst="rect">
            <a:avLst/>
          </a:prstGeom>
          <a:noFill/>
        </p:spPr>
        <p:txBody>
          <a:bodyPr wrap="none" rtlCol="0">
            <a:spAutoFit/>
          </a:bodyPr>
          <a:lstStyle/>
          <a:p>
            <a:r>
              <a:rPr lang="de-DE" dirty="0"/>
              <a:t>r= 1,9</a:t>
            </a:r>
          </a:p>
        </p:txBody>
      </p:sp>
      <p:sp>
        <p:nvSpPr>
          <p:cNvPr id="8" name="Textfeld 7">
            <a:extLst>
              <a:ext uri="{FF2B5EF4-FFF2-40B4-BE49-F238E27FC236}">
                <a16:creationId xmlns:a16="http://schemas.microsoft.com/office/drawing/2014/main" id="{FA907593-4C95-B3C1-125C-9C08D334521C}"/>
              </a:ext>
            </a:extLst>
          </p:cNvPr>
          <p:cNvSpPr txBox="1"/>
          <p:nvPr/>
        </p:nvSpPr>
        <p:spPr>
          <a:xfrm>
            <a:off x="1699003" y="470380"/>
            <a:ext cx="681597" cy="369332"/>
          </a:xfrm>
          <a:prstGeom prst="rect">
            <a:avLst/>
          </a:prstGeom>
          <a:noFill/>
        </p:spPr>
        <p:txBody>
          <a:bodyPr wrap="none" rtlCol="0">
            <a:spAutoFit/>
          </a:bodyPr>
          <a:lstStyle/>
          <a:p>
            <a:r>
              <a:rPr lang="de-DE" dirty="0"/>
              <a:t>s=2,6</a:t>
            </a:r>
          </a:p>
        </p:txBody>
      </p:sp>
      <p:sp>
        <p:nvSpPr>
          <p:cNvPr id="12" name="Textfeld 11">
            <a:extLst>
              <a:ext uri="{FF2B5EF4-FFF2-40B4-BE49-F238E27FC236}">
                <a16:creationId xmlns:a16="http://schemas.microsoft.com/office/drawing/2014/main" id="{A83E76C4-DF3C-966D-67DF-3D8E3F426CE4}"/>
              </a:ext>
            </a:extLst>
          </p:cNvPr>
          <p:cNvSpPr txBox="1"/>
          <p:nvPr/>
        </p:nvSpPr>
        <p:spPr>
          <a:xfrm>
            <a:off x="3584697" y="66369"/>
            <a:ext cx="1797049" cy="461665"/>
          </a:xfrm>
          <a:prstGeom prst="rect">
            <a:avLst/>
          </a:prstGeom>
          <a:noFill/>
        </p:spPr>
        <p:txBody>
          <a:bodyPr wrap="square" rtlCol="0">
            <a:spAutoFit/>
          </a:bodyPr>
          <a:lstStyle/>
          <a:p>
            <a:r>
              <a:rPr lang="de-DE" sz="2400" dirty="0"/>
              <a:t>L= 5309 -&gt;</a:t>
            </a:r>
          </a:p>
        </p:txBody>
      </p:sp>
      <p:sp>
        <p:nvSpPr>
          <p:cNvPr id="14" name="Textfeld 13">
            <a:extLst>
              <a:ext uri="{FF2B5EF4-FFF2-40B4-BE49-F238E27FC236}">
                <a16:creationId xmlns:a16="http://schemas.microsoft.com/office/drawing/2014/main" id="{E31318F8-9AF7-29BF-9388-5F755579DF45}"/>
              </a:ext>
            </a:extLst>
          </p:cNvPr>
          <p:cNvSpPr txBox="1"/>
          <p:nvPr/>
        </p:nvSpPr>
        <p:spPr>
          <a:xfrm>
            <a:off x="4954726" y="135050"/>
            <a:ext cx="1141274" cy="369332"/>
          </a:xfrm>
          <a:prstGeom prst="rect">
            <a:avLst/>
          </a:prstGeom>
          <a:noFill/>
        </p:spPr>
        <p:txBody>
          <a:bodyPr wrap="none" rtlCol="0">
            <a:spAutoFit/>
          </a:bodyPr>
          <a:lstStyle/>
          <a:p>
            <a:r>
              <a:rPr lang="de-DE" dirty="0"/>
              <a:t>G gewinnt</a:t>
            </a:r>
          </a:p>
        </p:txBody>
      </p:sp>
      <p:pic>
        <p:nvPicPr>
          <p:cNvPr id="9" name="Inhaltsplatzhalter 8" descr="Ein Bild, das Text, Diagramm, Reihe, Zahl enthält.&#10;&#10;Automatisch generierte Beschreibung">
            <a:extLst>
              <a:ext uri="{FF2B5EF4-FFF2-40B4-BE49-F238E27FC236}">
                <a16:creationId xmlns:a16="http://schemas.microsoft.com/office/drawing/2014/main" id="{E108620F-06CD-D794-B35A-A3B99E57F8D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0" y="839712"/>
            <a:ext cx="12192000" cy="6045201"/>
          </a:xfrm>
        </p:spPr>
      </p:pic>
      <mc:AlternateContent xmlns:mc="http://schemas.openxmlformats.org/markup-compatibility/2006" xmlns:a14="http://schemas.microsoft.com/office/drawing/2010/main">
        <mc:Choice Requires="a14">
          <p:sp>
            <p:nvSpPr>
              <p:cNvPr id="11" name="Textfeld 10">
                <a:extLst>
                  <a:ext uri="{FF2B5EF4-FFF2-40B4-BE49-F238E27FC236}">
                    <a16:creationId xmlns:a16="http://schemas.microsoft.com/office/drawing/2014/main" id="{34760979-E956-217A-4D5B-6D351F13E768}"/>
                  </a:ext>
                </a:extLst>
              </p:cNvPr>
              <p:cNvSpPr txBox="1"/>
              <p:nvPr/>
            </p:nvSpPr>
            <p:spPr>
              <a:xfrm>
                <a:off x="6838545" y="321013"/>
                <a:ext cx="2281587" cy="675185"/>
              </a:xfrm>
              <a:prstGeom prst="rect">
                <a:avLst/>
              </a:prstGeom>
              <a:noFill/>
            </p:spPr>
            <p:txBody>
              <a:bodyPr wrap="none" rtlCol="0">
                <a:spAutoFit/>
              </a:bodyPr>
              <a:lstStyle/>
              <a:p>
                <a:r>
                  <a:rPr lang="de-DE" dirty="0">
                    <a:solidFill>
                      <a:schemeClr val="tx1"/>
                    </a:solidFill>
                  </a:rPr>
                  <a:t>G</a:t>
                </a:r>
                <a14:m>
                  <m:oMath xmlns:m="http://schemas.openxmlformats.org/officeDocument/2006/math">
                    <m:d>
                      <m:dPr>
                        <m:ctrlPr>
                          <a:rPr lang="de-DE" i="1">
                            <a:solidFill>
                              <a:schemeClr val="tx1"/>
                            </a:solidFill>
                            <a:latin typeface="Cambria Math" panose="02040503050406030204" pitchFamily="18" charset="0"/>
                          </a:rPr>
                        </m:ctrlPr>
                      </m:dPr>
                      <m:e>
                        <m:sSup>
                          <m:sSupPr>
                            <m:ctrlPr>
                              <a:rPr lang="de-DE" i="1">
                                <a:solidFill>
                                  <a:schemeClr val="tx1"/>
                                </a:solidFill>
                                <a:latin typeface="Cambria Math" panose="02040503050406030204" pitchFamily="18" charset="0"/>
                              </a:rPr>
                            </m:ctrlPr>
                          </m:sSupPr>
                          <m:e>
                            <m:r>
                              <a:rPr lang="de-DE" i="1">
                                <a:solidFill>
                                  <a:schemeClr val="tx1"/>
                                </a:solidFill>
                                <a:latin typeface="Cambria Math" panose="02040503050406030204" pitchFamily="18" charset="0"/>
                              </a:rPr>
                              <m:t>𝑡</m:t>
                            </m:r>
                          </m:e>
                          <m:sup>
                            <m:r>
                              <a:rPr lang="de-DE" i="0">
                                <a:solidFill>
                                  <a:schemeClr val="tx1"/>
                                </a:solidFill>
                                <a:latin typeface="Cambria Math" panose="02040503050406030204" pitchFamily="18" charset="0"/>
                              </a:rPr>
                              <m:t>+</m:t>
                            </m:r>
                          </m:sup>
                        </m:sSup>
                      </m:e>
                    </m:d>
                    <m:r>
                      <a:rPr lang="de-DE" i="0">
                        <a:solidFill>
                          <a:schemeClr val="tx1"/>
                        </a:solidFill>
                        <a:latin typeface="Cambria Math" panose="02040503050406030204" pitchFamily="18" charset="0"/>
                      </a:rPr>
                      <m:t>=</m:t>
                    </m:r>
                    <m:rad>
                      <m:radPr>
                        <m:degHide m:val="on"/>
                        <m:ctrlPr>
                          <a:rPr lang="de-DE" i="1">
                            <a:solidFill>
                              <a:schemeClr val="tx1"/>
                            </a:solidFill>
                            <a:latin typeface="Cambria Math" panose="02040503050406030204" pitchFamily="18" charset="0"/>
                          </a:rPr>
                        </m:ctrlPr>
                      </m:radPr>
                      <m:deg/>
                      <m:e>
                        <m:r>
                          <a:rPr lang="de-DE" b="0" i="0" smtClean="0">
                            <a:solidFill>
                              <a:schemeClr val="tx1"/>
                            </a:solidFill>
                            <a:latin typeface="Cambria Math" panose="02040503050406030204" pitchFamily="18" charset="0"/>
                          </a:rPr>
                          <m:t>2500</m:t>
                        </m:r>
                      </m:e>
                    </m:rad>
                    <m:r>
                      <a:rPr lang="de-DE" i="0">
                        <a:solidFill>
                          <a:schemeClr val="tx1"/>
                        </a:solidFill>
                        <a:latin typeface="Cambria Math" panose="02040503050406030204" pitchFamily="18" charset="0"/>
                      </a:rPr>
                      <m:t>=</m:t>
                    </m:r>
                    <m:r>
                      <a:rPr lang="de-DE" b="0" i="0" smtClean="0">
                        <a:solidFill>
                          <a:schemeClr val="tx1"/>
                        </a:solidFill>
                        <a:latin typeface="Cambria Math" panose="02040503050406030204" pitchFamily="18" charset="0"/>
                      </a:rPr>
                      <m:t>50</m:t>
                    </m:r>
                  </m:oMath>
                </a14:m>
                <a:endParaRPr lang="de-DE" dirty="0">
                  <a:solidFill>
                    <a:schemeClr val="tx1"/>
                  </a:solidFill>
                </a:endParaRPr>
              </a:p>
              <a:p>
                <a:endParaRPr lang="de-DE" dirty="0"/>
              </a:p>
            </p:txBody>
          </p:sp>
        </mc:Choice>
        <mc:Fallback xmlns="">
          <p:sp>
            <p:nvSpPr>
              <p:cNvPr id="11" name="Textfeld 10">
                <a:extLst>
                  <a:ext uri="{FF2B5EF4-FFF2-40B4-BE49-F238E27FC236}">
                    <a16:creationId xmlns:a16="http://schemas.microsoft.com/office/drawing/2014/main" id="{34760979-E956-217A-4D5B-6D351F13E768}"/>
                  </a:ext>
                </a:extLst>
              </p:cNvPr>
              <p:cNvSpPr txBox="1">
                <a:spLocks noRot="1" noChangeAspect="1" noMove="1" noResize="1" noEditPoints="1" noAdjustHandles="1" noChangeArrowheads="1" noChangeShapeType="1" noTextEdit="1"/>
              </p:cNvSpPr>
              <p:nvPr/>
            </p:nvSpPr>
            <p:spPr>
              <a:xfrm>
                <a:off x="6838545" y="321013"/>
                <a:ext cx="2281587" cy="675185"/>
              </a:xfrm>
              <a:prstGeom prst="rect">
                <a:avLst/>
              </a:prstGeom>
              <a:blipFill>
                <a:blip r:embed="rId5"/>
                <a:stretch>
                  <a:fillRect l="-2406" t="-909"/>
                </a:stretch>
              </a:blipFill>
            </p:spPr>
            <p:txBody>
              <a:bodyPr/>
              <a:lstStyle/>
              <a:p>
                <a:r>
                  <a:rPr lang="de-DE">
                    <a:noFill/>
                  </a:rPr>
                  <a:t> </a:t>
                </a:r>
              </a:p>
            </p:txBody>
          </p:sp>
        </mc:Fallback>
      </mc:AlternateContent>
    </p:spTree>
    <p:extLst>
      <p:ext uri="{BB962C8B-B14F-4D97-AF65-F5344CB8AC3E}">
        <p14:creationId xmlns:p14="http://schemas.microsoft.com/office/powerpoint/2010/main" val="3730623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C918E2-B981-BDE4-5EA6-881C5A765AC1}"/>
              </a:ext>
            </a:extLst>
          </p:cNvPr>
          <p:cNvSpPr>
            <a:spLocks noGrp="1"/>
          </p:cNvSpPr>
          <p:nvPr>
            <p:ph type="title"/>
          </p:nvPr>
        </p:nvSpPr>
        <p:spPr>
          <a:xfrm>
            <a:off x="9134272" y="463685"/>
            <a:ext cx="1872645" cy="1456267"/>
          </a:xfrm>
        </p:spPr>
        <p:txBody>
          <a:bodyPr/>
          <a:lstStyle/>
          <a:p>
            <a:endParaRPr lang="de-DE" dirty="0"/>
          </a:p>
        </p:txBody>
      </p:sp>
      <p:sp>
        <p:nvSpPr>
          <p:cNvPr id="3" name="Inhaltsplatzhalter 2">
            <a:extLst>
              <a:ext uri="{FF2B5EF4-FFF2-40B4-BE49-F238E27FC236}">
                <a16:creationId xmlns:a16="http://schemas.microsoft.com/office/drawing/2014/main" id="{A9E18D56-6C28-F9F2-2B67-EB6CE1E79698}"/>
              </a:ext>
            </a:extLst>
          </p:cNvPr>
          <p:cNvSpPr>
            <a:spLocks noGrp="1"/>
          </p:cNvSpPr>
          <p:nvPr>
            <p:ph idx="1"/>
          </p:nvPr>
        </p:nvSpPr>
        <p:spPr>
          <a:xfrm>
            <a:off x="7996136" y="3429000"/>
            <a:ext cx="2821090" cy="2362200"/>
          </a:xfrm>
        </p:spPr>
        <p:txBody>
          <a:bodyPr/>
          <a:lstStyle/>
          <a:p>
            <a:endParaRPr lang="de-DE" dirty="0"/>
          </a:p>
        </p:txBody>
      </p:sp>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F9C8B364-1968-9959-2284-33523463336F}"/>
                  </a:ext>
                </a:extLst>
              </p:cNvPr>
              <p:cNvSpPr txBox="1"/>
              <p:nvPr/>
            </p:nvSpPr>
            <p:spPr>
              <a:xfrm>
                <a:off x="685801" y="642026"/>
                <a:ext cx="3116046" cy="1298561"/>
              </a:xfrm>
              <a:prstGeom prst="rect">
                <a:avLst/>
              </a:prstGeom>
              <a:noFill/>
            </p:spPr>
            <p:txBody>
              <a:bodyPr wrap="none" rtlCol="0">
                <a:spAutoFit/>
              </a:bodyPr>
              <a:lstStyle/>
              <a:p>
                <a14:m>
                  <m:oMath xmlns:m="http://schemas.openxmlformats.org/officeDocument/2006/math">
                    <m:d>
                      <m:dPr>
                        <m:ctrlPr>
                          <a:rPr lang="de-DE" sz="2400" i="1">
                            <a:solidFill>
                              <a:schemeClr val="tx1"/>
                            </a:solidFill>
                            <a:latin typeface="Cambria Math" panose="02040503050406030204" pitchFamily="18" charset="0"/>
                          </a:rPr>
                        </m:ctrlPr>
                      </m:dPr>
                      <m:e>
                        <m:sSup>
                          <m:sSupPr>
                            <m:ctrlPr>
                              <a:rPr lang="de-DE" sz="2400" i="1">
                                <a:solidFill>
                                  <a:schemeClr val="tx1"/>
                                </a:solidFill>
                                <a:latin typeface="Cambria Math" panose="02040503050406030204" pitchFamily="18" charset="0"/>
                              </a:rPr>
                            </m:ctrlPr>
                          </m:sSupPr>
                          <m:e>
                            <m:r>
                              <a:rPr lang="de-DE" sz="2400" i="1">
                                <a:solidFill>
                                  <a:schemeClr val="tx1"/>
                                </a:solidFill>
                                <a:latin typeface="Cambria Math" panose="02040503050406030204" pitchFamily="18" charset="0"/>
                              </a:rPr>
                              <m:t>𝑡</m:t>
                            </m:r>
                          </m:e>
                          <m:sup>
                            <m:r>
                              <a:rPr lang="de-DE" sz="2400" i="0">
                                <a:solidFill>
                                  <a:schemeClr val="tx1"/>
                                </a:solidFill>
                                <a:latin typeface="Cambria Math" panose="02040503050406030204" pitchFamily="18" charset="0"/>
                              </a:rPr>
                              <m:t>+</m:t>
                            </m:r>
                          </m:sup>
                        </m:sSup>
                      </m:e>
                    </m:d>
                  </m:oMath>
                </a14:m>
                <a:r>
                  <a:rPr lang="de-DE" sz="2400" dirty="0"/>
                  <a:t>= </a:t>
                </a:r>
                <a14:m>
                  <m:oMath xmlns:m="http://schemas.openxmlformats.org/officeDocument/2006/math">
                    <m:f>
                      <m:fPr>
                        <m:ctrlPr>
                          <a:rPr lang="de-DE" sz="2400" i="1" dirty="0">
                            <a:latin typeface="Cambria Math" panose="02040503050406030204" pitchFamily="18" charset="0"/>
                          </a:rPr>
                        </m:ctrlPr>
                      </m:fPr>
                      <m:num>
                        <m:sSup>
                          <m:sSupPr>
                            <m:ctrlPr>
                              <a:rPr lang="de-DE" sz="2400" i="1" dirty="0">
                                <a:latin typeface="Cambria Math" panose="02040503050406030204" pitchFamily="18" charset="0"/>
                              </a:rPr>
                            </m:ctrlPr>
                          </m:sSupPr>
                          <m:e/>
                          <m:sup/>
                        </m:sSup>
                        <m:func>
                          <m:funcPr>
                            <m:ctrlPr>
                              <a:rPr lang="de-DE" sz="2400" i="1" dirty="0">
                                <a:latin typeface="Cambria Math" panose="02040503050406030204" pitchFamily="18" charset="0"/>
                              </a:rPr>
                            </m:ctrlPr>
                          </m:funcPr>
                          <m:fName>
                            <m:r>
                              <m:rPr>
                                <m:sty m:val="p"/>
                              </m:rPr>
                              <a:rPr lang="de-DE" sz="2400" dirty="0">
                                <a:latin typeface="Cambria Math" panose="02040503050406030204" pitchFamily="18" charset="0"/>
                              </a:rPr>
                              <m:t>arctanh</m:t>
                            </m:r>
                          </m:fName>
                          <m:e>
                            <m:d>
                              <m:dPr>
                                <m:ctrlPr>
                                  <a:rPr lang="de-DE" sz="2400" i="1" dirty="0">
                                    <a:latin typeface="Cambria Math" panose="02040503050406030204" pitchFamily="18" charset="0"/>
                                  </a:rPr>
                                </m:ctrlPr>
                              </m:dPr>
                              <m:e>
                                <m:f>
                                  <m:fPr>
                                    <m:ctrlPr>
                                      <a:rPr lang="de-DE" sz="2400" i="1" dirty="0">
                                        <a:latin typeface="Cambria Math" panose="02040503050406030204" pitchFamily="18" charset="0"/>
                                      </a:rPr>
                                    </m:ctrlPr>
                                  </m:fPr>
                                  <m:num>
                                    <m:sSub>
                                      <m:sSubPr>
                                        <m:ctrlPr>
                                          <a:rPr lang="de-DE" sz="2400" i="1">
                                            <a:solidFill>
                                              <a:srgbClr val="FF0000"/>
                                            </a:solidFill>
                                            <a:latin typeface="Cambria Math" panose="02040503050406030204" pitchFamily="18" charset="0"/>
                                          </a:rPr>
                                        </m:ctrlPr>
                                      </m:sSubPr>
                                      <m:e>
                                        <m:r>
                                          <a:rPr lang="de-DE" sz="2400" i="1">
                                            <a:solidFill>
                                              <a:srgbClr val="FF0000"/>
                                            </a:solidFill>
                                            <a:latin typeface="Cambria Math" panose="02040503050406030204" pitchFamily="18" charset="0"/>
                                          </a:rPr>
                                          <m:t>𝐻</m:t>
                                        </m:r>
                                      </m:e>
                                      <m:sub>
                                        <m:r>
                                          <a:rPr lang="de-DE" sz="2400" i="1">
                                            <a:solidFill>
                                              <a:srgbClr val="FF0000"/>
                                            </a:solidFill>
                                            <a:latin typeface="Cambria Math" panose="02040503050406030204" pitchFamily="18" charset="0"/>
                                          </a:rPr>
                                          <m:t>0</m:t>
                                        </m:r>
                                      </m:sub>
                                    </m:sSub>
                                  </m:num>
                                  <m:den>
                                    <m:sSub>
                                      <m:sSubPr>
                                        <m:ctrlPr>
                                          <a:rPr lang="de-DE" sz="2400" i="1" dirty="0">
                                            <a:solidFill>
                                              <a:srgbClr val="00B0F0"/>
                                            </a:solidFill>
                                            <a:latin typeface="Cambria Math" panose="02040503050406030204" pitchFamily="18" charset="0"/>
                                          </a:rPr>
                                        </m:ctrlPr>
                                      </m:sSubPr>
                                      <m:e>
                                        <m:r>
                                          <a:rPr lang="de-DE" sz="2400" i="1" dirty="0">
                                            <a:solidFill>
                                              <a:srgbClr val="00B0F0"/>
                                            </a:solidFill>
                                            <a:latin typeface="Cambria Math" panose="02040503050406030204" pitchFamily="18" charset="0"/>
                                          </a:rPr>
                                          <m:t>𝐺</m:t>
                                        </m:r>
                                      </m:e>
                                      <m:sub>
                                        <m:r>
                                          <a:rPr lang="de-DE" sz="2400" dirty="0">
                                            <a:solidFill>
                                              <a:srgbClr val="00B0F0"/>
                                            </a:solidFill>
                                            <a:latin typeface="Cambria Math" panose="02040503050406030204" pitchFamily="18" charset="0"/>
                                          </a:rPr>
                                          <m:t>0</m:t>
                                        </m:r>
                                      </m:sub>
                                    </m:sSub>
                                  </m:den>
                                </m:f>
                                <m:r>
                                  <a:rPr lang="de-DE" sz="2400" dirty="0">
                                    <a:latin typeface="Cambria Math" panose="02040503050406030204" pitchFamily="18" charset="0"/>
                                  </a:rPr>
                                  <m:t>⋅</m:t>
                                </m:r>
                                <m:rad>
                                  <m:radPr>
                                    <m:degHide m:val="on"/>
                                    <m:ctrlPr>
                                      <a:rPr lang="de-DE" sz="2400" i="1" dirty="0">
                                        <a:latin typeface="Cambria Math" panose="02040503050406030204" pitchFamily="18" charset="0"/>
                                      </a:rPr>
                                    </m:ctrlPr>
                                  </m:radPr>
                                  <m:deg/>
                                  <m:e>
                                    <m:f>
                                      <m:fPr>
                                        <m:ctrlPr>
                                          <a:rPr lang="de-DE" sz="2400" i="1" dirty="0">
                                            <a:latin typeface="Cambria Math" panose="02040503050406030204" pitchFamily="18" charset="0"/>
                                          </a:rPr>
                                        </m:ctrlPr>
                                      </m:fPr>
                                      <m:num>
                                        <m:r>
                                          <a:rPr lang="de-DE" sz="2400" i="1" dirty="0">
                                            <a:latin typeface="Cambria Math" panose="02040503050406030204" pitchFamily="18" charset="0"/>
                                          </a:rPr>
                                          <m:t>𝑟</m:t>
                                        </m:r>
                                      </m:num>
                                      <m:den>
                                        <m:r>
                                          <m:rPr>
                                            <m:sty m:val="p"/>
                                          </m:rPr>
                                          <a:rPr lang="de-DE" sz="2400" dirty="0">
                                            <a:latin typeface="Cambria Math" panose="02040503050406030204" pitchFamily="18" charset="0"/>
                                          </a:rPr>
                                          <m:t>s</m:t>
                                        </m:r>
                                      </m:den>
                                    </m:f>
                                  </m:e>
                                </m:rad>
                              </m:e>
                            </m:d>
                          </m:e>
                        </m:func>
                      </m:num>
                      <m:den>
                        <m:rad>
                          <m:radPr>
                            <m:degHide m:val="on"/>
                            <m:ctrlPr>
                              <a:rPr lang="de-DE" sz="2400" i="1" dirty="0">
                                <a:latin typeface="Cambria Math" panose="02040503050406030204" pitchFamily="18" charset="0"/>
                              </a:rPr>
                            </m:ctrlPr>
                          </m:radPr>
                          <m:deg/>
                          <m:e>
                            <m:r>
                              <m:rPr>
                                <m:sty m:val="p"/>
                              </m:rPr>
                              <a:rPr lang="de-DE" sz="2400" dirty="0">
                                <a:latin typeface="Cambria Math" panose="02040503050406030204" pitchFamily="18" charset="0"/>
                              </a:rPr>
                              <m:t>r</m:t>
                            </m:r>
                            <m:r>
                              <a:rPr lang="de-DE" sz="2400" dirty="0">
                                <a:latin typeface="Cambria Math" panose="02040503050406030204" pitchFamily="18" charset="0"/>
                              </a:rPr>
                              <m:t>∗</m:t>
                            </m:r>
                            <m:r>
                              <m:rPr>
                                <m:sty m:val="p"/>
                              </m:rPr>
                              <a:rPr lang="de-DE" sz="2400" dirty="0">
                                <a:latin typeface="Cambria Math" panose="02040503050406030204" pitchFamily="18" charset="0"/>
                              </a:rPr>
                              <m:t>s</m:t>
                            </m:r>
                          </m:e>
                        </m:rad>
                      </m:den>
                    </m:f>
                  </m:oMath>
                </a14:m>
                <a:endParaRPr lang="de-DE" sz="2400" dirty="0"/>
              </a:p>
              <a:p>
                <a:endParaRPr lang="de-DE" dirty="0"/>
              </a:p>
            </p:txBody>
          </p:sp>
        </mc:Choice>
        <mc:Fallback xmlns="">
          <p:sp>
            <p:nvSpPr>
              <p:cNvPr id="4" name="Textfeld 3">
                <a:extLst>
                  <a:ext uri="{FF2B5EF4-FFF2-40B4-BE49-F238E27FC236}">
                    <a16:creationId xmlns:a16="http://schemas.microsoft.com/office/drawing/2014/main" id="{F9C8B364-1968-9959-2284-33523463336F}"/>
                  </a:ext>
                </a:extLst>
              </p:cNvPr>
              <p:cNvSpPr txBox="1">
                <a:spLocks noRot="1" noChangeAspect="1" noMove="1" noResize="1" noEditPoints="1" noAdjustHandles="1" noChangeArrowheads="1" noChangeShapeType="1" noTextEdit="1"/>
              </p:cNvSpPr>
              <p:nvPr/>
            </p:nvSpPr>
            <p:spPr>
              <a:xfrm>
                <a:off x="685801" y="642026"/>
                <a:ext cx="3116046" cy="1298561"/>
              </a:xfrm>
              <a:prstGeom prst="rect">
                <a:avLst/>
              </a:prstGeom>
              <a:blipFill>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8343CCA2-CCC0-BA83-D64C-D3EDF565760B}"/>
                  </a:ext>
                </a:extLst>
              </p:cNvPr>
              <p:cNvSpPr txBox="1"/>
              <p:nvPr/>
            </p:nvSpPr>
            <p:spPr>
              <a:xfrm>
                <a:off x="685801" y="2548647"/>
                <a:ext cx="3441776" cy="1020664"/>
              </a:xfrm>
              <a:prstGeom prst="rect">
                <a:avLst/>
              </a:prstGeom>
              <a:noFill/>
            </p:spPr>
            <p:txBody>
              <a:bodyPr wrap="none" rtlCol="0">
                <a:spAutoFit/>
              </a:bodyPr>
              <a:lstStyle/>
              <a:p>
                <a14:m>
                  <m:oMath xmlns:m="http://schemas.openxmlformats.org/officeDocument/2006/math">
                    <m:d>
                      <m:dPr>
                        <m:ctrlPr>
                          <a:rPr lang="de-DE" sz="2400" i="1">
                            <a:solidFill>
                              <a:schemeClr val="tx1"/>
                            </a:solidFill>
                            <a:latin typeface="Cambria Math" panose="02040503050406030204" pitchFamily="18" charset="0"/>
                          </a:rPr>
                        </m:ctrlPr>
                      </m:dPr>
                      <m:e>
                        <m:sSup>
                          <m:sSupPr>
                            <m:ctrlPr>
                              <a:rPr lang="de-DE" sz="2400" i="1">
                                <a:solidFill>
                                  <a:schemeClr val="tx1"/>
                                </a:solidFill>
                                <a:latin typeface="Cambria Math" panose="02040503050406030204" pitchFamily="18" charset="0"/>
                              </a:rPr>
                            </m:ctrlPr>
                          </m:sSupPr>
                          <m:e>
                            <m:r>
                              <a:rPr lang="de-DE" sz="2400" i="1">
                                <a:solidFill>
                                  <a:schemeClr val="tx1"/>
                                </a:solidFill>
                                <a:latin typeface="Cambria Math" panose="02040503050406030204" pitchFamily="18" charset="0"/>
                              </a:rPr>
                              <m:t>𝑡</m:t>
                            </m:r>
                          </m:e>
                          <m:sup>
                            <m:r>
                              <a:rPr lang="de-DE" sz="2400" i="0">
                                <a:solidFill>
                                  <a:schemeClr val="tx1"/>
                                </a:solidFill>
                                <a:latin typeface="Cambria Math" panose="02040503050406030204" pitchFamily="18" charset="0"/>
                              </a:rPr>
                              <m:t>+</m:t>
                            </m:r>
                          </m:sup>
                        </m:sSup>
                      </m:e>
                    </m:d>
                  </m:oMath>
                </a14:m>
                <a:r>
                  <a:rPr lang="de-DE" sz="2400" dirty="0">
                    <a:solidFill>
                      <a:schemeClr val="tx1"/>
                    </a:solidFill>
                  </a:rPr>
                  <a:t>= </a:t>
                </a:r>
                <a14:m>
                  <m:oMath xmlns:m="http://schemas.openxmlformats.org/officeDocument/2006/math">
                    <m:f>
                      <m:fPr>
                        <m:ctrlPr>
                          <a:rPr lang="de-DE" sz="2400" i="1" dirty="0">
                            <a:solidFill>
                              <a:schemeClr val="tx1"/>
                            </a:solidFill>
                            <a:latin typeface="Cambria Math" panose="02040503050406030204" pitchFamily="18" charset="0"/>
                          </a:rPr>
                        </m:ctrlPr>
                      </m:fPr>
                      <m:num>
                        <m:sSup>
                          <m:sSupPr>
                            <m:ctrlPr>
                              <a:rPr lang="de-DE" sz="2400" i="1" dirty="0">
                                <a:solidFill>
                                  <a:schemeClr val="tx1"/>
                                </a:solidFill>
                                <a:latin typeface="Cambria Math" panose="02040503050406030204" pitchFamily="18" charset="0"/>
                              </a:rPr>
                            </m:ctrlPr>
                          </m:sSupPr>
                          <m:e/>
                          <m:sup/>
                        </m:sSup>
                        <m:func>
                          <m:funcPr>
                            <m:ctrlPr>
                              <a:rPr lang="de-DE" sz="2400" i="1" dirty="0">
                                <a:solidFill>
                                  <a:schemeClr val="tx1"/>
                                </a:solidFill>
                                <a:latin typeface="Cambria Math" panose="02040503050406030204" pitchFamily="18" charset="0"/>
                              </a:rPr>
                            </m:ctrlPr>
                          </m:funcPr>
                          <m:fName>
                            <m:r>
                              <m:rPr>
                                <m:sty m:val="p"/>
                              </m:rPr>
                              <a:rPr lang="de-DE" sz="2400" dirty="0">
                                <a:solidFill>
                                  <a:schemeClr val="tx1"/>
                                </a:solidFill>
                                <a:latin typeface="Cambria Math" panose="02040503050406030204" pitchFamily="18" charset="0"/>
                              </a:rPr>
                              <m:t>arctanh</m:t>
                            </m:r>
                          </m:fName>
                          <m:e>
                            <m:d>
                              <m:dPr>
                                <m:ctrlPr>
                                  <a:rPr lang="de-DE" sz="2400" i="1" dirty="0">
                                    <a:solidFill>
                                      <a:schemeClr val="tx1"/>
                                    </a:solidFill>
                                    <a:latin typeface="Cambria Math" panose="02040503050406030204" pitchFamily="18" charset="0"/>
                                  </a:rPr>
                                </m:ctrlPr>
                              </m:dPr>
                              <m:e>
                                <m:f>
                                  <m:fPr>
                                    <m:ctrlPr>
                                      <a:rPr lang="de-DE" sz="2400" i="1" dirty="0">
                                        <a:solidFill>
                                          <a:schemeClr val="tx1"/>
                                        </a:solidFill>
                                        <a:latin typeface="Cambria Math" panose="02040503050406030204" pitchFamily="18" charset="0"/>
                                      </a:rPr>
                                    </m:ctrlPr>
                                  </m:fPr>
                                  <m:num>
                                    <m:r>
                                      <a:rPr lang="de-DE" sz="2400" b="0" i="1" dirty="0" smtClean="0">
                                        <a:solidFill>
                                          <a:srgbClr val="FF0000"/>
                                        </a:solidFill>
                                        <a:latin typeface="Cambria Math" panose="02040503050406030204" pitchFamily="18" charset="0"/>
                                      </a:rPr>
                                      <m:t>7000</m:t>
                                    </m:r>
                                  </m:num>
                                  <m:den>
                                    <m:r>
                                      <a:rPr lang="de-DE" sz="2400" b="0" i="1" smtClean="0">
                                        <a:solidFill>
                                          <a:srgbClr val="00B0F0"/>
                                        </a:solidFill>
                                        <a:latin typeface="Cambria Math" panose="02040503050406030204" pitchFamily="18" charset="0"/>
                                      </a:rPr>
                                      <m:t>8000</m:t>
                                    </m:r>
                                  </m:den>
                                </m:f>
                                <m:r>
                                  <a:rPr lang="de-DE" sz="2400" dirty="0">
                                    <a:solidFill>
                                      <a:schemeClr val="tx1"/>
                                    </a:solidFill>
                                    <a:latin typeface="Cambria Math" panose="02040503050406030204" pitchFamily="18" charset="0"/>
                                  </a:rPr>
                                  <m:t>⋅</m:t>
                                </m:r>
                                <m:rad>
                                  <m:radPr>
                                    <m:degHide m:val="on"/>
                                    <m:ctrlPr>
                                      <a:rPr lang="de-DE" sz="2400" i="1" dirty="0">
                                        <a:solidFill>
                                          <a:schemeClr val="tx1"/>
                                        </a:solidFill>
                                        <a:latin typeface="Cambria Math" panose="02040503050406030204" pitchFamily="18" charset="0"/>
                                      </a:rPr>
                                    </m:ctrlPr>
                                  </m:radPr>
                                  <m:deg/>
                                  <m:e>
                                    <m:f>
                                      <m:fPr>
                                        <m:ctrlPr>
                                          <a:rPr lang="de-DE" sz="2400" i="1" dirty="0">
                                            <a:solidFill>
                                              <a:schemeClr val="tx1"/>
                                            </a:solidFill>
                                            <a:latin typeface="Cambria Math" panose="02040503050406030204" pitchFamily="18" charset="0"/>
                                          </a:rPr>
                                        </m:ctrlPr>
                                      </m:fPr>
                                      <m:num>
                                        <m:r>
                                          <a:rPr lang="de-DE" sz="2400" b="0" i="1" dirty="0" smtClean="0">
                                            <a:solidFill>
                                              <a:schemeClr val="tx1"/>
                                            </a:solidFill>
                                            <a:latin typeface="Cambria Math" panose="02040503050406030204" pitchFamily="18" charset="0"/>
                                          </a:rPr>
                                          <m:t>1,9</m:t>
                                        </m:r>
                                      </m:num>
                                      <m:den>
                                        <m:r>
                                          <a:rPr lang="de-DE" sz="2400" b="0" i="0" dirty="0" smtClean="0">
                                            <a:solidFill>
                                              <a:schemeClr val="tx1"/>
                                            </a:solidFill>
                                            <a:latin typeface="Cambria Math" panose="02040503050406030204" pitchFamily="18" charset="0"/>
                                          </a:rPr>
                                          <m:t>2,6</m:t>
                                        </m:r>
                                      </m:den>
                                    </m:f>
                                  </m:e>
                                </m:rad>
                              </m:e>
                            </m:d>
                          </m:e>
                        </m:func>
                      </m:num>
                      <m:den>
                        <m:rad>
                          <m:radPr>
                            <m:degHide m:val="on"/>
                            <m:ctrlPr>
                              <a:rPr lang="de-DE" sz="2400" i="1" dirty="0">
                                <a:solidFill>
                                  <a:schemeClr val="tx1"/>
                                </a:solidFill>
                                <a:latin typeface="Cambria Math" panose="02040503050406030204" pitchFamily="18" charset="0"/>
                              </a:rPr>
                            </m:ctrlPr>
                          </m:radPr>
                          <m:deg/>
                          <m:e>
                            <m:r>
                              <a:rPr lang="de-DE" sz="2400" b="0" i="0" dirty="0" smtClean="0">
                                <a:solidFill>
                                  <a:schemeClr val="tx1"/>
                                </a:solidFill>
                                <a:latin typeface="Cambria Math" panose="02040503050406030204" pitchFamily="18" charset="0"/>
                              </a:rPr>
                              <m:t>1,9∗2,6</m:t>
                            </m:r>
                          </m:e>
                        </m:rad>
                      </m:den>
                    </m:f>
                  </m:oMath>
                </a14:m>
                <a:endParaRPr lang="de-DE" sz="2400" dirty="0"/>
              </a:p>
            </p:txBody>
          </p:sp>
        </mc:Choice>
        <mc:Fallback xmlns="">
          <p:sp>
            <p:nvSpPr>
              <p:cNvPr id="6" name="Textfeld 5">
                <a:extLst>
                  <a:ext uri="{FF2B5EF4-FFF2-40B4-BE49-F238E27FC236}">
                    <a16:creationId xmlns:a16="http://schemas.microsoft.com/office/drawing/2014/main" id="{8343CCA2-CCC0-BA83-D64C-D3EDF565760B}"/>
                  </a:ext>
                </a:extLst>
              </p:cNvPr>
              <p:cNvSpPr txBox="1">
                <a:spLocks noRot="1" noChangeAspect="1" noMove="1" noResize="1" noEditPoints="1" noAdjustHandles="1" noChangeArrowheads="1" noChangeShapeType="1" noTextEdit="1"/>
              </p:cNvSpPr>
              <p:nvPr/>
            </p:nvSpPr>
            <p:spPr>
              <a:xfrm>
                <a:off x="685801" y="2548647"/>
                <a:ext cx="3441776" cy="1020664"/>
              </a:xfrm>
              <a:prstGeom prst="rect">
                <a:avLst/>
              </a:prstGeom>
              <a:blipFill>
                <a:blip r:embed="rId3"/>
                <a:stretch>
                  <a:fillRect b="-1786"/>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7" name="Textfeld 6">
                <a:extLst>
                  <a:ext uri="{FF2B5EF4-FFF2-40B4-BE49-F238E27FC236}">
                    <a16:creationId xmlns:a16="http://schemas.microsoft.com/office/drawing/2014/main" id="{46F2AC93-5A31-5002-56E4-9FCA0A70C908}"/>
                  </a:ext>
                </a:extLst>
              </p:cNvPr>
              <p:cNvSpPr txBox="1"/>
              <p:nvPr/>
            </p:nvSpPr>
            <p:spPr>
              <a:xfrm>
                <a:off x="685801" y="4240768"/>
                <a:ext cx="1659557" cy="461665"/>
              </a:xfrm>
              <a:prstGeom prst="rect">
                <a:avLst/>
              </a:prstGeom>
              <a:noFill/>
            </p:spPr>
            <p:txBody>
              <a:bodyPr wrap="none" rtlCol="0">
                <a:spAutoFit/>
              </a:bodyPr>
              <a:lstStyle/>
              <a:p>
                <a14:m>
                  <m:oMath xmlns:m="http://schemas.openxmlformats.org/officeDocument/2006/math">
                    <m:d>
                      <m:dPr>
                        <m:ctrlPr>
                          <a:rPr lang="de-DE" sz="2400" i="1">
                            <a:solidFill>
                              <a:schemeClr val="tx1"/>
                            </a:solidFill>
                            <a:latin typeface="Cambria Math" panose="02040503050406030204" pitchFamily="18" charset="0"/>
                          </a:rPr>
                        </m:ctrlPr>
                      </m:dPr>
                      <m:e>
                        <m:sSup>
                          <m:sSupPr>
                            <m:ctrlPr>
                              <a:rPr lang="de-DE" sz="2400" i="1">
                                <a:solidFill>
                                  <a:schemeClr val="tx1"/>
                                </a:solidFill>
                                <a:latin typeface="Cambria Math" panose="02040503050406030204" pitchFamily="18" charset="0"/>
                              </a:rPr>
                            </m:ctrlPr>
                          </m:sSupPr>
                          <m:e>
                            <m:r>
                              <a:rPr lang="de-DE" sz="2400" i="1">
                                <a:solidFill>
                                  <a:schemeClr val="tx1"/>
                                </a:solidFill>
                                <a:latin typeface="Cambria Math" panose="02040503050406030204" pitchFamily="18" charset="0"/>
                              </a:rPr>
                              <m:t>𝑡</m:t>
                            </m:r>
                          </m:e>
                          <m:sup>
                            <m:r>
                              <a:rPr lang="de-DE" sz="2400" i="0">
                                <a:solidFill>
                                  <a:schemeClr val="tx1"/>
                                </a:solidFill>
                                <a:latin typeface="Cambria Math" panose="02040503050406030204" pitchFamily="18" charset="0"/>
                              </a:rPr>
                              <m:t>+</m:t>
                            </m:r>
                          </m:sup>
                        </m:sSup>
                      </m:e>
                    </m:d>
                  </m:oMath>
                </a14:m>
                <a:r>
                  <a:rPr lang="de-DE" sz="2400" dirty="0">
                    <a:solidFill>
                      <a:schemeClr val="tx1"/>
                    </a:solidFill>
                  </a:rPr>
                  <a:t>= 0.43  </a:t>
                </a:r>
                <a:endParaRPr lang="de-DE" sz="2400" dirty="0"/>
              </a:p>
            </p:txBody>
          </p:sp>
        </mc:Choice>
        <mc:Fallback>
          <p:sp>
            <p:nvSpPr>
              <p:cNvPr id="7" name="Textfeld 6">
                <a:extLst>
                  <a:ext uri="{FF2B5EF4-FFF2-40B4-BE49-F238E27FC236}">
                    <a16:creationId xmlns:a16="http://schemas.microsoft.com/office/drawing/2014/main" id="{46F2AC93-5A31-5002-56E4-9FCA0A70C908}"/>
                  </a:ext>
                </a:extLst>
              </p:cNvPr>
              <p:cNvSpPr txBox="1">
                <a:spLocks noRot="1" noChangeAspect="1" noMove="1" noResize="1" noEditPoints="1" noAdjustHandles="1" noChangeArrowheads="1" noChangeShapeType="1" noTextEdit="1"/>
              </p:cNvSpPr>
              <p:nvPr/>
            </p:nvSpPr>
            <p:spPr>
              <a:xfrm>
                <a:off x="685801" y="4240768"/>
                <a:ext cx="1659557" cy="461665"/>
              </a:xfrm>
              <a:prstGeom prst="rect">
                <a:avLst/>
              </a:prstGeom>
              <a:blipFill>
                <a:blip r:embed="rId4"/>
                <a:stretch>
                  <a:fillRect t="-10667" r="-4779" b="-30667"/>
                </a:stretch>
              </a:blipFill>
            </p:spPr>
            <p:txBody>
              <a:bodyPr/>
              <a:lstStyle/>
              <a:p>
                <a:r>
                  <a:rPr lang="de-DE">
                    <a:noFill/>
                  </a:rPr>
                  <a:t> </a:t>
                </a:r>
              </a:p>
            </p:txBody>
          </p:sp>
        </mc:Fallback>
      </mc:AlternateContent>
    </p:spTree>
    <p:extLst>
      <p:ext uri="{BB962C8B-B14F-4D97-AF65-F5344CB8AC3E}">
        <p14:creationId xmlns:p14="http://schemas.microsoft.com/office/powerpoint/2010/main" val="2154488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48CDD2-3242-2307-82EE-FAAB1F65C13C}"/>
              </a:ext>
            </a:extLst>
          </p:cNvPr>
          <p:cNvSpPr>
            <a:spLocks noGrp="1"/>
          </p:cNvSpPr>
          <p:nvPr>
            <p:ph type="title"/>
          </p:nvPr>
        </p:nvSpPr>
        <p:spPr>
          <a:xfrm>
            <a:off x="10097311" y="-2305"/>
            <a:ext cx="982494" cy="1325563"/>
          </a:xfrm>
        </p:spPr>
        <p:txBody>
          <a:bodyPr/>
          <a:lstStyle/>
          <a:p>
            <a:endParaRPr lang="de-DE" dirty="0"/>
          </a:p>
        </p:txBody>
      </p:sp>
      <p:sp>
        <p:nvSpPr>
          <p:cNvPr id="3" name="Inhaltsplatzhalter 2">
            <a:extLst>
              <a:ext uri="{FF2B5EF4-FFF2-40B4-BE49-F238E27FC236}">
                <a16:creationId xmlns:a16="http://schemas.microsoft.com/office/drawing/2014/main" id="{5836C109-7EB3-1D84-65DF-6FF3448DCDB6}"/>
              </a:ext>
            </a:extLst>
          </p:cNvPr>
          <p:cNvSpPr>
            <a:spLocks noGrp="1"/>
          </p:cNvSpPr>
          <p:nvPr>
            <p:ph idx="1"/>
          </p:nvPr>
        </p:nvSpPr>
        <p:spPr>
          <a:xfrm>
            <a:off x="0" y="881418"/>
            <a:ext cx="11420789" cy="5247953"/>
          </a:xfrm>
        </p:spPr>
        <p:txBody>
          <a:bodyPr/>
          <a:lstStyle/>
          <a:p>
            <a:pPr marL="0" indent="0">
              <a:buNone/>
            </a:pPr>
            <a:endParaRPr lang="de-DE" dirty="0"/>
          </a:p>
          <a:p>
            <a:pPr marL="0" indent="0">
              <a:buNone/>
            </a:pPr>
            <a:endParaRPr lang="de-DE" dirty="0"/>
          </a:p>
        </p:txBody>
      </p:sp>
      <p:sp>
        <p:nvSpPr>
          <p:cNvPr id="4" name="Textfeld 3">
            <a:extLst>
              <a:ext uri="{FF2B5EF4-FFF2-40B4-BE49-F238E27FC236}">
                <a16:creationId xmlns:a16="http://schemas.microsoft.com/office/drawing/2014/main" id="{775E97DA-CE9B-3F67-C3C2-E8491D559FE4}"/>
              </a:ext>
            </a:extLst>
          </p:cNvPr>
          <p:cNvSpPr txBox="1"/>
          <p:nvPr/>
        </p:nvSpPr>
        <p:spPr>
          <a:xfrm>
            <a:off x="0" y="-2305"/>
            <a:ext cx="2202975" cy="461665"/>
          </a:xfrm>
          <a:prstGeom prst="rect">
            <a:avLst/>
          </a:prstGeom>
          <a:noFill/>
        </p:spPr>
        <p:txBody>
          <a:bodyPr wrap="none" rtlCol="0">
            <a:spAutoFit/>
          </a:bodyPr>
          <a:lstStyle/>
          <a:p>
            <a:r>
              <a:rPr lang="de-DE" sz="2400" dirty="0"/>
              <a:t>Arbeitsauftrag 2</a:t>
            </a:r>
          </a:p>
        </p:txBody>
      </p:sp>
      <p:sp>
        <p:nvSpPr>
          <p:cNvPr id="6" name="Textfeld 5">
            <a:extLst>
              <a:ext uri="{FF2B5EF4-FFF2-40B4-BE49-F238E27FC236}">
                <a16:creationId xmlns:a16="http://schemas.microsoft.com/office/drawing/2014/main" id="{001AABB0-AE16-5E99-12C5-7B18303B1695}"/>
              </a:ext>
            </a:extLst>
          </p:cNvPr>
          <p:cNvSpPr txBox="1"/>
          <p:nvPr/>
        </p:nvSpPr>
        <p:spPr>
          <a:xfrm>
            <a:off x="4255558" y="423227"/>
            <a:ext cx="620683" cy="369332"/>
          </a:xfrm>
          <a:prstGeom prst="rect">
            <a:avLst/>
          </a:prstGeom>
          <a:noFill/>
        </p:spPr>
        <p:txBody>
          <a:bodyPr wrap="none" rtlCol="0">
            <a:spAutoFit/>
          </a:bodyPr>
          <a:lstStyle/>
          <a:p>
            <a:r>
              <a:rPr lang="de-DE" dirty="0"/>
              <a:t>L = 0</a:t>
            </a:r>
          </a:p>
        </p:txBody>
      </p:sp>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E47F4849-8A79-EE72-C51F-3580031AE567}"/>
                  </a:ext>
                </a:extLst>
              </p:cNvPr>
              <p:cNvSpPr txBox="1"/>
              <p:nvPr/>
            </p:nvSpPr>
            <p:spPr>
              <a:xfrm>
                <a:off x="829984" y="453436"/>
                <a:ext cx="1136850" cy="369332"/>
              </a:xfrm>
              <a:prstGeom prst="rect">
                <a:avLst/>
              </a:prstGeom>
              <a:noFill/>
            </p:spPr>
            <p:txBody>
              <a:bodyPr wrap="none" rtlCol="0">
                <a:spAutoFit/>
              </a:bodyPr>
              <a:lstStyle/>
              <a:p>
                <a14:m>
                  <m:oMath xmlns:m="http://schemas.openxmlformats.org/officeDocument/2006/math">
                    <m:sSub>
                      <m:sSubPr>
                        <m:ctrlPr>
                          <a:rPr lang="de-DE" sz="1800" i="1" dirty="0" smtClean="0">
                            <a:solidFill>
                              <a:srgbClr val="00B0F0"/>
                            </a:solidFill>
                            <a:latin typeface="Cambria Math" panose="02040503050406030204" pitchFamily="18" charset="0"/>
                          </a:rPr>
                        </m:ctrlPr>
                      </m:sSubPr>
                      <m:e>
                        <m:r>
                          <a:rPr lang="de-DE" sz="1800" i="1" dirty="0">
                            <a:solidFill>
                              <a:srgbClr val="00B0F0"/>
                            </a:solidFill>
                            <a:latin typeface="Cambria Math" panose="02040503050406030204" pitchFamily="18" charset="0"/>
                          </a:rPr>
                          <m:t>𝐺</m:t>
                        </m:r>
                      </m:e>
                      <m:sub>
                        <m:r>
                          <a:rPr lang="de-DE" sz="1800" i="0" dirty="0">
                            <a:solidFill>
                              <a:srgbClr val="00B0F0"/>
                            </a:solidFill>
                            <a:latin typeface="Cambria Math" panose="02040503050406030204" pitchFamily="18" charset="0"/>
                          </a:rPr>
                          <m:t>0</m:t>
                        </m:r>
                      </m:sub>
                    </m:sSub>
                  </m:oMath>
                </a14:m>
                <a:r>
                  <a:rPr lang="de-DE" dirty="0"/>
                  <a:t> = 5000</a:t>
                </a:r>
              </a:p>
            </p:txBody>
          </p:sp>
        </mc:Choice>
        <mc:Fallback xmlns="">
          <p:sp>
            <p:nvSpPr>
              <p:cNvPr id="7" name="Textfeld 6">
                <a:extLst>
                  <a:ext uri="{FF2B5EF4-FFF2-40B4-BE49-F238E27FC236}">
                    <a16:creationId xmlns:a16="http://schemas.microsoft.com/office/drawing/2014/main" id="{E47F4849-8A79-EE72-C51F-3580031AE567}"/>
                  </a:ext>
                </a:extLst>
              </p:cNvPr>
              <p:cNvSpPr txBox="1">
                <a:spLocks noRot="1" noChangeAspect="1" noMove="1" noResize="1" noEditPoints="1" noAdjustHandles="1" noChangeArrowheads="1" noChangeShapeType="1" noTextEdit="1"/>
              </p:cNvSpPr>
              <p:nvPr/>
            </p:nvSpPr>
            <p:spPr>
              <a:xfrm>
                <a:off x="829984" y="453436"/>
                <a:ext cx="1136850" cy="369332"/>
              </a:xfrm>
              <a:prstGeom prst="rect">
                <a:avLst/>
              </a:prstGeom>
              <a:blipFill>
                <a:blip r:embed="rId2"/>
                <a:stretch>
                  <a:fillRect t="-8197" r="-2139" b="-2459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43F2DA1F-B7E3-878D-192B-EE2903533F42}"/>
                  </a:ext>
                </a:extLst>
              </p:cNvPr>
              <p:cNvSpPr txBox="1"/>
              <p:nvPr/>
            </p:nvSpPr>
            <p:spPr>
              <a:xfrm>
                <a:off x="1922590" y="446177"/>
                <a:ext cx="2069693" cy="369332"/>
              </a:xfrm>
              <a:prstGeom prst="rect">
                <a:avLst/>
              </a:prstGeom>
              <a:noFill/>
            </p:spPr>
            <p:txBody>
              <a:bodyPr wrap="square" rtlCol="0">
                <a:spAutoFit/>
              </a:bodyPr>
              <a:lstStyle/>
              <a:p>
                <a14:m>
                  <m:oMath xmlns:m="http://schemas.openxmlformats.org/officeDocument/2006/math">
                    <m:sSub>
                      <m:sSubPr>
                        <m:ctrlPr>
                          <a:rPr lang="de-DE" sz="1800" i="1" smtClean="0">
                            <a:solidFill>
                              <a:srgbClr val="FF0000"/>
                            </a:solidFill>
                            <a:latin typeface="Cambria Math" panose="02040503050406030204" pitchFamily="18" charset="0"/>
                          </a:rPr>
                        </m:ctrlPr>
                      </m:sSubPr>
                      <m:e>
                        <m:r>
                          <a:rPr lang="de-DE" sz="1800" i="1">
                            <a:solidFill>
                              <a:srgbClr val="FF0000"/>
                            </a:solidFill>
                            <a:latin typeface="Cambria Math" panose="02040503050406030204" pitchFamily="18" charset="0"/>
                          </a:rPr>
                          <m:t>𝐻</m:t>
                        </m:r>
                      </m:e>
                      <m:sub>
                        <m:r>
                          <a:rPr lang="de-DE" sz="1800" i="0">
                            <a:solidFill>
                              <a:srgbClr val="FF0000"/>
                            </a:solidFill>
                            <a:latin typeface="Cambria Math" panose="02040503050406030204" pitchFamily="18" charset="0"/>
                          </a:rPr>
                          <m:t>0</m:t>
                        </m:r>
                      </m:sub>
                    </m:sSub>
                  </m:oMath>
                </a14:m>
                <a:r>
                  <a:rPr lang="de-DE" dirty="0"/>
                  <a:t> = 5000</a:t>
                </a:r>
              </a:p>
            </p:txBody>
          </p:sp>
        </mc:Choice>
        <mc:Fallback xmlns="">
          <p:sp>
            <p:nvSpPr>
              <p:cNvPr id="9" name="Textfeld 8">
                <a:extLst>
                  <a:ext uri="{FF2B5EF4-FFF2-40B4-BE49-F238E27FC236}">
                    <a16:creationId xmlns:a16="http://schemas.microsoft.com/office/drawing/2014/main" id="{43F2DA1F-B7E3-878D-192B-EE2903533F42}"/>
                  </a:ext>
                </a:extLst>
              </p:cNvPr>
              <p:cNvSpPr txBox="1">
                <a:spLocks noRot="1" noChangeAspect="1" noMove="1" noResize="1" noEditPoints="1" noAdjustHandles="1" noChangeArrowheads="1" noChangeShapeType="1" noTextEdit="1"/>
              </p:cNvSpPr>
              <p:nvPr/>
            </p:nvSpPr>
            <p:spPr>
              <a:xfrm>
                <a:off x="1922590" y="446177"/>
                <a:ext cx="2069693" cy="369332"/>
              </a:xfrm>
              <a:prstGeom prst="rect">
                <a:avLst/>
              </a:prstGeom>
              <a:blipFill>
                <a:blip r:embed="rId3"/>
                <a:stretch>
                  <a:fillRect t="-8197" b="-24590"/>
                </a:stretch>
              </a:blipFill>
            </p:spPr>
            <p:txBody>
              <a:bodyPr/>
              <a:lstStyle/>
              <a:p>
                <a:r>
                  <a:rPr lang="de-DE">
                    <a:noFill/>
                  </a:rPr>
                  <a:t> </a:t>
                </a:r>
              </a:p>
            </p:txBody>
          </p:sp>
        </mc:Fallback>
      </mc:AlternateContent>
      <p:sp>
        <p:nvSpPr>
          <p:cNvPr id="10" name="Textfeld 9">
            <a:extLst>
              <a:ext uri="{FF2B5EF4-FFF2-40B4-BE49-F238E27FC236}">
                <a16:creationId xmlns:a16="http://schemas.microsoft.com/office/drawing/2014/main" id="{C4979154-FA85-4AA7-A248-7FBD3E89E7A6}"/>
              </a:ext>
            </a:extLst>
          </p:cNvPr>
          <p:cNvSpPr txBox="1"/>
          <p:nvPr/>
        </p:nvSpPr>
        <p:spPr>
          <a:xfrm>
            <a:off x="3059440" y="423227"/>
            <a:ext cx="550151" cy="369332"/>
          </a:xfrm>
          <a:prstGeom prst="rect">
            <a:avLst/>
          </a:prstGeom>
          <a:noFill/>
        </p:spPr>
        <p:txBody>
          <a:bodyPr wrap="none" rtlCol="0">
            <a:spAutoFit/>
          </a:bodyPr>
          <a:lstStyle/>
          <a:p>
            <a:r>
              <a:rPr lang="de-DE" dirty="0"/>
              <a:t>r= 2</a:t>
            </a:r>
          </a:p>
        </p:txBody>
      </p:sp>
      <p:sp>
        <p:nvSpPr>
          <p:cNvPr id="11" name="Textfeld 10">
            <a:extLst>
              <a:ext uri="{FF2B5EF4-FFF2-40B4-BE49-F238E27FC236}">
                <a16:creationId xmlns:a16="http://schemas.microsoft.com/office/drawing/2014/main" id="{102B06F2-111F-1BB7-E32A-9AE205007510}"/>
              </a:ext>
            </a:extLst>
          </p:cNvPr>
          <p:cNvSpPr txBox="1"/>
          <p:nvPr/>
        </p:nvSpPr>
        <p:spPr>
          <a:xfrm>
            <a:off x="3677278" y="429190"/>
            <a:ext cx="559769" cy="369332"/>
          </a:xfrm>
          <a:prstGeom prst="rect">
            <a:avLst/>
          </a:prstGeom>
          <a:noFill/>
        </p:spPr>
        <p:txBody>
          <a:bodyPr wrap="none" rtlCol="0">
            <a:spAutoFit/>
          </a:bodyPr>
          <a:lstStyle/>
          <a:p>
            <a:r>
              <a:rPr lang="de-DE" dirty="0"/>
              <a:t>s= 2</a:t>
            </a:r>
          </a:p>
        </p:txBody>
      </p:sp>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3BDCABA3-45F5-5974-4D43-24E5F83BC28A}"/>
                  </a:ext>
                </a:extLst>
              </p:cNvPr>
              <p:cNvSpPr txBox="1"/>
              <p:nvPr/>
            </p:nvSpPr>
            <p:spPr>
              <a:xfrm>
                <a:off x="5617375" y="12994"/>
                <a:ext cx="6297137" cy="923330"/>
              </a:xfrm>
              <a:prstGeom prst="rect">
                <a:avLst/>
              </a:prstGeom>
              <a:noFill/>
            </p:spPr>
            <p:txBody>
              <a:bodyPr wrap="square" rtlCol="0">
                <a:spAutoFit/>
              </a:bodyPr>
              <a:lstStyle/>
              <a:p>
                <a:r>
                  <a:rPr lang="pt-BR" dirty="0"/>
                  <a:t>Da </a:t>
                </a:r>
                <a14:m>
                  <m:oMath xmlns:m="http://schemas.openxmlformats.org/officeDocument/2006/math">
                    <m:sSub>
                      <m:sSubPr>
                        <m:ctrlPr>
                          <a:rPr lang="de-DE" sz="1800" i="1" dirty="0" smtClean="0">
                            <a:solidFill>
                              <a:srgbClr val="00B0F0"/>
                            </a:solidFill>
                            <a:latin typeface="Cambria Math" panose="02040503050406030204" pitchFamily="18" charset="0"/>
                          </a:rPr>
                        </m:ctrlPr>
                      </m:sSubPr>
                      <m:e>
                        <m:r>
                          <a:rPr lang="de-DE" sz="1800" i="1" dirty="0">
                            <a:solidFill>
                              <a:srgbClr val="00B0F0"/>
                            </a:solidFill>
                            <a:latin typeface="Cambria Math" panose="02040503050406030204" pitchFamily="18" charset="0"/>
                          </a:rPr>
                          <m:t>𝐺</m:t>
                        </m:r>
                      </m:e>
                      <m:sub>
                        <m:r>
                          <a:rPr lang="de-DE" sz="1800" i="0" dirty="0">
                            <a:solidFill>
                              <a:srgbClr val="00B0F0"/>
                            </a:solidFill>
                            <a:latin typeface="Cambria Math" panose="02040503050406030204" pitchFamily="18" charset="0"/>
                          </a:rPr>
                          <m:t>0</m:t>
                        </m:r>
                      </m:sub>
                    </m:sSub>
                  </m:oMath>
                </a14:m>
                <a:r>
                  <a:rPr lang="pt-BR" dirty="0"/>
                  <a:t> = </a:t>
                </a:r>
                <a14:m>
                  <m:oMath xmlns:m="http://schemas.openxmlformats.org/officeDocument/2006/math">
                    <m:sSub>
                      <m:sSubPr>
                        <m:ctrlPr>
                          <a:rPr lang="de-DE" i="1">
                            <a:solidFill>
                              <a:srgbClr val="FF0000"/>
                            </a:solidFill>
                            <a:latin typeface="Cambria Math" panose="02040503050406030204" pitchFamily="18" charset="0"/>
                          </a:rPr>
                        </m:ctrlPr>
                      </m:sSubPr>
                      <m:e>
                        <m:r>
                          <a:rPr lang="de-DE" i="1">
                            <a:solidFill>
                              <a:srgbClr val="FF0000"/>
                            </a:solidFill>
                            <a:latin typeface="Cambria Math" panose="02040503050406030204" pitchFamily="18" charset="0"/>
                          </a:rPr>
                          <m:t>𝐻</m:t>
                        </m:r>
                      </m:e>
                      <m:sub>
                        <m:r>
                          <a:rPr lang="de-DE">
                            <a:solidFill>
                              <a:srgbClr val="FF0000"/>
                            </a:solidFill>
                            <a:latin typeface="Cambria Math" panose="02040503050406030204" pitchFamily="18" charset="0"/>
                          </a:rPr>
                          <m:t>0</m:t>
                        </m:r>
                      </m:sub>
                    </m:sSub>
                  </m:oMath>
                </a14:m>
                <a:r>
                  <a:rPr lang="pt-BR" dirty="0"/>
                  <a:t> und r = s</a:t>
                </a:r>
              </a:p>
              <a:p>
                <a:r>
                  <a:rPr lang="pt-BR" dirty="0"/>
                  <a:t>-&gt; tragisches Unentschieden, da sich beide Populationen gegenseitig auslöschen</a:t>
                </a:r>
                <a:endParaRPr lang="de-DE" dirty="0"/>
              </a:p>
            </p:txBody>
          </p:sp>
        </mc:Choice>
        <mc:Fallback xmlns="">
          <p:sp>
            <p:nvSpPr>
              <p:cNvPr id="14" name="Textfeld 13">
                <a:extLst>
                  <a:ext uri="{FF2B5EF4-FFF2-40B4-BE49-F238E27FC236}">
                    <a16:creationId xmlns:a16="http://schemas.microsoft.com/office/drawing/2014/main" id="{3BDCABA3-45F5-5974-4D43-24E5F83BC28A}"/>
                  </a:ext>
                </a:extLst>
              </p:cNvPr>
              <p:cNvSpPr txBox="1">
                <a:spLocks noRot="1" noChangeAspect="1" noMove="1" noResize="1" noEditPoints="1" noAdjustHandles="1" noChangeArrowheads="1" noChangeShapeType="1" noTextEdit="1"/>
              </p:cNvSpPr>
              <p:nvPr/>
            </p:nvSpPr>
            <p:spPr>
              <a:xfrm>
                <a:off x="5617375" y="12994"/>
                <a:ext cx="6297137" cy="923330"/>
              </a:xfrm>
              <a:prstGeom prst="rect">
                <a:avLst/>
              </a:prstGeom>
              <a:blipFill>
                <a:blip r:embed="rId4"/>
                <a:stretch>
                  <a:fillRect l="-774" t="-3289" b="-9211"/>
                </a:stretch>
              </a:blipFill>
            </p:spPr>
            <p:txBody>
              <a:bodyPr/>
              <a:lstStyle/>
              <a:p>
                <a:r>
                  <a:rPr lang="de-DE">
                    <a:noFill/>
                  </a:rPr>
                  <a:t> </a:t>
                </a:r>
              </a:p>
            </p:txBody>
          </p:sp>
        </mc:Fallback>
      </mc:AlternateContent>
      <p:sp>
        <p:nvSpPr>
          <p:cNvPr id="15" name="Textfeld 14">
            <a:extLst>
              <a:ext uri="{FF2B5EF4-FFF2-40B4-BE49-F238E27FC236}">
                <a16:creationId xmlns:a16="http://schemas.microsoft.com/office/drawing/2014/main" id="{A88DA46A-D453-97E6-1DEA-A231F5EF7E70}"/>
              </a:ext>
            </a:extLst>
          </p:cNvPr>
          <p:cNvSpPr txBox="1"/>
          <p:nvPr/>
        </p:nvSpPr>
        <p:spPr>
          <a:xfrm>
            <a:off x="59982" y="471643"/>
            <a:ext cx="781176" cy="369332"/>
          </a:xfrm>
          <a:prstGeom prst="rect">
            <a:avLst/>
          </a:prstGeom>
          <a:noFill/>
        </p:spPr>
        <p:txBody>
          <a:bodyPr wrap="none" rtlCol="0">
            <a:spAutoFit/>
          </a:bodyPr>
          <a:lstStyle/>
          <a:p>
            <a:r>
              <a:rPr lang="de-DE" dirty="0"/>
              <a:t>Fall 3a</a:t>
            </a:r>
          </a:p>
        </p:txBody>
      </p:sp>
      <p:pic>
        <p:nvPicPr>
          <p:cNvPr id="13" name="Grafik 12" descr="Ein Bild, das Text, Diagramm, Reihe, Zahl enthält.&#10;&#10;Automatisch generierte Beschreibung">
            <a:extLst>
              <a:ext uri="{FF2B5EF4-FFF2-40B4-BE49-F238E27FC236}">
                <a16:creationId xmlns:a16="http://schemas.microsoft.com/office/drawing/2014/main" id="{FB9EB64A-DDD4-039A-DC46-6E9CB41886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914400"/>
            <a:ext cx="12192000" cy="5943600"/>
          </a:xfrm>
          <a:prstGeom prst="rect">
            <a:avLst/>
          </a:prstGeom>
        </p:spPr>
      </p:pic>
    </p:spTree>
    <p:extLst>
      <p:ext uri="{BB962C8B-B14F-4D97-AF65-F5344CB8AC3E}">
        <p14:creationId xmlns:p14="http://schemas.microsoft.com/office/powerpoint/2010/main" val="8944629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02635-6920-C9DB-935E-9FC5C3CA34C1}"/>
              </a:ext>
            </a:extLst>
          </p:cNvPr>
          <p:cNvSpPr>
            <a:spLocks noGrp="1"/>
          </p:cNvSpPr>
          <p:nvPr>
            <p:ph type="title"/>
          </p:nvPr>
        </p:nvSpPr>
        <p:spPr>
          <a:xfrm flipH="1">
            <a:off x="9435829" y="-18992"/>
            <a:ext cx="908698" cy="1325563"/>
          </a:xfrm>
        </p:spPr>
        <p:txBody>
          <a:bodyPr>
            <a:normAutofit/>
          </a:bodyPr>
          <a:lstStyle/>
          <a:p>
            <a:endParaRPr lang="de-DE" sz="2800" dirty="0"/>
          </a:p>
        </p:txBody>
      </p:sp>
      <p:sp>
        <p:nvSpPr>
          <p:cNvPr id="3" name="Textfeld 2">
            <a:extLst>
              <a:ext uri="{FF2B5EF4-FFF2-40B4-BE49-F238E27FC236}">
                <a16:creationId xmlns:a16="http://schemas.microsoft.com/office/drawing/2014/main" id="{26C192E9-7FB6-7EF2-9F0C-AA0F13E4F28E}"/>
              </a:ext>
            </a:extLst>
          </p:cNvPr>
          <p:cNvSpPr txBox="1"/>
          <p:nvPr/>
        </p:nvSpPr>
        <p:spPr>
          <a:xfrm>
            <a:off x="107004" y="93703"/>
            <a:ext cx="792396" cy="369332"/>
          </a:xfrm>
          <a:prstGeom prst="rect">
            <a:avLst/>
          </a:prstGeom>
          <a:noFill/>
        </p:spPr>
        <p:txBody>
          <a:bodyPr wrap="none" rtlCol="0">
            <a:spAutoFit/>
          </a:bodyPr>
          <a:lstStyle/>
          <a:p>
            <a:r>
              <a:rPr lang="de-DE" dirty="0"/>
              <a:t>Fall 3b</a:t>
            </a:r>
          </a:p>
        </p:txBody>
      </p:sp>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90CA24BA-E666-0384-8C12-22B952DB0C05}"/>
                  </a:ext>
                </a:extLst>
              </p:cNvPr>
              <p:cNvSpPr txBox="1"/>
              <p:nvPr/>
            </p:nvSpPr>
            <p:spPr>
              <a:xfrm>
                <a:off x="107004" y="463035"/>
                <a:ext cx="1120435" cy="369332"/>
              </a:xfrm>
              <a:prstGeom prst="rect">
                <a:avLst/>
              </a:prstGeom>
              <a:noFill/>
            </p:spPr>
            <p:txBody>
              <a:bodyPr wrap="none" rtlCol="0">
                <a:spAutoFit/>
              </a:bodyPr>
              <a:lstStyle/>
              <a:p>
                <a14:m>
                  <m:oMath xmlns:m="http://schemas.openxmlformats.org/officeDocument/2006/math">
                    <m:sSub>
                      <m:sSubPr>
                        <m:ctrlPr>
                          <a:rPr lang="de-DE" sz="1800" i="1" dirty="0" smtClean="0">
                            <a:solidFill>
                              <a:srgbClr val="00B0F0"/>
                            </a:solidFill>
                            <a:latin typeface="Cambria Math" panose="02040503050406030204" pitchFamily="18" charset="0"/>
                          </a:rPr>
                        </m:ctrlPr>
                      </m:sSubPr>
                      <m:e>
                        <m:r>
                          <a:rPr lang="de-DE" sz="1800" i="1" dirty="0">
                            <a:solidFill>
                              <a:srgbClr val="00B0F0"/>
                            </a:solidFill>
                            <a:latin typeface="Cambria Math" panose="02040503050406030204" pitchFamily="18" charset="0"/>
                          </a:rPr>
                          <m:t>𝐺</m:t>
                        </m:r>
                      </m:e>
                      <m:sub>
                        <m:r>
                          <a:rPr lang="de-DE" sz="1800" i="0" dirty="0">
                            <a:solidFill>
                              <a:srgbClr val="00B0F0"/>
                            </a:solidFill>
                            <a:latin typeface="Cambria Math" panose="02040503050406030204" pitchFamily="18" charset="0"/>
                          </a:rPr>
                          <m:t>0</m:t>
                        </m:r>
                      </m:sub>
                    </m:sSub>
                  </m:oMath>
                </a14:m>
                <a:r>
                  <a:rPr lang="de-DE" dirty="0"/>
                  <a:t> = 5000</a:t>
                </a:r>
              </a:p>
            </p:txBody>
          </p:sp>
        </mc:Choice>
        <mc:Fallback xmlns="">
          <p:sp>
            <p:nvSpPr>
              <p:cNvPr id="4" name="Textfeld 3">
                <a:extLst>
                  <a:ext uri="{FF2B5EF4-FFF2-40B4-BE49-F238E27FC236}">
                    <a16:creationId xmlns:a16="http://schemas.microsoft.com/office/drawing/2014/main" id="{90CA24BA-E666-0384-8C12-22B952DB0C05}"/>
                  </a:ext>
                </a:extLst>
              </p:cNvPr>
              <p:cNvSpPr txBox="1">
                <a:spLocks noRot="1" noChangeAspect="1" noMove="1" noResize="1" noEditPoints="1" noAdjustHandles="1" noChangeArrowheads="1" noChangeShapeType="1" noTextEdit="1"/>
              </p:cNvSpPr>
              <p:nvPr/>
            </p:nvSpPr>
            <p:spPr>
              <a:xfrm>
                <a:off x="107004" y="463035"/>
                <a:ext cx="1120435" cy="369332"/>
              </a:xfrm>
              <a:prstGeom prst="rect">
                <a:avLst/>
              </a:prstGeom>
              <a:blipFill>
                <a:blip r:embed="rId2"/>
                <a:stretch>
                  <a:fillRect t="-9836" r="-3825" b="-2459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E0B7266D-D855-8E80-2FAF-CE6FDF3BF900}"/>
                  </a:ext>
                </a:extLst>
              </p:cNvPr>
              <p:cNvSpPr txBox="1"/>
              <p:nvPr/>
            </p:nvSpPr>
            <p:spPr>
              <a:xfrm>
                <a:off x="1227439" y="459124"/>
                <a:ext cx="1136080" cy="369332"/>
              </a:xfrm>
              <a:prstGeom prst="rect">
                <a:avLst/>
              </a:prstGeom>
              <a:noFill/>
            </p:spPr>
            <p:txBody>
              <a:bodyPr wrap="none" rtlCol="0">
                <a:spAutoFit/>
              </a:bodyPr>
              <a:lstStyle/>
              <a:p>
                <a14:m>
                  <m:oMath xmlns:m="http://schemas.openxmlformats.org/officeDocument/2006/math">
                    <m:sSub>
                      <m:sSubPr>
                        <m:ctrlPr>
                          <a:rPr lang="de-DE" sz="1800" i="1" smtClean="0">
                            <a:solidFill>
                              <a:srgbClr val="FF0000"/>
                            </a:solidFill>
                            <a:latin typeface="Cambria Math" panose="02040503050406030204" pitchFamily="18" charset="0"/>
                          </a:rPr>
                        </m:ctrlPr>
                      </m:sSubPr>
                      <m:e>
                        <m:r>
                          <a:rPr lang="de-DE" sz="1800" i="1">
                            <a:solidFill>
                              <a:srgbClr val="FF0000"/>
                            </a:solidFill>
                            <a:latin typeface="Cambria Math" panose="02040503050406030204" pitchFamily="18" charset="0"/>
                          </a:rPr>
                          <m:t>𝐻</m:t>
                        </m:r>
                      </m:e>
                      <m:sub>
                        <m:r>
                          <a:rPr lang="de-DE" sz="1800" i="0">
                            <a:solidFill>
                              <a:srgbClr val="FF0000"/>
                            </a:solidFill>
                            <a:latin typeface="Cambria Math" panose="02040503050406030204" pitchFamily="18" charset="0"/>
                          </a:rPr>
                          <m:t>0</m:t>
                        </m:r>
                      </m:sub>
                    </m:sSub>
                  </m:oMath>
                </a14:m>
                <a:r>
                  <a:rPr lang="de-DE" dirty="0"/>
                  <a:t> = 2500</a:t>
                </a:r>
              </a:p>
            </p:txBody>
          </p:sp>
        </mc:Choice>
        <mc:Fallback xmlns="">
          <p:sp>
            <p:nvSpPr>
              <p:cNvPr id="6" name="Textfeld 5">
                <a:extLst>
                  <a:ext uri="{FF2B5EF4-FFF2-40B4-BE49-F238E27FC236}">
                    <a16:creationId xmlns:a16="http://schemas.microsoft.com/office/drawing/2014/main" id="{E0B7266D-D855-8E80-2FAF-CE6FDF3BF900}"/>
                  </a:ext>
                </a:extLst>
              </p:cNvPr>
              <p:cNvSpPr txBox="1">
                <a:spLocks noRot="1" noChangeAspect="1" noMove="1" noResize="1" noEditPoints="1" noAdjustHandles="1" noChangeArrowheads="1" noChangeShapeType="1" noTextEdit="1"/>
              </p:cNvSpPr>
              <p:nvPr/>
            </p:nvSpPr>
            <p:spPr>
              <a:xfrm>
                <a:off x="1227439" y="459124"/>
                <a:ext cx="1136080" cy="369332"/>
              </a:xfrm>
              <a:prstGeom prst="rect">
                <a:avLst/>
              </a:prstGeom>
              <a:blipFill>
                <a:blip r:embed="rId3"/>
                <a:stretch>
                  <a:fillRect t="-8197" r="-3743" b="-24590"/>
                </a:stretch>
              </a:blipFill>
            </p:spPr>
            <p:txBody>
              <a:bodyPr/>
              <a:lstStyle/>
              <a:p>
                <a:r>
                  <a:rPr lang="de-DE">
                    <a:noFill/>
                  </a:rPr>
                  <a:t> </a:t>
                </a:r>
              </a:p>
            </p:txBody>
          </p:sp>
        </mc:Fallback>
      </mc:AlternateContent>
      <p:sp>
        <p:nvSpPr>
          <p:cNvPr id="7" name="Textfeld 6">
            <a:extLst>
              <a:ext uri="{FF2B5EF4-FFF2-40B4-BE49-F238E27FC236}">
                <a16:creationId xmlns:a16="http://schemas.microsoft.com/office/drawing/2014/main" id="{2A923D59-57EE-47B9-3C5A-CE8D1AB69E8C}"/>
              </a:ext>
            </a:extLst>
          </p:cNvPr>
          <p:cNvSpPr txBox="1"/>
          <p:nvPr/>
        </p:nvSpPr>
        <p:spPr>
          <a:xfrm>
            <a:off x="2941036" y="459124"/>
            <a:ext cx="550151" cy="369332"/>
          </a:xfrm>
          <a:prstGeom prst="rect">
            <a:avLst/>
          </a:prstGeom>
          <a:noFill/>
        </p:spPr>
        <p:txBody>
          <a:bodyPr wrap="none" rtlCol="0">
            <a:spAutoFit/>
          </a:bodyPr>
          <a:lstStyle/>
          <a:p>
            <a:r>
              <a:rPr lang="de-DE" dirty="0"/>
              <a:t>r= 4</a:t>
            </a:r>
          </a:p>
        </p:txBody>
      </p:sp>
      <p:sp>
        <p:nvSpPr>
          <p:cNvPr id="8" name="Textfeld 7">
            <a:extLst>
              <a:ext uri="{FF2B5EF4-FFF2-40B4-BE49-F238E27FC236}">
                <a16:creationId xmlns:a16="http://schemas.microsoft.com/office/drawing/2014/main" id="{CB0D8585-20C4-28CD-FAE0-C76E2575D2BB}"/>
              </a:ext>
            </a:extLst>
          </p:cNvPr>
          <p:cNvSpPr txBox="1"/>
          <p:nvPr/>
        </p:nvSpPr>
        <p:spPr>
          <a:xfrm>
            <a:off x="2372393" y="459124"/>
            <a:ext cx="559769" cy="369332"/>
          </a:xfrm>
          <a:prstGeom prst="rect">
            <a:avLst/>
          </a:prstGeom>
          <a:noFill/>
        </p:spPr>
        <p:txBody>
          <a:bodyPr wrap="none" rtlCol="0">
            <a:spAutoFit/>
          </a:bodyPr>
          <a:lstStyle/>
          <a:p>
            <a:r>
              <a:rPr lang="de-DE" dirty="0"/>
              <a:t>s= 1</a:t>
            </a:r>
          </a:p>
        </p:txBody>
      </p:sp>
      <p:sp>
        <p:nvSpPr>
          <p:cNvPr id="9" name="Textfeld 8">
            <a:extLst>
              <a:ext uri="{FF2B5EF4-FFF2-40B4-BE49-F238E27FC236}">
                <a16:creationId xmlns:a16="http://schemas.microsoft.com/office/drawing/2014/main" id="{EFDADC3D-352C-3742-CF32-25A3AB262E24}"/>
              </a:ext>
            </a:extLst>
          </p:cNvPr>
          <p:cNvSpPr txBox="1"/>
          <p:nvPr/>
        </p:nvSpPr>
        <p:spPr>
          <a:xfrm>
            <a:off x="854495" y="56889"/>
            <a:ext cx="1987660" cy="369332"/>
          </a:xfrm>
          <a:prstGeom prst="rect">
            <a:avLst/>
          </a:prstGeom>
          <a:noFill/>
        </p:spPr>
        <p:txBody>
          <a:bodyPr wrap="none" rtlCol="0">
            <a:spAutoFit/>
          </a:bodyPr>
          <a:lstStyle/>
          <a:p>
            <a:r>
              <a:rPr lang="de-DE" dirty="0"/>
              <a:t>„Pyrrhussieg“ für G</a:t>
            </a:r>
          </a:p>
        </p:txBody>
      </p:sp>
      <mc:AlternateContent xmlns:mc="http://schemas.openxmlformats.org/markup-compatibility/2006" xmlns:a14="http://schemas.microsoft.com/office/drawing/2010/main">
        <mc:Choice Requires="a14">
          <p:sp>
            <p:nvSpPr>
              <p:cNvPr id="10" name="Textfeld 9">
                <a:extLst>
                  <a:ext uri="{FF2B5EF4-FFF2-40B4-BE49-F238E27FC236}">
                    <a16:creationId xmlns:a16="http://schemas.microsoft.com/office/drawing/2014/main" id="{09A60286-853A-A669-4CF0-29CBEF8E1E47}"/>
                  </a:ext>
                </a:extLst>
              </p:cNvPr>
              <p:cNvSpPr txBox="1"/>
              <p:nvPr/>
            </p:nvSpPr>
            <p:spPr>
              <a:xfrm>
                <a:off x="2932162" y="56889"/>
                <a:ext cx="967381" cy="369332"/>
              </a:xfrm>
              <a:prstGeom prst="rect">
                <a:avLst/>
              </a:prstGeom>
              <a:noFill/>
            </p:spPr>
            <p:txBody>
              <a:bodyPr wrap="none" rtlCol="0">
                <a:spAutoFit/>
              </a:bodyPr>
              <a:lstStyle/>
              <a:p>
                <a14:m>
                  <m:oMath xmlns:m="http://schemas.openxmlformats.org/officeDocument/2006/math">
                    <m:sSub>
                      <m:sSubPr>
                        <m:ctrlPr>
                          <a:rPr lang="de-DE" sz="1800" i="1" dirty="0" smtClean="0">
                            <a:solidFill>
                              <a:srgbClr val="00B0F0"/>
                            </a:solidFill>
                            <a:latin typeface="Cambria Math" panose="02040503050406030204" pitchFamily="18" charset="0"/>
                          </a:rPr>
                        </m:ctrlPr>
                      </m:sSubPr>
                      <m:e>
                        <m:r>
                          <a:rPr lang="de-DE" sz="1800" i="1" dirty="0">
                            <a:solidFill>
                              <a:srgbClr val="00B0F0"/>
                            </a:solidFill>
                            <a:latin typeface="Cambria Math" panose="02040503050406030204" pitchFamily="18" charset="0"/>
                          </a:rPr>
                          <m:t>𝐺</m:t>
                        </m:r>
                      </m:e>
                      <m:sub>
                        <m:r>
                          <a:rPr lang="de-DE" sz="1800" i="0" dirty="0">
                            <a:solidFill>
                              <a:srgbClr val="00B0F0"/>
                            </a:solidFill>
                            <a:latin typeface="Cambria Math" panose="02040503050406030204" pitchFamily="18" charset="0"/>
                          </a:rPr>
                          <m:t>0</m:t>
                        </m:r>
                      </m:sub>
                    </m:sSub>
                  </m:oMath>
                </a14:m>
                <a:r>
                  <a:rPr lang="de-DE" dirty="0"/>
                  <a:t> &gt; </a:t>
                </a:r>
                <a14:m>
                  <m:oMath xmlns:m="http://schemas.openxmlformats.org/officeDocument/2006/math">
                    <m:sSub>
                      <m:sSubPr>
                        <m:ctrlPr>
                          <a:rPr lang="de-DE" i="1">
                            <a:solidFill>
                              <a:srgbClr val="FF0000"/>
                            </a:solidFill>
                            <a:latin typeface="Cambria Math" panose="02040503050406030204" pitchFamily="18" charset="0"/>
                          </a:rPr>
                        </m:ctrlPr>
                      </m:sSubPr>
                      <m:e>
                        <m:r>
                          <a:rPr lang="de-DE" i="1">
                            <a:solidFill>
                              <a:srgbClr val="FF0000"/>
                            </a:solidFill>
                            <a:latin typeface="Cambria Math" panose="02040503050406030204" pitchFamily="18" charset="0"/>
                          </a:rPr>
                          <m:t>𝐻</m:t>
                        </m:r>
                      </m:e>
                      <m:sub>
                        <m:r>
                          <a:rPr lang="de-DE">
                            <a:solidFill>
                              <a:srgbClr val="FF0000"/>
                            </a:solidFill>
                            <a:latin typeface="Cambria Math" panose="02040503050406030204" pitchFamily="18" charset="0"/>
                          </a:rPr>
                          <m:t>0</m:t>
                        </m:r>
                      </m:sub>
                    </m:sSub>
                  </m:oMath>
                </a14:m>
                <a:r>
                  <a:rPr lang="de-DE" dirty="0"/>
                  <a:t> </a:t>
                </a:r>
              </a:p>
            </p:txBody>
          </p:sp>
        </mc:Choice>
        <mc:Fallback xmlns="">
          <p:sp>
            <p:nvSpPr>
              <p:cNvPr id="10" name="Textfeld 9">
                <a:extLst>
                  <a:ext uri="{FF2B5EF4-FFF2-40B4-BE49-F238E27FC236}">
                    <a16:creationId xmlns:a16="http://schemas.microsoft.com/office/drawing/2014/main" id="{09A60286-853A-A669-4CF0-29CBEF8E1E47}"/>
                  </a:ext>
                </a:extLst>
              </p:cNvPr>
              <p:cNvSpPr txBox="1">
                <a:spLocks noRot="1" noChangeAspect="1" noMove="1" noResize="1" noEditPoints="1" noAdjustHandles="1" noChangeArrowheads="1" noChangeShapeType="1" noTextEdit="1"/>
              </p:cNvSpPr>
              <p:nvPr/>
            </p:nvSpPr>
            <p:spPr>
              <a:xfrm>
                <a:off x="2932162" y="56889"/>
                <a:ext cx="967381" cy="369332"/>
              </a:xfrm>
              <a:prstGeom prst="rect">
                <a:avLst/>
              </a:prstGeom>
              <a:blipFill>
                <a:blip r:embed="rId4"/>
                <a:stretch>
                  <a:fillRect t="-8197" b="-24590"/>
                </a:stretch>
              </a:blipFill>
            </p:spPr>
            <p:txBody>
              <a:bodyPr/>
              <a:lstStyle/>
              <a:p>
                <a:r>
                  <a:rPr lang="de-DE">
                    <a:noFill/>
                  </a:rPr>
                  <a:t> </a:t>
                </a:r>
              </a:p>
            </p:txBody>
          </p:sp>
        </mc:Fallback>
      </mc:AlternateContent>
      <p:pic>
        <p:nvPicPr>
          <p:cNvPr id="14" name="Inhaltsplatzhalter 13" descr="Ein Bild, das Text, Diagramm, Zahl, Reihe enthält.&#10;&#10;Automatisch generierte Beschreibung">
            <a:extLst>
              <a:ext uri="{FF2B5EF4-FFF2-40B4-BE49-F238E27FC236}">
                <a16:creationId xmlns:a16="http://schemas.microsoft.com/office/drawing/2014/main" id="{A8A2D879-4E5B-FD32-95D5-E8C79791E2F2}"/>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8813" y="861358"/>
            <a:ext cx="12192000" cy="6013451"/>
          </a:xfrm>
        </p:spPr>
      </p:pic>
      <mc:AlternateContent xmlns:mc="http://schemas.openxmlformats.org/markup-compatibility/2006" xmlns:a14="http://schemas.microsoft.com/office/drawing/2010/main">
        <mc:Choice Requires="a14">
          <p:sp>
            <p:nvSpPr>
              <p:cNvPr id="15" name="Textfeld 14">
                <a:extLst>
                  <a:ext uri="{FF2B5EF4-FFF2-40B4-BE49-F238E27FC236}">
                    <a16:creationId xmlns:a16="http://schemas.microsoft.com/office/drawing/2014/main" id="{45BAEBAA-0410-57E6-D7BB-2C8B5D3141CE}"/>
                  </a:ext>
                </a:extLst>
              </p:cNvPr>
              <p:cNvSpPr txBox="1"/>
              <p:nvPr/>
            </p:nvSpPr>
            <p:spPr>
              <a:xfrm>
                <a:off x="3641321" y="459124"/>
                <a:ext cx="2497671" cy="369332"/>
              </a:xfrm>
              <a:prstGeom prst="rect">
                <a:avLst/>
              </a:prstGeom>
              <a:noFill/>
            </p:spPr>
            <p:txBody>
              <a:bodyPr wrap="none" rtlCol="0">
                <a:spAutoFit/>
              </a:bodyPr>
              <a:lstStyle/>
              <a:p>
                <a:r>
                  <a:rPr lang="de-DE" dirty="0"/>
                  <a:t>L= 1</a:t>
                </a:r>
                <a14:m>
                  <m:oMath xmlns:m="http://schemas.openxmlformats.org/officeDocument/2006/math">
                    <m:r>
                      <a:rPr lang="de-DE" i="0">
                        <a:latin typeface="Cambria Math" panose="02040503050406030204" pitchFamily="18" charset="0"/>
                      </a:rPr>
                      <m:t>⋅</m:t>
                    </m:r>
                    <m:sSup>
                      <m:sSupPr>
                        <m:ctrlPr>
                          <a:rPr lang="de-DE" i="1">
                            <a:solidFill>
                              <a:srgbClr val="836967"/>
                            </a:solidFill>
                            <a:latin typeface="Cambria Math" panose="02040503050406030204" pitchFamily="18" charset="0"/>
                          </a:rPr>
                        </m:ctrlPr>
                      </m:sSupPr>
                      <m:e>
                        <m:r>
                          <a:rPr lang="de-DE" i="0">
                            <a:latin typeface="Cambria Math" panose="02040503050406030204" pitchFamily="18" charset="0"/>
                          </a:rPr>
                          <m:t>5000</m:t>
                        </m:r>
                      </m:e>
                      <m:sup>
                        <m:r>
                          <a:rPr lang="de-DE" i="0">
                            <a:latin typeface="Cambria Math" panose="02040503050406030204" pitchFamily="18" charset="0"/>
                          </a:rPr>
                          <m:t>2</m:t>
                        </m:r>
                      </m:sup>
                    </m:sSup>
                    <m:r>
                      <a:rPr lang="de-DE" i="0">
                        <a:latin typeface="Cambria Math" panose="02040503050406030204" pitchFamily="18" charset="0"/>
                      </a:rPr>
                      <m:t>−</m:t>
                    </m:r>
                    <m:r>
                      <a:rPr lang="de-DE" b="0" i="0" smtClean="0">
                        <a:latin typeface="Cambria Math" panose="02040503050406030204" pitchFamily="18" charset="0"/>
                      </a:rPr>
                      <m:t>4</m:t>
                    </m:r>
                    <m:r>
                      <a:rPr lang="de-DE" i="0">
                        <a:latin typeface="Cambria Math" panose="02040503050406030204" pitchFamily="18" charset="0"/>
                      </a:rPr>
                      <m:t>⋅</m:t>
                    </m:r>
                    <m:sSup>
                      <m:sSupPr>
                        <m:ctrlPr>
                          <a:rPr lang="de-DE" i="1">
                            <a:solidFill>
                              <a:srgbClr val="836967"/>
                            </a:solidFill>
                            <a:latin typeface="Cambria Math" panose="02040503050406030204" pitchFamily="18" charset="0"/>
                          </a:rPr>
                        </m:ctrlPr>
                      </m:sSupPr>
                      <m:e>
                        <m:r>
                          <a:rPr lang="de-DE" i="0">
                            <a:latin typeface="Cambria Math" panose="02040503050406030204" pitchFamily="18" charset="0"/>
                          </a:rPr>
                          <m:t>2500</m:t>
                        </m:r>
                      </m:e>
                      <m:sup>
                        <m:r>
                          <a:rPr lang="de-DE" i="0">
                            <a:latin typeface="Cambria Math" panose="02040503050406030204" pitchFamily="18" charset="0"/>
                          </a:rPr>
                          <m:t>2</m:t>
                        </m:r>
                      </m:sup>
                    </m:sSup>
                  </m:oMath>
                </a14:m>
                <a:endParaRPr lang="de-DE" dirty="0"/>
              </a:p>
            </p:txBody>
          </p:sp>
        </mc:Choice>
        <mc:Fallback xmlns="">
          <p:sp>
            <p:nvSpPr>
              <p:cNvPr id="15" name="Textfeld 14">
                <a:extLst>
                  <a:ext uri="{FF2B5EF4-FFF2-40B4-BE49-F238E27FC236}">
                    <a16:creationId xmlns:a16="http://schemas.microsoft.com/office/drawing/2014/main" id="{45BAEBAA-0410-57E6-D7BB-2C8B5D3141CE}"/>
                  </a:ext>
                </a:extLst>
              </p:cNvPr>
              <p:cNvSpPr txBox="1">
                <a:spLocks noRot="1" noChangeAspect="1" noMove="1" noResize="1" noEditPoints="1" noAdjustHandles="1" noChangeArrowheads="1" noChangeShapeType="1" noTextEdit="1"/>
              </p:cNvSpPr>
              <p:nvPr/>
            </p:nvSpPr>
            <p:spPr>
              <a:xfrm>
                <a:off x="3641321" y="459124"/>
                <a:ext cx="2497671" cy="369332"/>
              </a:xfrm>
              <a:prstGeom prst="rect">
                <a:avLst/>
              </a:prstGeom>
              <a:blipFill>
                <a:blip r:embed="rId6"/>
                <a:stretch>
                  <a:fillRect l="-1951" t="-8197" b="-24590"/>
                </a:stretch>
              </a:blipFill>
            </p:spPr>
            <p:txBody>
              <a:bodyPr/>
              <a:lstStyle/>
              <a:p>
                <a:r>
                  <a:rPr lang="de-DE">
                    <a:noFill/>
                  </a:rPr>
                  <a:t> </a:t>
                </a:r>
              </a:p>
            </p:txBody>
          </p:sp>
        </mc:Fallback>
      </mc:AlternateContent>
      <p:sp>
        <p:nvSpPr>
          <p:cNvPr id="16" name="Textfeld 15">
            <a:extLst>
              <a:ext uri="{FF2B5EF4-FFF2-40B4-BE49-F238E27FC236}">
                <a16:creationId xmlns:a16="http://schemas.microsoft.com/office/drawing/2014/main" id="{DEC97F19-C1A9-5E0A-F254-731191B76EF8}"/>
              </a:ext>
            </a:extLst>
          </p:cNvPr>
          <p:cNvSpPr txBox="1"/>
          <p:nvPr/>
        </p:nvSpPr>
        <p:spPr>
          <a:xfrm>
            <a:off x="6220240" y="459123"/>
            <a:ext cx="567784" cy="369332"/>
          </a:xfrm>
          <a:prstGeom prst="rect">
            <a:avLst/>
          </a:prstGeom>
          <a:noFill/>
        </p:spPr>
        <p:txBody>
          <a:bodyPr wrap="none" rtlCol="0">
            <a:spAutoFit/>
          </a:bodyPr>
          <a:lstStyle/>
          <a:p>
            <a:r>
              <a:rPr lang="de-DE" dirty="0"/>
              <a:t>L= 0</a:t>
            </a:r>
          </a:p>
        </p:txBody>
      </p:sp>
    </p:spTree>
    <p:extLst>
      <p:ext uri="{BB962C8B-B14F-4D97-AF65-F5344CB8AC3E}">
        <p14:creationId xmlns:p14="http://schemas.microsoft.com/office/powerpoint/2010/main" val="1896342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3DAB45-4AE0-498A-171A-08B209B7A515}"/>
              </a:ext>
            </a:extLst>
          </p:cNvPr>
          <p:cNvSpPr>
            <a:spLocks noGrp="1"/>
          </p:cNvSpPr>
          <p:nvPr>
            <p:ph type="title"/>
          </p:nvPr>
        </p:nvSpPr>
        <p:spPr>
          <a:xfrm>
            <a:off x="9951394" y="18255"/>
            <a:ext cx="797669" cy="1325563"/>
          </a:xfrm>
        </p:spPr>
        <p:txBody>
          <a:bodyPr>
            <a:normAutofit/>
          </a:bodyPr>
          <a:lstStyle/>
          <a:p>
            <a:endParaRPr lang="de-DE" sz="2800" dirty="0"/>
          </a:p>
        </p:txBody>
      </p:sp>
      <p:sp>
        <p:nvSpPr>
          <p:cNvPr id="3" name="Textfeld 2">
            <a:extLst>
              <a:ext uri="{FF2B5EF4-FFF2-40B4-BE49-F238E27FC236}">
                <a16:creationId xmlns:a16="http://schemas.microsoft.com/office/drawing/2014/main" id="{84ADAC38-6559-6DAA-745B-5514FC425936}"/>
              </a:ext>
            </a:extLst>
          </p:cNvPr>
          <p:cNvSpPr txBox="1"/>
          <p:nvPr/>
        </p:nvSpPr>
        <p:spPr>
          <a:xfrm>
            <a:off x="0" y="18255"/>
            <a:ext cx="768352" cy="369332"/>
          </a:xfrm>
          <a:prstGeom prst="rect">
            <a:avLst/>
          </a:prstGeom>
          <a:noFill/>
        </p:spPr>
        <p:txBody>
          <a:bodyPr wrap="none" rtlCol="0">
            <a:spAutoFit/>
          </a:bodyPr>
          <a:lstStyle/>
          <a:p>
            <a:r>
              <a:rPr lang="de-DE" dirty="0"/>
              <a:t>Fall 3c</a:t>
            </a:r>
          </a:p>
        </p:txBody>
      </p:sp>
      <mc:AlternateContent xmlns:mc="http://schemas.openxmlformats.org/markup-compatibility/2006" xmlns:a14="http://schemas.microsoft.com/office/drawing/2010/main">
        <mc:Choice Requires="a14">
          <p:sp>
            <p:nvSpPr>
              <p:cNvPr id="10" name="Textfeld 9">
                <a:extLst>
                  <a:ext uri="{FF2B5EF4-FFF2-40B4-BE49-F238E27FC236}">
                    <a16:creationId xmlns:a16="http://schemas.microsoft.com/office/drawing/2014/main" id="{7962C7D7-6850-FE7B-00DD-E41ED9FFD61C}"/>
                  </a:ext>
                </a:extLst>
              </p:cNvPr>
              <p:cNvSpPr txBox="1"/>
              <p:nvPr/>
            </p:nvSpPr>
            <p:spPr>
              <a:xfrm>
                <a:off x="0" y="311704"/>
                <a:ext cx="1067536" cy="369332"/>
              </a:xfrm>
              <a:prstGeom prst="rect">
                <a:avLst/>
              </a:prstGeom>
              <a:noFill/>
            </p:spPr>
            <p:txBody>
              <a:bodyPr wrap="none" rtlCol="0">
                <a:spAutoFit/>
              </a:bodyPr>
              <a:lstStyle/>
              <a:p>
                <a14:m>
                  <m:oMath xmlns:m="http://schemas.openxmlformats.org/officeDocument/2006/math">
                    <m:sSub>
                      <m:sSubPr>
                        <m:ctrlPr>
                          <a:rPr lang="de-DE" sz="1800" i="1" dirty="0" smtClean="0">
                            <a:solidFill>
                              <a:srgbClr val="00B0F0"/>
                            </a:solidFill>
                            <a:latin typeface="Cambria Math" panose="02040503050406030204" pitchFamily="18" charset="0"/>
                          </a:rPr>
                        </m:ctrlPr>
                      </m:sSubPr>
                      <m:e>
                        <m:r>
                          <a:rPr lang="de-DE" sz="1800" i="1" dirty="0">
                            <a:solidFill>
                              <a:srgbClr val="00B0F0"/>
                            </a:solidFill>
                            <a:latin typeface="Cambria Math" panose="02040503050406030204" pitchFamily="18" charset="0"/>
                          </a:rPr>
                          <m:t>𝐺</m:t>
                        </m:r>
                      </m:e>
                      <m:sub>
                        <m:r>
                          <a:rPr lang="de-DE" sz="1800" i="0" dirty="0">
                            <a:solidFill>
                              <a:srgbClr val="00B0F0"/>
                            </a:solidFill>
                            <a:latin typeface="Cambria Math" panose="02040503050406030204" pitchFamily="18" charset="0"/>
                          </a:rPr>
                          <m:t>0</m:t>
                        </m:r>
                      </m:sub>
                    </m:sSub>
                  </m:oMath>
                </a14:m>
                <a:r>
                  <a:rPr lang="de-DE" dirty="0"/>
                  <a:t>= 3000</a:t>
                </a:r>
              </a:p>
            </p:txBody>
          </p:sp>
        </mc:Choice>
        <mc:Fallback xmlns="">
          <p:sp>
            <p:nvSpPr>
              <p:cNvPr id="10" name="Textfeld 9">
                <a:extLst>
                  <a:ext uri="{FF2B5EF4-FFF2-40B4-BE49-F238E27FC236}">
                    <a16:creationId xmlns:a16="http://schemas.microsoft.com/office/drawing/2014/main" id="{7962C7D7-6850-FE7B-00DD-E41ED9FFD61C}"/>
                  </a:ext>
                </a:extLst>
              </p:cNvPr>
              <p:cNvSpPr txBox="1">
                <a:spLocks noRot="1" noChangeAspect="1" noMove="1" noResize="1" noEditPoints="1" noAdjustHandles="1" noChangeArrowheads="1" noChangeShapeType="1" noTextEdit="1"/>
              </p:cNvSpPr>
              <p:nvPr/>
            </p:nvSpPr>
            <p:spPr>
              <a:xfrm>
                <a:off x="0" y="311704"/>
                <a:ext cx="1067536" cy="369332"/>
              </a:xfrm>
              <a:prstGeom prst="rect">
                <a:avLst/>
              </a:prstGeom>
              <a:blipFill>
                <a:blip r:embed="rId3"/>
                <a:stretch>
                  <a:fillRect t="-8197" r="-3429" b="-2459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2" name="Textfeld 11">
                <a:extLst>
                  <a:ext uri="{FF2B5EF4-FFF2-40B4-BE49-F238E27FC236}">
                    <a16:creationId xmlns:a16="http://schemas.microsoft.com/office/drawing/2014/main" id="{78209A8D-86CA-1EFD-0519-7816A4C16C6E}"/>
                  </a:ext>
                </a:extLst>
              </p:cNvPr>
              <p:cNvSpPr txBox="1"/>
              <p:nvPr/>
            </p:nvSpPr>
            <p:spPr>
              <a:xfrm>
                <a:off x="1011288" y="311704"/>
                <a:ext cx="1083182" cy="369332"/>
              </a:xfrm>
              <a:prstGeom prst="rect">
                <a:avLst/>
              </a:prstGeom>
              <a:noFill/>
            </p:spPr>
            <p:txBody>
              <a:bodyPr wrap="none" rtlCol="0">
                <a:spAutoFit/>
              </a:bodyPr>
              <a:lstStyle/>
              <a:p>
                <a14:m>
                  <m:oMath xmlns:m="http://schemas.openxmlformats.org/officeDocument/2006/math">
                    <m:sSub>
                      <m:sSubPr>
                        <m:ctrlPr>
                          <a:rPr lang="de-DE" sz="1800" i="1" smtClean="0">
                            <a:solidFill>
                              <a:srgbClr val="FF0000"/>
                            </a:solidFill>
                            <a:latin typeface="Cambria Math" panose="02040503050406030204" pitchFamily="18" charset="0"/>
                          </a:rPr>
                        </m:ctrlPr>
                      </m:sSubPr>
                      <m:e>
                        <m:r>
                          <a:rPr lang="de-DE" sz="1800" i="1">
                            <a:solidFill>
                              <a:srgbClr val="FF0000"/>
                            </a:solidFill>
                            <a:latin typeface="Cambria Math" panose="02040503050406030204" pitchFamily="18" charset="0"/>
                          </a:rPr>
                          <m:t>𝐻</m:t>
                        </m:r>
                      </m:e>
                      <m:sub>
                        <m:r>
                          <a:rPr lang="de-DE" sz="1800" i="0">
                            <a:solidFill>
                              <a:srgbClr val="FF0000"/>
                            </a:solidFill>
                            <a:latin typeface="Cambria Math" panose="02040503050406030204" pitchFamily="18" charset="0"/>
                          </a:rPr>
                          <m:t>0</m:t>
                        </m:r>
                      </m:sub>
                    </m:sSub>
                  </m:oMath>
                </a14:m>
                <a:r>
                  <a:rPr lang="de-DE" dirty="0"/>
                  <a:t>= 6000</a:t>
                </a:r>
              </a:p>
            </p:txBody>
          </p:sp>
        </mc:Choice>
        <mc:Fallback xmlns="">
          <p:sp>
            <p:nvSpPr>
              <p:cNvPr id="12" name="Textfeld 11">
                <a:extLst>
                  <a:ext uri="{FF2B5EF4-FFF2-40B4-BE49-F238E27FC236}">
                    <a16:creationId xmlns:a16="http://schemas.microsoft.com/office/drawing/2014/main" id="{78209A8D-86CA-1EFD-0519-7816A4C16C6E}"/>
                  </a:ext>
                </a:extLst>
              </p:cNvPr>
              <p:cNvSpPr txBox="1">
                <a:spLocks noRot="1" noChangeAspect="1" noMove="1" noResize="1" noEditPoints="1" noAdjustHandles="1" noChangeArrowheads="1" noChangeShapeType="1" noTextEdit="1"/>
              </p:cNvSpPr>
              <p:nvPr/>
            </p:nvSpPr>
            <p:spPr>
              <a:xfrm>
                <a:off x="1011288" y="311704"/>
                <a:ext cx="1083182" cy="369332"/>
              </a:xfrm>
              <a:prstGeom prst="rect">
                <a:avLst/>
              </a:prstGeom>
              <a:blipFill>
                <a:blip r:embed="rId4"/>
                <a:stretch>
                  <a:fillRect t="-8197" r="-3371" b="-24590"/>
                </a:stretch>
              </a:blipFill>
            </p:spPr>
            <p:txBody>
              <a:bodyPr/>
              <a:lstStyle/>
              <a:p>
                <a:r>
                  <a:rPr lang="de-DE">
                    <a:noFill/>
                  </a:rPr>
                  <a:t> </a:t>
                </a:r>
              </a:p>
            </p:txBody>
          </p:sp>
        </mc:Fallback>
      </mc:AlternateContent>
      <p:sp>
        <p:nvSpPr>
          <p:cNvPr id="13" name="Textfeld 12">
            <a:extLst>
              <a:ext uri="{FF2B5EF4-FFF2-40B4-BE49-F238E27FC236}">
                <a16:creationId xmlns:a16="http://schemas.microsoft.com/office/drawing/2014/main" id="{B9AD3C0B-34EA-D8A0-1ED9-93F98BAD1705}"/>
              </a:ext>
            </a:extLst>
          </p:cNvPr>
          <p:cNvSpPr txBox="1"/>
          <p:nvPr/>
        </p:nvSpPr>
        <p:spPr>
          <a:xfrm>
            <a:off x="2685015" y="311704"/>
            <a:ext cx="559769" cy="369332"/>
          </a:xfrm>
          <a:prstGeom prst="rect">
            <a:avLst/>
          </a:prstGeom>
          <a:noFill/>
        </p:spPr>
        <p:txBody>
          <a:bodyPr wrap="none" rtlCol="0">
            <a:spAutoFit/>
          </a:bodyPr>
          <a:lstStyle/>
          <a:p>
            <a:r>
              <a:rPr lang="de-DE" dirty="0"/>
              <a:t>s= 6</a:t>
            </a:r>
          </a:p>
        </p:txBody>
      </p:sp>
      <p:sp>
        <p:nvSpPr>
          <p:cNvPr id="14" name="Textfeld 13">
            <a:extLst>
              <a:ext uri="{FF2B5EF4-FFF2-40B4-BE49-F238E27FC236}">
                <a16:creationId xmlns:a16="http://schemas.microsoft.com/office/drawing/2014/main" id="{CB034410-0FBE-9789-60F7-849BB09D01AA}"/>
              </a:ext>
            </a:extLst>
          </p:cNvPr>
          <p:cNvSpPr txBox="1"/>
          <p:nvPr/>
        </p:nvSpPr>
        <p:spPr>
          <a:xfrm>
            <a:off x="2038222" y="311704"/>
            <a:ext cx="671979" cy="369332"/>
          </a:xfrm>
          <a:prstGeom prst="rect">
            <a:avLst/>
          </a:prstGeom>
          <a:noFill/>
        </p:spPr>
        <p:txBody>
          <a:bodyPr wrap="none" rtlCol="0">
            <a:spAutoFit/>
          </a:bodyPr>
          <a:lstStyle/>
          <a:p>
            <a:r>
              <a:rPr lang="de-DE" dirty="0"/>
              <a:t>r=1,5</a:t>
            </a:r>
          </a:p>
        </p:txBody>
      </p:sp>
      <p:sp>
        <p:nvSpPr>
          <p:cNvPr id="15" name="Textfeld 14">
            <a:extLst>
              <a:ext uri="{FF2B5EF4-FFF2-40B4-BE49-F238E27FC236}">
                <a16:creationId xmlns:a16="http://schemas.microsoft.com/office/drawing/2014/main" id="{0C5959E5-40E4-F2EF-BB2F-A18831EF01EF}"/>
              </a:ext>
            </a:extLst>
          </p:cNvPr>
          <p:cNvSpPr txBox="1"/>
          <p:nvPr/>
        </p:nvSpPr>
        <p:spPr>
          <a:xfrm>
            <a:off x="698958" y="18255"/>
            <a:ext cx="1986057" cy="646331"/>
          </a:xfrm>
          <a:prstGeom prst="rect">
            <a:avLst/>
          </a:prstGeom>
          <a:noFill/>
        </p:spPr>
        <p:txBody>
          <a:bodyPr wrap="none" rtlCol="0">
            <a:spAutoFit/>
          </a:bodyPr>
          <a:lstStyle/>
          <a:p>
            <a:r>
              <a:rPr lang="de-DE" dirty="0"/>
              <a:t>„Pyrrhussieg“ für H</a:t>
            </a:r>
          </a:p>
          <a:p>
            <a:endParaRPr lang="de-DE" dirty="0"/>
          </a:p>
        </p:txBody>
      </p:sp>
      <mc:AlternateContent xmlns:mc="http://schemas.openxmlformats.org/markup-compatibility/2006" xmlns:a14="http://schemas.microsoft.com/office/drawing/2010/main">
        <mc:Choice Requires="a14">
          <p:sp>
            <p:nvSpPr>
              <p:cNvPr id="16" name="Textfeld 15">
                <a:extLst>
                  <a:ext uri="{FF2B5EF4-FFF2-40B4-BE49-F238E27FC236}">
                    <a16:creationId xmlns:a16="http://schemas.microsoft.com/office/drawing/2014/main" id="{681B38AF-F0E3-4ED8-E42D-EAF45C389F2E}"/>
                  </a:ext>
                </a:extLst>
              </p:cNvPr>
              <p:cNvSpPr txBox="1"/>
              <p:nvPr/>
            </p:nvSpPr>
            <p:spPr>
              <a:xfrm>
                <a:off x="3448751" y="384014"/>
                <a:ext cx="914481" cy="369332"/>
              </a:xfrm>
              <a:prstGeom prst="rect">
                <a:avLst/>
              </a:prstGeom>
              <a:noFill/>
            </p:spPr>
            <p:txBody>
              <a:bodyPr wrap="none" rtlCol="0">
                <a:spAutoFit/>
              </a:bodyPr>
              <a:lstStyle/>
              <a:p>
                <a14:m>
                  <m:oMath xmlns:m="http://schemas.openxmlformats.org/officeDocument/2006/math">
                    <m:sSub>
                      <m:sSubPr>
                        <m:ctrlPr>
                          <a:rPr lang="de-DE" sz="1800" i="1" dirty="0" smtClean="0">
                            <a:solidFill>
                              <a:srgbClr val="00B0F0"/>
                            </a:solidFill>
                            <a:latin typeface="Cambria Math" panose="02040503050406030204" pitchFamily="18" charset="0"/>
                          </a:rPr>
                        </m:ctrlPr>
                      </m:sSubPr>
                      <m:e>
                        <m:r>
                          <a:rPr lang="de-DE" sz="1800" i="1" dirty="0">
                            <a:solidFill>
                              <a:srgbClr val="00B0F0"/>
                            </a:solidFill>
                            <a:latin typeface="Cambria Math" panose="02040503050406030204" pitchFamily="18" charset="0"/>
                          </a:rPr>
                          <m:t>𝐺</m:t>
                        </m:r>
                      </m:e>
                      <m:sub>
                        <m:r>
                          <a:rPr lang="de-DE" sz="1800" i="0" dirty="0">
                            <a:solidFill>
                              <a:srgbClr val="00B0F0"/>
                            </a:solidFill>
                            <a:latin typeface="Cambria Math" panose="02040503050406030204" pitchFamily="18" charset="0"/>
                          </a:rPr>
                          <m:t>0</m:t>
                        </m:r>
                      </m:sub>
                    </m:sSub>
                  </m:oMath>
                </a14:m>
                <a:r>
                  <a:rPr lang="de-DE" dirty="0"/>
                  <a:t> &lt; </a:t>
                </a:r>
                <a14:m>
                  <m:oMath xmlns:m="http://schemas.openxmlformats.org/officeDocument/2006/math">
                    <m:sSub>
                      <m:sSubPr>
                        <m:ctrlPr>
                          <a:rPr lang="de-DE" i="1">
                            <a:solidFill>
                              <a:srgbClr val="FF0000"/>
                            </a:solidFill>
                            <a:latin typeface="Cambria Math" panose="02040503050406030204" pitchFamily="18" charset="0"/>
                          </a:rPr>
                        </m:ctrlPr>
                      </m:sSubPr>
                      <m:e>
                        <m:r>
                          <a:rPr lang="de-DE" i="1">
                            <a:solidFill>
                              <a:srgbClr val="FF0000"/>
                            </a:solidFill>
                            <a:latin typeface="Cambria Math" panose="02040503050406030204" pitchFamily="18" charset="0"/>
                          </a:rPr>
                          <m:t>𝐻</m:t>
                        </m:r>
                      </m:e>
                      <m:sub>
                        <m:r>
                          <a:rPr lang="de-DE">
                            <a:solidFill>
                              <a:srgbClr val="FF0000"/>
                            </a:solidFill>
                            <a:latin typeface="Cambria Math" panose="02040503050406030204" pitchFamily="18" charset="0"/>
                          </a:rPr>
                          <m:t>0</m:t>
                        </m:r>
                      </m:sub>
                    </m:sSub>
                  </m:oMath>
                </a14:m>
                <a:endParaRPr lang="de-DE" dirty="0"/>
              </a:p>
            </p:txBody>
          </p:sp>
        </mc:Choice>
        <mc:Fallback xmlns="">
          <p:sp>
            <p:nvSpPr>
              <p:cNvPr id="16" name="Textfeld 15">
                <a:extLst>
                  <a:ext uri="{FF2B5EF4-FFF2-40B4-BE49-F238E27FC236}">
                    <a16:creationId xmlns:a16="http://schemas.microsoft.com/office/drawing/2014/main" id="{681B38AF-F0E3-4ED8-E42D-EAF45C389F2E}"/>
                  </a:ext>
                </a:extLst>
              </p:cNvPr>
              <p:cNvSpPr txBox="1">
                <a:spLocks noRot="1" noChangeAspect="1" noMove="1" noResize="1" noEditPoints="1" noAdjustHandles="1" noChangeArrowheads="1" noChangeShapeType="1" noTextEdit="1"/>
              </p:cNvSpPr>
              <p:nvPr/>
            </p:nvSpPr>
            <p:spPr>
              <a:xfrm>
                <a:off x="3448751" y="384014"/>
                <a:ext cx="914481" cy="369332"/>
              </a:xfrm>
              <a:prstGeom prst="rect">
                <a:avLst/>
              </a:prstGeom>
              <a:blipFill>
                <a:blip r:embed="rId5"/>
                <a:stretch>
                  <a:fillRect t="-9836" b="-24590"/>
                </a:stretch>
              </a:blipFill>
            </p:spPr>
            <p:txBody>
              <a:bodyPr/>
              <a:lstStyle/>
              <a:p>
                <a:r>
                  <a:rPr lang="de-DE">
                    <a:noFill/>
                  </a:rPr>
                  <a:t> </a:t>
                </a:r>
              </a:p>
            </p:txBody>
          </p:sp>
        </mc:Fallback>
      </mc:AlternateContent>
      <p:pic>
        <p:nvPicPr>
          <p:cNvPr id="7" name="Inhaltsplatzhalter 6" descr="Ein Bild, das Text, Screenshot, Zahl, Diagramm enthält.&#10;&#10;Automatisch generierte Beschreibung">
            <a:extLst>
              <a:ext uri="{FF2B5EF4-FFF2-40B4-BE49-F238E27FC236}">
                <a16:creationId xmlns:a16="http://schemas.microsoft.com/office/drawing/2014/main" id="{F54CA9E6-60EC-A929-66D5-8CF4CCBD4801}"/>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0" y="806450"/>
            <a:ext cx="12192000" cy="6051550"/>
          </a:xfrm>
        </p:spPr>
      </p:pic>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3462C0B6-411A-5990-7F74-4477DBA4995E}"/>
                  </a:ext>
                </a:extLst>
              </p:cNvPr>
              <p:cNvSpPr txBox="1"/>
              <p:nvPr/>
            </p:nvSpPr>
            <p:spPr>
              <a:xfrm>
                <a:off x="4475685" y="384014"/>
                <a:ext cx="2726900" cy="369332"/>
              </a:xfrm>
              <a:prstGeom prst="rect">
                <a:avLst/>
              </a:prstGeom>
              <a:noFill/>
            </p:spPr>
            <p:txBody>
              <a:bodyPr wrap="none" rtlCol="0">
                <a:spAutoFit/>
              </a:bodyPr>
              <a:lstStyle/>
              <a:p>
                <a:r>
                  <a:rPr lang="de-DE" dirty="0"/>
                  <a:t>L= 6 </a:t>
                </a:r>
                <a14:m>
                  <m:oMath xmlns:m="http://schemas.openxmlformats.org/officeDocument/2006/math">
                    <m:r>
                      <a:rPr lang="de-DE" i="0">
                        <a:latin typeface="Cambria Math" panose="02040503050406030204" pitchFamily="18" charset="0"/>
                      </a:rPr>
                      <m:t>⋅</m:t>
                    </m:r>
                    <m:sSup>
                      <m:sSupPr>
                        <m:ctrlPr>
                          <a:rPr lang="de-DE" i="1">
                            <a:solidFill>
                              <a:srgbClr val="836967"/>
                            </a:solidFill>
                            <a:latin typeface="Cambria Math" panose="02040503050406030204" pitchFamily="18" charset="0"/>
                          </a:rPr>
                        </m:ctrlPr>
                      </m:sSupPr>
                      <m:e>
                        <m:r>
                          <a:rPr lang="de-DE" i="0">
                            <a:latin typeface="Cambria Math" panose="02040503050406030204" pitchFamily="18" charset="0"/>
                          </a:rPr>
                          <m:t>5000</m:t>
                        </m:r>
                      </m:e>
                      <m:sup>
                        <m:r>
                          <a:rPr lang="de-DE" i="0">
                            <a:latin typeface="Cambria Math" panose="02040503050406030204" pitchFamily="18" charset="0"/>
                          </a:rPr>
                          <m:t>2</m:t>
                        </m:r>
                      </m:sup>
                    </m:sSup>
                    <m:r>
                      <a:rPr lang="de-DE" i="0">
                        <a:latin typeface="Cambria Math" panose="02040503050406030204" pitchFamily="18" charset="0"/>
                      </a:rPr>
                      <m:t>−1</m:t>
                    </m:r>
                    <m:r>
                      <a:rPr lang="de-DE" b="0" i="0" smtClean="0">
                        <a:latin typeface="Cambria Math" panose="02040503050406030204" pitchFamily="18" charset="0"/>
                      </a:rPr>
                      <m:t>,5</m:t>
                    </m:r>
                    <m:r>
                      <a:rPr lang="de-DE" i="0">
                        <a:latin typeface="Cambria Math" panose="02040503050406030204" pitchFamily="18" charset="0"/>
                      </a:rPr>
                      <m:t>⋅</m:t>
                    </m:r>
                    <m:sSup>
                      <m:sSupPr>
                        <m:ctrlPr>
                          <a:rPr lang="de-DE" i="1">
                            <a:solidFill>
                              <a:srgbClr val="836967"/>
                            </a:solidFill>
                            <a:latin typeface="Cambria Math" panose="02040503050406030204" pitchFamily="18" charset="0"/>
                          </a:rPr>
                        </m:ctrlPr>
                      </m:sSupPr>
                      <m:e>
                        <m:r>
                          <a:rPr lang="de-DE" i="0">
                            <a:latin typeface="Cambria Math" panose="02040503050406030204" pitchFamily="18" charset="0"/>
                          </a:rPr>
                          <m:t>2500</m:t>
                        </m:r>
                      </m:e>
                      <m:sup>
                        <m:r>
                          <a:rPr lang="de-DE" i="0">
                            <a:latin typeface="Cambria Math" panose="02040503050406030204" pitchFamily="18" charset="0"/>
                          </a:rPr>
                          <m:t>2</m:t>
                        </m:r>
                      </m:sup>
                    </m:sSup>
                  </m:oMath>
                </a14:m>
                <a:endParaRPr lang="de-DE" dirty="0"/>
              </a:p>
            </p:txBody>
          </p:sp>
        </mc:Choice>
        <mc:Fallback xmlns="">
          <p:sp>
            <p:nvSpPr>
              <p:cNvPr id="9" name="Textfeld 8">
                <a:extLst>
                  <a:ext uri="{FF2B5EF4-FFF2-40B4-BE49-F238E27FC236}">
                    <a16:creationId xmlns:a16="http://schemas.microsoft.com/office/drawing/2014/main" id="{3462C0B6-411A-5990-7F74-4477DBA4995E}"/>
                  </a:ext>
                </a:extLst>
              </p:cNvPr>
              <p:cNvSpPr txBox="1">
                <a:spLocks noRot="1" noChangeAspect="1" noMove="1" noResize="1" noEditPoints="1" noAdjustHandles="1" noChangeArrowheads="1" noChangeShapeType="1" noTextEdit="1"/>
              </p:cNvSpPr>
              <p:nvPr/>
            </p:nvSpPr>
            <p:spPr>
              <a:xfrm>
                <a:off x="4475685" y="384014"/>
                <a:ext cx="2726900" cy="369332"/>
              </a:xfrm>
              <a:prstGeom prst="rect">
                <a:avLst/>
              </a:prstGeom>
              <a:blipFill>
                <a:blip r:embed="rId7"/>
                <a:stretch>
                  <a:fillRect l="-1786" t="-9836" b="-24590"/>
                </a:stretch>
              </a:blipFill>
            </p:spPr>
            <p:txBody>
              <a:bodyPr/>
              <a:lstStyle/>
              <a:p>
                <a:r>
                  <a:rPr lang="de-DE">
                    <a:noFill/>
                  </a:rPr>
                  <a:t> </a:t>
                </a:r>
              </a:p>
            </p:txBody>
          </p:sp>
        </mc:Fallback>
      </mc:AlternateContent>
      <p:sp>
        <p:nvSpPr>
          <p:cNvPr id="11" name="Textfeld 10">
            <a:extLst>
              <a:ext uri="{FF2B5EF4-FFF2-40B4-BE49-F238E27FC236}">
                <a16:creationId xmlns:a16="http://schemas.microsoft.com/office/drawing/2014/main" id="{307830AC-61B2-D4F4-A885-81325E9DB2BD}"/>
              </a:ext>
            </a:extLst>
          </p:cNvPr>
          <p:cNvSpPr txBox="1"/>
          <p:nvPr/>
        </p:nvSpPr>
        <p:spPr>
          <a:xfrm>
            <a:off x="7114848" y="384014"/>
            <a:ext cx="567784" cy="369332"/>
          </a:xfrm>
          <a:prstGeom prst="rect">
            <a:avLst/>
          </a:prstGeom>
          <a:noFill/>
        </p:spPr>
        <p:txBody>
          <a:bodyPr wrap="none" rtlCol="0">
            <a:spAutoFit/>
          </a:bodyPr>
          <a:lstStyle/>
          <a:p>
            <a:r>
              <a:rPr lang="de-DE" dirty="0"/>
              <a:t>L= 0</a:t>
            </a:r>
          </a:p>
        </p:txBody>
      </p:sp>
    </p:spTree>
    <p:extLst>
      <p:ext uri="{BB962C8B-B14F-4D97-AF65-F5344CB8AC3E}">
        <p14:creationId xmlns:p14="http://schemas.microsoft.com/office/powerpoint/2010/main" val="3777555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CB31A6-6EBE-EB6B-9B6D-E88E026D4F7E}"/>
              </a:ext>
            </a:extLst>
          </p:cNvPr>
          <p:cNvSpPr>
            <a:spLocks noGrp="1"/>
          </p:cNvSpPr>
          <p:nvPr>
            <p:ph type="title"/>
          </p:nvPr>
        </p:nvSpPr>
        <p:spPr>
          <a:xfrm>
            <a:off x="9912485" y="541507"/>
            <a:ext cx="1177115" cy="1456267"/>
          </a:xfrm>
        </p:spPr>
        <p:txBody>
          <a:bodyPr/>
          <a:lstStyle/>
          <a:p>
            <a:endParaRPr lang="de-DE" dirty="0"/>
          </a:p>
        </p:txBody>
      </p:sp>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2AE98611-8C00-C18A-C51C-44EEE4186825}"/>
                  </a:ext>
                </a:extLst>
              </p:cNvPr>
              <p:cNvSpPr txBox="1"/>
              <p:nvPr/>
            </p:nvSpPr>
            <p:spPr>
              <a:xfrm>
                <a:off x="109707" y="1606091"/>
                <a:ext cx="2397323" cy="468975"/>
              </a:xfrm>
              <a:prstGeom prst="rect">
                <a:avLst/>
              </a:prstGeom>
              <a:noFill/>
            </p:spPr>
            <p:txBody>
              <a:bodyPr wrap="none" rtlCol="0">
                <a:spAutoFit/>
              </a:bodyPr>
              <a:lstStyle/>
              <a:p>
                <a14:m>
                  <m:oMath xmlns:m="http://schemas.openxmlformats.org/officeDocument/2006/math">
                    <m:r>
                      <a:rPr lang="de-DE" sz="2400" i="1" smtClean="0">
                        <a:solidFill>
                          <a:schemeClr val="tx1"/>
                        </a:solidFill>
                        <a:latin typeface="Cambria Math" panose="02040503050406030204" pitchFamily="18" charset="0"/>
                      </a:rPr>
                      <m:t>𝐺</m:t>
                    </m:r>
                    <m:d>
                      <m:dPr>
                        <m:ctrlPr>
                          <a:rPr lang="de-DE" sz="2400" i="1">
                            <a:solidFill>
                              <a:schemeClr val="tx1"/>
                            </a:solidFill>
                            <a:latin typeface="Cambria Math" panose="02040503050406030204" pitchFamily="18" charset="0"/>
                          </a:rPr>
                        </m:ctrlPr>
                      </m:dPr>
                      <m:e>
                        <m:r>
                          <a:rPr lang="de-DE" sz="2400" i="1">
                            <a:solidFill>
                              <a:schemeClr val="tx1"/>
                            </a:solidFill>
                            <a:latin typeface="Cambria Math" panose="02040503050406030204" pitchFamily="18" charset="0"/>
                          </a:rPr>
                          <m:t>𝑡</m:t>
                        </m:r>
                      </m:e>
                    </m:d>
                    <m:r>
                      <a:rPr lang="de-DE" sz="2400" i="0">
                        <a:solidFill>
                          <a:schemeClr val="tx1"/>
                        </a:solidFill>
                        <a:latin typeface="Cambria Math" panose="02040503050406030204" pitchFamily="18" charset="0"/>
                      </a:rPr>
                      <m:t>=</m:t>
                    </m:r>
                    <m:r>
                      <a:rPr lang="de-DE" sz="2400" b="0" i="1" smtClean="0">
                        <a:solidFill>
                          <a:schemeClr val="tx1"/>
                        </a:solidFill>
                        <a:latin typeface="Cambria Math" panose="02040503050406030204" pitchFamily="18" charset="0"/>
                      </a:rPr>
                      <m:t>𝑠</m:t>
                    </m:r>
                    <m:sSubSup>
                      <m:sSubSupPr>
                        <m:ctrlPr>
                          <a:rPr lang="de-DE" sz="2400" i="1">
                            <a:solidFill>
                              <a:schemeClr val="tx1"/>
                            </a:solidFill>
                            <a:latin typeface="Cambria Math" panose="02040503050406030204" pitchFamily="18" charset="0"/>
                          </a:rPr>
                        </m:ctrlPr>
                      </m:sSubSupPr>
                      <m:e>
                        <m:r>
                          <a:rPr lang="de-DE" sz="2400" i="1">
                            <a:solidFill>
                              <a:schemeClr val="tx1"/>
                            </a:solidFill>
                            <a:latin typeface="Cambria Math" panose="02040503050406030204" pitchFamily="18" charset="0"/>
                          </a:rPr>
                          <m:t>𝐺</m:t>
                        </m:r>
                      </m:e>
                      <m:sub>
                        <m:r>
                          <a:rPr lang="de-DE" sz="2400" i="0">
                            <a:solidFill>
                              <a:schemeClr val="tx1"/>
                            </a:solidFill>
                            <a:latin typeface="Cambria Math" panose="02040503050406030204" pitchFamily="18" charset="0"/>
                          </a:rPr>
                          <m:t>0</m:t>
                        </m:r>
                      </m:sub>
                      <m:sup>
                        <m:r>
                          <a:rPr lang="de-DE" sz="2400" i="0">
                            <a:solidFill>
                              <a:schemeClr val="tx1"/>
                            </a:solidFill>
                            <a:latin typeface="Cambria Math" panose="02040503050406030204" pitchFamily="18" charset="0"/>
                          </a:rPr>
                          <m:t>2</m:t>
                        </m:r>
                      </m:sup>
                    </m:sSubSup>
                  </m:oMath>
                </a14:m>
                <a:r>
                  <a:rPr lang="de-DE" sz="2400" dirty="0">
                    <a:solidFill>
                      <a:schemeClr val="tx1"/>
                    </a:solidFill>
                  </a:rPr>
                  <a:t> - r</a:t>
                </a:r>
                <a14:m>
                  <m:oMath xmlns:m="http://schemas.openxmlformats.org/officeDocument/2006/math">
                    <m:sSubSup>
                      <m:sSubSupPr>
                        <m:ctrlPr>
                          <a:rPr lang="de-DE" sz="2400" i="1" dirty="0" smtClean="0">
                            <a:solidFill>
                              <a:schemeClr val="tx1"/>
                            </a:solidFill>
                            <a:latin typeface="Cambria Math" panose="02040503050406030204" pitchFamily="18" charset="0"/>
                          </a:rPr>
                        </m:ctrlPr>
                      </m:sSubSupPr>
                      <m:e>
                        <m:r>
                          <a:rPr lang="de-DE" sz="2400" i="1" dirty="0">
                            <a:solidFill>
                              <a:schemeClr val="tx1"/>
                            </a:solidFill>
                            <a:latin typeface="Cambria Math" panose="02040503050406030204" pitchFamily="18" charset="0"/>
                          </a:rPr>
                          <m:t>𝐻</m:t>
                        </m:r>
                      </m:e>
                      <m:sub>
                        <m:r>
                          <a:rPr lang="de-DE" sz="2400" i="0" dirty="0">
                            <a:solidFill>
                              <a:schemeClr val="tx1"/>
                            </a:solidFill>
                            <a:latin typeface="Cambria Math" panose="02040503050406030204" pitchFamily="18" charset="0"/>
                          </a:rPr>
                          <m:t>0</m:t>
                        </m:r>
                      </m:sub>
                      <m:sup>
                        <m:r>
                          <a:rPr lang="de-DE" sz="2400" i="0" dirty="0">
                            <a:solidFill>
                              <a:schemeClr val="tx1"/>
                            </a:solidFill>
                            <a:latin typeface="Cambria Math" panose="02040503050406030204" pitchFamily="18" charset="0"/>
                          </a:rPr>
                          <m:t>2</m:t>
                        </m:r>
                      </m:sup>
                    </m:sSubSup>
                  </m:oMath>
                </a14:m>
                <a:endParaRPr lang="de-DE" sz="2400" dirty="0"/>
              </a:p>
            </p:txBody>
          </p:sp>
        </mc:Choice>
        <mc:Fallback xmlns="">
          <p:sp>
            <p:nvSpPr>
              <p:cNvPr id="6" name="Textfeld 5">
                <a:extLst>
                  <a:ext uri="{FF2B5EF4-FFF2-40B4-BE49-F238E27FC236}">
                    <a16:creationId xmlns:a16="http://schemas.microsoft.com/office/drawing/2014/main" id="{2AE98611-8C00-C18A-C51C-44EEE4186825}"/>
                  </a:ext>
                </a:extLst>
              </p:cNvPr>
              <p:cNvSpPr txBox="1">
                <a:spLocks noRot="1" noChangeAspect="1" noMove="1" noResize="1" noEditPoints="1" noAdjustHandles="1" noChangeArrowheads="1" noChangeShapeType="1" noTextEdit="1"/>
              </p:cNvSpPr>
              <p:nvPr/>
            </p:nvSpPr>
            <p:spPr>
              <a:xfrm>
                <a:off x="109707" y="1606091"/>
                <a:ext cx="2397323" cy="468975"/>
              </a:xfrm>
              <a:prstGeom prst="rect">
                <a:avLst/>
              </a:prstGeom>
              <a:blipFill>
                <a:blip r:embed="rId2"/>
                <a:stretch>
                  <a:fillRect l="-763" t="-9091" b="-28571"/>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FC696DBC-1BBC-ABF6-D023-02FDFD93DEC8}"/>
                  </a:ext>
                </a:extLst>
              </p:cNvPr>
              <p:cNvSpPr txBox="1"/>
              <p:nvPr/>
            </p:nvSpPr>
            <p:spPr>
              <a:xfrm>
                <a:off x="4591457" y="420305"/>
                <a:ext cx="4362156" cy="849335"/>
              </a:xfrm>
              <a:prstGeom prst="rect">
                <a:avLst/>
              </a:prstGeom>
              <a:noFill/>
            </p:spPr>
            <p:txBody>
              <a:bodyPr wrap="none" rtlCol="0">
                <a:spAutoFit/>
              </a:bodyPr>
              <a:lstStyle/>
              <a:p>
                <a14:m>
                  <m:oMath xmlns:m="http://schemas.openxmlformats.org/officeDocument/2006/math">
                    <m:r>
                      <a:rPr lang="de-DE" sz="2400" i="1">
                        <a:latin typeface="Cambria Math" panose="02040503050406030204" pitchFamily="18" charset="0"/>
                      </a:rPr>
                      <m:t>𝐺</m:t>
                    </m:r>
                    <m:d>
                      <m:dPr>
                        <m:ctrlPr>
                          <a:rPr lang="de-DE" sz="2400" i="1">
                            <a:latin typeface="Cambria Math" panose="02040503050406030204" pitchFamily="18" charset="0"/>
                          </a:rPr>
                        </m:ctrlPr>
                      </m:dPr>
                      <m:e>
                        <m:r>
                          <a:rPr lang="de-DE" sz="2400" i="1">
                            <a:latin typeface="Cambria Math" panose="02040503050406030204" pitchFamily="18" charset="0"/>
                          </a:rPr>
                          <m:t>𝑡</m:t>
                        </m:r>
                      </m:e>
                    </m:d>
                    <m:r>
                      <a:rPr lang="de-DE" sz="2400">
                        <a:latin typeface="Cambria Math" panose="02040503050406030204" pitchFamily="18" charset="0"/>
                      </a:rPr>
                      <m:t>=</m:t>
                    </m:r>
                    <m:r>
                      <a:rPr lang="de-DE" sz="2400" i="1">
                        <a:latin typeface="Cambria Math" panose="02040503050406030204" pitchFamily="18" charset="0"/>
                      </a:rPr>
                      <m:t> </m:t>
                    </m:r>
                    <m:f>
                      <m:fPr>
                        <m:ctrlPr>
                          <a:rPr lang="de-DE" sz="2400" i="1">
                            <a:solidFill>
                              <a:schemeClr val="tx1"/>
                            </a:solidFill>
                            <a:latin typeface="Cambria Math" panose="02040503050406030204" pitchFamily="18" charset="0"/>
                          </a:rPr>
                        </m:ctrlPr>
                      </m:fPr>
                      <m:num>
                        <m:r>
                          <a:rPr lang="de-DE" sz="2400" b="0" i="1" smtClean="0">
                            <a:solidFill>
                              <a:schemeClr val="tx1"/>
                            </a:solidFill>
                            <a:latin typeface="Cambria Math" panose="02040503050406030204" pitchFamily="18" charset="0"/>
                          </a:rPr>
                          <m:t>−</m:t>
                        </m:r>
                        <m:f>
                          <m:fPr>
                            <m:ctrlPr>
                              <a:rPr lang="de-DE" sz="2400" i="1">
                                <a:solidFill>
                                  <a:schemeClr val="tx1"/>
                                </a:solidFill>
                                <a:latin typeface="Cambria Math" panose="02040503050406030204" pitchFamily="18" charset="0"/>
                              </a:rPr>
                            </m:ctrlPr>
                          </m:fPr>
                          <m:num>
                            <m:rad>
                              <m:radPr>
                                <m:degHide m:val="on"/>
                                <m:ctrlPr>
                                  <a:rPr lang="de-DE" sz="2400" i="1">
                                    <a:solidFill>
                                      <a:schemeClr val="tx1"/>
                                    </a:solidFill>
                                    <a:latin typeface="Cambria Math" panose="02040503050406030204" pitchFamily="18" charset="0"/>
                                  </a:rPr>
                                </m:ctrlPr>
                              </m:radPr>
                              <m:deg/>
                              <m:e>
                                <m:r>
                                  <a:rPr lang="de-DE" sz="2400" b="0" i="1" smtClean="0">
                                    <a:solidFill>
                                      <a:schemeClr val="tx1"/>
                                    </a:solidFill>
                                    <a:latin typeface="Cambria Math" panose="02040503050406030204" pitchFamily="18" charset="0"/>
                                  </a:rPr>
                                  <m:t>𝑟</m:t>
                                </m:r>
                              </m:e>
                            </m:rad>
                          </m:num>
                          <m:den>
                            <m:rad>
                              <m:radPr>
                                <m:degHide m:val="on"/>
                                <m:ctrlPr>
                                  <a:rPr lang="de-DE" sz="2400" i="1">
                                    <a:solidFill>
                                      <a:schemeClr val="tx1"/>
                                    </a:solidFill>
                                    <a:latin typeface="Cambria Math" panose="02040503050406030204" pitchFamily="18" charset="0"/>
                                  </a:rPr>
                                </m:ctrlPr>
                              </m:radPr>
                              <m:deg/>
                              <m:e>
                                <m:r>
                                  <m:rPr>
                                    <m:sty m:val="p"/>
                                  </m:rPr>
                                  <a:rPr lang="de-DE" sz="2400" b="0" i="0" smtClean="0">
                                    <a:solidFill>
                                      <a:schemeClr val="tx1"/>
                                    </a:solidFill>
                                    <a:latin typeface="Cambria Math" panose="02040503050406030204" pitchFamily="18" charset="0"/>
                                  </a:rPr>
                                  <m:t>s</m:t>
                                </m:r>
                                <m:r>
                                  <a:rPr lang="de-DE" sz="2400" i="1">
                                    <a:solidFill>
                                      <a:schemeClr val="tx1"/>
                                    </a:solidFill>
                                    <a:latin typeface="Cambria Math" panose="02040503050406030204" pitchFamily="18" charset="0"/>
                                  </a:rPr>
                                  <m:t>𝑟</m:t>
                                </m:r>
                              </m:e>
                            </m:rad>
                          </m:den>
                        </m:f>
                        <m:r>
                          <a:rPr lang="de-DE" sz="2400" i="0">
                            <a:solidFill>
                              <a:schemeClr val="tx1"/>
                            </a:solidFill>
                            <a:latin typeface="Cambria Math" panose="02040503050406030204" pitchFamily="18" charset="0"/>
                          </a:rPr>
                          <m:t>⋅</m:t>
                        </m:r>
                        <m:f>
                          <m:fPr>
                            <m:ctrlPr>
                              <a:rPr lang="de-DE" sz="2400" i="1">
                                <a:solidFill>
                                  <a:schemeClr val="tx1"/>
                                </a:solidFill>
                                <a:latin typeface="Cambria Math" panose="02040503050406030204" pitchFamily="18" charset="0"/>
                              </a:rPr>
                            </m:ctrlPr>
                          </m:fPr>
                          <m:num>
                            <m:rad>
                              <m:radPr>
                                <m:degHide m:val="on"/>
                                <m:ctrlPr>
                                  <a:rPr lang="de-DE" sz="2400" i="1">
                                    <a:solidFill>
                                      <a:schemeClr val="tx1"/>
                                    </a:solidFill>
                                    <a:latin typeface="Cambria Math" panose="02040503050406030204" pitchFamily="18" charset="0"/>
                                  </a:rPr>
                                </m:ctrlPr>
                              </m:radPr>
                              <m:deg/>
                              <m:e>
                                <m:r>
                                  <a:rPr lang="de-DE" sz="2400" i="1">
                                    <a:solidFill>
                                      <a:schemeClr val="tx1"/>
                                    </a:solidFill>
                                    <a:latin typeface="Cambria Math" panose="02040503050406030204" pitchFamily="18" charset="0"/>
                                  </a:rPr>
                                  <m:t>𝑠</m:t>
                                </m:r>
                              </m:e>
                            </m:rad>
                          </m:num>
                          <m:den>
                            <m:rad>
                              <m:radPr>
                                <m:degHide m:val="on"/>
                                <m:ctrlPr>
                                  <a:rPr lang="de-DE" sz="2400" i="1">
                                    <a:solidFill>
                                      <a:schemeClr val="tx1"/>
                                    </a:solidFill>
                                    <a:latin typeface="Cambria Math" panose="02040503050406030204" pitchFamily="18" charset="0"/>
                                  </a:rPr>
                                </m:ctrlPr>
                              </m:radPr>
                              <m:deg/>
                              <m:e>
                                <m:r>
                                  <m:rPr>
                                    <m:sty m:val="p"/>
                                  </m:rPr>
                                  <a:rPr lang="de-DE" sz="2400" b="0" i="0" smtClean="0">
                                    <a:solidFill>
                                      <a:schemeClr val="tx1"/>
                                    </a:solidFill>
                                    <a:latin typeface="Cambria Math" panose="02040503050406030204" pitchFamily="18" charset="0"/>
                                  </a:rPr>
                                  <m:t>r</m:t>
                                </m:r>
                              </m:e>
                            </m:rad>
                          </m:den>
                        </m:f>
                        <m:sSub>
                          <m:sSubPr>
                            <m:ctrlPr>
                              <a:rPr lang="de-DE" sz="2400" i="1">
                                <a:solidFill>
                                  <a:schemeClr val="tx1"/>
                                </a:solidFill>
                                <a:latin typeface="Cambria Math" panose="02040503050406030204" pitchFamily="18" charset="0"/>
                              </a:rPr>
                            </m:ctrlPr>
                          </m:sSubPr>
                          <m:e>
                            <m:r>
                              <a:rPr lang="de-DE" sz="2400" i="1">
                                <a:solidFill>
                                  <a:schemeClr val="tx1"/>
                                </a:solidFill>
                                <a:latin typeface="Cambria Math" panose="02040503050406030204" pitchFamily="18" charset="0"/>
                              </a:rPr>
                              <m:t>𝐺</m:t>
                            </m:r>
                          </m:e>
                          <m:sub>
                            <m:r>
                              <a:rPr lang="de-DE" sz="2400" i="0">
                                <a:solidFill>
                                  <a:schemeClr val="tx1"/>
                                </a:solidFill>
                                <a:latin typeface="Cambria Math" panose="02040503050406030204" pitchFamily="18" charset="0"/>
                              </a:rPr>
                              <m:t>0</m:t>
                            </m:r>
                          </m:sub>
                        </m:sSub>
                      </m:num>
                      <m:den>
                        <m:r>
                          <a:rPr lang="de-DE" sz="2400" i="0">
                            <a:solidFill>
                              <a:schemeClr val="tx1"/>
                            </a:solidFill>
                            <a:latin typeface="Cambria Math" panose="02040503050406030204" pitchFamily="18" charset="0"/>
                          </a:rPr>
                          <m:t>−2</m:t>
                        </m:r>
                      </m:den>
                    </m:f>
                    <m:sSup>
                      <m:sSupPr>
                        <m:ctrlPr>
                          <a:rPr lang="de-DE" sz="2400" i="1">
                            <a:solidFill>
                              <a:schemeClr val="tx1"/>
                            </a:solidFill>
                            <a:latin typeface="Cambria Math" panose="02040503050406030204" pitchFamily="18" charset="0"/>
                          </a:rPr>
                        </m:ctrlPr>
                      </m:sSupPr>
                      <m:e>
                        <m:r>
                          <a:rPr lang="de-DE" sz="2400" i="0">
                            <a:solidFill>
                              <a:schemeClr val="tx1"/>
                            </a:solidFill>
                            <a:latin typeface="Cambria Math" panose="02040503050406030204" pitchFamily="18" charset="0"/>
                          </a:rPr>
                          <m:t>ⅇ</m:t>
                        </m:r>
                      </m:e>
                      <m:sup>
                        <m:r>
                          <a:rPr lang="de-DE" sz="2400" i="1">
                            <a:solidFill>
                              <a:schemeClr val="tx1"/>
                            </a:solidFill>
                            <a:latin typeface="Cambria Math" panose="02040503050406030204" pitchFamily="18" charset="0"/>
                          </a:rPr>
                          <m:t>𝑘𝑡</m:t>
                        </m:r>
                      </m:sup>
                    </m:sSup>
                    <m:r>
                      <a:rPr lang="de-DE" sz="2400" i="0">
                        <a:solidFill>
                          <a:schemeClr val="tx1"/>
                        </a:solidFill>
                        <a:latin typeface="Cambria Math" panose="02040503050406030204" pitchFamily="18" charset="0"/>
                      </a:rPr>
                      <m:t>+</m:t>
                    </m:r>
                    <m:f>
                      <m:fPr>
                        <m:ctrlPr>
                          <a:rPr lang="de-DE" sz="2400" i="1">
                            <a:solidFill>
                              <a:schemeClr val="tx1"/>
                            </a:solidFill>
                            <a:latin typeface="Cambria Math" panose="02040503050406030204" pitchFamily="18" charset="0"/>
                          </a:rPr>
                        </m:ctrlPr>
                      </m:fPr>
                      <m:num>
                        <m:sSub>
                          <m:sSubPr>
                            <m:ctrlPr>
                              <a:rPr lang="de-DE" sz="2400" i="1">
                                <a:solidFill>
                                  <a:schemeClr val="tx1"/>
                                </a:solidFill>
                                <a:latin typeface="Cambria Math" panose="02040503050406030204" pitchFamily="18" charset="0"/>
                              </a:rPr>
                            </m:ctrlPr>
                          </m:sSubPr>
                          <m:e>
                            <m:r>
                              <a:rPr lang="de-DE" sz="2400" i="1">
                                <a:solidFill>
                                  <a:schemeClr val="tx1"/>
                                </a:solidFill>
                                <a:latin typeface="Cambria Math" panose="02040503050406030204" pitchFamily="18" charset="0"/>
                              </a:rPr>
                              <m:t>𝐺</m:t>
                            </m:r>
                          </m:e>
                          <m:sub>
                            <m:r>
                              <a:rPr lang="de-DE" sz="2400" i="0">
                                <a:solidFill>
                                  <a:schemeClr val="tx1"/>
                                </a:solidFill>
                                <a:latin typeface="Cambria Math" panose="02040503050406030204" pitchFamily="18" charset="0"/>
                              </a:rPr>
                              <m:t>0</m:t>
                            </m:r>
                          </m:sub>
                        </m:sSub>
                        <m:r>
                          <a:rPr lang="de-DE" sz="2400" i="0">
                            <a:solidFill>
                              <a:schemeClr val="tx1"/>
                            </a:solidFill>
                            <a:latin typeface="Cambria Math" panose="02040503050406030204" pitchFamily="18" charset="0"/>
                          </a:rPr>
                          <m:t>+</m:t>
                        </m:r>
                        <m:sSub>
                          <m:sSubPr>
                            <m:ctrlPr>
                              <a:rPr lang="de-DE" sz="2400" i="1">
                                <a:solidFill>
                                  <a:schemeClr val="tx1"/>
                                </a:solidFill>
                                <a:latin typeface="Cambria Math" panose="02040503050406030204" pitchFamily="18" charset="0"/>
                              </a:rPr>
                            </m:ctrlPr>
                          </m:sSubPr>
                          <m:e>
                            <m:r>
                              <a:rPr lang="de-DE" sz="2400" i="1">
                                <a:solidFill>
                                  <a:schemeClr val="tx1"/>
                                </a:solidFill>
                                <a:latin typeface="Cambria Math" panose="02040503050406030204" pitchFamily="18" charset="0"/>
                              </a:rPr>
                              <m:t>𝐺</m:t>
                            </m:r>
                          </m:e>
                          <m:sub>
                            <m:r>
                              <a:rPr lang="de-DE" sz="2400" i="0">
                                <a:solidFill>
                                  <a:schemeClr val="tx1"/>
                                </a:solidFill>
                                <a:latin typeface="Cambria Math" panose="02040503050406030204" pitchFamily="18" charset="0"/>
                              </a:rPr>
                              <m:t>0</m:t>
                            </m:r>
                          </m:sub>
                        </m:sSub>
                      </m:num>
                      <m:den>
                        <m:r>
                          <a:rPr lang="de-DE" sz="2400" i="0">
                            <a:solidFill>
                              <a:schemeClr val="tx1"/>
                            </a:solidFill>
                            <a:latin typeface="Cambria Math" panose="02040503050406030204" pitchFamily="18" charset="0"/>
                          </a:rPr>
                          <m:t>2</m:t>
                        </m:r>
                      </m:den>
                    </m:f>
                    <m:r>
                      <a:rPr lang="de-DE" sz="2400" i="0">
                        <a:solidFill>
                          <a:schemeClr val="tx1"/>
                        </a:solidFill>
                        <a:latin typeface="Cambria Math" panose="02040503050406030204" pitchFamily="18" charset="0"/>
                      </a:rPr>
                      <m:t>⋅ⅇ</m:t>
                    </m:r>
                  </m:oMath>
                </a14:m>
                <a:r>
                  <a:rPr lang="de-DE" sz="2400" baseline="30000" dirty="0"/>
                  <a:t>-kt</a:t>
                </a:r>
              </a:p>
            </p:txBody>
          </p:sp>
        </mc:Choice>
        <mc:Fallback xmlns="">
          <p:sp>
            <p:nvSpPr>
              <p:cNvPr id="7" name="Textfeld 6">
                <a:extLst>
                  <a:ext uri="{FF2B5EF4-FFF2-40B4-BE49-F238E27FC236}">
                    <a16:creationId xmlns:a16="http://schemas.microsoft.com/office/drawing/2014/main" id="{FC696DBC-1BBC-ABF6-D023-02FDFD93DEC8}"/>
                  </a:ext>
                </a:extLst>
              </p:cNvPr>
              <p:cNvSpPr txBox="1">
                <a:spLocks noRot="1" noChangeAspect="1" noMove="1" noResize="1" noEditPoints="1" noAdjustHandles="1" noChangeArrowheads="1" noChangeShapeType="1" noTextEdit="1"/>
              </p:cNvSpPr>
              <p:nvPr/>
            </p:nvSpPr>
            <p:spPr>
              <a:xfrm>
                <a:off x="4591457" y="420305"/>
                <a:ext cx="4362156" cy="849335"/>
              </a:xfrm>
              <a:prstGeom prst="rect">
                <a:avLst/>
              </a:prstGeom>
              <a:blipFill>
                <a:blip r:embed="rId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929E4414-3F94-AC1C-D53A-8A40D8E6F184}"/>
                  </a:ext>
                </a:extLst>
              </p:cNvPr>
              <p:cNvSpPr txBox="1"/>
              <p:nvPr/>
            </p:nvSpPr>
            <p:spPr>
              <a:xfrm>
                <a:off x="4591457" y="1624015"/>
                <a:ext cx="1732654" cy="461665"/>
              </a:xfrm>
              <a:prstGeom prst="rect">
                <a:avLst/>
              </a:prstGeom>
              <a:noFill/>
            </p:spPr>
            <p:txBody>
              <a:bodyPr wrap="none" rtlCol="0">
                <a:spAutoFit/>
              </a:bodyPr>
              <a:lstStyle/>
              <a:p>
                <a:r>
                  <a:rPr lang="de-DE" sz="2400" dirty="0">
                    <a:solidFill>
                      <a:schemeClr val="tx1"/>
                    </a:solidFill>
                  </a:rPr>
                  <a:t>G(t) = </a:t>
                </a:r>
                <a14:m>
                  <m:oMath xmlns:m="http://schemas.openxmlformats.org/officeDocument/2006/math">
                    <m:sSub>
                      <m:sSubPr>
                        <m:ctrlPr>
                          <a:rPr lang="de-DE" sz="2400" i="1" dirty="0" smtClean="0">
                            <a:solidFill>
                              <a:schemeClr val="tx1"/>
                            </a:solidFill>
                            <a:latin typeface="Cambria Math" panose="02040503050406030204" pitchFamily="18" charset="0"/>
                          </a:rPr>
                        </m:ctrlPr>
                      </m:sSubPr>
                      <m:e>
                        <m:r>
                          <a:rPr lang="de-DE" sz="2400" i="1" dirty="0">
                            <a:solidFill>
                              <a:schemeClr val="tx1"/>
                            </a:solidFill>
                            <a:latin typeface="Cambria Math" panose="02040503050406030204" pitchFamily="18" charset="0"/>
                          </a:rPr>
                          <m:t>𝐺</m:t>
                        </m:r>
                      </m:e>
                      <m:sub>
                        <m:r>
                          <a:rPr lang="de-DE" sz="2400" i="0" dirty="0">
                            <a:solidFill>
                              <a:schemeClr val="tx1"/>
                            </a:solidFill>
                            <a:latin typeface="Cambria Math" panose="02040503050406030204" pitchFamily="18" charset="0"/>
                          </a:rPr>
                          <m:t>0</m:t>
                        </m:r>
                      </m:sub>
                    </m:sSub>
                  </m:oMath>
                </a14:m>
                <a:r>
                  <a:rPr lang="de-DE" sz="2400" dirty="0">
                    <a:solidFill>
                      <a:schemeClr val="tx1"/>
                    </a:solidFill>
                  </a:rPr>
                  <a:t>e</a:t>
                </a:r>
                <a:r>
                  <a:rPr lang="de-DE" sz="2400" baseline="30000" dirty="0">
                    <a:solidFill>
                      <a:schemeClr val="tx1"/>
                    </a:solidFill>
                  </a:rPr>
                  <a:t>-</a:t>
                </a:r>
                <a:r>
                  <a:rPr lang="de-DE" sz="2400" baseline="30000" dirty="0" err="1">
                    <a:solidFill>
                      <a:schemeClr val="tx1"/>
                    </a:solidFill>
                  </a:rPr>
                  <a:t>kt</a:t>
                </a:r>
                <a:r>
                  <a:rPr lang="de-DE" sz="2400" dirty="0">
                    <a:solidFill>
                      <a:schemeClr val="tx1"/>
                    </a:solidFill>
                  </a:rPr>
                  <a:t> </a:t>
                </a:r>
              </a:p>
            </p:txBody>
          </p:sp>
        </mc:Choice>
        <mc:Fallback xmlns="">
          <p:sp>
            <p:nvSpPr>
              <p:cNvPr id="8" name="Textfeld 7">
                <a:extLst>
                  <a:ext uri="{FF2B5EF4-FFF2-40B4-BE49-F238E27FC236}">
                    <a16:creationId xmlns:a16="http://schemas.microsoft.com/office/drawing/2014/main" id="{929E4414-3F94-AC1C-D53A-8A40D8E6F184}"/>
                  </a:ext>
                </a:extLst>
              </p:cNvPr>
              <p:cNvSpPr txBox="1">
                <a:spLocks noRot="1" noChangeAspect="1" noMove="1" noResize="1" noEditPoints="1" noAdjustHandles="1" noChangeArrowheads="1" noChangeShapeType="1" noTextEdit="1"/>
              </p:cNvSpPr>
              <p:nvPr/>
            </p:nvSpPr>
            <p:spPr>
              <a:xfrm>
                <a:off x="4591457" y="1624015"/>
                <a:ext cx="1732654" cy="461665"/>
              </a:xfrm>
              <a:prstGeom prst="rect">
                <a:avLst/>
              </a:prstGeom>
              <a:blipFill>
                <a:blip r:embed="rId4"/>
                <a:stretch>
                  <a:fillRect l="-5282" t="-10526" b="-28947"/>
                </a:stretch>
              </a:blipFill>
            </p:spPr>
            <p:txBody>
              <a:bodyPr/>
              <a:lstStyle/>
              <a:p>
                <a:r>
                  <a:rPr lang="de-DE">
                    <a:noFill/>
                  </a:rPr>
                  <a:t> </a:t>
                </a:r>
              </a:p>
            </p:txBody>
          </p:sp>
        </mc:Fallback>
      </mc:AlternateContent>
      <p:sp>
        <p:nvSpPr>
          <p:cNvPr id="9" name="Textfeld 8">
            <a:extLst>
              <a:ext uri="{FF2B5EF4-FFF2-40B4-BE49-F238E27FC236}">
                <a16:creationId xmlns:a16="http://schemas.microsoft.com/office/drawing/2014/main" id="{4CD8B5FD-8528-A9E6-BCFD-9611A289F5B1}"/>
              </a:ext>
            </a:extLst>
          </p:cNvPr>
          <p:cNvSpPr txBox="1"/>
          <p:nvPr/>
        </p:nvSpPr>
        <p:spPr>
          <a:xfrm>
            <a:off x="45932" y="623309"/>
            <a:ext cx="4128988" cy="646331"/>
          </a:xfrm>
          <a:prstGeom prst="rect">
            <a:avLst/>
          </a:prstGeom>
          <a:noFill/>
        </p:spPr>
        <p:txBody>
          <a:bodyPr wrap="square" rtlCol="0">
            <a:spAutoFit/>
          </a:bodyPr>
          <a:lstStyle/>
          <a:p>
            <a:r>
              <a:rPr lang="de-DE" dirty="0"/>
              <a:t>Wenn L= 0-&gt; Die Populationsstärken von G und H gehen asymptotisch gegen Null. </a:t>
            </a:r>
          </a:p>
        </p:txBody>
      </p:sp>
      <p:pic>
        <p:nvPicPr>
          <p:cNvPr id="11" name="Inhaltsplatzhalter 10" descr="Ein Bild, das Text, Reihe, Diagramm enthält.&#10;&#10;Automatisch generierte Beschreibung">
            <a:extLst>
              <a:ext uri="{FF2B5EF4-FFF2-40B4-BE49-F238E27FC236}">
                <a16:creationId xmlns:a16="http://schemas.microsoft.com/office/drawing/2014/main" id="{AAE4DAF7-48D7-EB7F-AA56-85BC19FC9A22}"/>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0" y="2635251"/>
            <a:ext cx="12192000" cy="4222749"/>
          </a:xfrm>
        </p:spPr>
      </p:pic>
    </p:spTree>
    <p:extLst>
      <p:ext uri="{BB962C8B-B14F-4D97-AF65-F5344CB8AC3E}">
        <p14:creationId xmlns:p14="http://schemas.microsoft.com/office/powerpoint/2010/main" val="3956845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438684-845B-91FF-B05F-13FC7F158338}"/>
              </a:ext>
            </a:extLst>
          </p:cNvPr>
          <p:cNvSpPr>
            <a:spLocks noGrp="1"/>
          </p:cNvSpPr>
          <p:nvPr>
            <p:ph type="title"/>
          </p:nvPr>
        </p:nvSpPr>
        <p:spPr>
          <a:xfrm>
            <a:off x="22571765" y="3429000"/>
            <a:ext cx="294436" cy="249007"/>
          </a:xfrm>
        </p:spPr>
        <p:txBody>
          <a:bodyPr>
            <a:normAutofit fontScale="90000"/>
          </a:bodyPr>
          <a:lstStyle/>
          <a:p>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19380BC-04D6-5FD1-FF87-834145603F8B}"/>
                  </a:ext>
                </a:extLst>
              </p:cNvPr>
              <p:cNvSpPr>
                <a:spLocks noGrp="1"/>
              </p:cNvSpPr>
              <p:nvPr>
                <p:ph idx="1"/>
              </p:nvPr>
            </p:nvSpPr>
            <p:spPr>
              <a:xfrm>
                <a:off x="0" y="1105749"/>
                <a:ext cx="2816156" cy="834597"/>
              </a:xfrm>
            </p:spPr>
            <p:txBody>
              <a:bodyPr/>
              <a:lstStyle/>
              <a:p>
                <a:pPr marL="0" indent="0">
                  <a:buNone/>
                </a:pPr>
                <a14:m>
                  <m:oMathPara xmlns:m="http://schemas.openxmlformats.org/officeDocument/2006/math">
                    <m:oMathParaPr>
                      <m:jc m:val="centerGroup"/>
                    </m:oMathParaPr>
                    <m:oMath xmlns:m="http://schemas.openxmlformats.org/officeDocument/2006/math">
                      <m:r>
                        <a:rPr lang="de-DE" i="1" smtClean="0">
                          <a:latin typeface="Cambria Math" panose="02040503050406030204" pitchFamily="18" charset="0"/>
                        </a:rPr>
                        <m:t>𝑠</m:t>
                      </m:r>
                      <m:r>
                        <a:rPr lang="de-DE" i="0">
                          <a:latin typeface="Cambria Math" panose="02040503050406030204" pitchFamily="18" charset="0"/>
                        </a:rPr>
                        <m:t>⋅</m:t>
                      </m:r>
                      <m:sSubSup>
                        <m:sSubSupPr>
                          <m:ctrlPr>
                            <a:rPr lang="de-DE" i="1">
                              <a:solidFill>
                                <a:srgbClr val="836967"/>
                              </a:solidFill>
                              <a:latin typeface="Cambria Math" panose="02040503050406030204" pitchFamily="18" charset="0"/>
                            </a:rPr>
                          </m:ctrlPr>
                        </m:sSubSupPr>
                        <m:e>
                          <m:r>
                            <a:rPr lang="de-DE" i="1">
                              <a:latin typeface="Cambria Math" panose="02040503050406030204" pitchFamily="18" charset="0"/>
                            </a:rPr>
                            <m:t>𝐺</m:t>
                          </m:r>
                        </m:e>
                        <m:sub>
                          <m:r>
                            <a:rPr lang="de-DE" i="0">
                              <a:latin typeface="Cambria Math" panose="02040503050406030204" pitchFamily="18" charset="0"/>
                            </a:rPr>
                            <m:t>0</m:t>
                          </m:r>
                        </m:sub>
                        <m:sup>
                          <m:r>
                            <a:rPr lang="de-DE" i="0">
                              <a:latin typeface="Cambria Math" panose="02040503050406030204" pitchFamily="18" charset="0"/>
                            </a:rPr>
                            <m:t>2</m:t>
                          </m:r>
                        </m:sup>
                      </m:sSubSup>
                      <m:r>
                        <a:rPr lang="de-DE" i="0">
                          <a:latin typeface="Cambria Math" panose="02040503050406030204" pitchFamily="18" charset="0"/>
                        </a:rPr>
                        <m:t>−</m:t>
                      </m:r>
                      <m:r>
                        <a:rPr lang="de-DE" i="1">
                          <a:latin typeface="Cambria Math" panose="02040503050406030204" pitchFamily="18" charset="0"/>
                        </a:rPr>
                        <m:t>𝑟</m:t>
                      </m:r>
                      <m:r>
                        <a:rPr lang="de-DE" i="0">
                          <a:latin typeface="Cambria Math" panose="02040503050406030204" pitchFamily="18" charset="0"/>
                        </a:rPr>
                        <m:t>⋅</m:t>
                      </m:r>
                      <m:sSubSup>
                        <m:sSubSupPr>
                          <m:ctrlPr>
                            <a:rPr lang="de-DE" i="1">
                              <a:solidFill>
                                <a:srgbClr val="836967"/>
                              </a:solidFill>
                              <a:latin typeface="Cambria Math" panose="02040503050406030204" pitchFamily="18" charset="0"/>
                            </a:rPr>
                          </m:ctrlPr>
                        </m:sSubSupPr>
                        <m:e>
                          <m:r>
                            <a:rPr lang="de-DE" i="1">
                              <a:latin typeface="Cambria Math" panose="02040503050406030204" pitchFamily="18" charset="0"/>
                            </a:rPr>
                            <m:t>𝐻</m:t>
                          </m:r>
                        </m:e>
                        <m:sub>
                          <m:r>
                            <a:rPr lang="de-DE" i="0">
                              <a:latin typeface="Cambria Math" panose="02040503050406030204" pitchFamily="18" charset="0"/>
                            </a:rPr>
                            <m:t>0</m:t>
                          </m:r>
                        </m:sub>
                        <m:sup>
                          <m:r>
                            <a:rPr lang="de-DE" i="0">
                              <a:latin typeface="Cambria Math" panose="02040503050406030204" pitchFamily="18" charset="0"/>
                            </a:rPr>
                            <m:t>2</m:t>
                          </m:r>
                        </m:sup>
                      </m:sSubSup>
                    </m:oMath>
                  </m:oMathPara>
                </a14:m>
                <a:endParaRPr lang="de-DE" dirty="0"/>
              </a:p>
            </p:txBody>
          </p:sp>
        </mc:Choice>
        <mc:Fallback xmlns="">
          <p:sp>
            <p:nvSpPr>
              <p:cNvPr id="3" name="Inhaltsplatzhalter 2">
                <a:extLst>
                  <a:ext uri="{FF2B5EF4-FFF2-40B4-BE49-F238E27FC236}">
                    <a16:creationId xmlns:a16="http://schemas.microsoft.com/office/drawing/2014/main" id="{C19380BC-04D6-5FD1-FF87-834145603F8B}"/>
                  </a:ext>
                </a:extLst>
              </p:cNvPr>
              <p:cNvSpPr>
                <a:spLocks noGrp="1" noRot="1" noChangeAspect="1" noMove="1" noResize="1" noEditPoints="1" noAdjustHandles="1" noChangeArrowheads="1" noChangeShapeType="1" noTextEdit="1"/>
              </p:cNvSpPr>
              <p:nvPr>
                <p:ph idx="1"/>
              </p:nvPr>
            </p:nvSpPr>
            <p:spPr>
              <a:xfrm>
                <a:off x="0" y="1105749"/>
                <a:ext cx="2816156" cy="834597"/>
              </a:xfrm>
              <a:blipFill>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BE3326E6-8B9C-69DC-0014-2DE18AAF970B}"/>
                  </a:ext>
                </a:extLst>
              </p:cNvPr>
              <p:cNvSpPr txBox="1"/>
              <p:nvPr/>
            </p:nvSpPr>
            <p:spPr>
              <a:xfrm>
                <a:off x="558235" y="1905316"/>
                <a:ext cx="1728871" cy="2809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lang="de-DE" i="1" smtClean="0">
                              <a:solidFill>
                                <a:schemeClr val="tx1"/>
                              </a:solidFill>
                              <a:latin typeface="Cambria Math" panose="02040503050406030204" pitchFamily="18" charset="0"/>
                            </a:rPr>
                          </m:ctrlPr>
                        </m:radPr>
                        <m:deg/>
                        <m:e>
                          <m:r>
                            <a:rPr lang="de-DE" i="1">
                              <a:solidFill>
                                <a:schemeClr val="tx1"/>
                              </a:solidFill>
                              <a:latin typeface="Cambria Math" panose="02040503050406030204" pitchFamily="18" charset="0"/>
                            </a:rPr>
                            <m:t>𝑠</m:t>
                          </m:r>
                        </m:e>
                      </m:rad>
                      <m:r>
                        <a:rPr lang="de-DE" i="0">
                          <a:solidFill>
                            <a:schemeClr val="tx1"/>
                          </a:solidFill>
                          <a:latin typeface="Cambria Math" panose="02040503050406030204" pitchFamily="18" charset="0"/>
                        </a:rPr>
                        <m:t>⋅</m:t>
                      </m:r>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rPr>
                            <m:t>𝐺</m:t>
                          </m:r>
                        </m:e>
                        <m:sub>
                          <m:r>
                            <a:rPr lang="de-DE" i="0">
                              <a:solidFill>
                                <a:schemeClr val="tx1"/>
                              </a:solidFill>
                              <a:latin typeface="Cambria Math" panose="02040503050406030204" pitchFamily="18" charset="0"/>
                            </a:rPr>
                            <m:t>0</m:t>
                          </m:r>
                        </m:sub>
                      </m:sSub>
                      <m:r>
                        <a:rPr lang="de-DE" i="0">
                          <a:solidFill>
                            <a:schemeClr val="tx1"/>
                          </a:solidFill>
                          <a:latin typeface="Cambria Math" panose="02040503050406030204" pitchFamily="18" charset="0"/>
                        </a:rPr>
                        <m:t>=</m:t>
                      </m:r>
                      <m:rad>
                        <m:radPr>
                          <m:degHide m:val="on"/>
                          <m:ctrlPr>
                            <a:rPr lang="de-DE" i="1">
                              <a:solidFill>
                                <a:schemeClr val="tx1"/>
                              </a:solidFill>
                              <a:latin typeface="Cambria Math" panose="02040503050406030204" pitchFamily="18" charset="0"/>
                            </a:rPr>
                          </m:ctrlPr>
                        </m:radPr>
                        <m:deg/>
                        <m:e>
                          <m:r>
                            <a:rPr lang="de-DE" i="1">
                              <a:solidFill>
                                <a:schemeClr val="tx1"/>
                              </a:solidFill>
                              <a:latin typeface="Cambria Math" panose="02040503050406030204" pitchFamily="18" charset="0"/>
                            </a:rPr>
                            <m:t>𝑟</m:t>
                          </m:r>
                        </m:e>
                      </m:rad>
                      <m:r>
                        <a:rPr lang="de-DE" i="0">
                          <a:solidFill>
                            <a:schemeClr val="tx1"/>
                          </a:solidFill>
                          <a:latin typeface="Cambria Math" panose="02040503050406030204" pitchFamily="18" charset="0"/>
                        </a:rPr>
                        <m:t>⋅</m:t>
                      </m:r>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rPr>
                            <m:t>𝐻</m:t>
                          </m:r>
                        </m:e>
                        <m:sub>
                          <m:r>
                            <a:rPr lang="de-DE" i="0">
                              <a:solidFill>
                                <a:schemeClr val="tx1"/>
                              </a:solidFill>
                              <a:latin typeface="Cambria Math" panose="02040503050406030204" pitchFamily="18" charset="0"/>
                            </a:rPr>
                            <m:t>0</m:t>
                          </m:r>
                        </m:sub>
                      </m:sSub>
                    </m:oMath>
                  </m:oMathPara>
                </a14:m>
                <a:endParaRPr lang="de-DE" dirty="0">
                  <a:solidFill>
                    <a:schemeClr val="tx1"/>
                  </a:solidFill>
                </a:endParaRPr>
              </a:p>
            </p:txBody>
          </p:sp>
        </mc:Choice>
        <mc:Fallback xmlns="">
          <p:sp>
            <p:nvSpPr>
              <p:cNvPr id="4" name="Textfeld 3">
                <a:extLst>
                  <a:ext uri="{FF2B5EF4-FFF2-40B4-BE49-F238E27FC236}">
                    <a16:creationId xmlns:a16="http://schemas.microsoft.com/office/drawing/2014/main" id="{BE3326E6-8B9C-69DC-0014-2DE18AAF970B}"/>
                  </a:ext>
                </a:extLst>
              </p:cNvPr>
              <p:cNvSpPr txBox="1">
                <a:spLocks noRot="1" noChangeAspect="1" noMove="1" noResize="1" noEditPoints="1" noAdjustHandles="1" noChangeArrowheads="1" noChangeShapeType="1" noTextEdit="1"/>
              </p:cNvSpPr>
              <p:nvPr/>
            </p:nvSpPr>
            <p:spPr>
              <a:xfrm>
                <a:off x="558235" y="1905316"/>
                <a:ext cx="1728871" cy="280974"/>
              </a:xfrm>
              <a:prstGeom prst="rect">
                <a:avLst/>
              </a:prstGeom>
              <a:blipFill>
                <a:blip r:embed="rId3"/>
                <a:stretch>
                  <a:fillRect r="-1060" b="-1521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26E8FDF4-C331-4EFA-8D53-D6D0218D48CF}"/>
                  </a:ext>
                </a:extLst>
              </p:cNvPr>
              <p:cNvSpPr txBox="1"/>
              <p:nvPr/>
            </p:nvSpPr>
            <p:spPr>
              <a:xfrm>
                <a:off x="558235" y="2295176"/>
                <a:ext cx="1955407" cy="889474"/>
              </a:xfrm>
              <a:prstGeom prst="rect">
                <a:avLst/>
              </a:prstGeom>
              <a:noFill/>
            </p:spPr>
            <p:txBody>
              <a:bodyPr wrap="none" lIns="0" tIns="0" rIns="0" bIns="0" rtlCol="0">
                <a:spAutoFit/>
              </a:bodyPr>
              <a:lstStyle/>
              <a:p>
                <a:endParaRPr lang="de-DE" dirty="0">
                  <a:solidFill>
                    <a:schemeClr val="tx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de-DE" i="1" smtClean="0">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rPr>
                            <m:t>𝐺</m:t>
                          </m:r>
                        </m:e>
                        <m:sub>
                          <m:r>
                            <a:rPr lang="de-DE" i="0">
                              <a:solidFill>
                                <a:schemeClr val="tx1"/>
                              </a:solidFill>
                              <a:latin typeface="Cambria Math" panose="02040503050406030204" pitchFamily="18" charset="0"/>
                            </a:rPr>
                            <m:t>0</m:t>
                          </m:r>
                        </m:sub>
                      </m:sSub>
                      <m:r>
                        <a:rPr lang="de-DE" i="0">
                          <a:solidFill>
                            <a:schemeClr val="tx1"/>
                          </a:solidFill>
                          <a:latin typeface="Cambria Math" panose="02040503050406030204" pitchFamily="18" charset="0"/>
                        </a:rPr>
                        <m:t>=</m:t>
                      </m:r>
                      <m:f>
                        <m:fPr>
                          <m:ctrlPr>
                            <a:rPr lang="de-DE" i="1">
                              <a:solidFill>
                                <a:schemeClr val="tx1"/>
                              </a:solidFill>
                              <a:latin typeface="Cambria Math" panose="02040503050406030204" pitchFamily="18" charset="0"/>
                            </a:rPr>
                          </m:ctrlPr>
                        </m:fPr>
                        <m:num>
                          <m:rad>
                            <m:radPr>
                              <m:degHide m:val="on"/>
                              <m:ctrlPr>
                                <a:rPr lang="de-DE" i="1">
                                  <a:solidFill>
                                    <a:schemeClr val="tx1"/>
                                  </a:solidFill>
                                  <a:latin typeface="Cambria Math" panose="02040503050406030204" pitchFamily="18" charset="0"/>
                                </a:rPr>
                              </m:ctrlPr>
                            </m:radPr>
                            <m:deg/>
                            <m:e>
                              <m:r>
                                <a:rPr lang="de-DE" i="1">
                                  <a:solidFill>
                                    <a:schemeClr val="tx1"/>
                                  </a:solidFill>
                                  <a:latin typeface="Cambria Math" panose="02040503050406030204" pitchFamily="18" charset="0"/>
                                </a:rPr>
                                <m:t>𝑟</m:t>
                              </m:r>
                            </m:e>
                          </m:rad>
                        </m:num>
                        <m:den>
                          <m:rad>
                            <m:radPr>
                              <m:degHide m:val="on"/>
                              <m:ctrlPr>
                                <a:rPr lang="de-DE" i="1">
                                  <a:solidFill>
                                    <a:schemeClr val="tx1"/>
                                  </a:solidFill>
                                  <a:latin typeface="Cambria Math" panose="02040503050406030204" pitchFamily="18" charset="0"/>
                                </a:rPr>
                              </m:ctrlPr>
                            </m:radPr>
                            <m:deg/>
                            <m:e>
                              <m:r>
                                <a:rPr lang="de-DE" i="1">
                                  <a:solidFill>
                                    <a:schemeClr val="tx1"/>
                                  </a:solidFill>
                                  <a:latin typeface="Cambria Math" panose="02040503050406030204" pitchFamily="18" charset="0"/>
                                </a:rPr>
                                <m:t>𝑠</m:t>
                              </m:r>
                            </m:e>
                          </m:rad>
                        </m:den>
                      </m:f>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rPr>
                            <m:t>𝐻</m:t>
                          </m:r>
                        </m:e>
                        <m:sub>
                          <m:r>
                            <a:rPr lang="de-DE" i="0">
                              <a:solidFill>
                                <a:schemeClr val="tx1"/>
                              </a:solidFill>
                              <a:latin typeface="Cambria Math" panose="02040503050406030204" pitchFamily="18" charset="0"/>
                            </a:rPr>
                            <m:t>0</m:t>
                          </m:r>
                        </m:sub>
                      </m:sSub>
                      <m:r>
                        <a:rPr lang="de-DE" i="0">
                          <a:solidFill>
                            <a:schemeClr val="tx1"/>
                          </a:solidFill>
                          <a:latin typeface="Cambria Math" panose="02040503050406030204" pitchFamily="18" charset="0"/>
                        </a:rPr>
                        <m:t>=</m:t>
                      </m:r>
                      <m:f>
                        <m:fPr>
                          <m:ctrlPr>
                            <a:rPr lang="de-DE" i="1">
                              <a:solidFill>
                                <a:schemeClr val="tx1"/>
                              </a:solidFill>
                              <a:latin typeface="Cambria Math" panose="02040503050406030204" pitchFamily="18" charset="0"/>
                            </a:rPr>
                          </m:ctrlPr>
                        </m:fPr>
                        <m:num>
                          <m:r>
                            <a:rPr lang="de-DE" i="1">
                              <a:solidFill>
                                <a:schemeClr val="tx1"/>
                              </a:solidFill>
                              <a:latin typeface="Cambria Math" panose="02040503050406030204" pitchFamily="18" charset="0"/>
                            </a:rPr>
                            <m:t>𝑟</m:t>
                          </m:r>
                        </m:num>
                        <m:den>
                          <m:r>
                            <a:rPr lang="de-DE" i="1">
                              <a:solidFill>
                                <a:schemeClr val="tx1"/>
                              </a:solidFill>
                              <a:latin typeface="Cambria Math" panose="02040503050406030204" pitchFamily="18" charset="0"/>
                            </a:rPr>
                            <m:t>𝑘</m:t>
                          </m:r>
                        </m:den>
                      </m:f>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rPr>
                            <m:t>𝐻</m:t>
                          </m:r>
                        </m:e>
                        <m:sub>
                          <m:r>
                            <a:rPr lang="de-DE" i="0">
                              <a:solidFill>
                                <a:schemeClr val="tx1"/>
                              </a:solidFill>
                              <a:latin typeface="Cambria Math" panose="02040503050406030204" pitchFamily="18" charset="0"/>
                            </a:rPr>
                            <m:t>0</m:t>
                          </m:r>
                        </m:sub>
                      </m:sSub>
                    </m:oMath>
                  </m:oMathPara>
                </a14:m>
                <a:endParaRPr lang="de-DE" dirty="0"/>
              </a:p>
            </p:txBody>
          </p:sp>
        </mc:Choice>
        <mc:Fallback xmlns="">
          <p:sp>
            <p:nvSpPr>
              <p:cNvPr id="5" name="Textfeld 4">
                <a:extLst>
                  <a:ext uri="{FF2B5EF4-FFF2-40B4-BE49-F238E27FC236}">
                    <a16:creationId xmlns:a16="http://schemas.microsoft.com/office/drawing/2014/main" id="{26E8FDF4-C331-4EFA-8D53-D6D0218D48CF}"/>
                  </a:ext>
                </a:extLst>
              </p:cNvPr>
              <p:cNvSpPr txBox="1">
                <a:spLocks noRot="1" noChangeAspect="1" noMove="1" noResize="1" noEditPoints="1" noAdjustHandles="1" noChangeArrowheads="1" noChangeShapeType="1" noTextEdit="1"/>
              </p:cNvSpPr>
              <p:nvPr/>
            </p:nvSpPr>
            <p:spPr>
              <a:xfrm>
                <a:off x="558235" y="2295176"/>
                <a:ext cx="1955407" cy="889474"/>
              </a:xfrm>
              <a:prstGeom prst="rect">
                <a:avLst/>
              </a:prstGeom>
              <a:blipFill>
                <a:blip r:embed="rId4"/>
                <a:stretch>
                  <a:fillRect b="-69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B51D7FC1-83A5-925F-B06C-D35BD0755B52}"/>
                  </a:ext>
                </a:extLst>
              </p:cNvPr>
              <p:cNvSpPr txBox="1"/>
              <p:nvPr/>
            </p:nvSpPr>
            <p:spPr>
              <a:xfrm>
                <a:off x="558235" y="3437325"/>
                <a:ext cx="1633011" cy="9367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de-DE" i="1" smtClean="0">
                              <a:solidFill>
                                <a:schemeClr val="tx1"/>
                              </a:solidFill>
                              <a:latin typeface="Cambria Math" panose="02040503050406030204" pitchFamily="18" charset="0"/>
                            </a:rPr>
                          </m:ctrlPr>
                        </m:fPr>
                        <m:num>
                          <m:r>
                            <a:rPr lang="de-DE" smtClean="0">
                              <a:solidFill>
                                <a:schemeClr val="tx1"/>
                              </a:solidFill>
                              <a:latin typeface="Cambria Math" panose="02040503050406030204" pitchFamily="18" charset="0"/>
                            </a:rPr>
                            <m:t>1</m:t>
                          </m:r>
                        </m:num>
                        <m:den>
                          <m:r>
                            <a:rPr lang="de-DE" i="0" smtClean="0">
                              <a:solidFill>
                                <a:schemeClr val="tx1"/>
                              </a:solidFill>
                              <a:latin typeface="Cambria Math" panose="02040503050406030204" pitchFamily="18" charset="0"/>
                            </a:rPr>
                            <m:t>2</m:t>
                          </m:r>
                          <m:sSub>
                            <m:sSubPr>
                              <m:ctrlPr>
                                <a:rPr lang="de-DE" i="1" smtClean="0">
                                  <a:solidFill>
                                    <a:schemeClr val="tx1"/>
                                  </a:solidFill>
                                  <a:latin typeface="Cambria Math" panose="02040503050406030204" pitchFamily="18" charset="0"/>
                                </a:rPr>
                              </m:ctrlPr>
                            </m:sSubPr>
                            <m:e>
                              <m:r>
                                <a:rPr lang="de-DE" i="1" smtClean="0">
                                  <a:solidFill>
                                    <a:schemeClr val="tx1"/>
                                  </a:solidFill>
                                  <a:latin typeface="Cambria Math" panose="02040503050406030204" pitchFamily="18" charset="0"/>
                                </a:rPr>
                                <m:t>𝐺</m:t>
                              </m:r>
                            </m:e>
                            <m:sub>
                              <m:r>
                                <a:rPr lang="de-DE" i="0" smtClean="0">
                                  <a:solidFill>
                                    <a:schemeClr val="tx1"/>
                                  </a:solidFill>
                                  <a:latin typeface="Cambria Math" panose="02040503050406030204" pitchFamily="18" charset="0"/>
                                </a:rPr>
                                <m:t>0</m:t>
                              </m:r>
                            </m:sub>
                          </m:sSub>
                        </m:den>
                      </m:f>
                      <m:r>
                        <a:rPr lang="de-DE" i="0" smtClean="0">
                          <a:solidFill>
                            <a:schemeClr val="tx1"/>
                          </a:solidFill>
                          <a:latin typeface="Cambria Math" panose="02040503050406030204" pitchFamily="18" charset="0"/>
                        </a:rPr>
                        <m:t>=</m:t>
                      </m:r>
                      <m:d>
                        <m:dPr>
                          <m:begChr m:val=""/>
                          <m:endChr m:val="|"/>
                          <m:ctrlPr>
                            <a:rPr lang="de-DE" i="1" smtClean="0">
                              <a:solidFill>
                                <a:schemeClr val="tx1"/>
                              </a:solidFill>
                              <a:latin typeface="Cambria Math" panose="02040503050406030204" pitchFamily="18" charset="0"/>
                            </a:rPr>
                          </m:ctrlPr>
                        </m:dPr>
                        <m:e>
                          <m:sSup>
                            <m:sSupPr>
                              <m:ctrlPr>
                                <a:rPr lang="de-DE" i="1" smtClean="0">
                                  <a:solidFill>
                                    <a:schemeClr val="tx1"/>
                                  </a:solidFill>
                                  <a:latin typeface="Cambria Math" panose="02040503050406030204" pitchFamily="18" charset="0"/>
                                </a:rPr>
                              </m:ctrlPr>
                            </m:sSupPr>
                            <m:e>
                              <m:r>
                                <a:rPr lang="de-DE" i="0" smtClean="0">
                                  <a:solidFill>
                                    <a:schemeClr val="tx1"/>
                                  </a:solidFill>
                                  <a:latin typeface="Cambria Math" panose="02040503050406030204" pitchFamily="18" charset="0"/>
                                </a:rPr>
                                <m:t>ⅇ</m:t>
                              </m:r>
                            </m:e>
                            <m:sup>
                              <m:r>
                                <a:rPr lang="de-DE" i="0" smtClean="0">
                                  <a:solidFill>
                                    <a:schemeClr val="tx1"/>
                                  </a:solidFill>
                                  <a:latin typeface="Cambria Math" panose="02040503050406030204" pitchFamily="18" charset="0"/>
                                </a:rPr>
                                <m:t>−</m:t>
                              </m:r>
                              <m:r>
                                <a:rPr lang="de-DE" i="1" smtClean="0">
                                  <a:solidFill>
                                    <a:schemeClr val="tx1"/>
                                  </a:solidFill>
                                  <a:latin typeface="Cambria Math" panose="02040503050406030204" pitchFamily="18" charset="0"/>
                                </a:rPr>
                                <m:t>𝑘𝑡</m:t>
                              </m:r>
                            </m:sup>
                          </m:sSup>
                        </m:e>
                      </m:d>
                      <m:r>
                        <m:rPr>
                          <m:sty m:val="p"/>
                        </m:rPr>
                        <a:rPr lang="de-DE" i="0" smtClean="0">
                          <a:solidFill>
                            <a:schemeClr val="tx1"/>
                          </a:solidFill>
                          <a:latin typeface="Cambria Math" panose="02040503050406030204" pitchFamily="18" charset="0"/>
                        </a:rPr>
                        <m:t>ln</m:t>
                      </m:r>
                    </m:oMath>
                  </m:oMathPara>
                </a14:m>
                <a:endParaRPr lang="de-DE" i="0" dirty="0">
                  <a:solidFill>
                    <a:schemeClr val="tx1"/>
                  </a:solidFill>
                  <a:latin typeface="Cambria Math" panose="02040503050406030204" pitchFamily="18" charset="0"/>
                </a:endParaRPr>
              </a:p>
              <a:p>
                <a:endParaRPr lang="de-DE" dirty="0"/>
              </a:p>
            </p:txBody>
          </p:sp>
        </mc:Choice>
        <mc:Fallback xmlns="">
          <p:sp>
            <p:nvSpPr>
              <p:cNvPr id="6" name="Textfeld 5">
                <a:extLst>
                  <a:ext uri="{FF2B5EF4-FFF2-40B4-BE49-F238E27FC236}">
                    <a16:creationId xmlns:a16="http://schemas.microsoft.com/office/drawing/2014/main" id="{B51D7FC1-83A5-925F-B06C-D35BD0755B52}"/>
                  </a:ext>
                </a:extLst>
              </p:cNvPr>
              <p:cNvSpPr txBox="1">
                <a:spLocks noRot="1" noChangeAspect="1" noMove="1" noResize="1" noEditPoints="1" noAdjustHandles="1" noChangeArrowheads="1" noChangeShapeType="1" noTextEdit="1"/>
              </p:cNvSpPr>
              <p:nvPr/>
            </p:nvSpPr>
            <p:spPr>
              <a:xfrm>
                <a:off x="558235" y="3437325"/>
                <a:ext cx="1633011" cy="936795"/>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C4A8B862-FDB0-443F-6CA0-978B377EAC28}"/>
                  </a:ext>
                </a:extLst>
              </p:cNvPr>
              <p:cNvSpPr txBox="1"/>
              <p:nvPr/>
            </p:nvSpPr>
            <p:spPr>
              <a:xfrm>
                <a:off x="3442804" y="1165705"/>
                <a:ext cx="1804468" cy="7146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de-DE" i="1" smtClean="0">
                              <a:solidFill>
                                <a:schemeClr val="tx1"/>
                              </a:solidFill>
                              <a:latin typeface="Cambria Math" panose="02040503050406030204" pitchFamily="18" charset="0"/>
                            </a:rPr>
                          </m:ctrlPr>
                        </m:funcPr>
                        <m:fName>
                          <m:r>
                            <m:rPr>
                              <m:sty m:val="p"/>
                            </m:rPr>
                            <a:rPr lang="de-DE">
                              <a:solidFill>
                                <a:schemeClr val="tx1"/>
                              </a:solidFill>
                              <a:latin typeface="Cambria Math" panose="02040503050406030204" pitchFamily="18" charset="0"/>
                            </a:rPr>
                            <m:t>ln</m:t>
                          </m:r>
                        </m:fName>
                        <m:e>
                          <m:d>
                            <m:dPr>
                              <m:ctrlPr>
                                <a:rPr lang="de-DE" i="1">
                                  <a:solidFill>
                                    <a:schemeClr val="tx1"/>
                                  </a:solidFill>
                                  <a:latin typeface="Cambria Math" panose="02040503050406030204" pitchFamily="18" charset="0"/>
                                </a:rPr>
                              </m:ctrlPr>
                            </m:dPr>
                            <m:e>
                              <m:f>
                                <m:fPr>
                                  <m:ctrlPr>
                                    <a:rPr lang="de-DE" i="1">
                                      <a:solidFill>
                                        <a:schemeClr val="tx1"/>
                                      </a:solidFill>
                                      <a:latin typeface="Cambria Math" panose="02040503050406030204" pitchFamily="18" charset="0"/>
                                    </a:rPr>
                                  </m:ctrlPr>
                                </m:fPr>
                                <m:num>
                                  <m:r>
                                    <a:rPr lang="de-DE" i="0">
                                      <a:solidFill>
                                        <a:schemeClr val="tx1"/>
                                      </a:solidFill>
                                      <a:latin typeface="Cambria Math" panose="02040503050406030204" pitchFamily="18" charset="0"/>
                                    </a:rPr>
                                    <m:t>1</m:t>
                                  </m:r>
                                </m:num>
                                <m:den>
                                  <m:r>
                                    <a:rPr lang="de-DE" i="0">
                                      <a:solidFill>
                                        <a:schemeClr val="tx1"/>
                                      </a:solidFill>
                                      <a:latin typeface="Cambria Math" panose="02040503050406030204" pitchFamily="18" charset="0"/>
                                    </a:rPr>
                                    <m:t>2</m:t>
                                  </m:r>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rPr>
                                        <m:t>𝐺</m:t>
                                      </m:r>
                                    </m:e>
                                    <m:sub>
                                      <m:r>
                                        <a:rPr lang="de-DE" i="0">
                                          <a:solidFill>
                                            <a:schemeClr val="tx1"/>
                                          </a:solidFill>
                                          <a:latin typeface="Cambria Math" panose="02040503050406030204" pitchFamily="18" charset="0"/>
                                        </a:rPr>
                                        <m:t>0</m:t>
                                      </m:r>
                                    </m:sub>
                                  </m:sSub>
                                </m:den>
                              </m:f>
                            </m:e>
                          </m:d>
                        </m:e>
                      </m:func>
                      <m:r>
                        <a:rPr lang="de-DE" i="0">
                          <a:solidFill>
                            <a:schemeClr val="tx1"/>
                          </a:solidFill>
                          <a:latin typeface="Cambria Math" panose="02040503050406030204" pitchFamily="18" charset="0"/>
                        </a:rPr>
                        <m:t>=−</m:t>
                      </m:r>
                      <m:r>
                        <a:rPr lang="de-DE" i="1">
                          <a:solidFill>
                            <a:schemeClr val="tx1"/>
                          </a:solidFill>
                          <a:latin typeface="Cambria Math" panose="02040503050406030204" pitchFamily="18" charset="0"/>
                        </a:rPr>
                        <m:t>𝑘𝑡</m:t>
                      </m:r>
                    </m:oMath>
                  </m:oMathPara>
                </a14:m>
                <a:endParaRPr lang="de-DE" dirty="0"/>
              </a:p>
            </p:txBody>
          </p:sp>
        </mc:Choice>
        <mc:Fallback xmlns="">
          <p:sp>
            <p:nvSpPr>
              <p:cNvPr id="7" name="Textfeld 6">
                <a:extLst>
                  <a:ext uri="{FF2B5EF4-FFF2-40B4-BE49-F238E27FC236}">
                    <a16:creationId xmlns:a16="http://schemas.microsoft.com/office/drawing/2014/main" id="{C4A8B862-FDB0-443F-6CA0-978B377EAC28}"/>
                  </a:ext>
                </a:extLst>
              </p:cNvPr>
              <p:cNvSpPr txBox="1">
                <a:spLocks noRot="1" noChangeAspect="1" noMove="1" noResize="1" noEditPoints="1" noAdjustHandles="1" noChangeArrowheads="1" noChangeShapeType="1" noTextEdit="1"/>
              </p:cNvSpPr>
              <p:nvPr/>
            </p:nvSpPr>
            <p:spPr>
              <a:xfrm>
                <a:off x="3442804" y="1165705"/>
                <a:ext cx="1804468" cy="714683"/>
              </a:xfrm>
              <a:prstGeom prst="rect">
                <a:avLst/>
              </a:prstGeom>
              <a:blipFill>
                <a:blip r:embed="rId6"/>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7E8E899C-9D12-E3AF-A809-63954AE2F15C}"/>
                  </a:ext>
                </a:extLst>
              </p:cNvPr>
              <p:cNvSpPr txBox="1"/>
              <p:nvPr/>
            </p:nvSpPr>
            <p:spPr>
              <a:xfrm>
                <a:off x="3442804" y="2045803"/>
                <a:ext cx="1926618" cy="7146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i="1" smtClean="0">
                          <a:solidFill>
                            <a:schemeClr val="tx1"/>
                          </a:solidFill>
                          <a:latin typeface="Cambria Math" panose="02040503050406030204" pitchFamily="18" charset="0"/>
                        </a:rPr>
                        <m:t>𝑡</m:t>
                      </m:r>
                      <m:r>
                        <a:rPr lang="de-DE" i="0">
                          <a:solidFill>
                            <a:schemeClr val="tx1"/>
                          </a:solidFill>
                          <a:latin typeface="Cambria Math" panose="02040503050406030204" pitchFamily="18" charset="0"/>
                        </a:rPr>
                        <m:t>=−</m:t>
                      </m:r>
                      <m:f>
                        <m:fPr>
                          <m:ctrlPr>
                            <a:rPr lang="de-DE" i="1">
                              <a:solidFill>
                                <a:schemeClr val="tx1"/>
                              </a:solidFill>
                              <a:latin typeface="Cambria Math" panose="02040503050406030204" pitchFamily="18" charset="0"/>
                            </a:rPr>
                          </m:ctrlPr>
                        </m:fPr>
                        <m:num>
                          <m:r>
                            <a:rPr lang="de-DE" i="0">
                              <a:solidFill>
                                <a:schemeClr val="tx1"/>
                              </a:solidFill>
                              <a:latin typeface="Cambria Math" panose="02040503050406030204" pitchFamily="18" charset="0"/>
                            </a:rPr>
                            <m:t>1</m:t>
                          </m:r>
                        </m:num>
                        <m:den>
                          <m:r>
                            <a:rPr lang="de-DE" i="1">
                              <a:solidFill>
                                <a:schemeClr val="tx1"/>
                              </a:solidFill>
                              <a:latin typeface="Cambria Math" panose="02040503050406030204" pitchFamily="18" charset="0"/>
                            </a:rPr>
                            <m:t>𝑘</m:t>
                          </m:r>
                        </m:den>
                      </m:f>
                      <m:func>
                        <m:funcPr>
                          <m:ctrlPr>
                            <a:rPr lang="de-DE" i="1">
                              <a:solidFill>
                                <a:schemeClr val="tx1"/>
                              </a:solidFill>
                              <a:latin typeface="Cambria Math" panose="02040503050406030204" pitchFamily="18" charset="0"/>
                            </a:rPr>
                          </m:ctrlPr>
                        </m:funcPr>
                        <m:fName>
                          <m:r>
                            <m:rPr>
                              <m:sty m:val="p"/>
                            </m:rPr>
                            <a:rPr lang="de-DE" i="0">
                              <a:solidFill>
                                <a:schemeClr val="tx1"/>
                              </a:solidFill>
                              <a:latin typeface="Cambria Math" panose="02040503050406030204" pitchFamily="18" charset="0"/>
                            </a:rPr>
                            <m:t>ln</m:t>
                          </m:r>
                        </m:fName>
                        <m:e>
                          <m:d>
                            <m:dPr>
                              <m:ctrlPr>
                                <a:rPr lang="de-DE" i="1">
                                  <a:solidFill>
                                    <a:schemeClr val="tx1"/>
                                  </a:solidFill>
                                  <a:latin typeface="Cambria Math" panose="02040503050406030204" pitchFamily="18" charset="0"/>
                                </a:rPr>
                              </m:ctrlPr>
                            </m:dPr>
                            <m:e>
                              <m:f>
                                <m:fPr>
                                  <m:ctrlPr>
                                    <a:rPr lang="de-DE" i="1">
                                      <a:solidFill>
                                        <a:schemeClr val="tx1"/>
                                      </a:solidFill>
                                      <a:latin typeface="Cambria Math" panose="02040503050406030204" pitchFamily="18" charset="0"/>
                                    </a:rPr>
                                  </m:ctrlPr>
                                </m:fPr>
                                <m:num>
                                  <m:r>
                                    <a:rPr lang="de-DE" i="0">
                                      <a:solidFill>
                                        <a:schemeClr val="tx1"/>
                                      </a:solidFill>
                                      <a:latin typeface="Cambria Math" panose="02040503050406030204" pitchFamily="18" charset="0"/>
                                    </a:rPr>
                                    <m:t>1</m:t>
                                  </m:r>
                                </m:num>
                                <m:den>
                                  <m:r>
                                    <a:rPr lang="de-DE" i="0">
                                      <a:solidFill>
                                        <a:schemeClr val="tx1"/>
                                      </a:solidFill>
                                      <a:latin typeface="Cambria Math" panose="02040503050406030204" pitchFamily="18" charset="0"/>
                                    </a:rPr>
                                    <m:t>2</m:t>
                                  </m:r>
                                </m:den>
                              </m:f>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rPr>
                                    <m:t>𝐺</m:t>
                                  </m:r>
                                </m:e>
                                <m:sub>
                                  <m:r>
                                    <a:rPr lang="de-DE" i="0">
                                      <a:solidFill>
                                        <a:schemeClr val="tx1"/>
                                      </a:solidFill>
                                      <a:latin typeface="Cambria Math" panose="02040503050406030204" pitchFamily="18" charset="0"/>
                                    </a:rPr>
                                    <m:t>0</m:t>
                                  </m:r>
                                </m:sub>
                              </m:sSub>
                            </m:e>
                          </m:d>
                        </m:e>
                      </m:func>
                    </m:oMath>
                  </m:oMathPara>
                </a14:m>
                <a:endParaRPr lang="de-DE" dirty="0"/>
              </a:p>
            </p:txBody>
          </p:sp>
        </mc:Choice>
        <mc:Fallback xmlns="">
          <p:sp>
            <p:nvSpPr>
              <p:cNvPr id="8" name="Textfeld 7">
                <a:extLst>
                  <a:ext uri="{FF2B5EF4-FFF2-40B4-BE49-F238E27FC236}">
                    <a16:creationId xmlns:a16="http://schemas.microsoft.com/office/drawing/2014/main" id="{7E8E899C-9D12-E3AF-A809-63954AE2F15C}"/>
                  </a:ext>
                </a:extLst>
              </p:cNvPr>
              <p:cNvSpPr txBox="1">
                <a:spLocks noRot="1" noChangeAspect="1" noMove="1" noResize="1" noEditPoints="1" noAdjustHandles="1" noChangeArrowheads="1" noChangeShapeType="1" noTextEdit="1"/>
              </p:cNvSpPr>
              <p:nvPr/>
            </p:nvSpPr>
            <p:spPr>
              <a:xfrm>
                <a:off x="3442804" y="2045803"/>
                <a:ext cx="1926618" cy="714683"/>
              </a:xfrm>
              <a:prstGeom prst="rect">
                <a:avLst/>
              </a:prstGeom>
              <a:blipFill>
                <a:blip r:embed="rId7"/>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CE3066FA-B1F9-C630-82BE-03A902D0FB75}"/>
                  </a:ext>
                </a:extLst>
              </p:cNvPr>
              <p:cNvSpPr txBox="1"/>
              <p:nvPr/>
            </p:nvSpPr>
            <p:spPr>
              <a:xfrm>
                <a:off x="3442804" y="3067071"/>
                <a:ext cx="272260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de-DE" i="1" smtClean="0">
                              <a:solidFill>
                                <a:schemeClr val="tx1"/>
                              </a:solidFill>
                              <a:latin typeface="Cambria Math" panose="02040503050406030204" pitchFamily="18" charset="0"/>
                            </a:rPr>
                          </m:ctrlPr>
                        </m:fPr>
                        <m:num>
                          <m:r>
                            <a:rPr lang="de-DE">
                              <a:solidFill>
                                <a:schemeClr val="tx1"/>
                              </a:solidFill>
                              <a:latin typeface="Cambria Math" panose="02040503050406030204" pitchFamily="18" charset="0"/>
                            </a:rPr>
                            <m:t>1</m:t>
                          </m:r>
                        </m:num>
                        <m:den>
                          <m:r>
                            <a:rPr lang="de-DE" i="0">
                              <a:solidFill>
                                <a:schemeClr val="tx1"/>
                              </a:solidFill>
                              <a:latin typeface="Cambria Math" panose="02040503050406030204" pitchFamily="18" charset="0"/>
                            </a:rPr>
                            <m:t>2</m:t>
                          </m:r>
                        </m:den>
                      </m:f>
                      <m:r>
                        <a:rPr lang="de-DE" i="0">
                          <a:solidFill>
                            <a:schemeClr val="tx1"/>
                          </a:solidFill>
                          <a:latin typeface="Cambria Math" panose="02040503050406030204" pitchFamily="18" charset="0"/>
                        </a:rPr>
                        <m:t>=</m:t>
                      </m:r>
                      <m:r>
                        <a:rPr lang="de-DE" i="1">
                          <a:solidFill>
                            <a:schemeClr val="tx1"/>
                          </a:solidFill>
                          <a:latin typeface="Cambria Math" panose="02040503050406030204" pitchFamily="18" charset="0"/>
                        </a:rPr>
                        <m:t>𝐺</m:t>
                      </m:r>
                      <m:d>
                        <m:dPr>
                          <m:ctrlPr>
                            <a:rPr lang="de-DE" i="1">
                              <a:solidFill>
                                <a:schemeClr val="tx1"/>
                              </a:solidFill>
                              <a:latin typeface="Cambria Math" panose="02040503050406030204" pitchFamily="18" charset="0"/>
                            </a:rPr>
                          </m:ctrlPr>
                        </m:dPr>
                        <m:e>
                          <m:sSup>
                            <m:sSupPr>
                              <m:ctrlPr>
                                <a:rPr lang="de-DE" i="1">
                                  <a:solidFill>
                                    <a:schemeClr val="tx1"/>
                                  </a:solidFill>
                                  <a:latin typeface="Cambria Math" panose="02040503050406030204" pitchFamily="18" charset="0"/>
                                </a:rPr>
                              </m:ctrlPr>
                            </m:sSupPr>
                            <m:e>
                              <m:r>
                                <a:rPr lang="de-DE" i="1">
                                  <a:solidFill>
                                    <a:schemeClr val="tx1"/>
                                  </a:solidFill>
                                  <a:latin typeface="Cambria Math" panose="02040503050406030204" pitchFamily="18" charset="0"/>
                                </a:rPr>
                                <m:t>𝑡</m:t>
                              </m:r>
                            </m:e>
                            <m:sup>
                              <m:r>
                                <a:rPr lang="de-DE" b="0" i="1" smtClean="0">
                                  <a:solidFill>
                                    <a:schemeClr val="tx1"/>
                                  </a:solidFill>
                                  <a:latin typeface="Cambria Math" panose="02040503050406030204" pitchFamily="18" charset="0"/>
                                </a:rPr>
                                <m:t>+</m:t>
                              </m:r>
                            </m:sup>
                          </m:sSup>
                        </m:e>
                      </m:d>
                      <m:r>
                        <a:rPr lang="de-DE" i="0">
                          <a:solidFill>
                            <a:schemeClr val="tx1"/>
                          </a:solidFill>
                          <a:latin typeface="Cambria Math" panose="02040503050406030204" pitchFamily="18" charset="0"/>
                        </a:rPr>
                        <m:t>→</m:t>
                      </m:r>
                      <m:f>
                        <m:fPr>
                          <m:ctrlPr>
                            <a:rPr lang="de-DE" i="1">
                              <a:solidFill>
                                <a:schemeClr val="tx1"/>
                              </a:solidFill>
                              <a:latin typeface="Cambria Math" panose="02040503050406030204" pitchFamily="18" charset="0"/>
                            </a:rPr>
                          </m:ctrlPr>
                        </m:fPr>
                        <m:num>
                          <m:r>
                            <a:rPr lang="de-DE" i="0">
                              <a:solidFill>
                                <a:schemeClr val="tx1"/>
                              </a:solidFill>
                              <a:latin typeface="Cambria Math" panose="02040503050406030204" pitchFamily="18" charset="0"/>
                            </a:rPr>
                            <m:t>1</m:t>
                          </m:r>
                        </m:num>
                        <m:den>
                          <m:r>
                            <a:rPr lang="de-DE" i="0">
                              <a:solidFill>
                                <a:schemeClr val="tx1"/>
                              </a:solidFill>
                              <a:latin typeface="Cambria Math" panose="02040503050406030204" pitchFamily="18" charset="0"/>
                            </a:rPr>
                            <m:t>2</m:t>
                          </m:r>
                        </m:den>
                      </m:f>
                      <m:r>
                        <a:rPr lang="de-DE" i="0">
                          <a:solidFill>
                            <a:schemeClr val="tx1"/>
                          </a:solidFill>
                          <a:latin typeface="Cambria Math" panose="02040503050406030204" pitchFamily="18" charset="0"/>
                        </a:rPr>
                        <m:t>=</m:t>
                      </m:r>
                      <m:sSub>
                        <m:sSubPr>
                          <m:ctrlPr>
                            <a:rPr lang="de-DE" i="1">
                              <a:solidFill>
                                <a:schemeClr val="tx1"/>
                              </a:solidFill>
                              <a:latin typeface="Cambria Math" panose="02040503050406030204" pitchFamily="18" charset="0"/>
                            </a:rPr>
                          </m:ctrlPr>
                        </m:sSubPr>
                        <m:e>
                          <m:r>
                            <a:rPr lang="de-DE" i="1">
                              <a:solidFill>
                                <a:schemeClr val="tx1"/>
                              </a:solidFill>
                              <a:latin typeface="Cambria Math" panose="02040503050406030204" pitchFamily="18" charset="0"/>
                            </a:rPr>
                            <m:t>𝐺</m:t>
                          </m:r>
                        </m:e>
                        <m:sub>
                          <m:r>
                            <a:rPr lang="de-DE" i="0">
                              <a:solidFill>
                                <a:schemeClr val="tx1"/>
                              </a:solidFill>
                              <a:latin typeface="Cambria Math" panose="02040503050406030204" pitchFamily="18" charset="0"/>
                            </a:rPr>
                            <m:t>0</m:t>
                          </m:r>
                        </m:sub>
                      </m:sSub>
                      <m:sSup>
                        <m:sSupPr>
                          <m:ctrlPr>
                            <a:rPr lang="de-DE" i="1">
                              <a:solidFill>
                                <a:schemeClr val="tx1"/>
                              </a:solidFill>
                              <a:latin typeface="Cambria Math" panose="02040503050406030204" pitchFamily="18" charset="0"/>
                            </a:rPr>
                          </m:ctrlPr>
                        </m:sSupPr>
                        <m:e>
                          <m:r>
                            <a:rPr lang="de-DE" i="0">
                              <a:solidFill>
                                <a:schemeClr val="tx1"/>
                              </a:solidFill>
                              <a:latin typeface="Cambria Math" panose="02040503050406030204" pitchFamily="18" charset="0"/>
                            </a:rPr>
                            <m:t>ⅇ</m:t>
                          </m:r>
                        </m:e>
                        <m:sup>
                          <m:r>
                            <a:rPr lang="de-DE" i="0">
                              <a:solidFill>
                                <a:schemeClr val="tx1"/>
                              </a:solidFill>
                              <a:latin typeface="Cambria Math" panose="02040503050406030204" pitchFamily="18" charset="0"/>
                            </a:rPr>
                            <m:t>−</m:t>
                          </m:r>
                          <m:r>
                            <a:rPr lang="de-DE" i="1">
                              <a:solidFill>
                                <a:schemeClr val="tx1"/>
                              </a:solidFill>
                              <a:latin typeface="Cambria Math" panose="02040503050406030204" pitchFamily="18" charset="0"/>
                            </a:rPr>
                            <m:t>𝑘𝑡</m:t>
                          </m:r>
                        </m:sup>
                      </m:sSup>
                    </m:oMath>
                  </m:oMathPara>
                </a14:m>
                <a:endParaRPr lang="de-DE" dirty="0"/>
              </a:p>
            </p:txBody>
          </p:sp>
        </mc:Choice>
        <mc:Fallback xmlns="">
          <p:sp>
            <p:nvSpPr>
              <p:cNvPr id="9" name="Textfeld 8">
                <a:extLst>
                  <a:ext uri="{FF2B5EF4-FFF2-40B4-BE49-F238E27FC236}">
                    <a16:creationId xmlns:a16="http://schemas.microsoft.com/office/drawing/2014/main" id="{CE3066FA-B1F9-C630-82BE-03A902D0FB75}"/>
                  </a:ext>
                </a:extLst>
              </p:cNvPr>
              <p:cNvSpPr txBox="1">
                <a:spLocks noRot="1" noChangeAspect="1" noMove="1" noResize="1" noEditPoints="1" noAdjustHandles="1" noChangeArrowheads="1" noChangeShapeType="1" noTextEdit="1"/>
              </p:cNvSpPr>
              <p:nvPr/>
            </p:nvSpPr>
            <p:spPr>
              <a:xfrm>
                <a:off x="3442804" y="3067071"/>
                <a:ext cx="2722605" cy="610936"/>
              </a:xfrm>
              <a:prstGeom prst="rect">
                <a:avLst/>
              </a:prstGeom>
              <a:blipFill>
                <a:blip r:embed="rId8"/>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0" name="Textfeld 9">
                <a:extLst>
                  <a:ext uri="{FF2B5EF4-FFF2-40B4-BE49-F238E27FC236}">
                    <a16:creationId xmlns:a16="http://schemas.microsoft.com/office/drawing/2014/main" id="{CE5B4356-D76E-FEC5-9199-4D32E0E8C76A}"/>
                  </a:ext>
                </a:extLst>
              </p:cNvPr>
              <p:cNvSpPr txBox="1"/>
              <p:nvPr/>
            </p:nvSpPr>
            <p:spPr>
              <a:xfrm>
                <a:off x="148717" y="367748"/>
                <a:ext cx="10220940" cy="461665"/>
              </a:xfrm>
              <a:prstGeom prst="rect">
                <a:avLst/>
              </a:prstGeom>
              <a:noFill/>
            </p:spPr>
            <p:txBody>
              <a:bodyPr wrap="none" rtlCol="0">
                <a:spAutoFit/>
              </a:bodyPr>
              <a:lstStyle/>
              <a:p>
                <a:r>
                  <a:rPr lang="de-DE" sz="2400" dirty="0"/>
                  <a:t> Zeitpunkt </a:t>
                </a:r>
                <a14:m>
                  <m:oMath xmlns:m="http://schemas.openxmlformats.org/officeDocument/2006/math">
                    <m:sSup>
                      <m:sSupPr>
                        <m:ctrlPr>
                          <a:rPr lang="de-DE" sz="2400" i="1" smtClean="0">
                            <a:solidFill>
                              <a:srgbClr val="836967"/>
                            </a:solidFill>
                            <a:latin typeface="Cambria Math" panose="02040503050406030204" pitchFamily="18" charset="0"/>
                          </a:rPr>
                        </m:ctrlPr>
                      </m:sSupPr>
                      <m:e>
                        <m:r>
                          <a:rPr lang="de-DE" sz="2400" i="1" smtClean="0">
                            <a:latin typeface="Cambria Math" panose="02040503050406030204" pitchFamily="18" charset="0"/>
                          </a:rPr>
                          <m:t>𝑡</m:t>
                        </m:r>
                      </m:e>
                      <m:sup>
                        <m:r>
                          <a:rPr lang="de-DE" sz="2400" i="0" smtClean="0">
                            <a:latin typeface="Cambria Math" panose="02040503050406030204" pitchFamily="18" charset="0"/>
                          </a:rPr>
                          <m:t>+</m:t>
                        </m:r>
                      </m:sup>
                    </m:sSup>
                    <m:r>
                      <m:rPr>
                        <m:sty m:val="p"/>
                      </m:rPr>
                      <a:rPr lang="de-DE" sz="2400" b="0" i="0" smtClean="0">
                        <a:latin typeface="Cambria Math" panose="02040503050406030204" pitchFamily="18" charset="0"/>
                      </a:rPr>
                      <m:t>bei</m:t>
                    </m:r>
                    <m:r>
                      <a:rPr lang="de-DE" sz="2400" b="0" i="0" smtClean="0">
                        <a:latin typeface="Cambria Math" panose="02040503050406030204" pitchFamily="18" charset="0"/>
                      </a:rPr>
                      <m:t> </m:t>
                    </m:r>
                    <m:r>
                      <m:rPr>
                        <m:sty m:val="p"/>
                      </m:rPr>
                      <a:rPr lang="de-DE" sz="2400" b="0" i="0" smtClean="0">
                        <a:latin typeface="Cambria Math" panose="02040503050406030204" pitchFamily="18" charset="0"/>
                      </a:rPr>
                      <m:t>dem</m:t>
                    </m:r>
                    <m:r>
                      <a:rPr lang="de-DE" sz="2400" b="0" i="0" smtClean="0">
                        <a:latin typeface="Cambria Math" panose="02040503050406030204" pitchFamily="18" charset="0"/>
                      </a:rPr>
                      <m:t> </m:t>
                    </m:r>
                    <m:r>
                      <m:rPr>
                        <m:sty m:val="p"/>
                      </m:rPr>
                      <a:rPr lang="de-DE" sz="2400" b="0" i="0" smtClean="0">
                        <a:latin typeface="Cambria Math" panose="02040503050406030204" pitchFamily="18" charset="0"/>
                      </a:rPr>
                      <m:t>die</m:t>
                    </m:r>
                    <m:r>
                      <a:rPr lang="de-DE" sz="2400" b="0" i="0" smtClean="0">
                        <a:latin typeface="Cambria Math" panose="02040503050406030204" pitchFamily="18" charset="0"/>
                      </a:rPr>
                      <m:t> </m:t>
                    </m:r>
                    <m:r>
                      <m:rPr>
                        <m:sty m:val="p"/>
                      </m:rPr>
                      <a:rPr lang="de-DE" sz="2400" b="0" i="0" smtClean="0">
                        <a:latin typeface="Cambria Math" panose="02040503050406030204" pitchFamily="18" charset="0"/>
                      </a:rPr>
                      <m:t>Pop</m:t>
                    </m:r>
                  </m:oMath>
                </a14:m>
                <a:r>
                  <a:rPr lang="de-DE" sz="2400" dirty="0" err="1"/>
                  <a:t>ulation</a:t>
                </a:r>
                <a:r>
                  <a:rPr lang="de-DE" sz="2400" dirty="0"/>
                  <a:t> H nimmt rechnerisch den Wert 0,5 </a:t>
                </a:r>
                <a:r>
                  <a:rPr lang="de-DE" sz="2400" dirty="0" err="1"/>
                  <a:t>animmt</a:t>
                </a:r>
                <a:endParaRPr lang="de-DE" sz="2400" dirty="0"/>
              </a:p>
            </p:txBody>
          </p:sp>
        </mc:Choice>
        <mc:Fallback xmlns="">
          <p:sp>
            <p:nvSpPr>
              <p:cNvPr id="10" name="Textfeld 9">
                <a:extLst>
                  <a:ext uri="{FF2B5EF4-FFF2-40B4-BE49-F238E27FC236}">
                    <a16:creationId xmlns:a16="http://schemas.microsoft.com/office/drawing/2014/main" id="{CE5B4356-D76E-FEC5-9199-4D32E0E8C76A}"/>
                  </a:ext>
                </a:extLst>
              </p:cNvPr>
              <p:cNvSpPr txBox="1">
                <a:spLocks noRot="1" noChangeAspect="1" noMove="1" noResize="1" noEditPoints="1" noAdjustHandles="1" noChangeArrowheads="1" noChangeShapeType="1" noTextEdit="1"/>
              </p:cNvSpPr>
              <p:nvPr/>
            </p:nvSpPr>
            <p:spPr>
              <a:xfrm>
                <a:off x="148717" y="367748"/>
                <a:ext cx="10220940" cy="461665"/>
              </a:xfrm>
              <a:prstGeom prst="rect">
                <a:avLst/>
              </a:prstGeom>
              <a:blipFill>
                <a:blip r:embed="rId9"/>
                <a:stretch>
                  <a:fillRect l="-239" t="-10526" b="-28947"/>
                </a:stretch>
              </a:blipFill>
            </p:spPr>
            <p:txBody>
              <a:bodyPr/>
              <a:lstStyle/>
              <a:p>
                <a:r>
                  <a:rPr lang="de-DE">
                    <a:noFill/>
                  </a:rPr>
                  <a:t> </a:t>
                </a:r>
              </a:p>
            </p:txBody>
          </p:sp>
        </mc:Fallback>
      </mc:AlternateContent>
    </p:spTree>
    <p:extLst>
      <p:ext uri="{BB962C8B-B14F-4D97-AF65-F5344CB8AC3E}">
        <p14:creationId xmlns:p14="http://schemas.microsoft.com/office/powerpoint/2010/main" val="3869958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C473F8A3-6453-42D3-358C-12CE46001E35}"/>
              </a:ext>
            </a:extLst>
          </p:cNvPr>
          <p:cNvSpPr txBox="1"/>
          <p:nvPr/>
        </p:nvSpPr>
        <p:spPr>
          <a:xfrm>
            <a:off x="0" y="115410"/>
            <a:ext cx="8744317" cy="707886"/>
          </a:xfrm>
          <a:prstGeom prst="rect">
            <a:avLst/>
          </a:prstGeom>
          <a:noFill/>
        </p:spPr>
        <p:txBody>
          <a:bodyPr wrap="none" rtlCol="0">
            <a:spAutoFit/>
          </a:bodyPr>
          <a:lstStyle/>
          <a:p>
            <a:r>
              <a:rPr lang="de-DE" sz="4000" dirty="0"/>
              <a:t>Biografie zu </a:t>
            </a:r>
            <a:r>
              <a:rPr lang="de-DE" sz="4000" b="0" i="0" dirty="0">
                <a:effectLst/>
                <a:latin typeface="Söhne"/>
              </a:rPr>
              <a:t>Frederick William </a:t>
            </a:r>
            <a:r>
              <a:rPr lang="de-DE" sz="4000" b="0" i="0" dirty="0" err="1">
                <a:effectLst/>
                <a:latin typeface="Söhne"/>
              </a:rPr>
              <a:t>Lanchester</a:t>
            </a:r>
            <a:endParaRPr lang="de-DE" sz="4000" dirty="0"/>
          </a:p>
        </p:txBody>
      </p:sp>
      <p:pic>
        <p:nvPicPr>
          <p:cNvPr id="5" name="Grafik 4">
            <a:extLst>
              <a:ext uri="{FF2B5EF4-FFF2-40B4-BE49-F238E27FC236}">
                <a16:creationId xmlns:a16="http://schemas.microsoft.com/office/drawing/2014/main" id="{20F7F14B-8F81-BE03-8D14-0061353AC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4679" y="823296"/>
            <a:ext cx="3297321" cy="4872232"/>
          </a:xfrm>
          <a:prstGeom prst="rect">
            <a:avLst/>
          </a:prstGeom>
        </p:spPr>
      </p:pic>
      <p:sp>
        <p:nvSpPr>
          <p:cNvPr id="10" name="Textfeld 9">
            <a:extLst>
              <a:ext uri="{FF2B5EF4-FFF2-40B4-BE49-F238E27FC236}">
                <a16:creationId xmlns:a16="http://schemas.microsoft.com/office/drawing/2014/main" id="{24EDC74A-1D3A-A047-DEC6-3E3DC3436920}"/>
              </a:ext>
            </a:extLst>
          </p:cNvPr>
          <p:cNvSpPr txBox="1"/>
          <p:nvPr/>
        </p:nvSpPr>
        <p:spPr>
          <a:xfrm>
            <a:off x="136187" y="933856"/>
            <a:ext cx="8608130" cy="6494085"/>
          </a:xfrm>
          <a:prstGeom prst="rect">
            <a:avLst/>
          </a:prstGeom>
          <a:noFill/>
        </p:spPr>
        <p:txBody>
          <a:bodyPr wrap="square" rtlCol="0">
            <a:spAutoFit/>
          </a:bodyPr>
          <a:lstStyle/>
          <a:p>
            <a:r>
              <a:rPr lang="de-DE" sz="1600" dirty="0"/>
              <a:t>-Geboren am 23. Oktober 1868 in </a:t>
            </a:r>
            <a:r>
              <a:rPr lang="de-DE" sz="1600" dirty="0" err="1"/>
              <a:t>Lewisham</a:t>
            </a:r>
            <a:r>
              <a:rPr lang="de-DE" sz="1600" dirty="0"/>
              <a:t>, London.</a:t>
            </a:r>
          </a:p>
          <a:p>
            <a:endParaRPr lang="de-DE" sz="1600" dirty="0"/>
          </a:p>
          <a:p>
            <a:r>
              <a:rPr lang="de-DE" sz="1600" dirty="0"/>
              <a:t>-Britischer Ingenieur, der für seine Arbeit in der Luftfahrtindustrie, Automobilindustrie und Mathematik bekannt war.</a:t>
            </a:r>
          </a:p>
          <a:p>
            <a:endParaRPr lang="de-DE" sz="1600" dirty="0"/>
          </a:p>
          <a:p>
            <a:r>
              <a:rPr lang="de-DE" sz="1600" dirty="0"/>
              <a:t>-</a:t>
            </a:r>
            <a:r>
              <a:rPr lang="de-DE" sz="1600" dirty="0">
                <a:latin typeface="-apple-system"/>
              </a:rPr>
              <a:t>S</a:t>
            </a:r>
            <a:r>
              <a:rPr lang="de-DE" sz="1600" b="0" i="0" dirty="0">
                <a:effectLst/>
                <a:latin typeface="-apple-system"/>
              </a:rPr>
              <a:t>tudierte Ingenieurwesen, ohne jedoch einen formalen Abschluss zu erlangen.</a:t>
            </a:r>
          </a:p>
          <a:p>
            <a:endParaRPr lang="de-DE" sz="1600" b="0" i="0" dirty="0">
              <a:effectLst/>
              <a:latin typeface="-apple-system"/>
            </a:endParaRPr>
          </a:p>
          <a:p>
            <a:r>
              <a:rPr lang="de-DE" sz="1600" dirty="0">
                <a:latin typeface="-apple-system"/>
              </a:rPr>
              <a:t>-Ab 1893 arbeitete </a:t>
            </a:r>
            <a:r>
              <a:rPr lang="de-DE" sz="1600" dirty="0" err="1">
                <a:latin typeface="-apple-system"/>
              </a:rPr>
              <a:t>Lanchester</a:t>
            </a:r>
            <a:r>
              <a:rPr lang="de-DE" sz="1600" dirty="0">
                <a:latin typeface="-apple-system"/>
              </a:rPr>
              <a:t> an der Entwicklung von Automobilen.</a:t>
            </a:r>
          </a:p>
          <a:p>
            <a:endParaRPr lang="de-DE" sz="1600" dirty="0">
              <a:latin typeface="-apple-system"/>
            </a:endParaRPr>
          </a:p>
          <a:p>
            <a:r>
              <a:rPr lang="de-DE" sz="1600" dirty="0">
                <a:latin typeface="-apple-system"/>
              </a:rPr>
              <a:t>-1899 gründete </a:t>
            </a:r>
            <a:r>
              <a:rPr lang="de-DE" sz="1600" dirty="0" err="1">
                <a:latin typeface="-apple-system"/>
              </a:rPr>
              <a:t>Lanchester</a:t>
            </a:r>
            <a:r>
              <a:rPr lang="de-DE" sz="1600" dirty="0">
                <a:latin typeface="-apple-system"/>
              </a:rPr>
              <a:t> gemeinsam mit seinem Bruder die </a:t>
            </a:r>
            <a:r>
              <a:rPr lang="de-DE" sz="1600" dirty="0" err="1">
                <a:latin typeface="-apple-system"/>
              </a:rPr>
              <a:t>Lanchester</a:t>
            </a:r>
            <a:r>
              <a:rPr lang="de-DE" sz="1600" dirty="0">
                <a:latin typeface="-apple-system"/>
              </a:rPr>
              <a:t> Engine Company.</a:t>
            </a:r>
          </a:p>
          <a:p>
            <a:r>
              <a:rPr lang="de-DE" sz="1600" dirty="0">
                <a:latin typeface="-apple-system"/>
              </a:rPr>
              <a:t>Die Firma ging 1904 in Konkurs und wurde im gleichen Jahr als die </a:t>
            </a:r>
            <a:r>
              <a:rPr lang="de-DE" sz="1600" dirty="0" err="1">
                <a:latin typeface="-apple-system"/>
              </a:rPr>
              <a:t>Lanchester</a:t>
            </a:r>
            <a:r>
              <a:rPr lang="de-DE" sz="1600" dirty="0">
                <a:latin typeface="-apple-system"/>
              </a:rPr>
              <a:t> Motor Company neu gegründet.</a:t>
            </a:r>
          </a:p>
          <a:p>
            <a:endParaRPr lang="de-DE" sz="1600" dirty="0">
              <a:latin typeface="-apple-system"/>
            </a:endParaRPr>
          </a:p>
          <a:p>
            <a:r>
              <a:rPr lang="de-DE" sz="1600" dirty="0">
                <a:latin typeface="-apple-system"/>
              </a:rPr>
              <a:t>-Veröffentlichte 1907 die erste realistische Beschreibung der Auftriebskräfte am Fluggerät und entwickelte einen Vorläufer des Winglet.</a:t>
            </a:r>
          </a:p>
          <a:p>
            <a:endParaRPr lang="de-DE" sz="1600" dirty="0">
              <a:latin typeface="-apple-system"/>
            </a:endParaRPr>
          </a:p>
          <a:p>
            <a:r>
              <a:rPr lang="de-DE" sz="1600" dirty="0"/>
              <a:t>-Während des Ersten Weltkriegs widmete sich </a:t>
            </a:r>
            <a:r>
              <a:rPr lang="de-DE" sz="1600" dirty="0" err="1"/>
              <a:t>Lanchester</a:t>
            </a:r>
            <a:r>
              <a:rPr lang="de-DE" sz="1600" dirty="0"/>
              <a:t> der theoretischen Erforschung der Kriegsführung und versuchte, mathematisch den Ablauf von Schlachten zu beschreiben. Seine Arbeiten führten zur Formulierung des nach ihm benannten Gesetzes, bekannt als "</a:t>
            </a:r>
            <a:r>
              <a:rPr lang="de-DE" sz="1600" dirty="0" err="1"/>
              <a:t>Lanchester's</a:t>
            </a:r>
            <a:r>
              <a:rPr lang="de-DE" sz="1600" dirty="0"/>
              <a:t> Law“.</a:t>
            </a:r>
          </a:p>
          <a:p>
            <a:endParaRPr lang="de-DE" sz="1600" dirty="0"/>
          </a:p>
          <a:p>
            <a:r>
              <a:rPr lang="de-DE" sz="1600" dirty="0"/>
              <a:t>-Verstorben am </a:t>
            </a:r>
            <a:r>
              <a:rPr lang="de-DE" sz="1600" b="0" i="0" dirty="0">
                <a:effectLst/>
                <a:latin typeface="-apple-system"/>
              </a:rPr>
              <a:t>8. März 1946 in Birmingham.</a:t>
            </a:r>
            <a:endParaRPr lang="de-DE" sz="1600" dirty="0"/>
          </a:p>
          <a:p>
            <a:endParaRPr lang="de-DE" sz="1600" dirty="0"/>
          </a:p>
          <a:p>
            <a:endParaRPr lang="de-DE" sz="1600" dirty="0"/>
          </a:p>
          <a:p>
            <a:endParaRPr lang="de-DE" sz="1600" dirty="0"/>
          </a:p>
          <a:p>
            <a:endParaRPr lang="de-DE" sz="1600" dirty="0">
              <a:latin typeface="-apple-system"/>
            </a:endParaRPr>
          </a:p>
          <a:p>
            <a:endParaRPr lang="de-DE" sz="1600" dirty="0"/>
          </a:p>
        </p:txBody>
      </p:sp>
    </p:spTree>
    <p:extLst>
      <p:ext uri="{BB962C8B-B14F-4D97-AF65-F5344CB8AC3E}">
        <p14:creationId xmlns:p14="http://schemas.microsoft.com/office/powerpoint/2010/main" val="2052486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0E99B231-CB7B-C27F-9B3B-98A1CD1F47D1}"/>
              </a:ext>
            </a:extLst>
          </p:cNvPr>
          <p:cNvSpPr txBox="1"/>
          <p:nvPr/>
        </p:nvSpPr>
        <p:spPr>
          <a:xfrm>
            <a:off x="97655" y="124287"/>
            <a:ext cx="7750455" cy="646331"/>
          </a:xfrm>
          <a:prstGeom prst="rect">
            <a:avLst/>
          </a:prstGeom>
          <a:noFill/>
        </p:spPr>
        <p:txBody>
          <a:bodyPr wrap="none" rtlCol="0">
            <a:spAutoFit/>
          </a:bodyPr>
          <a:lstStyle/>
          <a:p>
            <a:r>
              <a:rPr lang="de-DE" sz="3600" dirty="0"/>
              <a:t>Einführung in das Gesetz von </a:t>
            </a:r>
            <a:r>
              <a:rPr lang="de-DE" sz="3600" dirty="0" err="1"/>
              <a:t>Lanchester</a:t>
            </a:r>
            <a:endParaRPr lang="de-DE" sz="3600" dirty="0"/>
          </a:p>
        </p:txBody>
      </p:sp>
      <p:sp>
        <p:nvSpPr>
          <p:cNvPr id="4" name="Textfeld 3">
            <a:extLst>
              <a:ext uri="{FF2B5EF4-FFF2-40B4-BE49-F238E27FC236}">
                <a16:creationId xmlns:a16="http://schemas.microsoft.com/office/drawing/2014/main" id="{7FDE0902-F6C5-7351-11AA-A51F16AB9257}"/>
              </a:ext>
            </a:extLst>
          </p:cNvPr>
          <p:cNvSpPr txBox="1"/>
          <p:nvPr/>
        </p:nvSpPr>
        <p:spPr>
          <a:xfrm>
            <a:off x="291402" y="1326382"/>
            <a:ext cx="10321352" cy="923330"/>
          </a:xfrm>
          <a:prstGeom prst="rect">
            <a:avLst/>
          </a:prstGeom>
          <a:noFill/>
        </p:spPr>
        <p:txBody>
          <a:bodyPr wrap="none" rtlCol="0">
            <a:spAutoFit/>
          </a:bodyPr>
          <a:lstStyle/>
          <a:p>
            <a:r>
              <a:rPr lang="de-DE" dirty="0"/>
              <a:t>Zwei sich gegenseitig bekämpfende Populationen werden durch die Mannschaftstärken G und H angegeben.</a:t>
            </a:r>
          </a:p>
          <a:p>
            <a:endParaRPr lang="de-DE" dirty="0"/>
          </a:p>
          <a:p>
            <a:endParaRPr lang="de-DE" dirty="0"/>
          </a:p>
        </p:txBody>
      </p:sp>
      <p:sp>
        <p:nvSpPr>
          <p:cNvPr id="5" name="Textfeld 4">
            <a:extLst>
              <a:ext uri="{FF2B5EF4-FFF2-40B4-BE49-F238E27FC236}">
                <a16:creationId xmlns:a16="http://schemas.microsoft.com/office/drawing/2014/main" id="{2DDCBA7B-7931-2E9C-8655-4B74A62DFBD2}"/>
              </a:ext>
            </a:extLst>
          </p:cNvPr>
          <p:cNvSpPr txBox="1"/>
          <p:nvPr/>
        </p:nvSpPr>
        <p:spPr>
          <a:xfrm>
            <a:off x="422031" y="2019719"/>
            <a:ext cx="5199565" cy="369332"/>
          </a:xfrm>
          <a:prstGeom prst="rect">
            <a:avLst/>
          </a:prstGeom>
          <a:noFill/>
        </p:spPr>
        <p:txBody>
          <a:bodyPr wrap="none" rtlCol="0">
            <a:spAutoFit/>
          </a:bodyPr>
          <a:lstStyle/>
          <a:p>
            <a:r>
              <a:rPr lang="de-DE" dirty="0"/>
              <a:t>Dafür sind folgende Differentialgleichungen gegeben:</a:t>
            </a:r>
          </a:p>
        </p:txBody>
      </p:sp>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A8FD2865-883E-9753-6484-113A94C50489}"/>
                  </a:ext>
                </a:extLst>
              </p:cNvPr>
              <p:cNvSpPr txBox="1"/>
              <p:nvPr/>
            </p:nvSpPr>
            <p:spPr>
              <a:xfrm>
                <a:off x="422031" y="2702540"/>
                <a:ext cx="1699953" cy="4756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de-DE" sz="2400" i="1" smtClean="0">
                              <a:solidFill>
                                <a:schemeClr val="tx1"/>
                              </a:solidFill>
                              <a:latin typeface="Cambria Math" panose="02040503050406030204" pitchFamily="18" charset="0"/>
                            </a:rPr>
                          </m:ctrlPr>
                        </m:accPr>
                        <m:e>
                          <m:r>
                            <a:rPr lang="de-DE" sz="2400" i="1" smtClean="0">
                              <a:solidFill>
                                <a:schemeClr val="tx1"/>
                              </a:solidFill>
                              <a:latin typeface="Cambria Math" panose="02040503050406030204" pitchFamily="18" charset="0"/>
                            </a:rPr>
                            <m:t>𝐺</m:t>
                          </m:r>
                        </m:e>
                      </m:acc>
                      <m:r>
                        <a:rPr lang="de-DE" sz="2400" i="1" smtClean="0">
                          <a:solidFill>
                            <a:schemeClr val="tx1"/>
                          </a:solidFill>
                          <a:latin typeface="Cambria Math" panose="02040503050406030204" pitchFamily="18" charset="0"/>
                        </a:rPr>
                        <m:t>=−</m:t>
                      </m:r>
                      <m:r>
                        <a:rPr lang="de-DE" sz="2400" i="1" smtClean="0">
                          <a:solidFill>
                            <a:schemeClr val="tx1"/>
                          </a:solidFill>
                          <a:latin typeface="Cambria Math" panose="02040503050406030204" pitchFamily="18" charset="0"/>
                        </a:rPr>
                        <m:t>𝑟</m:t>
                      </m:r>
                      <m:r>
                        <a:rPr lang="de-DE" sz="2400" i="1" smtClean="0">
                          <a:solidFill>
                            <a:schemeClr val="tx1"/>
                          </a:solidFill>
                          <a:latin typeface="Cambria Math" panose="02040503050406030204" pitchFamily="18" charset="0"/>
                        </a:rPr>
                        <m:t>⋅</m:t>
                      </m:r>
                      <m:r>
                        <a:rPr lang="de-DE" sz="2400" i="1" smtClean="0">
                          <a:solidFill>
                            <a:schemeClr val="tx1"/>
                          </a:solidFill>
                          <a:latin typeface="Cambria Math" panose="02040503050406030204" pitchFamily="18" charset="0"/>
                        </a:rPr>
                        <m:t>𝐻</m:t>
                      </m:r>
                    </m:oMath>
                  </m:oMathPara>
                </a14:m>
                <a:endParaRPr lang="de-DE" sz="2400" dirty="0"/>
              </a:p>
            </p:txBody>
          </p:sp>
        </mc:Choice>
        <mc:Fallback xmlns="">
          <p:sp>
            <p:nvSpPr>
              <p:cNvPr id="6" name="Textfeld 5">
                <a:extLst>
                  <a:ext uri="{FF2B5EF4-FFF2-40B4-BE49-F238E27FC236}">
                    <a16:creationId xmlns:a16="http://schemas.microsoft.com/office/drawing/2014/main" id="{A8FD2865-883E-9753-6484-113A94C50489}"/>
                  </a:ext>
                </a:extLst>
              </p:cNvPr>
              <p:cNvSpPr txBox="1">
                <a:spLocks noRot="1" noChangeAspect="1" noMove="1" noResize="1" noEditPoints="1" noAdjustHandles="1" noChangeArrowheads="1" noChangeShapeType="1" noTextEdit="1"/>
              </p:cNvSpPr>
              <p:nvPr/>
            </p:nvSpPr>
            <p:spPr>
              <a:xfrm>
                <a:off x="422031" y="2702540"/>
                <a:ext cx="1699953" cy="475643"/>
              </a:xfrm>
              <a:prstGeom prst="rect">
                <a:avLst/>
              </a:prstGeom>
              <a:blipFill>
                <a:blip r:embed="rId2"/>
                <a:stretch>
                  <a:fillRect t="-256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0980CC5E-7093-06EE-1D01-9E84AD154FC3}"/>
                  </a:ext>
                </a:extLst>
              </p:cNvPr>
              <p:cNvSpPr txBox="1"/>
              <p:nvPr/>
            </p:nvSpPr>
            <p:spPr>
              <a:xfrm>
                <a:off x="425686" y="3443215"/>
                <a:ext cx="1696298" cy="4732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de-DE" sz="2400" i="1" smtClean="0">
                              <a:solidFill>
                                <a:schemeClr val="tx1"/>
                              </a:solidFill>
                              <a:latin typeface="Cambria Math" panose="02040503050406030204" pitchFamily="18" charset="0"/>
                            </a:rPr>
                          </m:ctrlPr>
                        </m:accPr>
                        <m:e>
                          <m:r>
                            <a:rPr lang="de-DE" sz="2400" i="1" smtClean="0">
                              <a:solidFill>
                                <a:schemeClr val="tx1"/>
                              </a:solidFill>
                              <a:latin typeface="Cambria Math" panose="02040503050406030204" pitchFamily="18" charset="0"/>
                            </a:rPr>
                            <m:t>𝐻</m:t>
                          </m:r>
                        </m:e>
                      </m:acc>
                      <m:r>
                        <a:rPr lang="de-DE" sz="2400" i="1" smtClean="0">
                          <a:solidFill>
                            <a:schemeClr val="tx1"/>
                          </a:solidFill>
                          <a:latin typeface="Cambria Math" panose="02040503050406030204" pitchFamily="18" charset="0"/>
                        </a:rPr>
                        <m:t>=−</m:t>
                      </m:r>
                      <m:r>
                        <a:rPr lang="de-DE" sz="2400" i="1" smtClean="0">
                          <a:solidFill>
                            <a:schemeClr val="tx1"/>
                          </a:solidFill>
                          <a:latin typeface="Cambria Math" panose="02040503050406030204" pitchFamily="18" charset="0"/>
                        </a:rPr>
                        <m:t>𝑠</m:t>
                      </m:r>
                      <m:r>
                        <a:rPr lang="de-DE" sz="2400" i="1" smtClean="0">
                          <a:solidFill>
                            <a:schemeClr val="tx1"/>
                          </a:solidFill>
                          <a:latin typeface="Cambria Math" panose="02040503050406030204" pitchFamily="18" charset="0"/>
                        </a:rPr>
                        <m:t>⋅</m:t>
                      </m:r>
                      <m:r>
                        <a:rPr lang="de-DE" sz="2400" i="1" smtClean="0">
                          <a:solidFill>
                            <a:schemeClr val="tx1"/>
                          </a:solidFill>
                          <a:latin typeface="Cambria Math" panose="02040503050406030204" pitchFamily="18" charset="0"/>
                        </a:rPr>
                        <m:t>𝐺</m:t>
                      </m:r>
                    </m:oMath>
                  </m:oMathPara>
                </a14:m>
                <a:endParaRPr lang="de-DE" sz="2400" dirty="0"/>
              </a:p>
            </p:txBody>
          </p:sp>
        </mc:Choice>
        <mc:Fallback xmlns="">
          <p:sp>
            <p:nvSpPr>
              <p:cNvPr id="7" name="Textfeld 6">
                <a:extLst>
                  <a:ext uri="{FF2B5EF4-FFF2-40B4-BE49-F238E27FC236}">
                    <a16:creationId xmlns:a16="http://schemas.microsoft.com/office/drawing/2014/main" id="{0980CC5E-7093-06EE-1D01-9E84AD154FC3}"/>
                  </a:ext>
                </a:extLst>
              </p:cNvPr>
              <p:cNvSpPr txBox="1">
                <a:spLocks noRot="1" noChangeAspect="1" noMove="1" noResize="1" noEditPoints="1" noAdjustHandles="1" noChangeArrowheads="1" noChangeShapeType="1" noTextEdit="1"/>
              </p:cNvSpPr>
              <p:nvPr/>
            </p:nvSpPr>
            <p:spPr>
              <a:xfrm>
                <a:off x="425686" y="3443215"/>
                <a:ext cx="1696298" cy="473206"/>
              </a:xfrm>
              <a:prstGeom prst="rect">
                <a:avLst/>
              </a:prstGeom>
              <a:blipFill>
                <a:blip r:embed="rId3"/>
                <a:stretch>
                  <a:fillRect t="-3896"/>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2305F6E1-382D-8810-A47A-5385510A47C6}"/>
                  </a:ext>
                </a:extLst>
              </p:cNvPr>
              <p:cNvSpPr txBox="1"/>
              <p:nvPr/>
            </p:nvSpPr>
            <p:spPr>
              <a:xfrm>
                <a:off x="422031" y="4284284"/>
                <a:ext cx="3765518" cy="369332"/>
              </a:xfrm>
              <a:prstGeom prst="rect">
                <a:avLst/>
              </a:prstGeom>
              <a:noFill/>
            </p:spPr>
            <p:txBody>
              <a:bodyPr wrap="none" rtlCol="0">
                <a:spAutoFit/>
              </a:bodyPr>
              <a:lstStyle/>
              <a:p>
                <a14:m>
                  <m:oMath xmlns:m="http://schemas.openxmlformats.org/officeDocument/2006/math">
                    <m:sSub>
                      <m:sSubPr>
                        <m:ctrlPr>
                          <a:rPr lang="de-DE" i="1" smtClean="0">
                            <a:solidFill>
                              <a:srgbClr val="836967"/>
                            </a:solidFill>
                            <a:latin typeface="Cambria Math" panose="02040503050406030204" pitchFamily="18" charset="0"/>
                          </a:rPr>
                        </m:ctrlPr>
                      </m:sSubPr>
                      <m:e>
                        <m:r>
                          <a:rPr lang="de-DE" i="1" smtClean="0">
                            <a:latin typeface="Cambria Math" panose="02040503050406030204" pitchFamily="18" charset="0"/>
                          </a:rPr>
                          <m:t>𝐺</m:t>
                        </m:r>
                      </m:e>
                      <m:sub>
                        <m:r>
                          <a:rPr lang="de-DE" i="1" smtClean="0">
                            <a:latin typeface="Cambria Math" panose="02040503050406030204" pitchFamily="18" charset="0"/>
                          </a:rPr>
                          <m:t>0</m:t>
                        </m:r>
                      </m:sub>
                    </m:sSub>
                    <m:r>
                      <a:rPr lang="de-DE" b="0" i="1" smtClean="0">
                        <a:latin typeface="Cambria Math" panose="02040503050406030204" pitchFamily="18" charset="0"/>
                      </a:rPr>
                      <m:t> </m:t>
                    </m:r>
                    <m:r>
                      <a:rPr lang="de-DE" b="0" i="1" smtClean="0">
                        <a:latin typeface="Cambria Math" panose="02040503050406030204" pitchFamily="18" charset="0"/>
                      </a:rPr>
                      <m:t>𝑢𝑛𝑑</m:t>
                    </m:r>
                    <m:r>
                      <a:rPr lang="de-DE" b="0" i="1" smtClean="0">
                        <a:latin typeface="Cambria Math" panose="02040503050406030204" pitchFamily="18" charset="0"/>
                      </a:rPr>
                      <m:t> </m:t>
                    </m:r>
                    <m:sSub>
                      <m:sSubPr>
                        <m:ctrlPr>
                          <a:rPr lang="de-DE" i="1" smtClean="0">
                            <a:solidFill>
                              <a:srgbClr val="836967"/>
                            </a:solidFill>
                            <a:latin typeface="Cambria Math" panose="02040503050406030204" pitchFamily="18" charset="0"/>
                          </a:rPr>
                        </m:ctrlPr>
                      </m:sSubPr>
                      <m:e>
                        <m:r>
                          <a:rPr lang="de-DE" i="1" smtClean="0">
                            <a:latin typeface="Cambria Math" panose="02040503050406030204" pitchFamily="18" charset="0"/>
                          </a:rPr>
                          <m:t>𝐻</m:t>
                        </m:r>
                      </m:e>
                      <m:sub>
                        <m:r>
                          <a:rPr lang="de-DE" i="1" smtClean="0">
                            <a:latin typeface="Cambria Math" panose="02040503050406030204" pitchFamily="18" charset="0"/>
                          </a:rPr>
                          <m:t>0</m:t>
                        </m:r>
                      </m:sub>
                    </m:sSub>
                  </m:oMath>
                </a14:m>
                <a:r>
                  <a:rPr lang="de-DE" dirty="0"/>
                  <a:t> sind die Anfangsbestände</a:t>
                </a:r>
              </a:p>
            </p:txBody>
          </p:sp>
        </mc:Choice>
        <mc:Fallback xmlns="">
          <p:sp>
            <p:nvSpPr>
              <p:cNvPr id="8" name="Textfeld 7">
                <a:extLst>
                  <a:ext uri="{FF2B5EF4-FFF2-40B4-BE49-F238E27FC236}">
                    <a16:creationId xmlns:a16="http://schemas.microsoft.com/office/drawing/2014/main" id="{2305F6E1-382D-8810-A47A-5385510A47C6}"/>
                  </a:ext>
                </a:extLst>
              </p:cNvPr>
              <p:cNvSpPr txBox="1">
                <a:spLocks noRot="1" noChangeAspect="1" noMove="1" noResize="1" noEditPoints="1" noAdjustHandles="1" noChangeArrowheads="1" noChangeShapeType="1" noTextEdit="1"/>
              </p:cNvSpPr>
              <p:nvPr/>
            </p:nvSpPr>
            <p:spPr>
              <a:xfrm>
                <a:off x="422031" y="4284284"/>
                <a:ext cx="3765518" cy="369332"/>
              </a:xfrm>
              <a:prstGeom prst="rect">
                <a:avLst/>
              </a:prstGeom>
              <a:blipFill>
                <a:blip r:embed="rId4"/>
                <a:stretch>
                  <a:fillRect t="-10000" b="-26667"/>
                </a:stretch>
              </a:blipFill>
            </p:spPr>
            <p:txBody>
              <a:bodyPr/>
              <a:lstStyle/>
              <a:p>
                <a:r>
                  <a:rPr lang="de-DE">
                    <a:noFill/>
                  </a:rPr>
                  <a:t> </a:t>
                </a:r>
              </a:p>
            </p:txBody>
          </p:sp>
        </mc:Fallback>
      </mc:AlternateContent>
      <p:sp>
        <p:nvSpPr>
          <p:cNvPr id="9" name="Textfeld 8">
            <a:extLst>
              <a:ext uri="{FF2B5EF4-FFF2-40B4-BE49-F238E27FC236}">
                <a16:creationId xmlns:a16="http://schemas.microsoft.com/office/drawing/2014/main" id="{EAF2B2C1-647F-DDAB-1B52-FE13009D0292}"/>
              </a:ext>
            </a:extLst>
          </p:cNvPr>
          <p:cNvSpPr txBox="1"/>
          <p:nvPr/>
        </p:nvSpPr>
        <p:spPr>
          <a:xfrm>
            <a:off x="419403" y="5021479"/>
            <a:ext cx="8535222" cy="369332"/>
          </a:xfrm>
          <a:prstGeom prst="rect">
            <a:avLst/>
          </a:prstGeom>
          <a:noFill/>
        </p:spPr>
        <p:txBody>
          <a:bodyPr wrap="none" rtlCol="0">
            <a:spAutoFit/>
          </a:bodyPr>
          <a:lstStyle/>
          <a:p>
            <a:r>
              <a:rPr lang="de-DE" dirty="0"/>
              <a:t>r ist die Konstante, die die Effektivität der Elemente von H auf die Population G beschreibt</a:t>
            </a:r>
          </a:p>
        </p:txBody>
      </p:sp>
      <p:sp>
        <p:nvSpPr>
          <p:cNvPr id="10" name="Textfeld 9">
            <a:extLst>
              <a:ext uri="{FF2B5EF4-FFF2-40B4-BE49-F238E27FC236}">
                <a16:creationId xmlns:a16="http://schemas.microsoft.com/office/drawing/2014/main" id="{DBB3728B-AA66-D883-0F78-1BDC713BCF10}"/>
              </a:ext>
            </a:extLst>
          </p:cNvPr>
          <p:cNvSpPr txBox="1"/>
          <p:nvPr/>
        </p:nvSpPr>
        <p:spPr>
          <a:xfrm>
            <a:off x="419403" y="5574008"/>
            <a:ext cx="8537850" cy="369332"/>
          </a:xfrm>
          <a:prstGeom prst="rect">
            <a:avLst/>
          </a:prstGeom>
          <a:noFill/>
        </p:spPr>
        <p:txBody>
          <a:bodyPr wrap="none" rtlCol="0">
            <a:spAutoFit/>
          </a:bodyPr>
          <a:lstStyle/>
          <a:p>
            <a:r>
              <a:rPr lang="de-DE" dirty="0"/>
              <a:t>s ist die Konstante, die die Effektivität der Elemente von G auf die Population H beschreibt</a:t>
            </a:r>
          </a:p>
        </p:txBody>
      </p:sp>
    </p:spTree>
    <p:extLst>
      <p:ext uri="{BB962C8B-B14F-4D97-AF65-F5344CB8AC3E}">
        <p14:creationId xmlns:p14="http://schemas.microsoft.com/office/powerpoint/2010/main" val="2627665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A559CE4-7228-B662-B42B-2C0EA4BAE90C}"/>
              </a:ext>
            </a:extLst>
          </p:cNvPr>
          <p:cNvSpPr txBox="1"/>
          <p:nvPr/>
        </p:nvSpPr>
        <p:spPr>
          <a:xfrm>
            <a:off x="180870" y="231112"/>
            <a:ext cx="5338962" cy="646331"/>
          </a:xfrm>
          <a:prstGeom prst="rect">
            <a:avLst/>
          </a:prstGeom>
          <a:noFill/>
        </p:spPr>
        <p:txBody>
          <a:bodyPr wrap="none" rtlCol="0">
            <a:spAutoFit/>
          </a:bodyPr>
          <a:lstStyle/>
          <a:p>
            <a:r>
              <a:rPr lang="de-DE" sz="3600" dirty="0" err="1"/>
              <a:t>Lanchesters</a:t>
            </a:r>
            <a:r>
              <a:rPr lang="de-DE" sz="3600" dirty="0"/>
              <a:t> lineares Gesetz</a:t>
            </a:r>
          </a:p>
        </p:txBody>
      </p:sp>
      <p:sp>
        <p:nvSpPr>
          <p:cNvPr id="4" name="Textfeld 3">
            <a:extLst>
              <a:ext uri="{FF2B5EF4-FFF2-40B4-BE49-F238E27FC236}">
                <a16:creationId xmlns:a16="http://schemas.microsoft.com/office/drawing/2014/main" id="{12F602D1-A7B0-53A7-DF0B-39A9BEA65A71}"/>
              </a:ext>
            </a:extLst>
          </p:cNvPr>
          <p:cNvSpPr txBox="1"/>
          <p:nvPr/>
        </p:nvSpPr>
        <p:spPr>
          <a:xfrm>
            <a:off x="180870" y="1346479"/>
            <a:ext cx="5951373" cy="369332"/>
          </a:xfrm>
          <a:prstGeom prst="rect">
            <a:avLst/>
          </a:prstGeom>
          <a:noFill/>
        </p:spPr>
        <p:txBody>
          <a:bodyPr wrap="none" rtlCol="0">
            <a:spAutoFit/>
          </a:bodyPr>
          <a:lstStyle/>
          <a:p>
            <a:r>
              <a:rPr lang="de-DE" dirty="0"/>
              <a:t>-Zwei unterschiedlich große Armeen treten gegeneinander an</a:t>
            </a:r>
          </a:p>
        </p:txBody>
      </p:sp>
      <p:sp>
        <p:nvSpPr>
          <p:cNvPr id="5" name="Textfeld 4">
            <a:extLst>
              <a:ext uri="{FF2B5EF4-FFF2-40B4-BE49-F238E27FC236}">
                <a16:creationId xmlns:a16="http://schemas.microsoft.com/office/drawing/2014/main" id="{311BDB41-3388-2FF8-E395-041CE3099FA4}"/>
              </a:ext>
            </a:extLst>
          </p:cNvPr>
          <p:cNvSpPr txBox="1"/>
          <p:nvPr/>
        </p:nvSpPr>
        <p:spPr>
          <a:xfrm>
            <a:off x="180870" y="1980085"/>
            <a:ext cx="4609082" cy="369332"/>
          </a:xfrm>
          <a:prstGeom prst="rect">
            <a:avLst/>
          </a:prstGeom>
          <a:noFill/>
        </p:spPr>
        <p:txBody>
          <a:bodyPr wrap="none" rtlCol="0">
            <a:spAutoFit/>
          </a:bodyPr>
          <a:lstStyle/>
          <a:p>
            <a:r>
              <a:rPr lang="de-DE" dirty="0"/>
              <a:t>-Die zwei Armeen sind gleichwertig ausgerüstet</a:t>
            </a:r>
          </a:p>
        </p:txBody>
      </p:sp>
      <p:sp>
        <p:nvSpPr>
          <p:cNvPr id="6" name="Textfeld 5">
            <a:extLst>
              <a:ext uri="{FF2B5EF4-FFF2-40B4-BE49-F238E27FC236}">
                <a16:creationId xmlns:a16="http://schemas.microsoft.com/office/drawing/2014/main" id="{C2817AFD-5902-ADFC-5F75-0E0B253A6855}"/>
              </a:ext>
            </a:extLst>
          </p:cNvPr>
          <p:cNvSpPr txBox="1"/>
          <p:nvPr/>
        </p:nvSpPr>
        <p:spPr>
          <a:xfrm>
            <a:off x="180870" y="2613691"/>
            <a:ext cx="5436158" cy="1477328"/>
          </a:xfrm>
          <a:prstGeom prst="rect">
            <a:avLst/>
          </a:prstGeom>
          <a:noFill/>
        </p:spPr>
        <p:txBody>
          <a:bodyPr wrap="square" rtlCol="0">
            <a:spAutoFit/>
          </a:bodyPr>
          <a:lstStyle/>
          <a:p>
            <a:r>
              <a:rPr lang="de-DE" dirty="0"/>
              <a:t>-Aufgrund des beschränkt großen Kampfgebietes können sich nur eine bestimmte Anzahl an Soldaten aktiv bekämpfen</a:t>
            </a:r>
          </a:p>
          <a:p>
            <a:r>
              <a:rPr lang="de-DE" dirty="0"/>
              <a:t>-&gt; Stirbt ein Soldat nimmt sofort ein anderer Soldat die Stellung, des getöteten Soldaten ein.</a:t>
            </a:r>
          </a:p>
        </p:txBody>
      </p:sp>
      <p:cxnSp>
        <p:nvCxnSpPr>
          <p:cNvPr id="8" name="Gerade Verbindung mit Pfeil 7">
            <a:extLst>
              <a:ext uri="{FF2B5EF4-FFF2-40B4-BE49-F238E27FC236}">
                <a16:creationId xmlns:a16="http://schemas.microsoft.com/office/drawing/2014/main" id="{85E12D52-8982-3F12-94E3-FCC9B0EA54D6}"/>
              </a:ext>
            </a:extLst>
          </p:cNvPr>
          <p:cNvCxnSpPr>
            <a:cxnSpLocks/>
          </p:cNvCxnSpPr>
          <p:nvPr/>
        </p:nvCxnSpPr>
        <p:spPr>
          <a:xfrm>
            <a:off x="1490364" y="4139921"/>
            <a:ext cx="0" cy="92444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feld 9">
            <a:extLst>
              <a:ext uri="{FF2B5EF4-FFF2-40B4-BE49-F238E27FC236}">
                <a16:creationId xmlns:a16="http://schemas.microsoft.com/office/drawing/2014/main" id="{F11728FA-D364-6CC4-FB12-8A07947E10A7}"/>
              </a:ext>
            </a:extLst>
          </p:cNvPr>
          <p:cNvSpPr txBox="1"/>
          <p:nvPr/>
        </p:nvSpPr>
        <p:spPr>
          <a:xfrm>
            <a:off x="182666" y="5064369"/>
            <a:ext cx="11349133" cy="369332"/>
          </a:xfrm>
          <a:prstGeom prst="rect">
            <a:avLst/>
          </a:prstGeom>
          <a:noFill/>
        </p:spPr>
        <p:txBody>
          <a:bodyPr wrap="none" rtlCol="0">
            <a:spAutoFit/>
          </a:bodyPr>
          <a:lstStyle/>
          <a:p>
            <a:r>
              <a:rPr lang="de-DE" dirty="0"/>
              <a:t>Es kann folglich davon ausgegangen werden, dass die Armee mit der größeren Mannschaftsstärke als Sieger hervorgeht.</a:t>
            </a:r>
          </a:p>
        </p:txBody>
      </p:sp>
      <p:pic>
        <p:nvPicPr>
          <p:cNvPr id="11" name="Grafik 10" descr="Ein Bild, das Text, Screenshot, Schrift, Design enthält.">
            <a:extLst>
              <a:ext uri="{FF2B5EF4-FFF2-40B4-BE49-F238E27FC236}">
                <a16:creationId xmlns:a16="http://schemas.microsoft.com/office/drawing/2014/main" id="{30707130-1117-E5AE-C16E-6AD3E2555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9261" y="-9192"/>
            <a:ext cx="4902739" cy="4902739"/>
          </a:xfrm>
          <a:prstGeom prst="rect">
            <a:avLst/>
          </a:prstGeom>
        </p:spPr>
      </p:pic>
    </p:spTree>
    <p:extLst>
      <p:ext uri="{BB962C8B-B14F-4D97-AF65-F5344CB8AC3E}">
        <p14:creationId xmlns:p14="http://schemas.microsoft.com/office/powerpoint/2010/main" val="622254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FFF388FB-2680-D685-00AF-34BF0431D0D4}"/>
              </a:ext>
            </a:extLst>
          </p:cNvPr>
          <p:cNvSpPr txBox="1"/>
          <p:nvPr/>
        </p:nvSpPr>
        <p:spPr>
          <a:xfrm>
            <a:off x="190919" y="180870"/>
            <a:ext cx="6474208" cy="646331"/>
          </a:xfrm>
          <a:prstGeom prst="rect">
            <a:avLst/>
          </a:prstGeom>
          <a:noFill/>
        </p:spPr>
        <p:txBody>
          <a:bodyPr wrap="none" rtlCol="0">
            <a:spAutoFit/>
          </a:bodyPr>
          <a:lstStyle/>
          <a:p>
            <a:r>
              <a:rPr lang="de-DE" sz="3600" dirty="0" err="1"/>
              <a:t>Lanchesters</a:t>
            </a:r>
            <a:r>
              <a:rPr lang="de-DE" sz="3600" dirty="0"/>
              <a:t> quadratisches Gesetz</a:t>
            </a:r>
          </a:p>
        </p:txBody>
      </p:sp>
      <p:sp>
        <p:nvSpPr>
          <p:cNvPr id="3" name="Textfeld 2">
            <a:extLst>
              <a:ext uri="{FF2B5EF4-FFF2-40B4-BE49-F238E27FC236}">
                <a16:creationId xmlns:a16="http://schemas.microsoft.com/office/drawing/2014/main" id="{BE85F9A8-A20F-36DB-EB77-A47E62CA0DBC}"/>
              </a:ext>
            </a:extLst>
          </p:cNvPr>
          <p:cNvSpPr txBox="1"/>
          <p:nvPr/>
        </p:nvSpPr>
        <p:spPr>
          <a:xfrm>
            <a:off x="190919" y="910605"/>
            <a:ext cx="3035062" cy="369332"/>
          </a:xfrm>
          <a:prstGeom prst="rect">
            <a:avLst/>
          </a:prstGeom>
          <a:noFill/>
        </p:spPr>
        <p:txBody>
          <a:bodyPr wrap="none" rtlCol="0">
            <a:spAutoFit/>
          </a:bodyPr>
          <a:lstStyle/>
          <a:p>
            <a:r>
              <a:rPr lang="de-DE" dirty="0"/>
              <a:t>-Ist für Fernkämpfer konzipiert</a:t>
            </a:r>
          </a:p>
        </p:txBody>
      </p:sp>
      <p:sp>
        <p:nvSpPr>
          <p:cNvPr id="4" name="Textfeld 3">
            <a:extLst>
              <a:ext uri="{FF2B5EF4-FFF2-40B4-BE49-F238E27FC236}">
                <a16:creationId xmlns:a16="http://schemas.microsoft.com/office/drawing/2014/main" id="{876A9C49-9A58-D6D9-EBEE-AA0D7D3CB9FE}"/>
              </a:ext>
            </a:extLst>
          </p:cNvPr>
          <p:cNvSpPr txBox="1"/>
          <p:nvPr/>
        </p:nvSpPr>
        <p:spPr>
          <a:xfrm>
            <a:off x="190919" y="3990587"/>
            <a:ext cx="10922558" cy="1477328"/>
          </a:xfrm>
          <a:prstGeom prst="rect">
            <a:avLst/>
          </a:prstGeom>
          <a:noFill/>
        </p:spPr>
        <p:txBody>
          <a:bodyPr wrap="square" rtlCol="0">
            <a:spAutoFit/>
          </a:bodyPr>
          <a:lstStyle/>
          <a:p>
            <a:r>
              <a:rPr lang="de-DE" dirty="0"/>
              <a:t>-Die Stärke einer Einheit ist nicht Proportional zu der Anzahl ihrer Einheit ist, sondern verhält sich quadratisch zur Anzahl der Einheiten </a:t>
            </a:r>
          </a:p>
          <a:p>
            <a:r>
              <a:rPr lang="de-DE" dirty="0"/>
              <a:t>-&gt; </a:t>
            </a:r>
            <a:r>
              <a:rPr lang="de-DE" dirty="0">
                <a:latin typeface="Söhne"/>
              </a:rPr>
              <a:t>E</a:t>
            </a:r>
            <a:r>
              <a:rPr lang="de-DE" b="0" i="0" dirty="0">
                <a:effectLst/>
                <a:latin typeface="Söhne"/>
              </a:rPr>
              <a:t>ine größere Anzahl von Kämpfern in einer Einheit  führt zu einer exponentiell größeren Stärke. Zahlenmäßige Überlegenheit hat einen größeren Einfluss auf den Ausgang eines Kampfes, als die Effektivität jeder einzelnen Einheit.</a:t>
            </a:r>
            <a:endParaRPr lang="de-DE" dirty="0"/>
          </a:p>
        </p:txBody>
      </p:sp>
      <p:sp>
        <p:nvSpPr>
          <p:cNvPr id="5" name="Textfeld 4">
            <a:extLst>
              <a:ext uri="{FF2B5EF4-FFF2-40B4-BE49-F238E27FC236}">
                <a16:creationId xmlns:a16="http://schemas.microsoft.com/office/drawing/2014/main" id="{B3A536E5-3366-7E36-74E9-7A12A5A39211}"/>
              </a:ext>
            </a:extLst>
          </p:cNvPr>
          <p:cNvSpPr txBox="1"/>
          <p:nvPr/>
        </p:nvSpPr>
        <p:spPr>
          <a:xfrm>
            <a:off x="190919" y="1525854"/>
            <a:ext cx="5089791" cy="369332"/>
          </a:xfrm>
          <a:prstGeom prst="rect">
            <a:avLst/>
          </a:prstGeom>
          <a:noFill/>
        </p:spPr>
        <p:txBody>
          <a:bodyPr wrap="none" rtlCol="0">
            <a:spAutoFit/>
          </a:bodyPr>
          <a:lstStyle/>
          <a:p>
            <a:r>
              <a:rPr lang="de-DE" dirty="0"/>
              <a:t>-Beide Armeen bestehen aus nur einen Einheitentyp</a:t>
            </a:r>
          </a:p>
        </p:txBody>
      </p:sp>
      <p:sp>
        <p:nvSpPr>
          <p:cNvPr id="6" name="Textfeld 5">
            <a:extLst>
              <a:ext uri="{FF2B5EF4-FFF2-40B4-BE49-F238E27FC236}">
                <a16:creationId xmlns:a16="http://schemas.microsoft.com/office/drawing/2014/main" id="{BE3460A5-9736-CE9C-DF46-E10F0D4AC963}"/>
              </a:ext>
            </a:extLst>
          </p:cNvPr>
          <p:cNvSpPr txBox="1"/>
          <p:nvPr/>
        </p:nvSpPr>
        <p:spPr>
          <a:xfrm>
            <a:off x="190919" y="3216550"/>
            <a:ext cx="9204828" cy="369332"/>
          </a:xfrm>
          <a:prstGeom prst="rect">
            <a:avLst/>
          </a:prstGeom>
          <a:noFill/>
        </p:spPr>
        <p:txBody>
          <a:bodyPr wrap="none" rtlCol="0">
            <a:spAutoFit/>
          </a:bodyPr>
          <a:lstStyle/>
          <a:p>
            <a:r>
              <a:rPr lang="de-DE" dirty="0"/>
              <a:t>-Jede Einheit kann immer eine feindliche Einheit angreifen, es bestehen also keine Kampfpausen</a:t>
            </a:r>
          </a:p>
        </p:txBody>
      </p:sp>
      <p:sp>
        <p:nvSpPr>
          <p:cNvPr id="8" name="Textfeld 7">
            <a:extLst>
              <a:ext uri="{FF2B5EF4-FFF2-40B4-BE49-F238E27FC236}">
                <a16:creationId xmlns:a16="http://schemas.microsoft.com/office/drawing/2014/main" id="{E2E135AB-BC05-7510-21E5-A006E30BDE37}"/>
              </a:ext>
            </a:extLst>
          </p:cNvPr>
          <p:cNvSpPr txBox="1"/>
          <p:nvPr/>
        </p:nvSpPr>
        <p:spPr>
          <a:xfrm>
            <a:off x="190919" y="2073023"/>
            <a:ext cx="11264630" cy="923330"/>
          </a:xfrm>
          <a:prstGeom prst="rect">
            <a:avLst/>
          </a:prstGeom>
          <a:noFill/>
        </p:spPr>
        <p:txBody>
          <a:bodyPr wrap="square" rtlCol="0">
            <a:spAutoFit/>
          </a:bodyPr>
          <a:lstStyle/>
          <a:p>
            <a:r>
              <a:rPr lang="de-DE" dirty="0">
                <a:latin typeface="Söhne"/>
              </a:rPr>
              <a:t>-G</a:t>
            </a:r>
            <a:r>
              <a:rPr lang="de-DE" b="0" i="0" dirty="0">
                <a:effectLst/>
                <a:latin typeface="Söhne"/>
              </a:rPr>
              <a:t>ilt für Zweikämpfe zwischen zwei Armeen oder Einheiten, bei denen es keine Möglichkeit gibt, Unterstützung oder Verstärkung von außen zu erhalten, und setzt voraus, dass jeder Kämpfer eine gleichbleibende Kampfstärke hat und dass die Kämpfer in beiden Einheiten gleichmäßig verteilt sind.</a:t>
            </a:r>
            <a:endParaRPr lang="de-DE" dirty="0"/>
          </a:p>
        </p:txBody>
      </p:sp>
    </p:spTree>
    <p:extLst>
      <p:ext uri="{BB962C8B-B14F-4D97-AF65-F5344CB8AC3E}">
        <p14:creationId xmlns:p14="http://schemas.microsoft.com/office/powerpoint/2010/main" val="4112845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Text, Screenshot, Schrift, Reihe enthält.&#10;&#10;Automatisch generierte Beschreibung">
            <a:extLst>
              <a:ext uri="{FF2B5EF4-FFF2-40B4-BE49-F238E27FC236}">
                <a16:creationId xmlns:a16="http://schemas.microsoft.com/office/drawing/2014/main" id="{C018E973-E114-CF52-307E-37D6706732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64738"/>
            <a:ext cx="3910519" cy="3294316"/>
          </a:xfrm>
          <a:prstGeom prst="rect">
            <a:avLst/>
          </a:prstGeom>
        </p:spPr>
      </p:pic>
      <p:pic>
        <p:nvPicPr>
          <p:cNvPr id="5" name="Grafik 4" descr="Ein Bild, das Text, Screenshot, Reihe, Diagramm enthält.&#10;&#10;Automatisch generierte Beschreibung">
            <a:extLst>
              <a:ext uri="{FF2B5EF4-FFF2-40B4-BE49-F238E27FC236}">
                <a16:creationId xmlns:a16="http://schemas.microsoft.com/office/drawing/2014/main" id="{332E13E9-7232-042A-EF13-563915012B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3715" y="1564738"/>
            <a:ext cx="3723028" cy="3294316"/>
          </a:xfrm>
          <a:prstGeom prst="rect">
            <a:avLst/>
          </a:prstGeom>
        </p:spPr>
      </p:pic>
      <p:pic>
        <p:nvPicPr>
          <p:cNvPr id="7" name="Grafik 6" descr="Ein Bild, das Text, Screenshot, Reihe, Schrift enthält.&#10;&#10;Automatisch generierte Beschreibung">
            <a:extLst>
              <a:ext uri="{FF2B5EF4-FFF2-40B4-BE49-F238E27FC236}">
                <a16:creationId xmlns:a16="http://schemas.microsoft.com/office/drawing/2014/main" id="{B8CC85F9-7642-D77C-8AAC-08F5A2C44A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9939" y="1564738"/>
            <a:ext cx="3872062" cy="3273653"/>
          </a:xfrm>
          <a:prstGeom prst="rect">
            <a:avLst/>
          </a:prstGeom>
        </p:spPr>
      </p:pic>
      <p:sp>
        <p:nvSpPr>
          <p:cNvPr id="2" name="Textfeld 1">
            <a:extLst>
              <a:ext uri="{FF2B5EF4-FFF2-40B4-BE49-F238E27FC236}">
                <a16:creationId xmlns:a16="http://schemas.microsoft.com/office/drawing/2014/main" id="{35C84AE7-EF13-A11C-F436-EEE760F520CF}"/>
              </a:ext>
            </a:extLst>
          </p:cNvPr>
          <p:cNvSpPr txBox="1"/>
          <p:nvPr/>
        </p:nvSpPr>
        <p:spPr>
          <a:xfrm>
            <a:off x="301557" y="310667"/>
            <a:ext cx="6474208" cy="923330"/>
          </a:xfrm>
          <a:prstGeom prst="rect">
            <a:avLst/>
          </a:prstGeom>
          <a:noFill/>
        </p:spPr>
        <p:txBody>
          <a:bodyPr wrap="none" rtlCol="0">
            <a:spAutoFit/>
          </a:bodyPr>
          <a:lstStyle/>
          <a:p>
            <a:r>
              <a:rPr lang="de-DE" sz="3600" dirty="0" err="1"/>
              <a:t>Lanchesters</a:t>
            </a:r>
            <a:r>
              <a:rPr lang="de-DE" sz="3600" dirty="0"/>
              <a:t> quadratisches Gesetz</a:t>
            </a:r>
          </a:p>
          <a:p>
            <a:endParaRPr lang="de-DE" dirty="0"/>
          </a:p>
        </p:txBody>
      </p:sp>
    </p:spTree>
    <p:extLst>
      <p:ext uri="{BB962C8B-B14F-4D97-AF65-F5344CB8AC3E}">
        <p14:creationId xmlns:p14="http://schemas.microsoft.com/office/powerpoint/2010/main" val="987945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6D31C447-E389-854B-44AA-6521A894AF08}"/>
              </a:ext>
            </a:extLst>
          </p:cNvPr>
          <p:cNvSpPr txBox="1"/>
          <p:nvPr/>
        </p:nvSpPr>
        <p:spPr>
          <a:xfrm>
            <a:off x="167572" y="240220"/>
            <a:ext cx="5223097" cy="461665"/>
          </a:xfrm>
          <a:prstGeom prst="rect">
            <a:avLst/>
          </a:prstGeom>
          <a:noFill/>
        </p:spPr>
        <p:txBody>
          <a:bodyPr wrap="none" rtlCol="0">
            <a:spAutoFit/>
          </a:bodyPr>
          <a:lstStyle/>
          <a:p>
            <a:r>
              <a:rPr lang="de-DE" sz="2400" dirty="0"/>
              <a:t>Entkopplung der Differentialgleichungen</a:t>
            </a:r>
          </a:p>
        </p:txBody>
      </p:sp>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ABEFC5B0-F7D8-2177-6267-4AC05A84842B}"/>
                  </a:ext>
                </a:extLst>
              </p:cNvPr>
              <p:cNvSpPr txBox="1"/>
              <p:nvPr/>
            </p:nvSpPr>
            <p:spPr>
              <a:xfrm>
                <a:off x="229497" y="2859359"/>
                <a:ext cx="1891865" cy="6767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de-DE" sz="2000" i="1" smtClean="0">
                              <a:solidFill>
                                <a:schemeClr val="tx1"/>
                              </a:solidFill>
                              <a:latin typeface="Cambria Math" panose="02040503050406030204" pitchFamily="18" charset="0"/>
                            </a:rPr>
                          </m:ctrlPr>
                        </m:fPr>
                        <m:num>
                          <m:r>
                            <a:rPr lang="de-DE" sz="2000">
                              <a:solidFill>
                                <a:schemeClr val="tx1"/>
                              </a:solidFill>
                              <a:latin typeface="Cambria Math" panose="02040503050406030204" pitchFamily="18" charset="0"/>
                            </a:rPr>
                            <m:t>ⅆ</m:t>
                          </m:r>
                        </m:num>
                        <m:den>
                          <m:r>
                            <a:rPr lang="de-DE" sz="2000" i="0">
                              <a:solidFill>
                                <a:schemeClr val="tx1"/>
                              </a:solidFill>
                              <a:latin typeface="Cambria Math" panose="02040503050406030204" pitchFamily="18" charset="0"/>
                            </a:rPr>
                            <m:t>ⅆ</m:t>
                          </m:r>
                          <m:r>
                            <a:rPr lang="de-DE" sz="2000" i="1">
                              <a:solidFill>
                                <a:schemeClr val="tx1"/>
                              </a:solidFill>
                              <a:latin typeface="Cambria Math" panose="02040503050406030204" pitchFamily="18" charset="0"/>
                            </a:rPr>
                            <m:t>𝑡</m:t>
                          </m:r>
                        </m:den>
                      </m:f>
                      <m:acc>
                        <m:accPr>
                          <m:chr m:val="̇"/>
                          <m:ctrlPr>
                            <a:rPr lang="de-DE" sz="2000" i="1">
                              <a:solidFill>
                                <a:schemeClr val="tx1"/>
                              </a:solidFill>
                              <a:latin typeface="Cambria Math" panose="02040503050406030204" pitchFamily="18" charset="0"/>
                            </a:rPr>
                          </m:ctrlPr>
                        </m:accPr>
                        <m:e>
                          <m:r>
                            <a:rPr lang="de-DE" sz="2000" i="1">
                              <a:solidFill>
                                <a:schemeClr val="tx1"/>
                              </a:solidFill>
                              <a:latin typeface="Cambria Math" panose="02040503050406030204" pitchFamily="18" charset="0"/>
                            </a:rPr>
                            <m:t>𝐺</m:t>
                          </m:r>
                        </m:e>
                      </m:acc>
                      <m:r>
                        <a:rPr lang="de-DE" sz="2000" i="0">
                          <a:solidFill>
                            <a:schemeClr val="tx1"/>
                          </a:solidFill>
                          <a:latin typeface="Cambria Math" panose="02040503050406030204" pitchFamily="18" charset="0"/>
                        </a:rPr>
                        <m:t>=−</m:t>
                      </m:r>
                      <m:r>
                        <a:rPr lang="de-DE" sz="2000" i="1">
                          <a:solidFill>
                            <a:schemeClr val="tx1"/>
                          </a:solidFill>
                          <a:latin typeface="Cambria Math" panose="02040503050406030204" pitchFamily="18" charset="0"/>
                        </a:rPr>
                        <m:t>𝑟</m:t>
                      </m:r>
                      <m:f>
                        <m:fPr>
                          <m:ctrlPr>
                            <a:rPr lang="de-DE" sz="2000" i="1">
                              <a:solidFill>
                                <a:schemeClr val="tx1"/>
                              </a:solidFill>
                              <a:latin typeface="Cambria Math" panose="02040503050406030204" pitchFamily="18" charset="0"/>
                            </a:rPr>
                          </m:ctrlPr>
                        </m:fPr>
                        <m:num>
                          <m:r>
                            <a:rPr lang="de-DE" sz="2000" i="0">
                              <a:solidFill>
                                <a:schemeClr val="tx1"/>
                              </a:solidFill>
                              <a:latin typeface="Cambria Math" panose="02040503050406030204" pitchFamily="18" charset="0"/>
                            </a:rPr>
                            <m:t>ⅆ</m:t>
                          </m:r>
                        </m:num>
                        <m:den>
                          <m:r>
                            <a:rPr lang="de-DE" sz="2000" i="0">
                              <a:solidFill>
                                <a:schemeClr val="tx1"/>
                              </a:solidFill>
                              <a:latin typeface="Cambria Math" panose="02040503050406030204" pitchFamily="18" charset="0"/>
                            </a:rPr>
                            <m:t>ⅆ</m:t>
                          </m:r>
                          <m:r>
                            <a:rPr lang="de-DE" sz="2000" i="1">
                              <a:solidFill>
                                <a:schemeClr val="tx1"/>
                              </a:solidFill>
                              <a:latin typeface="Cambria Math" panose="02040503050406030204" pitchFamily="18" charset="0"/>
                            </a:rPr>
                            <m:t>𝑡</m:t>
                          </m:r>
                        </m:den>
                      </m:f>
                      <m:r>
                        <a:rPr lang="de-DE" sz="2000" i="1">
                          <a:solidFill>
                            <a:schemeClr val="tx1"/>
                          </a:solidFill>
                          <a:latin typeface="Cambria Math" panose="02040503050406030204" pitchFamily="18" charset="0"/>
                        </a:rPr>
                        <m:t>𝐻</m:t>
                      </m:r>
                    </m:oMath>
                  </m:oMathPara>
                </a14:m>
                <a:endParaRPr lang="de-DE" sz="2000" dirty="0"/>
              </a:p>
            </p:txBody>
          </p:sp>
        </mc:Choice>
        <mc:Fallback xmlns="">
          <p:sp>
            <p:nvSpPr>
              <p:cNvPr id="4" name="Textfeld 3">
                <a:extLst>
                  <a:ext uri="{FF2B5EF4-FFF2-40B4-BE49-F238E27FC236}">
                    <a16:creationId xmlns:a16="http://schemas.microsoft.com/office/drawing/2014/main" id="{ABEFC5B0-F7D8-2177-6267-4AC05A84842B}"/>
                  </a:ext>
                </a:extLst>
              </p:cNvPr>
              <p:cNvSpPr txBox="1">
                <a:spLocks noRot="1" noChangeAspect="1" noMove="1" noResize="1" noEditPoints="1" noAdjustHandles="1" noChangeArrowheads="1" noChangeShapeType="1" noTextEdit="1"/>
              </p:cNvSpPr>
              <p:nvPr/>
            </p:nvSpPr>
            <p:spPr>
              <a:xfrm>
                <a:off x="229497" y="2859359"/>
                <a:ext cx="1891865" cy="676788"/>
              </a:xfrm>
              <a:prstGeom prst="rect">
                <a:avLst/>
              </a:prstGeom>
              <a:blipFill>
                <a:blip r:embed="rId2"/>
                <a:stretch>
                  <a:fillRect/>
                </a:stretch>
              </a:blipFill>
            </p:spPr>
            <p:txBody>
              <a:bodyPr/>
              <a:lstStyle/>
              <a:p>
                <a:r>
                  <a:rPr lang="de-DE">
                    <a:noFill/>
                  </a:rPr>
                  <a:t> </a:t>
                </a:r>
              </a:p>
            </p:txBody>
          </p:sp>
        </mc:Fallback>
      </mc:AlternateContent>
      <p:cxnSp>
        <p:nvCxnSpPr>
          <p:cNvPr id="7" name="Gerade Verbindung mit Pfeil 6">
            <a:extLst>
              <a:ext uri="{FF2B5EF4-FFF2-40B4-BE49-F238E27FC236}">
                <a16:creationId xmlns:a16="http://schemas.microsoft.com/office/drawing/2014/main" id="{98CF51CF-3E86-712A-021C-BC062CF56E06}"/>
              </a:ext>
            </a:extLst>
          </p:cNvPr>
          <p:cNvCxnSpPr>
            <a:cxnSpLocks/>
          </p:cNvCxnSpPr>
          <p:nvPr/>
        </p:nvCxnSpPr>
        <p:spPr>
          <a:xfrm>
            <a:off x="2120478" y="3197753"/>
            <a:ext cx="593882" cy="0"/>
          </a:xfrm>
          <a:prstGeom prst="straightConnector1">
            <a:avLst/>
          </a:prstGeom>
          <a:ln w="38100">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51D2EDD5-5E87-A4C6-41A9-0C2D363B1F2C}"/>
              </a:ext>
            </a:extLst>
          </p:cNvPr>
          <p:cNvSpPr txBox="1"/>
          <p:nvPr/>
        </p:nvSpPr>
        <p:spPr>
          <a:xfrm>
            <a:off x="2819187" y="2394272"/>
            <a:ext cx="3776162" cy="369332"/>
          </a:xfrm>
          <a:prstGeom prst="rect">
            <a:avLst/>
          </a:prstGeom>
          <a:noFill/>
        </p:spPr>
        <p:txBody>
          <a:bodyPr wrap="none" rtlCol="0">
            <a:spAutoFit/>
          </a:bodyPr>
          <a:lstStyle/>
          <a:p>
            <a:r>
              <a:rPr lang="de-DE" dirty="0"/>
              <a:t>Wir erhalten die Ableitung 2. Ordnung</a:t>
            </a:r>
          </a:p>
        </p:txBody>
      </p:sp>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D9D70DC2-C6C0-8411-F3CE-9D7ECEA3F52D}"/>
                  </a:ext>
                </a:extLst>
              </p:cNvPr>
              <p:cNvSpPr txBox="1"/>
              <p:nvPr/>
            </p:nvSpPr>
            <p:spPr>
              <a:xfrm>
                <a:off x="2714360" y="2812035"/>
                <a:ext cx="4252254" cy="6767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de-DE" sz="2000" i="1" smtClean="0">
                              <a:solidFill>
                                <a:schemeClr val="tx1"/>
                              </a:solidFill>
                              <a:latin typeface="Cambria Math" panose="02040503050406030204" pitchFamily="18" charset="0"/>
                            </a:rPr>
                          </m:ctrlPr>
                        </m:accPr>
                        <m:e>
                          <m:r>
                            <a:rPr lang="de-DE" sz="2000" i="1">
                              <a:solidFill>
                                <a:schemeClr val="tx1"/>
                              </a:solidFill>
                              <a:latin typeface="Cambria Math" panose="02040503050406030204" pitchFamily="18" charset="0"/>
                            </a:rPr>
                            <m:t>𝐺</m:t>
                          </m:r>
                        </m:e>
                      </m:acc>
                      <m:r>
                        <a:rPr lang="de-DE" sz="2000" i="0">
                          <a:solidFill>
                            <a:schemeClr val="tx1"/>
                          </a:solidFill>
                          <a:latin typeface="Cambria Math" panose="02040503050406030204" pitchFamily="18" charset="0"/>
                        </a:rPr>
                        <m:t>=−</m:t>
                      </m:r>
                      <m:r>
                        <a:rPr lang="de-DE" sz="2000" i="1">
                          <a:solidFill>
                            <a:schemeClr val="tx1"/>
                          </a:solidFill>
                          <a:latin typeface="Cambria Math" panose="02040503050406030204" pitchFamily="18" charset="0"/>
                        </a:rPr>
                        <m:t>𝑟</m:t>
                      </m:r>
                      <m:f>
                        <m:fPr>
                          <m:ctrlPr>
                            <a:rPr lang="de-DE" sz="2000" i="1">
                              <a:solidFill>
                                <a:schemeClr val="tx1"/>
                              </a:solidFill>
                              <a:latin typeface="Cambria Math" panose="02040503050406030204" pitchFamily="18" charset="0"/>
                            </a:rPr>
                          </m:ctrlPr>
                        </m:fPr>
                        <m:num>
                          <m:r>
                            <a:rPr lang="de-DE" sz="2000" i="0">
                              <a:solidFill>
                                <a:schemeClr val="tx1"/>
                              </a:solidFill>
                              <a:latin typeface="Cambria Math" panose="02040503050406030204" pitchFamily="18" charset="0"/>
                            </a:rPr>
                            <m:t>ⅆ</m:t>
                          </m:r>
                        </m:num>
                        <m:den>
                          <m:r>
                            <a:rPr lang="de-DE" sz="2000" i="0">
                              <a:solidFill>
                                <a:schemeClr val="tx1"/>
                              </a:solidFill>
                              <a:latin typeface="Cambria Math" panose="02040503050406030204" pitchFamily="18" charset="0"/>
                            </a:rPr>
                            <m:t>ⅆ</m:t>
                          </m:r>
                          <m:r>
                            <a:rPr lang="de-DE" sz="2000" i="1">
                              <a:solidFill>
                                <a:schemeClr val="tx1"/>
                              </a:solidFill>
                              <a:latin typeface="Cambria Math" panose="02040503050406030204" pitchFamily="18" charset="0"/>
                            </a:rPr>
                            <m:t>𝑡</m:t>
                          </m:r>
                        </m:den>
                      </m:f>
                      <m:r>
                        <a:rPr lang="de-DE" sz="2000" i="1">
                          <a:solidFill>
                            <a:schemeClr val="tx1"/>
                          </a:solidFill>
                          <a:latin typeface="Cambria Math" panose="02040503050406030204" pitchFamily="18" charset="0"/>
                        </a:rPr>
                        <m:t>𝐻</m:t>
                      </m:r>
                      <m:r>
                        <a:rPr lang="de-DE" sz="2000" i="0">
                          <a:solidFill>
                            <a:schemeClr val="tx1"/>
                          </a:solidFill>
                          <a:latin typeface="Cambria Math" panose="02040503050406030204" pitchFamily="18" charset="0"/>
                        </a:rPr>
                        <m:t>→−</m:t>
                      </m:r>
                      <m:r>
                        <a:rPr lang="de-DE" sz="2000" i="1">
                          <a:solidFill>
                            <a:schemeClr val="tx1"/>
                          </a:solidFill>
                          <a:latin typeface="Cambria Math" panose="02040503050406030204" pitchFamily="18" charset="0"/>
                        </a:rPr>
                        <m:t>𝑟</m:t>
                      </m:r>
                      <m:d>
                        <m:dPr>
                          <m:ctrlPr>
                            <a:rPr lang="de-DE" sz="2000" i="1">
                              <a:solidFill>
                                <a:schemeClr val="tx1"/>
                              </a:solidFill>
                              <a:latin typeface="Cambria Math" panose="02040503050406030204" pitchFamily="18" charset="0"/>
                            </a:rPr>
                          </m:ctrlPr>
                        </m:dPr>
                        <m:e>
                          <m:r>
                            <a:rPr lang="de-DE" sz="2000" i="0">
                              <a:solidFill>
                                <a:schemeClr val="tx1"/>
                              </a:solidFill>
                              <a:latin typeface="Cambria Math" panose="02040503050406030204" pitchFamily="18" charset="0"/>
                            </a:rPr>
                            <m:t>−</m:t>
                          </m:r>
                          <m:r>
                            <a:rPr lang="de-DE" sz="2000" i="1">
                              <a:solidFill>
                                <a:schemeClr val="tx1"/>
                              </a:solidFill>
                              <a:latin typeface="Cambria Math" panose="02040503050406030204" pitchFamily="18" charset="0"/>
                            </a:rPr>
                            <m:t>𝑠𝐺</m:t>
                          </m:r>
                        </m:e>
                      </m:d>
                      <m:r>
                        <a:rPr lang="de-DE" sz="2000" i="0">
                          <a:solidFill>
                            <a:schemeClr val="tx1"/>
                          </a:solidFill>
                          <a:latin typeface="Cambria Math" panose="02040503050406030204" pitchFamily="18" charset="0"/>
                        </a:rPr>
                        <m:t>→</m:t>
                      </m:r>
                      <m:acc>
                        <m:accPr>
                          <m:chr m:val="̈"/>
                          <m:ctrlPr>
                            <a:rPr lang="de-DE" sz="2000" i="1">
                              <a:solidFill>
                                <a:schemeClr val="tx1"/>
                              </a:solidFill>
                              <a:latin typeface="Cambria Math" panose="02040503050406030204" pitchFamily="18" charset="0"/>
                            </a:rPr>
                          </m:ctrlPr>
                        </m:accPr>
                        <m:e>
                          <m:r>
                            <a:rPr lang="de-DE" sz="2000" i="1">
                              <a:solidFill>
                                <a:schemeClr val="tx1"/>
                              </a:solidFill>
                              <a:latin typeface="Cambria Math" panose="02040503050406030204" pitchFamily="18" charset="0"/>
                            </a:rPr>
                            <m:t>𝐺</m:t>
                          </m:r>
                        </m:e>
                      </m:acc>
                      <m:r>
                        <a:rPr lang="de-DE" sz="2000" i="0">
                          <a:solidFill>
                            <a:schemeClr val="tx1"/>
                          </a:solidFill>
                          <a:latin typeface="Cambria Math" panose="02040503050406030204" pitchFamily="18" charset="0"/>
                        </a:rPr>
                        <m:t>=</m:t>
                      </m:r>
                      <m:r>
                        <a:rPr lang="de-DE" sz="2000" i="1">
                          <a:solidFill>
                            <a:schemeClr val="tx1"/>
                          </a:solidFill>
                          <a:latin typeface="Cambria Math" panose="02040503050406030204" pitchFamily="18" charset="0"/>
                        </a:rPr>
                        <m:t>𝑟𝑠𝐺</m:t>
                      </m:r>
                    </m:oMath>
                  </m:oMathPara>
                </a14:m>
                <a:endParaRPr lang="de-DE" sz="2000" dirty="0"/>
              </a:p>
            </p:txBody>
          </p:sp>
        </mc:Choice>
        <mc:Fallback xmlns="">
          <p:sp>
            <p:nvSpPr>
              <p:cNvPr id="14" name="Textfeld 13">
                <a:extLst>
                  <a:ext uri="{FF2B5EF4-FFF2-40B4-BE49-F238E27FC236}">
                    <a16:creationId xmlns:a16="http://schemas.microsoft.com/office/drawing/2014/main" id="{D9D70DC2-C6C0-8411-F3CE-9D7ECEA3F52D}"/>
                  </a:ext>
                </a:extLst>
              </p:cNvPr>
              <p:cNvSpPr txBox="1">
                <a:spLocks noRot="1" noChangeAspect="1" noMove="1" noResize="1" noEditPoints="1" noAdjustHandles="1" noChangeArrowheads="1" noChangeShapeType="1" noTextEdit="1"/>
              </p:cNvSpPr>
              <p:nvPr/>
            </p:nvSpPr>
            <p:spPr>
              <a:xfrm>
                <a:off x="2714360" y="2812035"/>
                <a:ext cx="4252254" cy="676788"/>
              </a:xfrm>
              <a:prstGeom prst="rect">
                <a:avLst/>
              </a:prstGeom>
              <a:blipFill>
                <a:blip r:embed="rId3"/>
                <a:stretch>
                  <a:fillRect/>
                </a:stretch>
              </a:blipFill>
            </p:spPr>
            <p:txBody>
              <a:bodyPr/>
              <a:lstStyle/>
              <a:p>
                <a:r>
                  <a:rPr lang="de-DE">
                    <a:noFill/>
                  </a:rPr>
                  <a:t> </a:t>
                </a:r>
              </a:p>
            </p:txBody>
          </p:sp>
        </mc:Fallback>
      </mc:AlternateContent>
      <p:cxnSp>
        <p:nvCxnSpPr>
          <p:cNvPr id="16" name="Gerade Verbindung mit Pfeil 15">
            <a:extLst>
              <a:ext uri="{FF2B5EF4-FFF2-40B4-BE49-F238E27FC236}">
                <a16:creationId xmlns:a16="http://schemas.microsoft.com/office/drawing/2014/main" id="{437983DB-B935-83D2-BBF1-72BCCE892BBE}"/>
              </a:ext>
            </a:extLst>
          </p:cNvPr>
          <p:cNvCxnSpPr>
            <a:cxnSpLocks/>
          </p:cNvCxnSpPr>
          <p:nvPr/>
        </p:nvCxnSpPr>
        <p:spPr>
          <a:xfrm>
            <a:off x="6990585" y="3197753"/>
            <a:ext cx="48757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feld 18">
                <a:extLst>
                  <a:ext uri="{FF2B5EF4-FFF2-40B4-BE49-F238E27FC236}">
                    <a16:creationId xmlns:a16="http://schemas.microsoft.com/office/drawing/2014/main" id="{C020403F-5857-8020-4F61-7F75864379BF}"/>
                  </a:ext>
                </a:extLst>
              </p:cNvPr>
              <p:cNvSpPr txBox="1"/>
              <p:nvPr/>
            </p:nvSpPr>
            <p:spPr>
              <a:xfrm>
                <a:off x="7649727" y="2079624"/>
                <a:ext cx="4461954" cy="1335174"/>
              </a:xfrm>
              <a:prstGeom prst="rect">
                <a:avLst/>
              </a:prstGeom>
              <a:noFill/>
            </p:spPr>
            <p:txBody>
              <a:bodyPr wrap="square" rtlCol="0">
                <a:spAutoFit/>
              </a:bodyPr>
              <a:lstStyle/>
              <a:p>
                <a:r>
                  <a:rPr lang="de-DE" sz="2000" dirty="0"/>
                  <a:t>Mit eingesetzter Abkürzung</a:t>
                </a:r>
              </a:p>
              <a:p>
                <a:r>
                  <a:rPr lang="de-DE" sz="2000" dirty="0"/>
                  <a:t>(</a:t>
                </a:r>
                <a14:m>
                  <m:oMath xmlns:m="http://schemas.openxmlformats.org/officeDocument/2006/math">
                    <m:sSup>
                      <m:sSupPr>
                        <m:ctrlPr>
                          <a:rPr lang="de-DE" sz="2000" i="1" smtClean="0">
                            <a:solidFill>
                              <a:srgbClr val="836967"/>
                            </a:solidFill>
                            <a:latin typeface="Cambria Math" panose="02040503050406030204" pitchFamily="18" charset="0"/>
                          </a:rPr>
                        </m:ctrlPr>
                      </m:sSupPr>
                      <m:e>
                        <m:r>
                          <a:rPr lang="de-DE" sz="2000" i="1" smtClean="0">
                            <a:latin typeface="Cambria Math" panose="02040503050406030204" pitchFamily="18" charset="0"/>
                          </a:rPr>
                          <m:t>𝑘</m:t>
                        </m:r>
                      </m:e>
                      <m:sup>
                        <m:r>
                          <a:rPr lang="de-DE" sz="2000" i="0" smtClean="0">
                            <a:latin typeface="Cambria Math" panose="02040503050406030204" pitchFamily="18" charset="0"/>
                          </a:rPr>
                          <m:t>2</m:t>
                        </m:r>
                      </m:sup>
                    </m:sSup>
                    <m:r>
                      <a:rPr lang="de-DE" sz="2000" b="0" i="1" smtClean="0">
                        <a:latin typeface="Cambria Math" panose="02040503050406030204" pitchFamily="18" charset="0"/>
                      </a:rPr>
                      <m:t>=</m:t>
                    </m:r>
                    <m:r>
                      <a:rPr lang="de-DE" sz="2000" i="1" smtClean="0">
                        <a:latin typeface="Cambria Math" panose="02040503050406030204" pitchFamily="18" charset="0"/>
                      </a:rPr>
                      <m:t>𝑟𝑠</m:t>
                    </m:r>
                  </m:oMath>
                </a14:m>
                <a:r>
                  <a:rPr lang="de-DE" sz="2000" dirty="0"/>
                  <a:t>) ergibt sich daraus</a:t>
                </a:r>
              </a:p>
              <a:p>
                <a:endParaRPr lang="de-DE" sz="2000" dirty="0"/>
              </a:p>
              <a:p>
                <a14:m>
                  <m:oMath xmlns:m="http://schemas.openxmlformats.org/officeDocument/2006/math">
                    <m:acc>
                      <m:accPr>
                        <m:chr m:val="̈"/>
                        <m:ctrlPr>
                          <a:rPr lang="de-DE" sz="2000" i="1" smtClean="0">
                            <a:solidFill>
                              <a:schemeClr val="tx1"/>
                            </a:solidFill>
                            <a:latin typeface="Cambria Math" panose="02040503050406030204" pitchFamily="18" charset="0"/>
                          </a:rPr>
                        </m:ctrlPr>
                      </m:accPr>
                      <m:e>
                        <m:r>
                          <a:rPr lang="de-DE" sz="2000" i="1" smtClean="0">
                            <a:solidFill>
                              <a:schemeClr val="tx1"/>
                            </a:solidFill>
                            <a:latin typeface="Cambria Math" panose="02040503050406030204" pitchFamily="18" charset="0"/>
                          </a:rPr>
                          <m:t>𝐺</m:t>
                        </m:r>
                      </m:e>
                    </m:acc>
                    <m:d>
                      <m:dPr>
                        <m:ctrlPr>
                          <a:rPr lang="de-DE" sz="2000" i="1" smtClean="0">
                            <a:solidFill>
                              <a:schemeClr val="tx1"/>
                            </a:solidFill>
                            <a:latin typeface="Cambria Math" panose="02040503050406030204" pitchFamily="18" charset="0"/>
                          </a:rPr>
                        </m:ctrlPr>
                      </m:dPr>
                      <m:e>
                        <m:r>
                          <a:rPr lang="de-DE" sz="2000" i="1" smtClean="0">
                            <a:solidFill>
                              <a:schemeClr val="tx1"/>
                            </a:solidFill>
                            <a:latin typeface="Cambria Math" panose="02040503050406030204" pitchFamily="18" charset="0"/>
                          </a:rPr>
                          <m:t>𝑡</m:t>
                        </m:r>
                      </m:e>
                    </m:d>
                    <m:r>
                      <a:rPr lang="de-DE" sz="2000" i="0" smtClean="0">
                        <a:solidFill>
                          <a:schemeClr val="tx1"/>
                        </a:solidFill>
                        <a:latin typeface="Cambria Math" panose="02040503050406030204" pitchFamily="18" charset="0"/>
                      </a:rPr>
                      <m:t>=</m:t>
                    </m:r>
                    <m:sSup>
                      <m:sSupPr>
                        <m:ctrlPr>
                          <a:rPr lang="de-DE" sz="2000" i="1" smtClean="0">
                            <a:solidFill>
                              <a:schemeClr val="tx1"/>
                            </a:solidFill>
                            <a:latin typeface="Cambria Math" panose="02040503050406030204" pitchFamily="18" charset="0"/>
                          </a:rPr>
                        </m:ctrlPr>
                      </m:sSupPr>
                      <m:e>
                        <m:r>
                          <a:rPr lang="de-DE" sz="2000" i="1" smtClean="0">
                            <a:solidFill>
                              <a:schemeClr val="tx1"/>
                            </a:solidFill>
                            <a:latin typeface="Cambria Math" panose="02040503050406030204" pitchFamily="18" charset="0"/>
                          </a:rPr>
                          <m:t>𝑘</m:t>
                        </m:r>
                      </m:e>
                      <m:sup>
                        <m:r>
                          <a:rPr lang="de-DE" sz="2000" i="0" smtClean="0">
                            <a:solidFill>
                              <a:schemeClr val="tx1"/>
                            </a:solidFill>
                            <a:latin typeface="Cambria Math" panose="02040503050406030204" pitchFamily="18" charset="0"/>
                          </a:rPr>
                          <m:t>2</m:t>
                        </m:r>
                      </m:sup>
                    </m:sSup>
                    <m:r>
                      <a:rPr lang="de-DE" sz="2000" i="1" smtClean="0">
                        <a:solidFill>
                          <a:schemeClr val="tx1"/>
                        </a:solidFill>
                        <a:latin typeface="Cambria Math" panose="02040503050406030204" pitchFamily="18" charset="0"/>
                      </a:rPr>
                      <m:t>𝐺</m:t>
                    </m:r>
                    <m:d>
                      <m:dPr>
                        <m:ctrlPr>
                          <a:rPr lang="de-DE" sz="2000" i="1" smtClean="0">
                            <a:solidFill>
                              <a:schemeClr val="tx1"/>
                            </a:solidFill>
                            <a:latin typeface="Cambria Math" panose="02040503050406030204" pitchFamily="18" charset="0"/>
                          </a:rPr>
                        </m:ctrlPr>
                      </m:dPr>
                      <m:e>
                        <m:r>
                          <a:rPr lang="de-DE" sz="2000" i="1" smtClean="0">
                            <a:solidFill>
                              <a:schemeClr val="tx1"/>
                            </a:solidFill>
                            <a:latin typeface="Cambria Math" panose="02040503050406030204" pitchFamily="18" charset="0"/>
                          </a:rPr>
                          <m:t>𝑡</m:t>
                        </m:r>
                      </m:e>
                    </m:d>
                  </m:oMath>
                </a14:m>
                <a:r>
                  <a:rPr lang="de-DE" sz="2000" dirty="0">
                    <a:solidFill>
                      <a:schemeClr val="tx1"/>
                    </a:solidFill>
                  </a:rPr>
                  <a:t> </a:t>
                </a:r>
                <a:endParaRPr lang="de-DE" sz="2000" dirty="0"/>
              </a:p>
            </p:txBody>
          </p:sp>
        </mc:Choice>
        <mc:Fallback xmlns="">
          <p:sp>
            <p:nvSpPr>
              <p:cNvPr id="19" name="Textfeld 18">
                <a:extLst>
                  <a:ext uri="{FF2B5EF4-FFF2-40B4-BE49-F238E27FC236}">
                    <a16:creationId xmlns:a16="http://schemas.microsoft.com/office/drawing/2014/main" id="{C020403F-5857-8020-4F61-7F75864379BF}"/>
                  </a:ext>
                </a:extLst>
              </p:cNvPr>
              <p:cNvSpPr txBox="1">
                <a:spLocks noRot="1" noChangeAspect="1" noMove="1" noResize="1" noEditPoints="1" noAdjustHandles="1" noChangeArrowheads="1" noChangeShapeType="1" noTextEdit="1"/>
              </p:cNvSpPr>
              <p:nvPr/>
            </p:nvSpPr>
            <p:spPr>
              <a:xfrm>
                <a:off x="7649727" y="2079624"/>
                <a:ext cx="4461954" cy="1335174"/>
              </a:xfrm>
              <a:prstGeom prst="rect">
                <a:avLst/>
              </a:prstGeom>
              <a:blipFill>
                <a:blip r:embed="rId4"/>
                <a:stretch>
                  <a:fillRect l="-1503" t="-2283"/>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 name="Textfeld 1">
                <a:extLst>
                  <a:ext uri="{FF2B5EF4-FFF2-40B4-BE49-F238E27FC236}">
                    <a16:creationId xmlns:a16="http://schemas.microsoft.com/office/drawing/2014/main" id="{9CF9F45E-4D1B-CF3A-9E49-74E70594EB60}"/>
                  </a:ext>
                </a:extLst>
              </p:cNvPr>
              <p:cNvSpPr txBox="1"/>
              <p:nvPr/>
            </p:nvSpPr>
            <p:spPr>
              <a:xfrm>
                <a:off x="129060" y="4580954"/>
                <a:ext cx="1721177" cy="6183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de-DE" i="1" smtClean="0">
                              <a:solidFill>
                                <a:schemeClr val="tx1"/>
                              </a:solidFill>
                              <a:latin typeface="Cambria Math" panose="02040503050406030204" pitchFamily="18" charset="0"/>
                            </a:rPr>
                          </m:ctrlPr>
                        </m:fPr>
                        <m:num>
                          <m:r>
                            <a:rPr lang="de-DE">
                              <a:solidFill>
                                <a:schemeClr val="tx1"/>
                              </a:solidFill>
                              <a:latin typeface="Cambria Math" panose="02040503050406030204" pitchFamily="18" charset="0"/>
                            </a:rPr>
                            <m:t>ⅆ</m:t>
                          </m:r>
                        </m:num>
                        <m:den>
                          <m:r>
                            <a:rPr lang="de-DE" i="0">
                              <a:solidFill>
                                <a:schemeClr val="tx1"/>
                              </a:solidFill>
                              <a:latin typeface="Cambria Math" panose="02040503050406030204" pitchFamily="18" charset="0"/>
                            </a:rPr>
                            <m:t>ⅆ</m:t>
                          </m:r>
                          <m:r>
                            <a:rPr lang="de-DE" i="1">
                              <a:solidFill>
                                <a:schemeClr val="tx1"/>
                              </a:solidFill>
                              <a:latin typeface="Cambria Math" panose="02040503050406030204" pitchFamily="18" charset="0"/>
                            </a:rPr>
                            <m:t>𝑡</m:t>
                          </m:r>
                        </m:den>
                      </m:f>
                      <m:acc>
                        <m:accPr>
                          <m:chr m:val="̇"/>
                          <m:ctrlPr>
                            <a:rPr lang="de-DE" i="1">
                              <a:solidFill>
                                <a:schemeClr val="tx1"/>
                              </a:solidFill>
                              <a:latin typeface="Cambria Math" panose="02040503050406030204" pitchFamily="18" charset="0"/>
                            </a:rPr>
                          </m:ctrlPr>
                        </m:accPr>
                        <m:e>
                          <m:r>
                            <a:rPr lang="de-DE" i="1">
                              <a:solidFill>
                                <a:schemeClr val="tx1"/>
                              </a:solidFill>
                              <a:latin typeface="Cambria Math" panose="02040503050406030204" pitchFamily="18" charset="0"/>
                            </a:rPr>
                            <m:t>𝐻</m:t>
                          </m:r>
                        </m:e>
                      </m:acc>
                      <m:r>
                        <a:rPr lang="de-DE" i="0">
                          <a:solidFill>
                            <a:schemeClr val="tx1"/>
                          </a:solidFill>
                          <a:latin typeface="Cambria Math" panose="02040503050406030204" pitchFamily="18" charset="0"/>
                        </a:rPr>
                        <m:t>=</m:t>
                      </m:r>
                      <m:r>
                        <a:rPr lang="de-DE" b="0" i="1" smtClean="0">
                          <a:solidFill>
                            <a:schemeClr val="tx1"/>
                          </a:solidFill>
                          <a:latin typeface="Cambria Math" panose="02040503050406030204" pitchFamily="18" charset="0"/>
                        </a:rPr>
                        <m:t>−</m:t>
                      </m:r>
                      <m:r>
                        <a:rPr lang="de-DE" i="1">
                          <a:solidFill>
                            <a:schemeClr val="tx1"/>
                          </a:solidFill>
                          <a:latin typeface="Cambria Math" panose="02040503050406030204" pitchFamily="18" charset="0"/>
                        </a:rPr>
                        <m:t>𝑠</m:t>
                      </m:r>
                      <m:f>
                        <m:fPr>
                          <m:ctrlPr>
                            <a:rPr lang="de-DE" i="1">
                              <a:solidFill>
                                <a:schemeClr val="tx1"/>
                              </a:solidFill>
                              <a:latin typeface="Cambria Math" panose="02040503050406030204" pitchFamily="18" charset="0"/>
                            </a:rPr>
                          </m:ctrlPr>
                        </m:fPr>
                        <m:num>
                          <m:r>
                            <a:rPr lang="de-DE" i="0">
                              <a:solidFill>
                                <a:schemeClr val="tx1"/>
                              </a:solidFill>
                              <a:latin typeface="Cambria Math" panose="02040503050406030204" pitchFamily="18" charset="0"/>
                            </a:rPr>
                            <m:t>ⅆ</m:t>
                          </m:r>
                        </m:num>
                        <m:den>
                          <m:r>
                            <a:rPr lang="de-DE" i="0">
                              <a:solidFill>
                                <a:schemeClr val="tx1"/>
                              </a:solidFill>
                              <a:latin typeface="Cambria Math" panose="02040503050406030204" pitchFamily="18" charset="0"/>
                            </a:rPr>
                            <m:t>ⅆ</m:t>
                          </m:r>
                          <m:r>
                            <a:rPr lang="de-DE" i="1">
                              <a:solidFill>
                                <a:schemeClr val="tx1"/>
                              </a:solidFill>
                              <a:latin typeface="Cambria Math" panose="02040503050406030204" pitchFamily="18" charset="0"/>
                            </a:rPr>
                            <m:t>𝑡</m:t>
                          </m:r>
                        </m:den>
                      </m:f>
                      <m:r>
                        <a:rPr lang="de-DE" i="1">
                          <a:solidFill>
                            <a:schemeClr val="tx1"/>
                          </a:solidFill>
                          <a:latin typeface="Cambria Math" panose="02040503050406030204" pitchFamily="18" charset="0"/>
                        </a:rPr>
                        <m:t>𝐺</m:t>
                      </m:r>
                    </m:oMath>
                  </m:oMathPara>
                </a14:m>
                <a:endParaRPr lang="de-DE" dirty="0">
                  <a:solidFill>
                    <a:schemeClr val="tx1"/>
                  </a:solidFill>
                </a:endParaRPr>
              </a:p>
            </p:txBody>
          </p:sp>
        </mc:Choice>
        <mc:Fallback xmlns="">
          <p:sp>
            <p:nvSpPr>
              <p:cNvPr id="2" name="Textfeld 1">
                <a:extLst>
                  <a:ext uri="{FF2B5EF4-FFF2-40B4-BE49-F238E27FC236}">
                    <a16:creationId xmlns:a16="http://schemas.microsoft.com/office/drawing/2014/main" id="{9CF9F45E-4D1B-CF3A-9E49-74E70594EB60}"/>
                  </a:ext>
                </a:extLst>
              </p:cNvPr>
              <p:cNvSpPr txBox="1">
                <a:spLocks noRot="1" noChangeAspect="1" noMove="1" noResize="1" noEditPoints="1" noAdjustHandles="1" noChangeArrowheads="1" noChangeShapeType="1" noTextEdit="1"/>
              </p:cNvSpPr>
              <p:nvPr/>
            </p:nvSpPr>
            <p:spPr>
              <a:xfrm>
                <a:off x="129060" y="4580954"/>
                <a:ext cx="1721177" cy="618374"/>
              </a:xfrm>
              <a:prstGeom prst="rect">
                <a:avLst/>
              </a:prstGeom>
              <a:blipFill>
                <a:blip r:embed="rId5"/>
                <a:stretch>
                  <a:fillRect/>
                </a:stretch>
              </a:blipFill>
            </p:spPr>
            <p:txBody>
              <a:bodyPr/>
              <a:lstStyle/>
              <a:p>
                <a:r>
                  <a:rPr lang="de-DE">
                    <a:noFill/>
                  </a:rPr>
                  <a:t> </a:t>
                </a:r>
              </a:p>
            </p:txBody>
          </p:sp>
        </mc:Fallback>
      </mc:AlternateContent>
      <p:cxnSp>
        <p:nvCxnSpPr>
          <p:cNvPr id="6" name="Gerade Verbindung mit Pfeil 5">
            <a:extLst>
              <a:ext uri="{FF2B5EF4-FFF2-40B4-BE49-F238E27FC236}">
                <a16:creationId xmlns:a16="http://schemas.microsoft.com/office/drawing/2014/main" id="{CDF6517E-BA43-4813-0559-15CAAF5179A4}"/>
              </a:ext>
            </a:extLst>
          </p:cNvPr>
          <p:cNvCxnSpPr>
            <a:cxnSpLocks/>
            <a:stCxn id="2" idx="3"/>
          </p:cNvCxnSpPr>
          <p:nvPr/>
        </p:nvCxnSpPr>
        <p:spPr>
          <a:xfrm>
            <a:off x="1850237" y="4890141"/>
            <a:ext cx="54504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BD16C30D-DB6A-73BF-2BA3-DB07A500CEAE}"/>
                  </a:ext>
                </a:extLst>
              </p:cNvPr>
              <p:cNvSpPr txBox="1"/>
              <p:nvPr/>
            </p:nvSpPr>
            <p:spPr>
              <a:xfrm>
                <a:off x="2395281" y="4652319"/>
                <a:ext cx="2964722" cy="4756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de-DE" sz="2400" i="1" smtClean="0">
                              <a:solidFill>
                                <a:schemeClr val="tx1"/>
                              </a:solidFill>
                              <a:latin typeface="Cambria Math" panose="02040503050406030204" pitchFamily="18" charset="0"/>
                            </a:rPr>
                          </m:ctrlPr>
                        </m:accPr>
                        <m:e>
                          <m:r>
                            <a:rPr lang="de-DE" sz="2400" i="1">
                              <a:solidFill>
                                <a:schemeClr val="tx1"/>
                              </a:solidFill>
                              <a:latin typeface="Cambria Math" panose="02040503050406030204" pitchFamily="18" charset="0"/>
                            </a:rPr>
                            <m:t>𝐻</m:t>
                          </m:r>
                        </m:e>
                      </m:acc>
                      <m:r>
                        <a:rPr lang="de-DE" sz="2400" i="0">
                          <a:solidFill>
                            <a:schemeClr val="tx1"/>
                          </a:solidFill>
                          <a:latin typeface="Cambria Math" panose="02040503050406030204" pitchFamily="18" charset="0"/>
                        </a:rPr>
                        <m:t>=</m:t>
                      </m:r>
                      <m:r>
                        <a:rPr lang="de-DE" sz="2400" i="1">
                          <a:solidFill>
                            <a:schemeClr val="tx1"/>
                          </a:solidFill>
                          <a:latin typeface="Cambria Math" panose="02040503050406030204" pitchFamily="18" charset="0"/>
                        </a:rPr>
                        <m:t>𝑠</m:t>
                      </m:r>
                      <m:acc>
                        <m:accPr>
                          <m:chr m:val="̇"/>
                          <m:ctrlPr>
                            <a:rPr lang="de-DE" sz="2400" i="1">
                              <a:solidFill>
                                <a:schemeClr val="tx1"/>
                              </a:solidFill>
                              <a:latin typeface="Cambria Math" panose="02040503050406030204" pitchFamily="18" charset="0"/>
                            </a:rPr>
                          </m:ctrlPr>
                        </m:accPr>
                        <m:e>
                          <m:r>
                            <a:rPr lang="de-DE" sz="2400" i="1">
                              <a:solidFill>
                                <a:schemeClr val="tx1"/>
                              </a:solidFill>
                              <a:latin typeface="Cambria Math" panose="02040503050406030204" pitchFamily="18" charset="0"/>
                            </a:rPr>
                            <m:t>𝐺</m:t>
                          </m:r>
                        </m:e>
                      </m:acc>
                      <m:r>
                        <a:rPr lang="de-DE" sz="2400" i="0">
                          <a:solidFill>
                            <a:schemeClr val="tx1"/>
                          </a:solidFill>
                          <a:latin typeface="Cambria Math" panose="02040503050406030204" pitchFamily="18" charset="0"/>
                        </a:rPr>
                        <m:t>=</m:t>
                      </m:r>
                      <m:r>
                        <a:rPr lang="de-DE" sz="2400" b="0" i="0" smtClean="0">
                          <a:solidFill>
                            <a:schemeClr val="tx1"/>
                          </a:solidFill>
                          <a:latin typeface="Cambria Math" panose="02040503050406030204" pitchFamily="18" charset="0"/>
                        </a:rPr>
                        <m:t>−</m:t>
                      </m:r>
                      <m:r>
                        <m:rPr>
                          <m:sty m:val="p"/>
                        </m:rPr>
                        <a:rPr lang="de-DE" sz="2400" b="0" i="0" smtClean="0">
                          <a:solidFill>
                            <a:schemeClr val="tx1"/>
                          </a:solidFill>
                          <a:latin typeface="Cambria Math" panose="02040503050406030204" pitchFamily="18" charset="0"/>
                        </a:rPr>
                        <m:t>s</m:t>
                      </m:r>
                      <m:r>
                        <a:rPr lang="de-DE" sz="2400" b="0" i="0" smtClean="0">
                          <a:solidFill>
                            <a:schemeClr val="tx1"/>
                          </a:solidFill>
                          <a:latin typeface="Cambria Math" panose="02040503050406030204" pitchFamily="18" charset="0"/>
                        </a:rPr>
                        <m:t> (−</m:t>
                      </m:r>
                      <m:r>
                        <m:rPr>
                          <m:sty m:val="p"/>
                        </m:rPr>
                        <a:rPr lang="de-DE" sz="2400" b="0" i="0" smtClean="0">
                          <a:solidFill>
                            <a:schemeClr val="tx1"/>
                          </a:solidFill>
                          <a:latin typeface="Cambria Math" panose="02040503050406030204" pitchFamily="18" charset="0"/>
                        </a:rPr>
                        <m:t>r</m:t>
                      </m:r>
                      <m:r>
                        <a:rPr lang="de-DE" sz="2400" b="0" i="0" smtClean="0">
                          <a:solidFill>
                            <a:schemeClr val="tx1"/>
                          </a:solidFill>
                          <a:latin typeface="Cambria Math" panose="02040503050406030204" pitchFamily="18" charset="0"/>
                        </a:rPr>
                        <m:t> </m:t>
                      </m:r>
                      <m:r>
                        <m:rPr>
                          <m:sty m:val="p"/>
                        </m:rPr>
                        <a:rPr lang="de-DE" sz="2400" b="0" i="0" smtClean="0">
                          <a:solidFill>
                            <a:schemeClr val="tx1"/>
                          </a:solidFill>
                          <a:latin typeface="Cambria Math" panose="02040503050406030204" pitchFamily="18" charset="0"/>
                        </a:rPr>
                        <m:t>H</m:t>
                      </m:r>
                      <m:r>
                        <a:rPr lang="de-DE" sz="2400" b="0" i="0" smtClean="0">
                          <a:solidFill>
                            <a:schemeClr val="tx1"/>
                          </a:solidFill>
                          <a:latin typeface="Cambria Math" panose="02040503050406030204" pitchFamily="18" charset="0"/>
                        </a:rPr>
                        <m:t>)</m:t>
                      </m:r>
                    </m:oMath>
                  </m:oMathPara>
                </a14:m>
                <a:endParaRPr lang="de-DE" sz="2400" dirty="0"/>
              </a:p>
            </p:txBody>
          </p:sp>
        </mc:Choice>
        <mc:Fallback xmlns="">
          <p:sp>
            <p:nvSpPr>
              <p:cNvPr id="9" name="Textfeld 8">
                <a:extLst>
                  <a:ext uri="{FF2B5EF4-FFF2-40B4-BE49-F238E27FC236}">
                    <a16:creationId xmlns:a16="http://schemas.microsoft.com/office/drawing/2014/main" id="{BD16C30D-DB6A-73BF-2BA3-DB07A500CEAE}"/>
                  </a:ext>
                </a:extLst>
              </p:cNvPr>
              <p:cNvSpPr txBox="1">
                <a:spLocks noRot="1" noChangeAspect="1" noMove="1" noResize="1" noEditPoints="1" noAdjustHandles="1" noChangeArrowheads="1" noChangeShapeType="1" noTextEdit="1"/>
              </p:cNvSpPr>
              <p:nvPr/>
            </p:nvSpPr>
            <p:spPr>
              <a:xfrm>
                <a:off x="2395281" y="4652319"/>
                <a:ext cx="2964722" cy="475643"/>
              </a:xfrm>
              <a:prstGeom prst="rect">
                <a:avLst/>
              </a:prstGeom>
              <a:blipFill>
                <a:blip r:embed="rId6"/>
                <a:stretch>
                  <a:fillRect t="-2564" r="-206" b="-17949"/>
                </a:stretch>
              </a:blipFill>
            </p:spPr>
            <p:txBody>
              <a:bodyPr/>
              <a:lstStyle/>
              <a:p>
                <a:r>
                  <a:rPr lang="de-DE">
                    <a:noFill/>
                  </a:rPr>
                  <a:t> </a:t>
                </a:r>
              </a:p>
            </p:txBody>
          </p:sp>
        </mc:Fallback>
      </mc:AlternateContent>
      <p:cxnSp>
        <p:nvCxnSpPr>
          <p:cNvPr id="11" name="Gerade Verbindung mit Pfeil 10">
            <a:extLst>
              <a:ext uri="{FF2B5EF4-FFF2-40B4-BE49-F238E27FC236}">
                <a16:creationId xmlns:a16="http://schemas.microsoft.com/office/drawing/2014/main" id="{829EF27B-340B-F0BC-F04D-C6B6EFDDC807}"/>
              </a:ext>
            </a:extLst>
          </p:cNvPr>
          <p:cNvCxnSpPr>
            <a:cxnSpLocks/>
          </p:cNvCxnSpPr>
          <p:nvPr/>
        </p:nvCxnSpPr>
        <p:spPr>
          <a:xfrm>
            <a:off x="5390669" y="4890140"/>
            <a:ext cx="70533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feld 14">
                <a:extLst>
                  <a:ext uri="{FF2B5EF4-FFF2-40B4-BE49-F238E27FC236}">
                    <a16:creationId xmlns:a16="http://schemas.microsoft.com/office/drawing/2014/main" id="{4D34320E-2971-BD2D-3FBE-45B9313C10A1}"/>
                  </a:ext>
                </a:extLst>
              </p:cNvPr>
              <p:cNvSpPr txBox="1"/>
              <p:nvPr/>
            </p:nvSpPr>
            <p:spPr>
              <a:xfrm>
                <a:off x="6126666" y="4654756"/>
                <a:ext cx="2217851" cy="4732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de-DE" sz="2400" i="1" smtClean="0">
                              <a:solidFill>
                                <a:schemeClr val="tx1"/>
                              </a:solidFill>
                              <a:latin typeface="Cambria Math" panose="02040503050406030204" pitchFamily="18" charset="0"/>
                            </a:rPr>
                          </m:ctrlPr>
                        </m:accPr>
                        <m:e>
                          <m:r>
                            <a:rPr lang="de-DE" sz="2400" i="1">
                              <a:solidFill>
                                <a:schemeClr val="tx1"/>
                              </a:solidFill>
                              <a:latin typeface="Cambria Math" panose="02040503050406030204" pitchFamily="18" charset="0"/>
                            </a:rPr>
                            <m:t>𝐻</m:t>
                          </m:r>
                        </m:e>
                      </m:acc>
                      <m:d>
                        <m:dPr>
                          <m:ctrlPr>
                            <a:rPr lang="de-DE" sz="2400" i="1">
                              <a:solidFill>
                                <a:schemeClr val="tx1"/>
                              </a:solidFill>
                              <a:latin typeface="Cambria Math" panose="02040503050406030204" pitchFamily="18" charset="0"/>
                            </a:rPr>
                          </m:ctrlPr>
                        </m:dPr>
                        <m:e>
                          <m:r>
                            <a:rPr lang="de-DE" sz="2400" i="1">
                              <a:solidFill>
                                <a:schemeClr val="tx1"/>
                              </a:solidFill>
                              <a:latin typeface="Cambria Math" panose="02040503050406030204" pitchFamily="18" charset="0"/>
                            </a:rPr>
                            <m:t>𝑡</m:t>
                          </m:r>
                        </m:e>
                      </m:d>
                      <m:r>
                        <a:rPr lang="de-DE" sz="2400" i="0">
                          <a:solidFill>
                            <a:schemeClr val="tx1"/>
                          </a:solidFill>
                          <a:latin typeface="Cambria Math" panose="02040503050406030204" pitchFamily="18" charset="0"/>
                        </a:rPr>
                        <m:t>=</m:t>
                      </m:r>
                      <m:sSup>
                        <m:sSupPr>
                          <m:ctrlPr>
                            <a:rPr lang="de-DE" sz="2400" i="1">
                              <a:solidFill>
                                <a:schemeClr val="tx1"/>
                              </a:solidFill>
                              <a:latin typeface="Cambria Math" panose="02040503050406030204" pitchFamily="18" charset="0"/>
                            </a:rPr>
                          </m:ctrlPr>
                        </m:sSupPr>
                        <m:e>
                          <m:r>
                            <a:rPr lang="de-DE" sz="2400" i="1">
                              <a:solidFill>
                                <a:schemeClr val="tx1"/>
                              </a:solidFill>
                              <a:latin typeface="Cambria Math" panose="02040503050406030204" pitchFamily="18" charset="0"/>
                            </a:rPr>
                            <m:t>𝑘</m:t>
                          </m:r>
                        </m:e>
                        <m:sup>
                          <m:r>
                            <a:rPr lang="de-DE" sz="2400" i="0">
                              <a:solidFill>
                                <a:schemeClr val="tx1"/>
                              </a:solidFill>
                              <a:latin typeface="Cambria Math" panose="02040503050406030204" pitchFamily="18" charset="0"/>
                            </a:rPr>
                            <m:t>2</m:t>
                          </m:r>
                        </m:sup>
                      </m:sSup>
                      <m:r>
                        <a:rPr lang="de-DE" sz="2400" i="1">
                          <a:solidFill>
                            <a:schemeClr val="tx1"/>
                          </a:solidFill>
                          <a:latin typeface="Cambria Math" panose="02040503050406030204" pitchFamily="18" charset="0"/>
                        </a:rPr>
                        <m:t>𝐻</m:t>
                      </m:r>
                      <m:d>
                        <m:dPr>
                          <m:ctrlPr>
                            <a:rPr lang="de-DE" sz="2400" i="1">
                              <a:solidFill>
                                <a:schemeClr val="tx1"/>
                              </a:solidFill>
                              <a:latin typeface="Cambria Math" panose="02040503050406030204" pitchFamily="18" charset="0"/>
                            </a:rPr>
                          </m:ctrlPr>
                        </m:dPr>
                        <m:e>
                          <m:r>
                            <a:rPr lang="de-DE" sz="2400" i="1">
                              <a:solidFill>
                                <a:schemeClr val="tx1"/>
                              </a:solidFill>
                              <a:latin typeface="Cambria Math" panose="02040503050406030204" pitchFamily="18" charset="0"/>
                            </a:rPr>
                            <m:t>𝑡</m:t>
                          </m:r>
                        </m:e>
                      </m:d>
                    </m:oMath>
                  </m:oMathPara>
                </a14:m>
                <a:endParaRPr lang="de-DE" sz="2400" dirty="0"/>
              </a:p>
            </p:txBody>
          </p:sp>
        </mc:Choice>
        <mc:Fallback xmlns="">
          <p:sp>
            <p:nvSpPr>
              <p:cNvPr id="15" name="Textfeld 14">
                <a:extLst>
                  <a:ext uri="{FF2B5EF4-FFF2-40B4-BE49-F238E27FC236}">
                    <a16:creationId xmlns:a16="http://schemas.microsoft.com/office/drawing/2014/main" id="{4D34320E-2971-BD2D-3FBE-45B9313C10A1}"/>
                  </a:ext>
                </a:extLst>
              </p:cNvPr>
              <p:cNvSpPr txBox="1">
                <a:spLocks noRot="1" noChangeAspect="1" noMove="1" noResize="1" noEditPoints="1" noAdjustHandles="1" noChangeArrowheads="1" noChangeShapeType="1" noTextEdit="1"/>
              </p:cNvSpPr>
              <p:nvPr/>
            </p:nvSpPr>
            <p:spPr>
              <a:xfrm>
                <a:off x="6126666" y="4654756"/>
                <a:ext cx="2217851" cy="473206"/>
              </a:xfrm>
              <a:prstGeom prst="rect">
                <a:avLst/>
              </a:prstGeom>
              <a:blipFill>
                <a:blip r:embed="rId7"/>
                <a:stretch>
                  <a:fillRect t="-3896"/>
                </a:stretch>
              </a:blipFill>
            </p:spPr>
            <p:txBody>
              <a:bodyPr/>
              <a:lstStyle/>
              <a:p>
                <a:r>
                  <a:rPr lang="de-DE">
                    <a:noFill/>
                  </a:rPr>
                  <a:t> </a:t>
                </a:r>
              </a:p>
            </p:txBody>
          </p:sp>
        </mc:Fallback>
      </mc:AlternateContent>
      <p:sp>
        <p:nvSpPr>
          <p:cNvPr id="5" name="Textfeld 4">
            <a:extLst>
              <a:ext uri="{FF2B5EF4-FFF2-40B4-BE49-F238E27FC236}">
                <a16:creationId xmlns:a16="http://schemas.microsoft.com/office/drawing/2014/main" id="{BD9BE05C-B8D3-1339-A9D2-661D3CBCA7D0}"/>
              </a:ext>
            </a:extLst>
          </p:cNvPr>
          <p:cNvSpPr txBox="1"/>
          <p:nvPr/>
        </p:nvSpPr>
        <p:spPr>
          <a:xfrm>
            <a:off x="129060" y="904637"/>
            <a:ext cx="11585643" cy="923330"/>
          </a:xfrm>
          <a:prstGeom prst="rect">
            <a:avLst/>
          </a:prstGeom>
          <a:noFill/>
        </p:spPr>
        <p:txBody>
          <a:bodyPr wrap="square" rtlCol="0">
            <a:spAutoFit/>
          </a:bodyPr>
          <a:lstStyle/>
          <a:p>
            <a:r>
              <a:rPr lang="de-DE" dirty="0"/>
              <a:t>Wir entkoppeln die </a:t>
            </a:r>
            <a:r>
              <a:rPr lang="de-DE" sz="1800" dirty="0"/>
              <a:t>Differentialgleichungen</a:t>
            </a:r>
            <a:r>
              <a:rPr lang="de-DE" dirty="0"/>
              <a:t> indem wir nach t ableiten um sie in eine, voneinander unabhängige Form zu bringen und sie einfacher lösen zu können-&gt; Zwei separate Gleichungen, </a:t>
            </a:r>
            <a:r>
              <a:rPr lang="de-DE" b="0" i="0" dirty="0">
                <a:effectLst/>
                <a:latin typeface="Söhne"/>
              </a:rPr>
              <a:t>die die Veränderungen von G und H jeweils in Abhängigkeit von sich selbst beschreiben.</a:t>
            </a:r>
            <a:endParaRPr lang="de-DE" dirty="0"/>
          </a:p>
        </p:txBody>
      </p:sp>
    </p:spTree>
    <p:extLst>
      <p:ext uri="{BB962C8B-B14F-4D97-AF65-F5344CB8AC3E}">
        <p14:creationId xmlns:p14="http://schemas.microsoft.com/office/powerpoint/2010/main" val="1749065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3A7A68DE-080B-7F81-329C-394F5994B942}"/>
              </a:ext>
            </a:extLst>
          </p:cNvPr>
          <p:cNvSpPr txBox="1"/>
          <p:nvPr/>
        </p:nvSpPr>
        <p:spPr>
          <a:xfrm>
            <a:off x="157263" y="4369769"/>
            <a:ext cx="5412419" cy="584775"/>
          </a:xfrm>
          <a:prstGeom prst="rect">
            <a:avLst/>
          </a:prstGeom>
          <a:noFill/>
        </p:spPr>
        <p:txBody>
          <a:bodyPr wrap="square" rtlCol="0">
            <a:spAutoFit/>
          </a:bodyPr>
          <a:lstStyle/>
          <a:p>
            <a:endParaRPr lang="de-DE" sz="2400" baseline="30000" dirty="0">
              <a:solidFill>
                <a:schemeClr val="tx1"/>
              </a:solidFill>
            </a:endParaRPr>
          </a:p>
          <a:p>
            <a:endParaRPr lang="de-DE" sz="2400" baseline="30000" dirty="0">
              <a:solidFill>
                <a:schemeClr val="tx1"/>
              </a:solidFill>
            </a:endParaRPr>
          </a:p>
        </p:txBody>
      </p:sp>
      <p:sp>
        <p:nvSpPr>
          <p:cNvPr id="4" name="Textfeld 3">
            <a:extLst>
              <a:ext uri="{FF2B5EF4-FFF2-40B4-BE49-F238E27FC236}">
                <a16:creationId xmlns:a16="http://schemas.microsoft.com/office/drawing/2014/main" id="{499E65DB-2E9E-0C8A-06B8-CC02C460B604}"/>
              </a:ext>
            </a:extLst>
          </p:cNvPr>
          <p:cNvSpPr txBox="1"/>
          <p:nvPr/>
        </p:nvSpPr>
        <p:spPr>
          <a:xfrm>
            <a:off x="9632902" y="850414"/>
            <a:ext cx="2371931" cy="400110"/>
          </a:xfrm>
          <a:prstGeom prst="rect">
            <a:avLst/>
          </a:prstGeom>
          <a:noFill/>
        </p:spPr>
        <p:txBody>
          <a:bodyPr wrap="none" rtlCol="0">
            <a:spAutoFit/>
          </a:bodyPr>
          <a:lstStyle/>
          <a:p>
            <a:r>
              <a:rPr lang="de-DE" sz="2000" dirty="0"/>
              <a:t>H(t) = c · </a:t>
            </a:r>
            <a:r>
              <a:rPr lang="de-DE" sz="2000" dirty="0" err="1"/>
              <a:t>e</a:t>
            </a:r>
            <a:r>
              <a:rPr lang="de-DE" sz="2000" baseline="30000" dirty="0" err="1"/>
              <a:t>kt</a:t>
            </a:r>
            <a:r>
              <a:rPr lang="de-DE" sz="2000" dirty="0"/>
              <a:t>  + d · e</a:t>
            </a:r>
            <a:r>
              <a:rPr lang="de-DE" sz="2000" baseline="30000" dirty="0"/>
              <a:t>-k</a:t>
            </a:r>
            <a:r>
              <a:rPr lang="de-DE" sz="2000" dirty="0"/>
              <a:t>  </a:t>
            </a:r>
          </a:p>
        </p:txBody>
      </p:sp>
      <mc:AlternateContent xmlns:mc="http://schemas.openxmlformats.org/markup-compatibility/2006" xmlns:a14="http://schemas.microsoft.com/office/drawing/2010/main">
        <mc:Choice Requires="a14">
          <p:sp>
            <p:nvSpPr>
              <p:cNvPr id="2" name="Textfeld 1">
                <a:extLst>
                  <a:ext uri="{FF2B5EF4-FFF2-40B4-BE49-F238E27FC236}">
                    <a16:creationId xmlns:a16="http://schemas.microsoft.com/office/drawing/2014/main" id="{B11BBA3A-94A7-DB9B-980A-5F2BC9BAA08D}"/>
                  </a:ext>
                </a:extLst>
              </p:cNvPr>
              <p:cNvSpPr txBox="1"/>
              <p:nvPr/>
            </p:nvSpPr>
            <p:spPr>
              <a:xfrm>
                <a:off x="6951324" y="1930101"/>
                <a:ext cx="3412153" cy="409856"/>
              </a:xfrm>
              <a:prstGeom prst="rect">
                <a:avLst/>
              </a:prstGeom>
              <a:noFill/>
            </p:spPr>
            <p:txBody>
              <a:bodyPr wrap="none" rtlCol="0">
                <a:spAutoFit/>
              </a:bodyPr>
              <a:lstStyle/>
              <a:p>
                <a14:m>
                  <m:oMath xmlns:m="http://schemas.openxmlformats.org/officeDocument/2006/math">
                    <m:acc>
                      <m:accPr>
                        <m:chr m:val="̇"/>
                        <m:ctrlPr>
                          <a:rPr lang="de-DE" sz="2000" i="1" smtClean="0">
                            <a:solidFill>
                              <a:schemeClr val="tx1"/>
                            </a:solidFill>
                            <a:latin typeface="Cambria Math" panose="02040503050406030204" pitchFamily="18" charset="0"/>
                          </a:rPr>
                        </m:ctrlPr>
                      </m:accPr>
                      <m:e>
                        <m:r>
                          <a:rPr lang="de-DE" sz="2000" i="1" smtClean="0">
                            <a:solidFill>
                              <a:schemeClr val="tx1"/>
                            </a:solidFill>
                            <a:latin typeface="Cambria Math" panose="02040503050406030204" pitchFamily="18" charset="0"/>
                          </a:rPr>
                          <m:t>𝐻</m:t>
                        </m:r>
                      </m:e>
                    </m:acc>
                    <m:d>
                      <m:dPr>
                        <m:ctrlPr>
                          <a:rPr lang="de-DE" sz="2000" i="1" smtClean="0">
                            <a:solidFill>
                              <a:schemeClr val="tx1"/>
                            </a:solidFill>
                            <a:latin typeface="Cambria Math" panose="02040503050406030204" pitchFamily="18" charset="0"/>
                          </a:rPr>
                        </m:ctrlPr>
                      </m:dPr>
                      <m:e>
                        <m:r>
                          <a:rPr lang="de-DE" sz="2000" i="1" smtClean="0">
                            <a:solidFill>
                              <a:schemeClr val="tx1"/>
                            </a:solidFill>
                            <a:latin typeface="Cambria Math" panose="02040503050406030204" pitchFamily="18" charset="0"/>
                          </a:rPr>
                          <m:t>𝑡</m:t>
                        </m:r>
                      </m:e>
                    </m:d>
                  </m:oMath>
                </a14:m>
                <a:r>
                  <a:rPr lang="de-DE" sz="2000" dirty="0">
                    <a:solidFill>
                      <a:schemeClr val="tx1"/>
                    </a:solidFill>
                  </a:rPr>
                  <a:t>= k · c · e </a:t>
                </a:r>
                <a:r>
                  <a:rPr lang="de-DE" sz="2000" baseline="30000" dirty="0">
                    <a:solidFill>
                      <a:schemeClr val="tx1"/>
                    </a:solidFill>
                  </a:rPr>
                  <a:t>k t</a:t>
                </a:r>
                <a:r>
                  <a:rPr lang="de-DE" sz="2000" dirty="0">
                    <a:solidFill>
                      <a:schemeClr val="tx1"/>
                    </a:solidFill>
                  </a:rPr>
                  <a:t> + d · (−k) · e </a:t>
                </a:r>
                <a:r>
                  <a:rPr lang="de-DE" sz="2000" baseline="30000" dirty="0">
                    <a:solidFill>
                      <a:schemeClr val="tx1"/>
                    </a:solidFill>
                  </a:rPr>
                  <a:t>−k t</a:t>
                </a:r>
                <a:endParaRPr lang="de-DE" sz="2000" baseline="30000" dirty="0"/>
              </a:p>
            </p:txBody>
          </p:sp>
        </mc:Choice>
        <mc:Fallback xmlns="">
          <p:sp>
            <p:nvSpPr>
              <p:cNvPr id="2" name="Textfeld 1">
                <a:extLst>
                  <a:ext uri="{FF2B5EF4-FFF2-40B4-BE49-F238E27FC236}">
                    <a16:creationId xmlns:a16="http://schemas.microsoft.com/office/drawing/2014/main" id="{B11BBA3A-94A7-DB9B-980A-5F2BC9BAA08D}"/>
                  </a:ext>
                </a:extLst>
              </p:cNvPr>
              <p:cNvSpPr txBox="1">
                <a:spLocks noRot="1" noChangeAspect="1" noMove="1" noResize="1" noEditPoints="1" noAdjustHandles="1" noChangeArrowheads="1" noChangeShapeType="1" noTextEdit="1"/>
              </p:cNvSpPr>
              <p:nvPr/>
            </p:nvSpPr>
            <p:spPr>
              <a:xfrm>
                <a:off x="6951324" y="1930101"/>
                <a:ext cx="3412153" cy="409856"/>
              </a:xfrm>
              <a:prstGeom prst="rect">
                <a:avLst/>
              </a:prstGeom>
              <a:blipFill>
                <a:blip r:embed="rId2"/>
                <a:stretch>
                  <a:fillRect t="-5970" b="-26866"/>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E292DEFB-00A4-730B-4A7E-66C71223B74F}"/>
                  </a:ext>
                </a:extLst>
              </p:cNvPr>
              <p:cNvSpPr txBox="1"/>
              <p:nvPr/>
            </p:nvSpPr>
            <p:spPr>
              <a:xfrm>
                <a:off x="6915016" y="2904524"/>
                <a:ext cx="3415359" cy="409856"/>
              </a:xfrm>
              <a:prstGeom prst="rect">
                <a:avLst/>
              </a:prstGeom>
              <a:noFill/>
            </p:spPr>
            <p:txBody>
              <a:bodyPr wrap="none" rtlCol="0">
                <a:spAutoFit/>
              </a:bodyPr>
              <a:lstStyle/>
              <a:p>
                <a14:m>
                  <m:oMath xmlns:m="http://schemas.openxmlformats.org/officeDocument/2006/math">
                    <m:acc>
                      <m:accPr>
                        <m:chr m:val="̈"/>
                        <m:ctrlPr>
                          <a:rPr lang="de-DE" sz="2000" i="1" smtClean="0">
                            <a:solidFill>
                              <a:schemeClr val="tx1"/>
                            </a:solidFill>
                            <a:latin typeface="Cambria Math" panose="02040503050406030204" pitchFamily="18" charset="0"/>
                          </a:rPr>
                        </m:ctrlPr>
                      </m:accPr>
                      <m:e>
                        <m:r>
                          <a:rPr lang="de-DE" sz="2000" i="1" smtClean="0">
                            <a:solidFill>
                              <a:schemeClr val="tx1"/>
                            </a:solidFill>
                            <a:latin typeface="Cambria Math" panose="02040503050406030204" pitchFamily="18" charset="0"/>
                          </a:rPr>
                          <m:t>𝐻</m:t>
                        </m:r>
                      </m:e>
                    </m:acc>
                    <m:d>
                      <m:dPr>
                        <m:ctrlPr>
                          <a:rPr lang="de-DE" sz="2000" i="1" smtClean="0">
                            <a:solidFill>
                              <a:schemeClr val="tx1"/>
                            </a:solidFill>
                            <a:latin typeface="Cambria Math" panose="02040503050406030204" pitchFamily="18" charset="0"/>
                          </a:rPr>
                        </m:ctrlPr>
                      </m:dPr>
                      <m:e>
                        <m:r>
                          <a:rPr lang="de-DE" sz="2000" i="1" smtClean="0">
                            <a:solidFill>
                              <a:schemeClr val="tx1"/>
                            </a:solidFill>
                            <a:latin typeface="Cambria Math" panose="02040503050406030204" pitchFamily="18" charset="0"/>
                          </a:rPr>
                          <m:t>𝑡</m:t>
                        </m:r>
                      </m:e>
                    </m:d>
                  </m:oMath>
                </a14:m>
                <a:r>
                  <a:rPr lang="de-DE" sz="2000" dirty="0">
                    <a:solidFill>
                      <a:schemeClr val="tx1"/>
                    </a:solidFill>
                  </a:rPr>
                  <a:t>= k </a:t>
                </a:r>
                <a:r>
                  <a:rPr lang="de-DE" sz="2000" baseline="30000" dirty="0">
                    <a:solidFill>
                      <a:schemeClr val="tx1"/>
                    </a:solidFill>
                  </a:rPr>
                  <a:t>2</a:t>
                </a:r>
                <a:r>
                  <a:rPr lang="de-DE" sz="2000" dirty="0">
                    <a:solidFill>
                      <a:schemeClr val="tx1"/>
                    </a:solidFill>
                  </a:rPr>
                  <a:t> · c · e </a:t>
                </a:r>
                <a:r>
                  <a:rPr lang="de-DE" sz="2000" baseline="30000" dirty="0">
                    <a:solidFill>
                      <a:schemeClr val="tx1"/>
                    </a:solidFill>
                  </a:rPr>
                  <a:t>k t</a:t>
                </a:r>
                <a:r>
                  <a:rPr lang="de-DE" sz="2000" dirty="0">
                    <a:solidFill>
                      <a:schemeClr val="tx1"/>
                    </a:solidFill>
                  </a:rPr>
                  <a:t> + k </a:t>
                </a:r>
                <a:r>
                  <a:rPr lang="de-DE" sz="2000" baseline="30000" dirty="0">
                    <a:solidFill>
                      <a:schemeClr val="tx1"/>
                    </a:solidFill>
                  </a:rPr>
                  <a:t>2</a:t>
                </a:r>
                <a:r>
                  <a:rPr lang="de-DE" sz="2000" dirty="0">
                    <a:solidFill>
                      <a:schemeClr val="tx1"/>
                    </a:solidFill>
                  </a:rPr>
                  <a:t> · d · e </a:t>
                </a:r>
                <a:r>
                  <a:rPr lang="de-DE" sz="2000" baseline="30000" dirty="0">
                    <a:solidFill>
                      <a:schemeClr val="tx1"/>
                    </a:solidFill>
                  </a:rPr>
                  <a:t>−k t</a:t>
                </a:r>
                <a:endParaRPr lang="de-DE" sz="2000" baseline="30000" dirty="0"/>
              </a:p>
            </p:txBody>
          </p:sp>
        </mc:Choice>
        <mc:Fallback xmlns="">
          <p:sp>
            <p:nvSpPr>
              <p:cNvPr id="6" name="Textfeld 5">
                <a:extLst>
                  <a:ext uri="{FF2B5EF4-FFF2-40B4-BE49-F238E27FC236}">
                    <a16:creationId xmlns:a16="http://schemas.microsoft.com/office/drawing/2014/main" id="{E292DEFB-00A4-730B-4A7E-66C71223B74F}"/>
                  </a:ext>
                </a:extLst>
              </p:cNvPr>
              <p:cNvSpPr txBox="1">
                <a:spLocks noRot="1" noChangeAspect="1" noMove="1" noResize="1" noEditPoints="1" noAdjustHandles="1" noChangeArrowheads="1" noChangeShapeType="1" noTextEdit="1"/>
              </p:cNvSpPr>
              <p:nvPr/>
            </p:nvSpPr>
            <p:spPr>
              <a:xfrm>
                <a:off x="6915016" y="2904524"/>
                <a:ext cx="3415359" cy="409856"/>
              </a:xfrm>
              <a:prstGeom prst="rect">
                <a:avLst/>
              </a:prstGeom>
              <a:blipFill>
                <a:blip r:embed="rId3"/>
                <a:stretch>
                  <a:fillRect t="-4412" b="-25000"/>
                </a:stretch>
              </a:blipFill>
            </p:spPr>
            <p:txBody>
              <a:bodyPr/>
              <a:lstStyle/>
              <a:p>
                <a:r>
                  <a:rPr lang="de-DE">
                    <a:noFill/>
                  </a:rPr>
                  <a:t> </a:t>
                </a:r>
              </a:p>
            </p:txBody>
          </p:sp>
        </mc:Fallback>
      </mc:AlternateContent>
      <p:sp>
        <p:nvSpPr>
          <p:cNvPr id="8" name="Textfeld 7">
            <a:extLst>
              <a:ext uri="{FF2B5EF4-FFF2-40B4-BE49-F238E27FC236}">
                <a16:creationId xmlns:a16="http://schemas.microsoft.com/office/drawing/2014/main" id="{4419E703-347B-5FC5-F310-1CEE3F451AF8}"/>
              </a:ext>
            </a:extLst>
          </p:cNvPr>
          <p:cNvSpPr txBox="1"/>
          <p:nvPr/>
        </p:nvSpPr>
        <p:spPr>
          <a:xfrm>
            <a:off x="157263" y="259864"/>
            <a:ext cx="6838732" cy="369332"/>
          </a:xfrm>
          <a:prstGeom prst="rect">
            <a:avLst/>
          </a:prstGeom>
          <a:noFill/>
        </p:spPr>
        <p:txBody>
          <a:bodyPr wrap="none" rtlCol="0">
            <a:spAutoFit/>
          </a:bodyPr>
          <a:lstStyle/>
          <a:p>
            <a:r>
              <a:rPr lang="de-DE" dirty="0"/>
              <a:t>Lösungen der Differentialgleichungen nach den Allgemeinen Lösungen </a:t>
            </a:r>
          </a:p>
        </p:txBody>
      </p:sp>
      <p:sp>
        <p:nvSpPr>
          <p:cNvPr id="9" name="Textfeld 8">
            <a:extLst>
              <a:ext uri="{FF2B5EF4-FFF2-40B4-BE49-F238E27FC236}">
                <a16:creationId xmlns:a16="http://schemas.microsoft.com/office/drawing/2014/main" id="{1C420315-1B0C-5B8D-3265-1470A2799C91}"/>
              </a:ext>
            </a:extLst>
          </p:cNvPr>
          <p:cNvSpPr txBox="1"/>
          <p:nvPr/>
        </p:nvSpPr>
        <p:spPr>
          <a:xfrm>
            <a:off x="157263" y="5457184"/>
            <a:ext cx="184731" cy="574516"/>
          </a:xfrm>
          <a:prstGeom prst="rect">
            <a:avLst/>
          </a:prstGeom>
          <a:noFill/>
        </p:spPr>
        <p:txBody>
          <a:bodyPr wrap="none" rtlCol="0">
            <a:spAutoFit/>
          </a:bodyPr>
          <a:lstStyle/>
          <a:p>
            <a:endParaRPr lang="de-DE" sz="2000" baseline="-25000" dirty="0">
              <a:solidFill>
                <a:schemeClr val="tx1"/>
              </a:solidFill>
            </a:endParaRPr>
          </a:p>
          <a:p>
            <a:endParaRPr lang="de-DE" dirty="0"/>
          </a:p>
        </p:txBody>
      </p:sp>
      <p:sp>
        <p:nvSpPr>
          <p:cNvPr id="10" name="Textfeld 9">
            <a:extLst>
              <a:ext uri="{FF2B5EF4-FFF2-40B4-BE49-F238E27FC236}">
                <a16:creationId xmlns:a16="http://schemas.microsoft.com/office/drawing/2014/main" id="{1AA0EA39-A886-4402-12C3-7280716423B4}"/>
              </a:ext>
            </a:extLst>
          </p:cNvPr>
          <p:cNvSpPr txBox="1"/>
          <p:nvPr/>
        </p:nvSpPr>
        <p:spPr>
          <a:xfrm>
            <a:off x="206309" y="3640862"/>
            <a:ext cx="7555851" cy="369332"/>
          </a:xfrm>
          <a:prstGeom prst="rect">
            <a:avLst/>
          </a:prstGeom>
          <a:noFill/>
        </p:spPr>
        <p:txBody>
          <a:bodyPr wrap="none" rtlCol="0">
            <a:spAutoFit/>
          </a:bodyPr>
          <a:lstStyle/>
          <a:p>
            <a:r>
              <a:rPr lang="de-DE" dirty="0"/>
              <a:t>Um die Gleichung zu vereinfachen faktorisieren wir den gemeinsamen Faktor k</a:t>
            </a:r>
          </a:p>
        </p:txBody>
      </p:sp>
      <p:sp>
        <p:nvSpPr>
          <p:cNvPr id="11" name="Textfeld 10">
            <a:extLst>
              <a:ext uri="{FF2B5EF4-FFF2-40B4-BE49-F238E27FC236}">
                <a16:creationId xmlns:a16="http://schemas.microsoft.com/office/drawing/2014/main" id="{E2378286-8A17-2A1B-1A7C-F810BDD17EC5}"/>
              </a:ext>
            </a:extLst>
          </p:cNvPr>
          <p:cNvSpPr txBox="1"/>
          <p:nvPr/>
        </p:nvSpPr>
        <p:spPr>
          <a:xfrm>
            <a:off x="2466576" y="850418"/>
            <a:ext cx="2329420" cy="677108"/>
          </a:xfrm>
          <a:prstGeom prst="rect">
            <a:avLst/>
          </a:prstGeom>
          <a:noFill/>
        </p:spPr>
        <p:txBody>
          <a:bodyPr wrap="none" rtlCol="0">
            <a:spAutoFit/>
          </a:bodyPr>
          <a:lstStyle/>
          <a:p>
            <a:r>
              <a:rPr lang="de-DE" sz="2000" dirty="0">
                <a:solidFill>
                  <a:schemeClr val="tx1"/>
                </a:solidFill>
              </a:rPr>
              <a:t>G(t) = a · </a:t>
            </a:r>
            <a:r>
              <a:rPr lang="de-DE" sz="2000" dirty="0" err="1">
                <a:solidFill>
                  <a:schemeClr val="tx1"/>
                </a:solidFill>
              </a:rPr>
              <a:t>e</a:t>
            </a:r>
            <a:r>
              <a:rPr lang="de-DE" sz="2000" baseline="30000" dirty="0" err="1">
                <a:solidFill>
                  <a:schemeClr val="tx1"/>
                </a:solidFill>
              </a:rPr>
              <a:t>kt</a:t>
            </a:r>
            <a:r>
              <a:rPr lang="de-DE" sz="2000" dirty="0">
                <a:solidFill>
                  <a:schemeClr val="tx1"/>
                </a:solidFill>
              </a:rPr>
              <a:t>  + b · e</a:t>
            </a:r>
            <a:r>
              <a:rPr lang="de-DE" sz="2000" baseline="30000" dirty="0">
                <a:solidFill>
                  <a:schemeClr val="tx1"/>
                </a:solidFill>
              </a:rPr>
              <a:t>-</a:t>
            </a:r>
            <a:r>
              <a:rPr lang="de-DE" sz="2000" baseline="30000" dirty="0" err="1">
                <a:solidFill>
                  <a:schemeClr val="tx1"/>
                </a:solidFill>
              </a:rPr>
              <a:t>kt</a:t>
            </a:r>
            <a:endParaRPr lang="de-DE" sz="2000" baseline="30000" dirty="0">
              <a:solidFill>
                <a:schemeClr val="tx1"/>
              </a:solidFill>
            </a:endParaRPr>
          </a:p>
          <a:p>
            <a:endParaRPr lang="de-DE" dirty="0"/>
          </a:p>
        </p:txBody>
      </p:sp>
      <mc:AlternateContent xmlns:mc="http://schemas.openxmlformats.org/markup-compatibility/2006" xmlns:a14="http://schemas.microsoft.com/office/drawing/2010/main">
        <mc:Choice Requires="a14">
          <p:sp>
            <p:nvSpPr>
              <p:cNvPr id="12" name="Textfeld 11">
                <a:extLst>
                  <a:ext uri="{FF2B5EF4-FFF2-40B4-BE49-F238E27FC236}">
                    <a16:creationId xmlns:a16="http://schemas.microsoft.com/office/drawing/2014/main" id="{ACE7EA48-D9FB-CB07-741F-70EDD13812B2}"/>
                  </a:ext>
                </a:extLst>
              </p:cNvPr>
              <p:cNvSpPr txBox="1"/>
              <p:nvPr/>
            </p:nvSpPr>
            <p:spPr>
              <a:xfrm>
                <a:off x="206309" y="1908523"/>
                <a:ext cx="3424977" cy="688843"/>
              </a:xfrm>
              <a:prstGeom prst="rect">
                <a:avLst/>
              </a:prstGeom>
              <a:noFill/>
            </p:spPr>
            <p:txBody>
              <a:bodyPr wrap="none" rtlCol="0">
                <a:spAutoFit/>
              </a:bodyPr>
              <a:lstStyle/>
              <a:p>
                <a14:m>
                  <m:oMath xmlns:m="http://schemas.openxmlformats.org/officeDocument/2006/math">
                    <m:acc>
                      <m:accPr>
                        <m:chr m:val="̇"/>
                        <m:ctrlPr>
                          <a:rPr lang="de-DE" sz="2000" b="0" i="1" smtClean="0">
                            <a:solidFill>
                              <a:schemeClr val="tx1"/>
                            </a:solidFill>
                            <a:latin typeface="Cambria Math" panose="02040503050406030204" pitchFamily="18" charset="0"/>
                          </a:rPr>
                        </m:ctrlPr>
                      </m:accPr>
                      <m:e>
                        <m:r>
                          <a:rPr lang="de-DE" sz="2000" b="0" i="1" smtClean="0">
                            <a:solidFill>
                              <a:schemeClr val="tx1"/>
                            </a:solidFill>
                            <a:latin typeface="Cambria Math" panose="02040503050406030204" pitchFamily="18" charset="0"/>
                          </a:rPr>
                          <m:t>𝐺</m:t>
                        </m:r>
                      </m:e>
                    </m:acc>
                    <m:r>
                      <a:rPr lang="de-DE" sz="2000" b="0" i="1" smtClean="0">
                        <a:solidFill>
                          <a:schemeClr val="tx1"/>
                        </a:solidFill>
                        <a:latin typeface="Cambria Math" panose="02040503050406030204" pitchFamily="18" charset="0"/>
                      </a:rPr>
                      <m:t>(</m:t>
                    </m:r>
                    <m:r>
                      <a:rPr lang="de-DE" sz="2000" b="0" i="1" smtClean="0">
                        <a:solidFill>
                          <a:schemeClr val="tx1"/>
                        </a:solidFill>
                        <a:latin typeface="Cambria Math" panose="02040503050406030204" pitchFamily="18" charset="0"/>
                      </a:rPr>
                      <m:t>𝑡</m:t>
                    </m:r>
                    <m:r>
                      <a:rPr lang="de-DE" sz="2000" b="0" i="1" smtClean="0">
                        <a:solidFill>
                          <a:schemeClr val="tx1"/>
                        </a:solidFill>
                        <a:latin typeface="Cambria Math" panose="02040503050406030204" pitchFamily="18" charset="0"/>
                      </a:rPr>
                      <m:t>)</m:t>
                    </m:r>
                    <m:r>
                      <a:rPr lang="de-DE" sz="2000" i="0" smtClean="0">
                        <a:solidFill>
                          <a:schemeClr val="tx1"/>
                        </a:solidFill>
                        <a:latin typeface="Cambria Math" panose="02040503050406030204" pitchFamily="18" charset="0"/>
                      </a:rPr>
                      <m:t>=</m:t>
                    </m:r>
                  </m:oMath>
                </a14:m>
                <a:r>
                  <a:rPr lang="de-DE" sz="2000" dirty="0">
                    <a:solidFill>
                      <a:schemeClr val="tx1"/>
                    </a:solidFill>
                  </a:rPr>
                  <a:t> k · a · </a:t>
                </a:r>
                <a:r>
                  <a:rPr lang="de-DE" sz="2000" dirty="0" err="1">
                    <a:solidFill>
                      <a:schemeClr val="tx1"/>
                    </a:solidFill>
                  </a:rPr>
                  <a:t>e</a:t>
                </a:r>
                <a:r>
                  <a:rPr lang="de-DE" sz="2000" baseline="30000" dirty="0" err="1">
                    <a:solidFill>
                      <a:schemeClr val="tx1"/>
                    </a:solidFill>
                  </a:rPr>
                  <a:t>k</a:t>
                </a:r>
                <a:r>
                  <a:rPr lang="de-DE" sz="2000" baseline="30000" dirty="0">
                    <a:solidFill>
                      <a:schemeClr val="tx1"/>
                    </a:solidFill>
                  </a:rPr>
                  <a:t> t</a:t>
                </a:r>
                <a:r>
                  <a:rPr lang="de-DE" sz="2000" dirty="0">
                    <a:solidFill>
                      <a:schemeClr val="tx1"/>
                    </a:solidFill>
                  </a:rPr>
                  <a:t> + b · (−k) · e</a:t>
                </a:r>
                <a:r>
                  <a:rPr lang="de-DE" sz="2000" baseline="30000" dirty="0">
                    <a:solidFill>
                      <a:schemeClr val="tx1"/>
                    </a:solidFill>
                  </a:rPr>
                  <a:t>−k t</a:t>
                </a:r>
              </a:p>
              <a:p>
                <a:endParaRPr lang="de-DE" dirty="0"/>
              </a:p>
            </p:txBody>
          </p:sp>
        </mc:Choice>
        <mc:Fallback xmlns="">
          <p:sp>
            <p:nvSpPr>
              <p:cNvPr id="12" name="Textfeld 11">
                <a:extLst>
                  <a:ext uri="{FF2B5EF4-FFF2-40B4-BE49-F238E27FC236}">
                    <a16:creationId xmlns:a16="http://schemas.microsoft.com/office/drawing/2014/main" id="{ACE7EA48-D9FB-CB07-741F-70EDD13812B2}"/>
                  </a:ext>
                </a:extLst>
              </p:cNvPr>
              <p:cNvSpPr txBox="1">
                <a:spLocks noRot="1" noChangeAspect="1" noMove="1" noResize="1" noEditPoints="1" noAdjustHandles="1" noChangeArrowheads="1" noChangeShapeType="1" noTextEdit="1"/>
              </p:cNvSpPr>
              <p:nvPr/>
            </p:nvSpPr>
            <p:spPr>
              <a:xfrm>
                <a:off x="206309" y="1908523"/>
                <a:ext cx="3424977" cy="688843"/>
              </a:xfrm>
              <a:prstGeom prst="rect">
                <a:avLst/>
              </a:prstGeom>
              <a:blipFill>
                <a:blip r:embed="rId4"/>
                <a:stretch>
                  <a:fillRect t="-265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3" name="Textfeld 12">
                <a:extLst>
                  <a:ext uri="{FF2B5EF4-FFF2-40B4-BE49-F238E27FC236}">
                    <a16:creationId xmlns:a16="http://schemas.microsoft.com/office/drawing/2014/main" id="{C352B75E-F2FD-40C4-C7DC-36DDA5C33B4B}"/>
                  </a:ext>
                </a:extLst>
              </p:cNvPr>
              <p:cNvSpPr txBox="1"/>
              <p:nvPr/>
            </p:nvSpPr>
            <p:spPr>
              <a:xfrm>
                <a:off x="206309" y="2900458"/>
                <a:ext cx="3159904" cy="688843"/>
              </a:xfrm>
              <a:prstGeom prst="rect">
                <a:avLst/>
              </a:prstGeom>
              <a:noFill/>
            </p:spPr>
            <p:txBody>
              <a:bodyPr wrap="none" rtlCol="0">
                <a:spAutoFit/>
              </a:bodyPr>
              <a:lstStyle/>
              <a:p>
                <a14:m>
                  <m:oMath xmlns:m="http://schemas.openxmlformats.org/officeDocument/2006/math">
                    <m:acc>
                      <m:accPr>
                        <m:chr m:val="̈"/>
                        <m:ctrlPr>
                          <a:rPr lang="de-DE" sz="2000" i="1" dirty="0" smtClean="0">
                            <a:solidFill>
                              <a:schemeClr val="tx1"/>
                            </a:solidFill>
                            <a:latin typeface="Cambria Math" panose="02040503050406030204" pitchFamily="18" charset="0"/>
                          </a:rPr>
                        </m:ctrlPr>
                      </m:accPr>
                      <m:e>
                        <m:r>
                          <a:rPr lang="de-DE" sz="2000" i="1" dirty="0" smtClean="0">
                            <a:solidFill>
                              <a:schemeClr val="tx1"/>
                            </a:solidFill>
                            <a:latin typeface="Cambria Math" panose="02040503050406030204" pitchFamily="18" charset="0"/>
                          </a:rPr>
                          <m:t>𝐺</m:t>
                        </m:r>
                      </m:e>
                    </m:acc>
                  </m:oMath>
                </a14:m>
                <a:r>
                  <a:rPr lang="de-DE" sz="2000" dirty="0">
                    <a:solidFill>
                      <a:schemeClr val="tx1"/>
                    </a:solidFill>
                  </a:rPr>
                  <a:t>(t) = k</a:t>
                </a:r>
                <a:r>
                  <a:rPr lang="de-DE" sz="2000" baseline="30000" dirty="0">
                    <a:solidFill>
                      <a:schemeClr val="tx1"/>
                    </a:solidFill>
                  </a:rPr>
                  <a:t>2</a:t>
                </a:r>
                <a:r>
                  <a:rPr lang="de-DE" sz="2000" dirty="0">
                    <a:solidFill>
                      <a:schemeClr val="tx1"/>
                    </a:solidFill>
                  </a:rPr>
                  <a:t> · a · </a:t>
                </a:r>
                <a:r>
                  <a:rPr lang="de-DE" sz="2000" dirty="0" err="1">
                    <a:solidFill>
                      <a:schemeClr val="tx1"/>
                    </a:solidFill>
                  </a:rPr>
                  <a:t>e</a:t>
                </a:r>
                <a:r>
                  <a:rPr lang="de-DE" sz="2000" baseline="30000" dirty="0" err="1">
                    <a:solidFill>
                      <a:schemeClr val="tx1"/>
                    </a:solidFill>
                  </a:rPr>
                  <a:t>k</a:t>
                </a:r>
                <a:r>
                  <a:rPr lang="de-DE" sz="2000" baseline="30000" dirty="0">
                    <a:solidFill>
                      <a:schemeClr val="tx1"/>
                    </a:solidFill>
                  </a:rPr>
                  <a:t> t</a:t>
                </a:r>
                <a:r>
                  <a:rPr lang="de-DE" sz="2000" dirty="0">
                    <a:solidFill>
                      <a:schemeClr val="tx1"/>
                    </a:solidFill>
                  </a:rPr>
                  <a:t> + k</a:t>
                </a:r>
                <a:r>
                  <a:rPr lang="de-DE" sz="2000" baseline="30000" dirty="0">
                    <a:solidFill>
                      <a:schemeClr val="tx1"/>
                    </a:solidFill>
                  </a:rPr>
                  <a:t>2</a:t>
                </a:r>
                <a:r>
                  <a:rPr lang="de-DE" sz="2000" dirty="0">
                    <a:solidFill>
                      <a:schemeClr val="tx1"/>
                    </a:solidFill>
                  </a:rPr>
                  <a:t> · b · e</a:t>
                </a:r>
                <a:r>
                  <a:rPr lang="de-DE" sz="2000" baseline="30000" dirty="0">
                    <a:solidFill>
                      <a:schemeClr val="tx1"/>
                    </a:solidFill>
                  </a:rPr>
                  <a:t>−k t</a:t>
                </a:r>
              </a:p>
              <a:p>
                <a:endParaRPr lang="de-DE" dirty="0"/>
              </a:p>
            </p:txBody>
          </p:sp>
        </mc:Choice>
        <mc:Fallback xmlns="">
          <p:sp>
            <p:nvSpPr>
              <p:cNvPr id="13" name="Textfeld 12">
                <a:extLst>
                  <a:ext uri="{FF2B5EF4-FFF2-40B4-BE49-F238E27FC236}">
                    <a16:creationId xmlns:a16="http://schemas.microsoft.com/office/drawing/2014/main" id="{C352B75E-F2FD-40C4-C7DC-36DDA5C33B4B}"/>
                  </a:ext>
                </a:extLst>
              </p:cNvPr>
              <p:cNvSpPr txBox="1">
                <a:spLocks noRot="1" noChangeAspect="1" noMove="1" noResize="1" noEditPoints="1" noAdjustHandles="1" noChangeArrowheads="1" noChangeShapeType="1" noTextEdit="1"/>
              </p:cNvSpPr>
              <p:nvPr/>
            </p:nvSpPr>
            <p:spPr>
              <a:xfrm>
                <a:off x="206309" y="2900458"/>
                <a:ext cx="3159904" cy="688843"/>
              </a:xfrm>
              <a:prstGeom prst="rect">
                <a:avLst/>
              </a:prstGeom>
              <a:blipFill>
                <a:blip r:embed="rId5"/>
                <a:stretch>
                  <a:fillRect t="-354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B2A242F9-376C-0A3B-2D98-09A91725559A}"/>
                  </a:ext>
                </a:extLst>
              </p:cNvPr>
              <p:cNvSpPr txBox="1"/>
              <p:nvPr/>
            </p:nvSpPr>
            <p:spPr>
              <a:xfrm>
                <a:off x="157263" y="2391444"/>
                <a:ext cx="4241418" cy="4118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de-DE" sz="2000" i="1" smtClean="0">
                              <a:solidFill>
                                <a:schemeClr val="tx1"/>
                              </a:solidFill>
                              <a:latin typeface="Cambria Math" panose="02040503050406030204" pitchFamily="18" charset="0"/>
                            </a:rPr>
                          </m:ctrlPr>
                        </m:accPr>
                        <m:e>
                          <m:r>
                            <a:rPr lang="de-DE" sz="2000" i="1">
                              <a:solidFill>
                                <a:schemeClr val="tx1"/>
                              </a:solidFill>
                              <a:latin typeface="Cambria Math" panose="02040503050406030204" pitchFamily="18" charset="0"/>
                            </a:rPr>
                            <m:t>𝐺</m:t>
                          </m:r>
                        </m:e>
                      </m:acc>
                      <m:d>
                        <m:dPr>
                          <m:ctrlPr>
                            <a:rPr lang="de-DE" sz="2000" i="1">
                              <a:solidFill>
                                <a:schemeClr val="tx1"/>
                              </a:solidFill>
                              <a:latin typeface="Cambria Math" panose="02040503050406030204" pitchFamily="18" charset="0"/>
                            </a:rPr>
                          </m:ctrlPr>
                        </m:dPr>
                        <m:e>
                          <m:r>
                            <m:rPr>
                              <m:sty m:val="p"/>
                            </m:rPr>
                            <a:rPr lang="de-DE" sz="2000" b="0" i="0" smtClean="0">
                              <a:solidFill>
                                <a:schemeClr val="tx1"/>
                              </a:solidFill>
                              <a:latin typeface="Cambria Math" panose="02040503050406030204" pitchFamily="18" charset="0"/>
                            </a:rPr>
                            <m:t>t</m:t>
                          </m:r>
                        </m:e>
                      </m:d>
                      <m:r>
                        <a:rPr lang="de-DE" sz="2000" i="0">
                          <a:solidFill>
                            <a:schemeClr val="tx1"/>
                          </a:solidFill>
                          <a:latin typeface="Cambria Math" panose="02040503050406030204" pitchFamily="18" charset="0"/>
                        </a:rPr>
                        <m:t>=</m:t>
                      </m:r>
                      <m:r>
                        <m:rPr>
                          <m:nor/>
                        </m:rPr>
                        <a:rPr lang="de-DE" sz="2000">
                          <a:solidFill>
                            <a:schemeClr val="tx1"/>
                          </a:solidFill>
                        </a:rPr>
                        <m:t>k</m:t>
                      </m:r>
                      <m:r>
                        <m:rPr>
                          <m:nor/>
                        </m:rPr>
                        <a:rPr lang="de-DE" sz="2000" baseline="30000">
                          <a:solidFill>
                            <a:schemeClr val="tx1"/>
                          </a:solidFill>
                        </a:rPr>
                        <m:t>2</m:t>
                      </m:r>
                      <m:r>
                        <m:rPr>
                          <m:nor/>
                        </m:rPr>
                        <a:rPr lang="de-DE" sz="2000">
                          <a:solidFill>
                            <a:schemeClr val="tx1"/>
                          </a:solidFill>
                        </a:rPr>
                        <m:t> · </m:t>
                      </m:r>
                      <m:r>
                        <m:rPr>
                          <m:nor/>
                        </m:rPr>
                        <a:rPr lang="de-DE" sz="2000">
                          <a:solidFill>
                            <a:schemeClr val="tx1"/>
                          </a:solidFill>
                        </a:rPr>
                        <m:t>a</m:t>
                      </m:r>
                      <m:r>
                        <m:rPr>
                          <m:nor/>
                        </m:rPr>
                        <a:rPr lang="de-DE" sz="2000">
                          <a:solidFill>
                            <a:schemeClr val="tx1"/>
                          </a:solidFill>
                        </a:rPr>
                        <m:t> · </m:t>
                      </m:r>
                      <m:r>
                        <m:rPr>
                          <m:nor/>
                        </m:rPr>
                        <a:rPr lang="de-DE" sz="2000">
                          <a:solidFill>
                            <a:schemeClr val="tx1"/>
                          </a:solidFill>
                        </a:rPr>
                        <m:t>e</m:t>
                      </m:r>
                      <m:r>
                        <m:rPr>
                          <m:nor/>
                        </m:rPr>
                        <a:rPr lang="de-DE" sz="2000">
                          <a:solidFill>
                            <a:schemeClr val="tx1"/>
                          </a:solidFill>
                        </a:rPr>
                        <m:t> </m:t>
                      </m:r>
                      <m:r>
                        <m:rPr>
                          <m:nor/>
                        </m:rPr>
                        <a:rPr lang="de-DE" sz="2000" baseline="30000">
                          <a:solidFill>
                            <a:schemeClr val="tx1"/>
                          </a:solidFill>
                        </a:rPr>
                        <m:t>k</m:t>
                      </m:r>
                      <m:r>
                        <m:rPr>
                          <m:nor/>
                        </m:rPr>
                        <a:rPr lang="de-DE" sz="2000" baseline="30000">
                          <a:solidFill>
                            <a:schemeClr val="tx1"/>
                          </a:solidFill>
                        </a:rPr>
                        <m:t> </m:t>
                      </m:r>
                      <m:r>
                        <m:rPr>
                          <m:nor/>
                        </m:rPr>
                        <a:rPr lang="de-DE" sz="2000" baseline="30000">
                          <a:solidFill>
                            <a:schemeClr val="tx1"/>
                          </a:solidFill>
                        </a:rPr>
                        <m:t>t</m:t>
                      </m:r>
                      <m:r>
                        <m:rPr>
                          <m:nor/>
                        </m:rPr>
                        <a:rPr lang="de-DE" sz="2000">
                          <a:solidFill>
                            <a:schemeClr val="tx1"/>
                          </a:solidFill>
                        </a:rPr>
                        <m:t> + </m:t>
                      </m:r>
                      <m:r>
                        <m:rPr>
                          <m:nor/>
                        </m:rPr>
                        <a:rPr lang="de-DE" sz="2000">
                          <a:solidFill>
                            <a:schemeClr val="tx1"/>
                          </a:solidFill>
                        </a:rPr>
                        <m:t>b</m:t>
                      </m:r>
                      <m:r>
                        <m:rPr>
                          <m:nor/>
                        </m:rPr>
                        <a:rPr lang="de-DE" sz="2000">
                          <a:solidFill>
                            <a:schemeClr val="tx1"/>
                          </a:solidFill>
                        </a:rPr>
                        <m:t> · (−</m:t>
                      </m:r>
                      <m:r>
                        <m:rPr>
                          <m:nor/>
                        </m:rPr>
                        <a:rPr lang="de-DE" sz="2000">
                          <a:solidFill>
                            <a:schemeClr val="tx1"/>
                          </a:solidFill>
                        </a:rPr>
                        <m:t>k</m:t>
                      </m:r>
                      <m:r>
                        <m:rPr>
                          <m:nor/>
                        </m:rPr>
                        <a:rPr lang="de-DE" sz="2000">
                          <a:solidFill>
                            <a:schemeClr val="tx1"/>
                          </a:solidFill>
                        </a:rPr>
                        <m:t>) · (−</m:t>
                      </m:r>
                      <m:r>
                        <m:rPr>
                          <m:nor/>
                        </m:rPr>
                        <a:rPr lang="de-DE" sz="2000">
                          <a:solidFill>
                            <a:schemeClr val="tx1"/>
                          </a:solidFill>
                        </a:rPr>
                        <m:t>k</m:t>
                      </m:r>
                      <m:r>
                        <m:rPr>
                          <m:nor/>
                        </m:rPr>
                        <a:rPr lang="de-DE" sz="2000">
                          <a:solidFill>
                            <a:schemeClr val="tx1"/>
                          </a:solidFill>
                        </a:rPr>
                        <m:t>) · </m:t>
                      </m:r>
                      <m:r>
                        <m:rPr>
                          <m:nor/>
                        </m:rPr>
                        <a:rPr lang="de-DE" sz="2000">
                          <a:solidFill>
                            <a:schemeClr val="tx1"/>
                          </a:solidFill>
                        </a:rPr>
                        <m:t>e</m:t>
                      </m:r>
                      <m:r>
                        <m:rPr>
                          <m:nor/>
                        </m:rPr>
                        <a:rPr lang="de-DE" sz="2000" baseline="30000">
                          <a:solidFill>
                            <a:schemeClr val="tx1"/>
                          </a:solidFill>
                        </a:rPr>
                        <m:t>−</m:t>
                      </m:r>
                      <m:r>
                        <m:rPr>
                          <m:nor/>
                        </m:rPr>
                        <a:rPr lang="de-DE" sz="2000" baseline="30000">
                          <a:solidFill>
                            <a:schemeClr val="tx1"/>
                          </a:solidFill>
                        </a:rPr>
                        <m:t>k</m:t>
                      </m:r>
                      <m:r>
                        <m:rPr>
                          <m:nor/>
                        </m:rPr>
                        <a:rPr lang="de-DE" sz="2000" baseline="30000">
                          <a:solidFill>
                            <a:schemeClr val="tx1"/>
                          </a:solidFill>
                        </a:rPr>
                        <m:t> </m:t>
                      </m:r>
                      <m:r>
                        <m:rPr>
                          <m:nor/>
                        </m:rPr>
                        <a:rPr lang="de-DE" sz="2000" baseline="30000">
                          <a:solidFill>
                            <a:schemeClr val="tx1"/>
                          </a:solidFill>
                        </a:rPr>
                        <m:t>t</m:t>
                      </m:r>
                    </m:oMath>
                  </m:oMathPara>
                </a14:m>
                <a:endParaRPr lang="de-DE" sz="2000" baseline="30000" dirty="0"/>
              </a:p>
            </p:txBody>
          </p:sp>
        </mc:Choice>
        <mc:Fallback xmlns="">
          <p:sp>
            <p:nvSpPr>
              <p:cNvPr id="5" name="Textfeld 4">
                <a:extLst>
                  <a:ext uri="{FF2B5EF4-FFF2-40B4-BE49-F238E27FC236}">
                    <a16:creationId xmlns:a16="http://schemas.microsoft.com/office/drawing/2014/main" id="{B2A242F9-376C-0A3B-2D98-09A91725559A}"/>
                  </a:ext>
                </a:extLst>
              </p:cNvPr>
              <p:cNvSpPr txBox="1">
                <a:spLocks noRot="1" noChangeAspect="1" noMove="1" noResize="1" noEditPoints="1" noAdjustHandles="1" noChangeArrowheads="1" noChangeShapeType="1" noTextEdit="1"/>
              </p:cNvSpPr>
              <p:nvPr/>
            </p:nvSpPr>
            <p:spPr>
              <a:xfrm>
                <a:off x="157263" y="2391444"/>
                <a:ext cx="4241418" cy="411844"/>
              </a:xfrm>
              <a:prstGeom prst="rect">
                <a:avLst/>
              </a:prstGeom>
              <a:blipFill>
                <a:blip r:embed="rId6"/>
                <a:stretch>
                  <a:fillRect b="-1176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5" name="Textfeld 14">
                <a:extLst>
                  <a:ext uri="{FF2B5EF4-FFF2-40B4-BE49-F238E27FC236}">
                    <a16:creationId xmlns:a16="http://schemas.microsoft.com/office/drawing/2014/main" id="{E38394B9-2044-E536-2EDA-9A0CFF263E25}"/>
                  </a:ext>
                </a:extLst>
              </p:cNvPr>
              <p:cNvSpPr txBox="1"/>
              <p:nvPr/>
            </p:nvSpPr>
            <p:spPr>
              <a:xfrm>
                <a:off x="249628" y="4373326"/>
                <a:ext cx="3769302" cy="411844"/>
              </a:xfrm>
              <a:prstGeom prst="rect">
                <a:avLst/>
              </a:prstGeom>
              <a:noFill/>
            </p:spPr>
            <p:txBody>
              <a:bodyPr wrap="none" rtlCol="0">
                <a:spAutoFit/>
              </a:bodyPr>
              <a:lstStyle/>
              <a:p>
                <a14:m>
                  <m:oMath xmlns:m="http://schemas.openxmlformats.org/officeDocument/2006/math">
                    <m:acc>
                      <m:accPr>
                        <m:chr m:val="̈"/>
                        <m:ctrlPr>
                          <a:rPr lang="de-DE" sz="2000" i="1" dirty="0" smtClean="0">
                            <a:solidFill>
                              <a:schemeClr val="tx1"/>
                            </a:solidFill>
                            <a:latin typeface="Cambria Math" panose="02040503050406030204" pitchFamily="18" charset="0"/>
                          </a:rPr>
                        </m:ctrlPr>
                      </m:accPr>
                      <m:e>
                        <m:r>
                          <a:rPr lang="de-DE" sz="2000" i="1" dirty="0" smtClean="0">
                            <a:solidFill>
                              <a:schemeClr val="tx1"/>
                            </a:solidFill>
                            <a:latin typeface="Cambria Math" panose="02040503050406030204" pitchFamily="18" charset="0"/>
                          </a:rPr>
                          <m:t>𝐺</m:t>
                        </m:r>
                      </m:e>
                    </m:acc>
                  </m:oMath>
                </a14:m>
                <a:r>
                  <a:rPr lang="de-DE" sz="2000" dirty="0">
                    <a:solidFill>
                      <a:schemeClr val="tx1"/>
                    </a:solidFill>
                  </a:rPr>
                  <a:t>(t) </a:t>
                </a:r>
                <a:r>
                  <a:rPr lang="de-DE" sz="2000" dirty="0"/>
                  <a:t>= k</a:t>
                </a:r>
                <a:r>
                  <a:rPr lang="de-DE" sz="2000" baseline="30000" dirty="0"/>
                  <a:t>2</a:t>
                </a:r>
                <a:r>
                  <a:rPr lang="de-DE" sz="2000" dirty="0"/>
                  <a:t> ( a · </a:t>
                </a:r>
                <a:r>
                  <a:rPr lang="de-DE" sz="2000" dirty="0" err="1"/>
                  <a:t>e</a:t>
                </a:r>
                <a:r>
                  <a:rPr lang="de-DE" sz="2000" baseline="30000" dirty="0" err="1"/>
                  <a:t>kt</a:t>
                </a:r>
                <a:r>
                  <a:rPr lang="de-DE" sz="2000" dirty="0"/>
                  <a:t> + b · e</a:t>
                </a:r>
                <a:r>
                  <a:rPr lang="de-DE" sz="2000" baseline="30000" dirty="0"/>
                  <a:t>-</a:t>
                </a:r>
                <a:r>
                  <a:rPr lang="de-DE" sz="2000" baseline="30000" dirty="0" err="1"/>
                  <a:t>kt</a:t>
                </a:r>
                <a:r>
                  <a:rPr lang="de-DE" sz="2000" dirty="0"/>
                  <a:t>) = </a:t>
                </a:r>
                <a14:m>
                  <m:oMath xmlns:m="http://schemas.openxmlformats.org/officeDocument/2006/math">
                    <m:sSup>
                      <m:sSupPr>
                        <m:ctrlPr>
                          <a:rPr lang="de-DE" sz="2000" i="1">
                            <a:latin typeface="Cambria Math" panose="02040503050406030204" pitchFamily="18" charset="0"/>
                          </a:rPr>
                        </m:ctrlPr>
                      </m:sSupPr>
                      <m:e>
                        <m:r>
                          <a:rPr lang="de-DE" sz="2000" i="1">
                            <a:latin typeface="Cambria Math" panose="02040503050406030204" pitchFamily="18" charset="0"/>
                          </a:rPr>
                          <m:t>𝑘</m:t>
                        </m:r>
                      </m:e>
                      <m:sup>
                        <m:r>
                          <a:rPr lang="de-DE" sz="2000">
                            <a:latin typeface="Cambria Math" panose="02040503050406030204" pitchFamily="18" charset="0"/>
                          </a:rPr>
                          <m:t>2</m:t>
                        </m:r>
                      </m:sup>
                    </m:sSup>
                    <m:r>
                      <a:rPr lang="de-DE" sz="2000" i="1">
                        <a:latin typeface="Cambria Math" panose="02040503050406030204" pitchFamily="18" charset="0"/>
                      </a:rPr>
                      <m:t>𝐺</m:t>
                    </m:r>
                    <m:d>
                      <m:dPr>
                        <m:ctrlPr>
                          <a:rPr lang="de-DE" sz="2000" i="1">
                            <a:latin typeface="Cambria Math" panose="02040503050406030204" pitchFamily="18" charset="0"/>
                          </a:rPr>
                        </m:ctrlPr>
                      </m:dPr>
                      <m:e>
                        <m:r>
                          <a:rPr lang="de-DE" sz="2000" i="1">
                            <a:latin typeface="Cambria Math" panose="02040503050406030204" pitchFamily="18" charset="0"/>
                          </a:rPr>
                          <m:t>𝑡</m:t>
                        </m:r>
                      </m:e>
                    </m:d>
                  </m:oMath>
                </a14:m>
                <a:endParaRPr lang="de-DE" sz="2000" dirty="0"/>
              </a:p>
            </p:txBody>
          </p:sp>
        </mc:Choice>
        <mc:Fallback xmlns="">
          <p:sp>
            <p:nvSpPr>
              <p:cNvPr id="15" name="Textfeld 14">
                <a:extLst>
                  <a:ext uri="{FF2B5EF4-FFF2-40B4-BE49-F238E27FC236}">
                    <a16:creationId xmlns:a16="http://schemas.microsoft.com/office/drawing/2014/main" id="{E38394B9-2044-E536-2EDA-9A0CFF263E25}"/>
                  </a:ext>
                </a:extLst>
              </p:cNvPr>
              <p:cNvSpPr txBox="1">
                <a:spLocks noRot="1" noChangeAspect="1" noMove="1" noResize="1" noEditPoints="1" noAdjustHandles="1" noChangeArrowheads="1" noChangeShapeType="1" noTextEdit="1"/>
              </p:cNvSpPr>
              <p:nvPr/>
            </p:nvSpPr>
            <p:spPr>
              <a:xfrm>
                <a:off x="249628" y="4373326"/>
                <a:ext cx="3769302" cy="411844"/>
              </a:xfrm>
              <a:prstGeom prst="rect">
                <a:avLst/>
              </a:prstGeom>
              <a:blipFill>
                <a:blip r:embed="rId7"/>
                <a:stretch>
                  <a:fillRect t="-4412" b="-2500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6" name="Textfeld 15">
                <a:extLst>
                  <a:ext uri="{FF2B5EF4-FFF2-40B4-BE49-F238E27FC236}">
                    <a16:creationId xmlns:a16="http://schemas.microsoft.com/office/drawing/2014/main" id="{9F5115EF-560D-82EB-E7FA-161431F462AB}"/>
                  </a:ext>
                </a:extLst>
              </p:cNvPr>
              <p:cNvSpPr txBox="1"/>
              <p:nvPr/>
            </p:nvSpPr>
            <p:spPr>
              <a:xfrm>
                <a:off x="6915016" y="2389366"/>
                <a:ext cx="4119013" cy="4098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de-DE" sz="2000" i="1" smtClean="0">
                              <a:solidFill>
                                <a:schemeClr val="tx1"/>
                              </a:solidFill>
                              <a:latin typeface="Cambria Math" panose="02040503050406030204" pitchFamily="18" charset="0"/>
                            </a:rPr>
                          </m:ctrlPr>
                        </m:accPr>
                        <m:e>
                          <m:r>
                            <a:rPr lang="de-DE" sz="2000" b="0" i="1" smtClean="0">
                              <a:solidFill>
                                <a:schemeClr val="tx1"/>
                              </a:solidFill>
                              <a:latin typeface="Cambria Math" panose="02040503050406030204" pitchFamily="18" charset="0"/>
                            </a:rPr>
                            <m:t>𝐻</m:t>
                          </m:r>
                        </m:e>
                      </m:acc>
                      <m:d>
                        <m:dPr>
                          <m:ctrlPr>
                            <a:rPr lang="de-DE" sz="2000" i="1">
                              <a:solidFill>
                                <a:schemeClr val="tx1"/>
                              </a:solidFill>
                              <a:latin typeface="Cambria Math" panose="02040503050406030204" pitchFamily="18" charset="0"/>
                            </a:rPr>
                          </m:ctrlPr>
                        </m:dPr>
                        <m:e>
                          <m:r>
                            <m:rPr>
                              <m:sty m:val="p"/>
                            </m:rPr>
                            <a:rPr lang="de-DE" sz="2000" b="0" i="0" smtClean="0">
                              <a:solidFill>
                                <a:schemeClr val="tx1"/>
                              </a:solidFill>
                              <a:latin typeface="Cambria Math" panose="02040503050406030204" pitchFamily="18" charset="0"/>
                            </a:rPr>
                            <m:t>t</m:t>
                          </m:r>
                        </m:e>
                      </m:d>
                      <m:r>
                        <a:rPr lang="de-DE" sz="2000" i="0">
                          <a:solidFill>
                            <a:schemeClr val="tx1"/>
                          </a:solidFill>
                          <a:latin typeface="Cambria Math" panose="02040503050406030204" pitchFamily="18" charset="0"/>
                        </a:rPr>
                        <m:t>=</m:t>
                      </m:r>
                      <m:r>
                        <m:rPr>
                          <m:nor/>
                        </m:rPr>
                        <a:rPr lang="de-DE" sz="2000">
                          <a:solidFill>
                            <a:schemeClr val="tx1"/>
                          </a:solidFill>
                        </a:rPr>
                        <m:t>k</m:t>
                      </m:r>
                      <m:r>
                        <m:rPr>
                          <m:nor/>
                        </m:rPr>
                        <a:rPr lang="de-DE" sz="2000" baseline="30000">
                          <a:solidFill>
                            <a:schemeClr val="tx1"/>
                          </a:solidFill>
                        </a:rPr>
                        <m:t>2</m:t>
                      </m:r>
                      <m:r>
                        <m:rPr>
                          <m:nor/>
                        </m:rPr>
                        <a:rPr lang="de-DE" sz="2000">
                          <a:solidFill>
                            <a:schemeClr val="tx1"/>
                          </a:solidFill>
                        </a:rPr>
                        <m:t> · </m:t>
                      </m:r>
                      <m:r>
                        <m:rPr>
                          <m:nor/>
                        </m:rPr>
                        <a:rPr lang="de-DE" sz="2000" b="0" i="0" smtClean="0">
                          <a:solidFill>
                            <a:schemeClr val="tx1"/>
                          </a:solidFill>
                        </a:rPr>
                        <m:t>c</m:t>
                      </m:r>
                      <m:r>
                        <m:rPr>
                          <m:nor/>
                        </m:rPr>
                        <a:rPr lang="de-DE" sz="2000">
                          <a:solidFill>
                            <a:schemeClr val="tx1"/>
                          </a:solidFill>
                        </a:rPr>
                        <m:t> · </m:t>
                      </m:r>
                      <m:r>
                        <m:rPr>
                          <m:nor/>
                        </m:rPr>
                        <a:rPr lang="de-DE" sz="2000">
                          <a:solidFill>
                            <a:schemeClr val="tx1"/>
                          </a:solidFill>
                        </a:rPr>
                        <m:t>e</m:t>
                      </m:r>
                      <m:r>
                        <m:rPr>
                          <m:nor/>
                        </m:rPr>
                        <a:rPr lang="de-DE" sz="2000">
                          <a:solidFill>
                            <a:schemeClr val="tx1"/>
                          </a:solidFill>
                        </a:rPr>
                        <m:t> </m:t>
                      </m:r>
                      <m:r>
                        <m:rPr>
                          <m:nor/>
                        </m:rPr>
                        <a:rPr lang="de-DE" sz="2000" baseline="30000">
                          <a:solidFill>
                            <a:schemeClr val="tx1"/>
                          </a:solidFill>
                        </a:rPr>
                        <m:t>k</m:t>
                      </m:r>
                      <m:r>
                        <m:rPr>
                          <m:nor/>
                        </m:rPr>
                        <a:rPr lang="de-DE" sz="2000" baseline="30000">
                          <a:solidFill>
                            <a:schemeClr val="tx1"/>
                          </a:solidFill>
                        </a:rPr>
                        <m:t> </m:t>
                      </m:r>
                      <m:r>
                        <m:rPr>
                          <m:nor/>
                        </m:rPr>
                        <a:rPr lang="de-DE" sz="2000" baseline="30000">
                          <a:solidFill>
                            <a:schemeClr val="tx1"/>
                          </a:solidFill>
                        </a:rPr>
                        <m:t>t</m:t>
                      </m:r>
                      <m:r>
                        <m:rPr>
                          <m:nor/>
                        </m:rPr>
                        <a:rPr lang="de-DE" sz="2000">
                          <a:solidFill>
                            <a:schemeClr val="tx1"/>
                          </a:solidFill>
                        </a:rPr>
                        <m:t> + </m:t>
                      </m:r>
                      <m:r>
                        <m:rPr>
                          <m:nor/>
                        </m:rPr>
                        <a:rPr lang="de-DE" sz="2000" b="0" i="0" smtClean="0">
                          <a:solidFill>
                            <a:schemeClr val="tx1"/>
                          </a:solidFill>
                        </a:rPr>
                        <m:t>d</m:t>
                      </m:r>
                      <m:r>
                        <m:rPr>
                          <m:nor/>
                        </m:rPr>
                        <a:rPr lang="de-DE" sz="2000">
                          <a:solidFill>
                            <a:schemeClr val="tx1"/>
                          </a:solidFill>
                        </a:rPr>
                        <m:t> · (−</m:t>
                      </m:r>
                      <m:r>
                        <m:rPr>
                          <m:nor/>
                        </m:rPr>
                        <a:rPr lang="de-DE" sz="2000">
                          <a:solidFill>
                            <a:schemeClr val="tx1"/>
                          </a:solidFill>
                        </a:rPr>
                        <m:t>k</m:t>
                      </m:r>
                      <m:r>
                        <m:rPr>
                          <m:nor/>
                        </m:rPr>
                        <a:rPr lang="de-DE" sz="2000">
                          <a:solidFill>
                            <a:schemeClr val="tx1"/>
                          </a:solidFill>
                        </a:rPr>
                        <m:t>) · (−</m:t>
                      </m:r>
                      <m:r>
                        <m:rPr>
                          <m:nor/>
                        </m:rPr>
                        <a:rPr lang="de-DE" sz="2000">
                          <a:solidFill>
                            <a:schemeClr val="tx1"/>
                          </a:solidFill>
                        </a:rPr>
                        <m:t>k</m:t>
                      </m:r>
                      <m:r>
                        <m:rPr>
                          <m:nor/>
                        </m:rPr>
                        <a:rPr lang="de-DE" sz="2000">
                          <a:solidFill>
                            <a:schemeClr val="tx1"/>
                          </a:solidFill>
                        </a:rPr>
                        <m:t>) · </m:t>
                      </m:r>
                      <m:r>
                        <m:rPr>
                          <m:nor/>
                        </m:rPr>
                        <a:rPr lang="de-DE" sz="2000">
                          <a:solidFill>
                            <a:schemeClr val="tx1"/>
                          </a:solidFill>
                        </a:rPr>
                        <m:t>e</m:t>
                      </m:r>
                      <m:r>
                        <m:rPr>
                          <m:nor/>
                        </m:rPr>
                        <a:rPr lang="de-DE" sz="2000" b="0" i="0" baseline="30000" smtClean="0">
                          <a:solidFill>
                            <a:schemeClr val="tx1"/>
                          </a:solidFill>
                        </a:rPr>
                        <m:t>−</m:t>
                      </m:r>
                      <m:r>
                        <m:rPr>
                          <m:nor/>
                        </m:rPr>
                        <a:rPr lang="de-DE" sz="2000" b="0" i="0" baseline="30000" smtClean="0">
                          <a:solidFill>
                            <a:schemeClr val="tx1"/>
                          </a:solidFill>
                        </a:rPr>
                        <m:t>kt</m:t>
                      </m:r>
                    </m:oMath>
                  </m:oMathPara>
                </a14:m>
                <a:endParaRPr lang="de-DE" sz="2000" baseline="30000" dirty="0"/>
              </a:p>
            </p:txBody>
          </p:sp>
        </mc:Choice>
        <mc:Fallback xmlns="">
          <p:sp>
            <p:nvSpPr>
              <p:cNvPr id="16" name="Textfeld 15">
                <a:extLst>
                  <a:ext uri="{FF2B5EF4-FFF2-40B4-BE49-F238E27FC236}">
                    <a16:creationId xmlns:a16="http://schemas.microsoft.com/office/drawing/2014/main" id="{9F5115EF-560D-82EB-E7FA-161431F462AB}"/>
                  </a:ext>
                </a:extLst>
              </p:cNvPr>
              <p:cNvSpPr txBox="1">
                <a:spLocks noRot="1" noChangeAspect="1" noMove="1" noResize="1" noEditPoints="1" noAdjustHandles="1" noChangeArrowheads="1" noChangeShapeType="1" noTextEdit="1"/>
              </p:cNvSpPr>
              <p:nvPr/>
            </p:nvSpPr>
            <p:spPr>
              <a:xfrm>
                <a:off x="6915016" y="2389366"/>
                <a:ext cx="4119013" cy="409856"/>
              </a:xfrm>
              <a:prstGeom prst="rect">
                <a:avLst/>
              </a:prstGeom>
              <a:blipFill>
                <a:blip r:embed="rId8"/>
                <a:stretch>
                  <a:fillRect b="-1194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7" name="Textfeld 16">
                <a:extLst>
                  <a:ext uri="{FF2B5EF4-FFF2-40B4-BE49-F238E27FC236}">
                    <a16:creationId xmlns:a16="http://schemas.microsoft.com/office/drawing/2014/main" id="{DD906119-7C0C-295B-9951-B5C3FEB22C8F}"/>
                  </a:ext>
                </a:extLst>
              </p:cNvPr>
              <p:cNvSpPr txBox="1"/>
              <p:nvPr/>
            </p:nvSpPr>
            <p:spPr>
              <a:xfrm>
                <a:off x="6788556" y="4375314"/>
                <a:ext cx="3737690" cy="409856"/>
              </a:xfrm>
              <a:prstGeom prst="rect">
                <a:avLst/>
              </a:prstGeom>
              <a:noFill/>
            </p:spPr>
            <p:txBody>
              <a:bodyPr wrap="none" rtlCol="0">
                <a:spAutoFit/>
              </a:bodyPr>
              <a:lstStyle/>
              <a:p>
                <a14:m>
                  <m:oMath xmlns:m="http://schemas.openxmlformats.org/officeDocument/2006/math">
                    <m:acc>
                      <m:accPr>
                        <m:chr m:val="̈"/>
                        <m:ctrlPr>
                          <a:rPr lang="de-DE" sz="2000" i="1" dirty="0" smtClean="0">
                            <a:solidFill>
                              <a:schemeClr val="tx1"/>
                            </a:solidFill>
                            <a:latin typeface="Cambria Math" panose="02040503050406030204" pitchFamily="18" charset="0"/>
                          </a:rPr>
                        </m:ctrlPr>
                      </m:accPr>
                      <m:e>
                        <m:r>
                          <a:rPr lang="de-DE" sz="2000" b="0" i="1" dirty="0" smtClean="0">
                            <a:solidFill>
                              <a:schemeClr val="tx1"/>
                            </a:solidFill>
                            <a:latin typeface="Cambria Math" panose="02040503050406030204" pitchFamily="18" charset="0"/>
                          </a:rPr>
                          <m:t>𝐻</m:t>
                        </m:r>
                      </m:e>
                    </m:acc>
                  </m:oMath>
                </a14:m>
                <a:r>
                  <a:rPr lang="de-DE" sz="2000" dirty="0">
                    <a:solidFill>
                      <a:schemeClr val="tx1"/>
                    </a:solidFill>
                  </a:rPr>
                  <a:t>(t) </a:t>
                </a:r>
                <a:r>
                  <a:rPr lang="de-DE" sz="2000" dirty="0"/>
                  <a:t>= k</a:t>
                </a:r>
                <a:r>
                  <a:rPr lang="de-DE" sz="2000" baseline="30000" dirty="0"/>
                  <a:t>2</a:t>
                </a:r>
                <a:r>
                  <a:rPr lang="de-DE" sz="2000" dirty="0"/>
                  <a:t> ( c · </a:t>
                </a:r>
                <a:r>
                  <a:rPr lang="de-DE" sz="2000" dirty="0" err="1"/>
                  <a:t>e</a:t>
                </a:r>
                <a:r>
                  <a:rPr lang="de-DE" sz="2000" baseline="30000" dirty="0" err="1"/>
                  <a:t>kt</a:t>
                </a:r>
                <a:r>
                  <a:rPr lang="de-DE" sz="2000" dirty="0"/>
                  <a:t> + d · e</a:t>
                </a:r>
                <a:r>
                  <a:rPr lang="de-DE" sz="2000" baseline="30000" dirty="0"/>
                  <a:t>-</a:t>
                </a:r>
                <a:r>
                  <a:rPr lang="de-DE" sz="2000" baseline="30000" dirty="0" err="1"/>
                  <a:t>kt</a:t>
                </a:r>
                <a:r>
                  <a:rPr lang="de-DE" sz="2000" dirty="0"/>
                  <a:t>) =</a:t>
                </a:r>
                <a14:m>
                  <m:oMath xmlns:m="http://schemas.openxmlformats.org/officeDocument/2006/math">
                    <m:sSup>
                      <m:sSupPr>
                        <m:ctrlPr>
                          <a:rPr lang="de-DE" sz="2000" i="1">
                            <a:latin typeface="Cambria Math" panose="02040503050406030204" pitchFamily="18" charset="0"/>
                          </a:rPr>
                        </m:ctrlPr>
                      </m:sSupPr>
                      <m:e>
                        <m:r>
                          <a:rPr lang="de-DE" sz="2000" i="1">
                            <a:latin typeface="Cambria Math" panose="02040503050406030204" pitchFamily="18" charset="0"/>
                          </a:rPr>
                          <m:t>𝑘</m:t>
                        </m:r>
                      </m:e>
                      <m:sup>
                        <m:r>
                          <a:rPr lang="de-DE" sz="2000">
                            <a:latin typeface="Cambria Math" panose="02040503050406030204" pitchFamily="18" charset="0"/>
                          </a:rPr>
                          <m:t>2</m:t>
                        </m:r>
                      </m:sup>
                    </m:sSup>
                    <m:r>
                      <a:rPr lang="de-DE" sz="2000" i="1">
                        <a:latin typeface="Cambria Math" panose="02040503050406030204" pitchFamily="18" charset="0"/>
                      </a:rPr>
                      <m:t>𝐻</m:t>
                    </m:r>
                    <m:d>
                      <m:dPr>
                        <m:ctrlPr>
                          <a:rPr lang="de-DE" sz="2000" i="1">
                            <a:latin typeface="Cambria Math" panose="02040503050406030204" pitchFamily="18" charset="0"/>
                          </a:rPr>
                        </m:ctrlPr>
                      </m:dPr>
                      <m:e>
                        <m:r>
                          <a:rPr lang="de-DE" sz="2000" i="1">
                            <a:latin typeface="Cambria Math" panose="02040503050406030204" pitchFamily="18" charset="0"/>
                          </a:rPr>
                          <m:t>𝑡</m:t>
                        </m:r>
                      </m:e>
                    </m:d>
                  </m:oMath>
                </a14:m>
                <a:endParaRPr lang="de-DE" sz="2000" dirty="0"/>
              </a:p>
            </p:txBody>
          </p:sp>
        </mc:Choice>
        <mc:Fallback xmlns="">
          <p:sp>
            <p:nvSpPr>
              <p:cNvPr id="17" name="Textfeld 16">
                <a:extLst>
                  <a:ext uri="{FF2B5EF4-FFF2-40B4-BE49-F238E27FC236}">
                    <a16:creationId xmlns:a16="http://schemas.microsoft.com/office/drawing/2014/main" id="{DD906119-7C0C-295B-9951-B5C3FEB22C8F}"/>
                  </a:ext>
                </a:extLst>
              </p:cNvPr>
              <p:cNvSpPr txBox="1">
                <a:spLocks noRot="1" noChangeAspect="1" noMove="1" noResize="1" noEditPoints="1" noAdjustHandles="1" noChangeArrowheads="1" noChangeShapeType="1" noTextEdit="1"/>
              </p:cNvSpPr>
              <p:nvPr/>
            </p:nvSpPr>
            <p:spPr>
              <a:xfrm>
                <a:off x="6788556" y="4375314"/>
                <a:ext cx="3737690" cy="409856"/>
              </a:xfrm>
              <a:prstGeom prst="rect">
                <a:avLst/>
              </a:prstGeom>
              <a:blipFill>
                <a:blip r:embed="rId9"/>
                <a:stretch>
                  <a:fillRect t="-5970" b="-26866"/>
                </a:stretch>
              </a:blipFill>
            </p:spPr>
            <p:txBody>
              <a:bodyPr/>
              <a:lstStyle/>
              <a:p>
                <a:r>
                  <a:rPr lang="de-DE">
                    <a:noFill/>
                  </a:rPr>
                  <a:t> </a:t>
                </a:r>
              </a:p>
            </p:txBody>
          </p:sp>
        </mc:Fallback>
      </mc:AlternateContent>
      <p:sp>
        <p:nvSpPr>
          <p:cNvPr id="7" name="Textfeld 6">
            <a:extLst>
              <a:ext uri="{FF2B5EF4-FFF2-40B4-BE49-F238E27FC236}">
                <a16:creationId xmlns:a16="http://schemas.microsoft.com/office/drawing/2014/main" id="{524F7048-5A46-D870-7536-09D79393C061}"/>
              </a:ext>
            </a:extLst>
          </p:cNvPr>
          <p:cNvSpPr txBox="1"/>
          <p:nvPr/>
        </p:nvSpPr>
        <p:spPr>
          <a:xfrm>
            <a:off x="206309" y="1385947"/>
            <a:ext cx="4935582" cy="369332"/>
          </a:xfrm>
          <a:prstGeom prst="rect">
            <a:avLst/>
          </a:prstGeom>
          <a:noFill/>
        </p:spPr>
        <p:txBody>
          <a:bodyPr wrap="none" rtlCol="0">
            <a:spAutoFit/>
          </a:bodyPr>
          <a:lstStyle/>
          <a:p>
            <a:r>
              <a:rPr lang="de-DE" dirty="0"/>
              <a:t>Die Kettenregel wird für die e-Funktion angewandt</a:t>
            </a:r>
          </a:p>
        </p:txBody>
      </p:sp>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D3BFA8D5-7D33-2229-04CB-C66FF340EF93}"/>
                  </a:ext>
                </a:extLst>
              </p:cNvPr>
              <p:cNvSpPr txBox="1"/>
              <p:nvPr/>
            </p:nvSpPr>
            <p:spPr>
              <a:xfrm>
                <a:off x="206309" y="867769"/>
                <a:ext cx="1673343" cy="3798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de-DE" sz="1800" i="1" smtClean="0">
                              <a:solidFill>
                                <a:schemeClr val="tx1"/>
                              </a:solidFill>
                              <a:latin typeface="Cambria Math" panose="02040503050406030204" pitchFamily="18" charset="0"/>
                            </a:rPr>
                          </m:ctrlPr>
                        </m:accPr>
                        <m:e>
                          <m:r>
                            <a:rPr lang="de-DE" sz="1800" i="1" smtClean="0">
                              <a:solidFill>
                                <a:schemeClr val="tx1"/>
                              </a:solidFill>
                              <a:latin typeface="Cambria Math" panose="02040503050406030204" pitchFamily="18" charset="0"/>
                            </a:rPr>
                            <m:t>𝐺</m:t>
                          </m:r>
                        </m:e>
                      </m:acc>
                      <m:d>
                        <m:dPr>
                          <m:ctrlPr>
                            <a:rPr lang="de-DE" sz="1800" i="1" smtClean="0">
                              <a:solidFill>
                                <a:schemeClr val="tx1"/>
                              </a:solidFill>
                              <a:latin typeface="Cambria Math" panose="02040503050406030204" pitchFamily="18" charset="0"/>
                            </a:rPr>
                          </m:ctrlPr>
                        </m:dPr>
                        <m:e>
                          <m:r>
                            <a:rPr lang="de-DE" sz="1800" i="1" smtClean="0">
                              <a:solidFill>
                                <a:schemeClr val="tx1"/>
                              </a:solidFill>
                              <a:latin typeface="Cambria Math" panose="02040503050406030204" pitchFamily="18" charset="0"/>
                            </a:rPr>
                            <m:t>𝑡</m:t>
                          </m:r>
                        </m:e>
                      </m:d>
                      <m:r>
                        <a:rPr lang="de-DE" sz="1800" i="0" smtClean="0">
                          <a:solidFill>
                            <a:schemeClr val="tx1"/>
                          </a:solidFill>
                          <a:latin typeface="Cambria Math" panose="02040503050406030204" pitchFamily="18" charset="0"/>
                        </a:rPr>
                        <m:t>=</m:t>
                      </m:r>
                      <m:sSup>
                        <m:sSupPr>
                          <m:ctrlPr>
                            <a:rPr lang="de-DE" sz="1800" i="1" smtClean="0">
                              <a:solidFill>
                                <a:schemeClr val="tx1"/>
                              </a:solidFill>
                              <a:latin typeface="Cambria Math" panose="02040503050406030204" pitchFamily="18" charset="0"/>
                            </a:rPr>
                          </m:ctrlPr>
                        </m:sSupPr>
                        <m:e>
                          <m:r>
                            <a:rPr lang="de-DE" sz="1800" i="1" smtClean="0">
                              <a:solidFill>
                                <a:schemeClr val="tx1"/>
                              </a:solidFill>
                              <a:latin typeface="Cambria Math" panose="02040503050406030204" pitchFamily="18" charset="0"/>
                            </a:rPr>
                            <m:t>𝑘</m:t>
                          </m:r>
                        </m:e>
                        <m:sup>
                          <m:r>
                            <a:rPr lang="de-DE" sz="1800" i="0" smtClean="0">
                              <a:solidFill>
                                <a:schemeClr val="tx1"/>
                              </a:solidFill>
                              <a:latin typeface="Cambria Math" panose="02040503050406030204" pitchFamily="18" charset="0"/>
                            </a:rPr>
                            <m:t>2</m:t>
                          </m:r>
                        </m:sup>
                      </m:sSup>
                      <m:r>
                        <a:rPr lang="de-DE" sz="1800" i="1" smtClean="0">
                          <a:solidFill>
                            <a:schemeClr val="tx1"/>
                          </a:solidFill>
                          <a:latin typeface="Cambria Math" panose="02040503050406030204" pitchFamily="18" charset="0"/>
                        </a:rPr>
                        <m:t>𝐺</m:t>
                      </m:r>
                      <m:d>
                        <m:dPr>
                          <m:ctrlPr>
                            <a:rPr lang="de-DE" sz="1800" i="1" smtClean="0">
                              <a:solidFill>
                                <a:schemeClr val="tx1"/>
                              </a:solidFill>
                              <a:latin typeface="Cambria Math" panose="02040503050406030204" pitchFamily="18" charset="0"/>
                            </a:rPr>
                          </m:ctrlPr>
                        </m:dPr>
                        <m:e>
                          <m:r>
                            <a:rPr lang="de-DE" sz="1800" i="1" smtClean="0">
                              <a:solidFill>
                                <a:schemeClr val="tx1"/>
                              </a:solidFill>
                              <a:latin typeface="Cambria Math" panose="02040503050406030204" pitchFamily="18" charset="0"/>
                            </a:rPr>
                            <m:t>𝑡</m:t>
                          </m:r>
                        </m:e>
                      </m:d>
                    </m:oMath>
                  </m:oMathPara>
                </a14:m>
                <a:endParaRPr lang="de-DE" dirty="0"/>
              </a:p>
            </p:txBody>
          </p:sp>
        </mc:Choice>
        <mc:Fallback xmlns="">
          <p:sp>
            <p:nvSpPr>
              <p:cNvPr id="14" name="Textfeld 13">
                <a:extLst>
                  <a:ext uri="{FF2B5EF4-FFF2-40B4-BE49-F238E27FC236}">
                    <a16:creationId xmlns:a16="http://schemas.microsoft.com/office/drawing/2014/main" id="{D3BFA8D5-7D33-2229-04CB-C66FF340EF93}"/>
                  </a:ext>
                </a:extLst>
              </p:cNvPr>
              <p:cNvSpPr txBox="1">
                <a:spLocks noRot="1" noChangeAspect="1" noMove="1" noResize="1" noEditPoints="1" noAdjustHandles="1" noChangeArrowheads="1" noChangeShapeType="1" noTextEdit="1"/>
              </p:cNvSpPr>
              <p:nvPr/>
            </p:nvSpPr>
            <p:spPr>
              <a:xfrm>
                <a:off x="206309" y="867769"/>
                <a:ext cx="1673343" cy="379848"/>
              </a:xfrm>
              <a:prstGeom prst="rect">
                <a:avLst/>
              </a:prstGeom>
              <a:blipFill>
                <a:blip r:embed="rId10"/>
                <a:stretch>
                  <a:fillRect/>
                </a:stretch>
              </a:blipFill>
            </p:spPr>
            <p:txBody>
              <a:bodyPr/>
              <a:lstStyle/>
              <a:p>
                <a:r>
                  <a:rPr lang="de-DE">
                    <a:noFill/>
                  </a:rPr>
                  <a:t> </a:t>
                </a:r>
              </a:p>
            </p:txBody>
          </p:sp>
        </mc:Fallback>
      </mc:AlternateContent>
      <p:cxnSp>
        <p:nvCxnSpPr>
          <p:cNvPr id="19" name="Gerade Verbindung mit Pfeil 18">
            <a:extLst>
              <a:ext uri="{FF2B5EF4-FFF2-40B4-BE49-F238E27FC236}">
                <a16:creationId xmlns:a16="http://schemas.microsoft.com/office/drawing/2014/main" id="{BE0C2E99-C7D7-7341-32D4-954A2469618D}"/>
              </a:ext>
            </a:extLst>
          </p:cNvPr>
          <p:cNvCxnSpPr>
            <a:cxnSpLocks/>
          </p:cNvCxnSpPr>
          <p:nvPr/>
        </p:nvCxnSpPr>
        <p:spPr>
          <a:xfrm flipV="1">
            <a:off x="1864368" y="1057693"/>
            <a:ext cx="539821" cy="2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1C1C14E9-4A8A-C2C2-9123-40057BDCE944}"/>
              </a:ext>
            </a:extLst>
          </p:cNvPr>
          <p:cNvCxnSpPr>
            <a:cxnSpLocks/>
          </p:cNvCxnSpPr>
          <p:nvPr/>
        </p:nvCxnSpPr>
        <p:spPr>
          <a:xfrm>
            <a:off x="9107437" y="1050469"/>
            <a:ext cx="51333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feld 26">
                <a:extLst>
                  <a:ext uri="{FF2B5EF4-FFF2-40B4-BE49-F238E27FC236}">
                    <a16:creationId xmlns:a16="http://schemas.microsoft.com/office/drawing/2014/main" id="{F195E752-C074-59A4-D547-5907105AC5A7}"/>
                  </a:ext>
                </a:extLst>
              </p:cNvPr>
              <p:cNvSpPr txBox="1"/>
              <p:nvPr/>
            </p:nvSpPr>
            <p:spPr>
              <a:xfrm>
                <a:off x="7396006" y="862714"/>
                <a:ext cx="1711431" cy="3779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de-DE" sz="1800" i="1" smtClean="0">
                              <a:solidFill>
                                <a:schemeClr val="tx1"/>
                              </a:solidFill>
                              <a:latin typeface="Cambria Math" panose="02040503050406030204" pitchFamily="18" charset="0"/>
                            </a:rPr>
                          </m:ctrlPr>
                        </m:accPr>
                        <m:e>
                          <m:r>
                            <a:rPr lang="de-DE" sz="1800" i="1">
                              <a:solidFill>
                                <a:schemeClr val="tx1"/>
                              </a:solidFill>
                              <a:latin typeface="Cambria Math" panose="02040503050406030204" pitchFamily="18" charset="0"/>
                            </a:rPr>
                            <m:t>𝐻</m:t>
                          </m:r>
                        </m:e>
                      </m:acc>
                      <m:d>
                        <m:dPr>
                          <m:ctrlPr>
                            <a:rPr lang="de-DE" sz="1800" i="1">
                              <a:solidFill>
                                <a:schemeClr val="tx1"/>
                              </a:solidFill>
                              <a:latin typeface="Cambria Math" panose="02040503050406030204" pitchFamily="18" charset="0"/>
                            </a:rPr>
                          </m:ctrlPr>
                        </m:dPr>
                        <m:e>
                          <m:r>
                            <a:rPr lang="de-DE" sz="1800" i="1">
                              <a:solidFill>
                                <a:schemeClr val="tx1"/>
                              </a:solidFill>
                              <a:latin typeface="Cambria Math" panose="02040503050406030204" pitchFamily="18" charset="0"/>
                            </a:rPr>
                            <m:t>𝑡</m:t>
                          </m:r>
                        </m:e>
                      </m:d>
                      <m:r>
                        <a:rPr lang="de-DE" sz="1800" i="0">
                          <a:solidFill>
                            <a:schemeClr val="tx1"/>
                          </a:solidFill>
                          <a:latin typeface="Cambria Math" panose="02040503050406030204" pitchFamily="18" charset="0"/>
                        </a:rPr>
                        <m:t>=</m:t>
                      </m:r>
                      <m:sSup>
                        <m:sSupPr>
                          <m:ctrlPr>
                            <a:rPr lang="de-DE" sz="1800" i="1">
                              <a:solidFill>
                                <a:schemeClr val="tx1"/>
                              </a:solidFill>
                              <a:latin typeface="Cambria Math" panose="02040503050406030204" pitchFamily="18" charset="0"/>
                            </a:rPr>
                          </m:ctrlPr>
                        </m:sSupPr>
                        <m:e>
                          <m:r>
                            <a:rPr lang="de-DE" sz="1800" i="1">
                              <a:solidFill>
                                <a:schemeClr val="tx1"/>
                              </a:solidFill>
                              <a:latin typeface="Cambria Math" panose="02040503050406030204" pitchFamily="18" charset="0"/>
                            </a:rPr>
                            <m:t>𝑘</m:t>
                          </m:r>
                        </m:e>
                        <m:sup>
                          <m:r>
                            <a:rPr lang="de-DE" sz="1800" i="0">
                              <a:solidFill>
                                <a:schemeClr val="tx1"/>
                              </a:solidFill>
                              <a:latin typeface="Cambria Math" panose="02040503050406030204" pitchFamily="18" charset="0"/>
                            </a:rPr>
                            <m:t>2</m:t>
                          </m:r>
                        </m:sup>
                      </m:sSup>
                      <m:r>
                        <a:rPr lang="de-DE" sz="1800" i="1">
                          <a:solidFill>
                            <a:schemeClr val="tx1"/>
                          </a:solidFill>
                          <a:latin typeface="Cambria Math" panose="02040503050406030204" pitchFamily="18" charset="0"/>
                        </a:rPr>
                        <m:t>𝐻</m:t>
                      </m:r>
                      <m:d>
                        <m:dPr>
                          <m:ctrlPr>
                            <a:rPr lang="de-DE" sz="1800" i="1">
                              <a:solidFill>
                                <a:schemeClr val="tx1"/>
                              </a:solidFill>
                              <a:latin typeface="Cambria Math" panose="02040503050406030204" pitchFamily="18" charset="0"/>
                            </a:rPr>
                          </m:ctrlPr>
                        </m:dPr>
                        <m:e>
                          <m:r>
                            <a:rPr lang="de-DE" sz="1800" i="1">
                              <a:solidFill>
                                <a:schemeClr val="tx1"/>
                              </a:solidFill>
                              <a:latin typeface="Cambria Math" panose="02040503050406030204" pitchFamily="18" charset="0"/>
                            </a:rPr>
                            <m:t>𝑡</m:t>
                          </m:r>
                        </m:e>
                      </m:d>
                    </m:oMath>
                  </m:oMathPara>
                </a14:m>
                <a:endParaRPr lang="de-DE" dirty="0"/>
              </a:p>
            </p:txBody>
          </p:sp>
        </mc:Choice>
        <mc:Fallback xmlns="">
          <p:sp>
            <p:nvSpPr>
              <p:cNvPr id="27" name="Textfeld 26">
                <a:extLst>
                  <a:ext uri="{FF2B5EF4-FFF2-40B4-BE49-F238E27FC236}">
                    <a16:creationId xmlns:a16="http://schemas.microsoft.com/office/drawing/2014/main" id="{F195E752-C074-59A4-D547-5907105AC5A7}"/>
                  </a:ext>
                </a:extLst>
              </p:cNvPr>
              <p:cNvSpPr txBox="1">
                <a:spLocks noRot="1" noChangeAspect="1" noMove="1" noResize="1" noEditPoints="1" noAdjustHandles="1" noChangeArrowheads="1" noChangeShapeType="1" noTextEdit="1"/>
              </p:cNvSpPr>
              <p:nvPr/>
            </p:nvSpPr>
            <p:spPr>
              <a:xfrm>
                <a:off x="7396006" y="862714"/>
                <a:ext cx="1711431" cy="377989"/>
              </a:xfrm>
              <a:prstGeom prst="rect">
                <a:avLst/>
              </a:prstGeom>
              <a:blipFill>
                <a:blip r:embed="rId11"/>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13196613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immel">
  <a:themeElements>
    <a:clrScheme name="Himme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Himme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imme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TM03457452[[fn=Himmel]]</Template>
  <TotalTime>0</TotalTime>
  <Words>2078</Words>
  <Application>Microsoft Office PowerPoint</Application>
  <PresentationFormat>Breitbild</PresentationFormat>
  <Paragraphs>246</Paragraphs>
  <Slides>29</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29</vt:i4>
      </vt:variant>
    </vt:vector>
  </HeadingPairs>
  <TitlesOfParts>
    <vt:vector size="36" baseType="lpstr">
      <vt:lpstr>-apple-system</vt:lpstr>
      <vt:lpstr>Arial</vt:lpstr>
      <vt:lpstr>Calibri</vt:lpstr>
      <vt:lpstr>Calibri Light</vt:lpstr>
      <vt:lpstr>Cambria Math</vt:lpstr>
      <vt:lpstr>Söhne</vt:lpstr>
      <vt:lpstr>Himmel</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G_0=200</vt:lpstr>
      <vt:lpstr>PowerPoint-Präsentation</vt:lpstr>
      <vt:lpstr>G_0=8000</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Zwischenpräsentation für das UX-Design Seminar</dc:title>
  <dc:creator>roman kosow</dc:creator>
  <cp:lastModifiedBy>roman kosow</cp:lastModifiedBy>
  <cp:revision>59</cp:revision>
  <dcterms:created xsi:type="dcterms:W3CDTF">2023-04-26T06:41:36Z</dcterms:created>
  <dcterms:modified xsi:type="dcterms:W3CDTF">2023-07-11T18:52:54Z</dcterms:modified>
</cp:coreProperties>
</file>