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472B8-B147-38FE-96FD-5E9720FD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A15C0B-D29B-4142-A3F6-B862A03C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EAC02-8387-AC9F-8A83-BDC13F87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E4E5A-559B-0040-8169-E44E5623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987FD-6DA0-7E5E-7036-B86EF84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77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7177-6C90-A7EC-E551-A0C19CF9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75262C-0A93-4B19-7026-FD2549C06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E899E-A292-DA06-62F9-0FE8CDB5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0FBDB-6EC1-1690-023C-45723A64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A394F-A458-3F91-F4BC-5EF55F29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20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BDFA0B-BB72-8179-578A-E7459CC85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18C9A5-3CC4-8F01-3B73-670CC6183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089A5-E7E4-E0FA-8EED-EF0DE5EB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441771-53BA-F396-BE63-102C7A68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B928B-BF6F-1B8F-6574-03E545D9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0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E438-7F2F-AA77-8FB4-D9D12A5D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54E02-2BD7-5B36-981E-7C822F8C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63CA7-7CFC-722E-CA4E-9948F87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25161-F11A-BF6D-A3F7-75A7FAF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4BB09-E13D-EE84-0C85-D0EC00F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14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4A407-267B-0B7C-A58C-9F5F8F19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D58A1-5278-396C-C851-39DD1D878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33AF0-0783-0E6F-0BF1-F79ED7EB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39CFE-3F01-1CFE-542E-9619FDFA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FA280-33B2-8F5D-5AA7-8ABD7E8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964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A450B-87C9-0749-1BBA-74BD3522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20EBD-8632-0E8B-E3AB-F6681B062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E5EA5-F2D5-38C7-B0FA-6AA6237C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123DD-4BC6-C85D-8BE8-F4F1708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B7B73B-E593-7955-D392-ECFEAFC8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19CCE-FA8A-F0A5-5BAB-440B38E3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73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FA002-CECA-CA38-57A1-5BAAF912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CC8B9-0473-EE9B-073D-23DFDB07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F3F129-2F36-3E80-B5FC-3037EAD4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E37AEC-6ED4-D128-3E79-1332092BE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6B0AE5-81F4-0B25-5C49-B8E31EC5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DF2C7B-E9B2-262B-B86F-82391176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A22B6E-85B2-993F-6373-FB913FB7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D77436-58A6-4910-9311-332DE6D0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690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F0965-AFA7-585F-AC5A-3440FEF3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D76E1C-8DAA-E6C9-2E61-BD684F04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F20F3A-9F66-56A2-F0BA-7D13C395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0590FF-D89B-3174-8E75-0AC7125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30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36270D-4842-E5C1-BCA8-45585E4A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E3CD75-81AB-A525-83D1-34D3059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D5204-E4E4-AE91-2EBA-99C2B7E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86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2219-9707-2F23-9990-ACBF2BC1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CAD9E-07A7-D711-1613-A4F016E0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480C77-EED4-B10C-E98D-10F3BFE0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3E3F9-D7D3-65E6-B415-2F078894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FB0E90-1BE0-F460-10CB-CC2EEB9C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EE963-FF7F-C66D-A3D4-61F2041B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71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673B2-2D73-DE8E-EBD7-6A26C29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6FC871-3D1B-B4FC-6655-970AB6B0D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98133-BED2-29FB-FF44-D7E74DC4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35BF7-8427-1424-B065-920B5586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1E114A-351B-6F1C-682C-24AA5BFF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94C9C-F3D7-2675-2361-F535B84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832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D9F1B7-DEC3-E692-48E7-E3DDF436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B001C-E145-A510-3B9D-F2460DF5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66D50-C2DA-3754-C106-543D6D06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7368-32ED-4E43-886D-F7327295D12A}" type="datetimeFigureOut">
              <a:rPr lang="es-419" smtClean="0"/>
              <a:t>3/8/2023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C9375-F765-DA51-D4EC-E46F49AB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11EFA-D34D-4863-C74A-16B9FF297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07D8-0BA0-4317-8ABD-44B89AE2C29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329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ágenes de Fondos Power Point - Descarga gratuita en Freepik">
            <a:extLst>
              <a:ext uri="{FF2B5EF4-FFF2-40B4-BE49-F238E27FC236}">
                <a16:creationId xmlns:a16="http://schemas.microsoft.com/office/drawing/2014/main" id="{1AEC7271-BDA9-B6B5-595E-F1CC2F01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6B84948-A5E4-DFC5-3DC5-E06349C7A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9051ADC-FE26-0B31-ADE7-F875B8D1EA47}"/>
              </a:ext>
            </a:extLst>
          </p:cNvPr>
          <p:cNvSpPr txBox="1"/>
          <p:nvPr/>
        </p:nvSpPr>
        <p:spPr>
          <a:xfrm>
            <a:off x="2819764" y="551603"/>
            <a:ext cx="64962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6000" dirty="0">
                <a:latin typeface="Arial Black" panose="020B0A04020102020204" pitchFamily="34" charset="0"/>
              </a:rPr>
              <a:t>Proyecto Final </a:t>
            </a:r>
          </a:p>
          <a:p>
            <a:pPr algn="ctr"/>
            <a:r>
              <a:rPr lang="es-419" sz="5400" dirty="0">
                <a:latin typeface="Arial Black" panose="020B0A04020102020204" pitchFamily="34" charset="0"/>
              </a:rPr>
              <a:t>Grupo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A1C1C7-6BB8-82C3-4D03-3C1F549B3C4D}"/>
              </a:ext>
            </a:extLst>
          </p:cNvPr>
          <p:cNvSpPr txBox="1"/>
          <p:nvPr/>
        </p:nvSpPr>
        <p:spPr>
          <a:xfrm>
            <a:off x="431408" y="5503538"/>
            <a:ext cx="6562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800" dirty="0">
                <a:latin typeface="Arial Black" panose="020B0A04020102020204" pitchFamily="34" charset="0"/>
              </a:rPr>
              <a:t>Tema: Migraciones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7EB9E8-ADC1-0C01-8213-8734140FA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36" y="3238660"/>
            <a:ext cx="7118326" cy="13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CFBC14-A8F2-75E8-622A-E2F66C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1026" name="Picture 2" descr="Top Preguntas Stickers for Android &amp; iOS | Gfycat">
            <a:extLst>
              <a:ext uri="{FF2B5EF4-FFF2-40B4-BE49-F238E27FC236}">
                <a16:creationId xmlns:a16="http://schemas.microsoft.com/office/drawing/2014/main" id="{C3674BC0-CE98-2A33-E0C7-35C92134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71" y="1693325"/>
            <a:ext cx="2857953" cy="375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227893-F923-CF76-D911-83B7A0DF4DB0}"/>
              </a:ext>
            </a:extLst>
          </p:cNvPr>
          <p:cNvSpPr txBox="1"/>
          <p:nvPr/>
        </p:nvSpPr>
        <p:spPr>
          <a:xfrm>
            <a:off x="435427" y="2497976"/>
            <a:ext cx="654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Narrow" panose="020B000402020202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2410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ágenes de Fondos Power Point - Descarga gratuita en Freepik">
            <a:extLst>
              <a:ext uri="{FF2B5EF4-FFF2-40B4-BE49-F238E27FC236}">
                <a16:creationId xmlns:a16="http://schemas.microsoft.com/office/drawing/2014/main" id="{666A3366-95F1-6805-3874-775D2C2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549AE9D-FECD-8D96-02A5-ADD5E943A5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D8C332-CF6F-5C26-F3BC-8BCCFB7243E7}"/>
              </a:ext>
            </a:extLst>
          </p:cNvPr>
          <p:cNvSpPr txBox="1"/>
          <p:nvPr/>
        </p:nvSpPr>
        <p:spPr>
          <a:xfrm>
            <a:off x="522383" y="168816"/>
            <a:ext cx="6245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dirty="0">
                <a:latin typeface="Arial Black" panose="020B0A04020102020204" pitchFamily="34" charset="0"/>
              </a:rPr>
              <a:t>Integrantes y roles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09C716-7970-E482-A2EC-4D3B23E52E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5" t="31942" r="21118" b="43368"/>
          <a:stretch/>
        </p:blipFill>
        <p:spPr>
          <a:xfrm>
            <a:off x="133643" y="1295731"/>
            <a:ext cx="973445" cy="109705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3D4C90-3048-02D5-47CF-F3658922FE4C}"/>
              </a:ext>
            </a:extLst>
          </p:cNvPr>
          <p:cNvSpPr txBox="1"/>
          <p:nvPr/>
        </p:nvSpPr>
        <p:spPr>
          <a:xfrm>
            <a:off x="1240731" y="1521095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 err="1">
                <a:latin typeface="Bahnschrift Light Condensed" panose="020B0502040204020203" pitchFamily="34" charset="0"/>
              </a:rPr>
              <a:t>Roman</a:t>
            </a:r>
            <a:r>
              <a:rPr lang="es-419" sz="3600" dirty="0">
                <a:latin typeface="Bahnschrift Light Condensed" panose="020B0502040204020203" pitchFamily="34" charset="0"/>
              </a:rPr>
              <a:t> Aichino – Data Engineer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94665B2-3300-1000-EC82-60772BF13F95}"/>
              </a:ext>
            </a:extLst>
          </p:cNvPr>
          <p:cNvSpPr txBox="1"/>
          <p:nvPr/>
        </p:nvSpPr>
        <p:spPr>
          <a:xfrm>
            <a:off x="5273463" y="4470975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Monserrat Castillo – Data Analytics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D1C82C-8AA0-F833-5439-94385F7313DC}"/>
              </a:ext>
            </a:extLst>
          </p:cNvPr>
          <p:cNvSpPr txBox="1"/>
          <p:nvPr/>
        </p:nvSpPr>
        <p:spPr>
          <a:xfrm>
            <a:off x="5554823" y="2543124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Santiago </a:t>
            </a:r>
            <a:r>
              <a:rPr lang="es-419" sz="3600" dirty="0" err="1">
                <a:latin typeface="Bahnschrift Light Condensed" panose="020B0502040204020203" pitchFamily="34" charset="0"/>
              </a:rPr>
              <a:t>Babsia</a:t>
            </a:r>
            <a:r>
              <a:rPr lang="es-419" sz="3600" dirty="0">
                <a:latin typeface="Bahnschrift Light Condensed" panose="020B0502040204020203" pitchFamily="34" charset="0"/>
              </a:rPr>
              <a:t>– Data Engineer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9798FA-7644-F94D-9A72-599E72CB2F40}"/>
              </a:ext>
            </a:extLst>
          </p:cNvPr>
          <p:cNvSpPr txBox="1"/>
          <p:nvPr/>
        </p:nvSpPr>
        <p:spPr>
          <a:xfrm>
            <a:off x="1240731" y="5337298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Gabriel </a:t>
            </a:r>
            <a:r>
              <a:rPr lang="es-419" sz="3600" dirty="0" err="1">
                <a:latin typeface="Bahnschrift Light Condensed" panose="020B0502040204020203" pitchFamily="34" charset="0"/>
              </a:rPr>
              <a:t>Giuffrida</a:t>
            </a:r>
            <a:r>
              <a:rPr lang="es-419" sz="3600" dirty="0">
                <a:latin typeface="Bahnschrift Light Condensed" panose="020B0502040204020203" pitchFamily="34" charset="0"/>
              </a:rPr>
              <a:t>– Data Engineer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032DFE-EC00-6F99-E4E5-2360CFBE7B40}"/>
              </a:ext>
            </a:extLst>
          </p:cNvPr>
          <p:cNvSpPr txBox="1"/>
          <p:nvPr/>
        </p:nvSpPr>
        <p:spPr>
          <a:xfrm>
            <a:off x="1240731" y="3505809"/>
            <a:ext cx="7311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>
                <a:latin typeface="Bahnschrift Light Condensed" panose="020B0502040204020203" pitchFamily="34" charset="0"/>
              </a:rPr>
              <a:t>Max Jeffer– Data Analytics y Machine Learning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00514FB-A11A-3E84-8F3E-B936828A5A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26268" r="29077" b="17944"/>
          <a:stretch/>
        </p:blipFill>
        <p:spPr>
          <a:xfrm>
            <a:off x="109187" y="3311753"/>
            <a:ext cx="997901" cy="111444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8F66D96-29FE-0A52-2F5C-A42C6DBBF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43" y="4222858"/>
            <a:ext cx="1246235" cy="111444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712B563-42B9-789E-A2F5-88002E50D1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>
          <a:xfrm>
            <a:off x="111427" y="5102910"/>
            <a:ext cx="1101168" cy="111510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60178C3-243C-A7A2-3BC7-6938AE74C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22" y="2221640"/>
            <a:ext cx="1246235" cy="12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ágenes de Fondos Power Point - Descarga gratuita en Freepik">
            <a:extLst>
              <a:ext uri="{FF2B5EF4-FFF2-40B4-BE49-F238E27FC236}">
                <a16:creationId xmlns:a16="http://schemas.microsoft.com/office/drawing/2014/main" id="{312CB2C3-3D73-FF6B-C152-ECA9BBAB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52239AF-0DE7-D428-C5BE-8654C5DE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A5044D8-444C-F888-EF60-BD6F8D18B42C}"/>
              </a:ext>
            </a:extLst>
          </p:cNvPr>
          <p:cNvSpPr txBox="1"/>
          <p:nvPr/>
        </p:nvSpPr>
        <p:spPr>
          <a:xfrm>
            <a:off x="562709" y="126612"/>
            <a:ext cx="1107127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sz="3600" dirty="0">
                <a:latin typeface="Bahnschrift SemiBold" panose="020B0502040204020203" pitchFamily="34" charset="0"/>
              </a:rPr>
              <a:t>Principales objetivos del proyecto</a:t>
            </a:r>
          </a:p>
          <a:p>
            <a:endParaRPr lang="es-419" sz="3600" dirty="0">
              <a:latin typeface="Bahnschrift SemiBold" panose="020B0502040204020203" pitchFamily="34" charset="0"/>
            </a:endParaRPr>
          </a:p>
          <a:p>
            <a:pPr algn="just"/>
            <a:r>
              <a:rPr lang="es-419" sz="2800" dirty="0">
                <a:latin typeface="Bahnschrift SemiBold" panose="020B0502040204020203" pitchFamily="34" charset="0"/>
              </a:rPr>
              <a:t>Recopilación y análisis de datos: </a:t>
            </a:r>
            <a:r>
              <a:rPr lang="es-419" sz="2200" dirty="0">
                <a:latin typeface="Bahnschrift SemiBold" panose="020B0502040204020203" pitchFamily="34" charset="0"/>
              </a:rPr>
              <a:t>buscamos información acerca de las migraciones en Argentina durante su historia, para posteriormente descargarla y analizarla en Python mediante un EDA.</a:t>
            </a:r>
          </a:p>
          <a:p>
            <a:pPr algn="just"/>
            <a:endParaRPr lang="es-419" sz="2400" dirty="0">
              <a:latin typeface="Bahnschrift SemiBold" panose="020B0502040204020203" pitchFamily="34" charset="0"/>
            </a:endParaRPr>
          </a:p>
          <a:p>
            <a:pPr algn="just"/>
            <a:r>
              <a:rPr lang="es-419" sz="2800" dirty="0">
                <a:latin typeface="Bahnschrift SemiBold" panose="020B0502040204020203" pitchFamily="34" charset="0"/>
              </a:rPr>
              <a:t>Carga de datos: </a:t>
            </a:r>
            <a:r>
              <a:rPr lang="es-419" sz="2200" dirty="0">
                <a:latin typeface="Bahnschrift SemiBold" panose="020B0502040204020203" pitchFamily="34" charset="0"/>
              </a:rPr>
              <a:t>subimos manualmente los datos a GCP.</a:t>
            </a:r>
          </a:p>
          <a:p>
            <a:pPr algn="just"/>
            <a:endParaRPr lang="es-419" sz="2400" dirty="0">
              <a:latin typeface="Bahnschrift SemiBold" panose="020B0502040204020203" pitchFamily="34" charset="0"/>
            </a:endParaRPr>
          </a:p>
          <a:p>
            <a:pPr algn="just"/>
            <a:r>
              <a:rPr lang="es-419" sz="2800" dirty="0">
                <a:latin typeface="Bahnschrift SemiBold" panose="020B0502040204020203" pitchFamily="34" charset="0"/>
              </a:rPr>
              <a:t>Pipeline: </a:t>
            </a:r>
            <a:r>
              <a:rPr lang="es-419" sz="2200" dirty="0">
                <a:latin typeface="Bahnschrift SemiBold" panose="020B0502040204020203" pitchFamily="34" charset="0"/>
              </a:rPr>
              <a:t>creamos un script de Python en donde hacemos el ETL de todos los </a:t>
            </a:r>
            <a:r>
              <a:rPr lang="es-419" sz="2200" dirty="0" err="1">
                <a:latin typeface="Bahnschrift SemiBold" panose="020B0502040204020203" pitchFamily="34" charset="0"/>
              </a:rPr>
              <a:t>csvs</a:t>
            </a:r>
            <a:r>
              <a:rPr lang="es-419" sz="2200" dirty="0">
                <a:latin typeface="Bahnschrift SemiBold" panose="020B0502040204020203" pitchFamily="34" charset="0"/>
              </a:rPr>
              <a:t> y lo subimos a Cloud Fuctions para automatizarlo.</a:t>
            </a:r>
          </a:p>
          <a:p>
            <a:pPr algn="just"/>
            <a:endParaRPr lang="es-419" sz="2400" dirty="0">
              <a:latin typeface="Bahnschrift SemiBold" panose="020B0502040204020203" pitchFamily="34" charset="0"/>
            </a:endParaRPr>
          </a:p>
          <a:p>
            <a:pPr algn="just"/>
            <a:r>
              <a:rPr lang="es-419" sz="2800" dirty="0">
                <a:latin typeface="Bahnschrift SemiBold" panose="020B0502040204020203" pitchFamily="34" charset="0"/>
              </a:rPr>
              <a:t>KPIs y dashboard: </a:t>
            </a:r>
            <a:r>
              <a:rPr lang="es-419" sz="2200" dirty="0">
                <a:latin typeface="Bahnschrift SemiBold" panose="020B0502040204020203" pitchFamily="34" charset="0"/>
              </a:rPr>
              <a:t>creamos 8 KPIs a partir de los datos previamente procesados y los volcamos en un dashboard.</a:t>
            </a:r>
          </a:p>
          <a:p>
            <a:pPr algn="just"/>
            <a:r>
              <a:rPr lang="es-419" sz="2400" dirty="0">
                <a:latin typeface="Bahnschrift SemiBold" panose="020B0502040204020203" pitchFamily="34" charset="0"/>
              </a:rPr>
              <a:t> </a:t>
            </a:r>
            <a:endParaRPr lang="es-419" sz="2800" dirty="0">
              <a:latin typeface="Bahnschrift SemiBold" panose="020B0502040204020203" pitchFamily="34" charset="0"/>
            </a:endParaRPr>
          </a:p>
          <a:p>
            <a:pPr algn="just"/>
            <a:r>
              <a:rPr lang="es-419" sz="2800" dirty="0">
                <a:latin typeface="Bahnschrift SemiBold" panose="020B0502040204020203" pitchFamily="34" charset="0"/>
              </a:rPr>
              <a:t>Machine Learning: </a:t>
            </a:r>
            <a:r>
              <a:rPr lang="es-419" sz="2200" dirty="0">
                <a:latin typeface="Bahnschrift SemiBold" panose="020B0502040204020203" pitchFamily="34" charset="0"/>
              </a:rPr>
              <a:t>creamos un modelo de ML para intentar prevenir futuras olas de migraciones a partir de la información recolectada.</a:t>
            </a:r>
          </a:p>
        </p:txBody>
      </p:sp>
    </p:spTree>
    <p:extLst>
      <p:ext uri="{BB962C8B-B14F-4D97-AF65-F5344CB8AC3E}">
        <p14:creationId xmlns:p14="http://schemas.microsoft.com/office/powerpoint/2010/main" val="27115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03AC6F3-0B8F-B1C2-B03F-30CCCDDD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39F86E4-BCA3-053B-8785-006F090072E5}"/>
              </a:ext>
            </a:extLst>
          </p:cNvPr>
          <p:cNvSpPr txBox="1"/>
          <p:nvPr/>
        </p:nvSpPr>
        <p:spPr>
          <a:xfrm>
            <a:off x="478301" y="29676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Bahnschrift SemiBold" panose="020B0502040204020203" pitchFamily="34" charset="0"/>
              </a:rPr>
              <a:t>KPIs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3712D7-DE98-C664-93F2-DD6DF01AC97A}"/>
              </a:ext>
            </a:extLst>
          </p:cNvPr>
          <p:cNvSpPr txBox="1"/>
          <p:nvPr/>
        </p:nvSpPr>
        <p:spPr>
          <a:xfrm>
            <a:off x="1312558" y="5272010"/>
            <a:ext cx="4220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Tasa de emigración: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(Migración neta / Población total) * 100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07567B-A7F3-8A6B-30DE-043798725B21}"/>
              </a:ext>
            </a:extLst>
          </p:cNvPr>
          <p:cNvSpPr txBox="1"/>
          <p:nvPr/>
        </p:nvSpPr>
        <p:spPr>
          <a:xfrm>
            <a:off x="6812424" y="1071703"/>
            <a:ext cx="4536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Densidad de emigración: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(Cantidad de emigrantes / Crecimiento poblacional)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39BF5D2-033C-56A5-1A55-1F8E79D73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14" t="31103" r="22976" b="6645"/>
          <a:stretch/>
        </p:blipFill>
        <p:spPr>
          <a:xfrm>
            <a:off x="875745" y="1096172"/>
            <a:ext cx="5093935" cy="384991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144748-16C0-BC5A-617D-C87B2D64E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5" t="33007" r="25000" b="5798"/>
          <a:stretch/>
        </p:blipFill>
        <p:spPr>
          <a:xfrm>
            <a:off x="6338503" y="2548070"/>
            <a:ext cx="5268686" cy="41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A6FE5DA-42E3-27AF-180F-CC1A7F08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EF9008-27B4-CB88-9D24-48B7CD9BCBDD}"/>
              </a:ext>
            </a:extLst>
          </p:cNvPr>
          <p:cNvSpPr txBox="1"/>
          <p:nvPr/>
        </p:nvSpPr>
        <p:spPr>
          <a:xfrm>
            <a:off x="466355" y="2020435"/>
            <a:ext cx="4389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Índice de estabilidad económica: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(PBI per cápita(nominal) / Inflación) *100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7E61D0-1922-D908-3F47-41C3F2BA9C12}"/>
              </a:ext>
            </a:extLst>
          </p:cNvPr>
          <p:cNvSpPr txBox="1"/>
          <p:nvPr/>
        </p:nvSpPr>
        <p:spPr>
          <a:xfrm>
            <a:off x="463787" y="3646776"/>
            <a:ext cx="4536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Tasa de Reducción de pobreza: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((Tasa de pobreza inicial – Tasa de pobreza actual) / Tasa de pobreza inicial) * 100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E530B4A-EA7D-9E45-D1C9-865669909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7" t="29409" r="24762" b="9820"/>
          <a:stretch/>
        </p:blipFill>
        <p:spPr>
          <a:xfrm>
            <a:off x="5278953" y="881535"/>
            <a:ext cx="6593734" cy="515640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B90C636-0590-2BB4-1004-C45918A5818A}"/>
              </a:ext>
            </a:extLst>
          </p:cNvPr>
          <p:cNvSpPr txBox="1"/>
          <p:nvPr/>
        </p:nvSpPr>
        <p:spPr>
          <a:xfrm>
            <a:off x="478301" y="29676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Bahnschrift SemiBold" panose="020B0502040204020203" pitchFamily="34" charset="0"/>
              </a:rPr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1272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DD5BD3-60C0-5B1D-4191-2BD2EC771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688E2D-0353-1624-18F0-68B207325923}"/>
              </a:ext>
            </a:extLst>
          </p:cNvPr>
          <p:cNvSpPr txBox="1"/>
          <p:nvPr/>
        </p:nvSpPr>
        <p:spPr>
          <a:xfrm>
            <a:off x="6875584" y="3922486"/>
            <a:ext cx="45368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Índice de calidad de vida: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(Índice de desarrollo humano + (100 – Índice de percepción de la corrupción)) /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F39D41-0FD6-BF8A-B4EB-A0B317D0AAEB}"/>
              </a:ext>
            </a:extLst>
          </p:cNvPr>
          <p:cNvSpPr txBox="1"/>
          <p:nvPr/>
        </p:nvSpPr>
        <p:spPr>
          <a:xfrm>
            <a:off x="6926159" y="1879314"/>
            <a:ext cx="47384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Índice de derechos humanos y gobernanza: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(Índice de derechos humanos / Índice de percepción de corrupción)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8F9797-5084-588C-256D-73E00542880F}"/>
              </a:ext>
            </a:extLst>
          </p:cNvPr>
          <p:cNvSpPr txBox="1"/>
          <p:nvPr/>
        </p:nvSpPr>
        <p:spPr>
          <a:xfrm>
            <a:off x="478301" y="29676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Bahnschrift SemiBold" panose="020B0502040204020203" pitchFamily="34" charset="0"/>
              </a:rPr>
              <a:t>KPIs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3189E4-9224-03F1-82EA-5E5232E15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72" t="25063" r="27563" b="6857"/>
          <a:stretch/>
        </p:blipFill>
        <p:spPr>
          <a:xfrm>
            <a:off x="507329" y="881534"/>
            <a:ext cx="6068466" cy="59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3D6439-CFF5-0BC5-D9AC-68870F5C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444F77-8563-EC09-DE6D-8D6AF3BAF0FD}"/>
              </a:ext>
            </a:extLst>
          </p:cNvPr>
          <p:cNvSpPr txBox="1"/>
          <p:nvPr/>
        </p:nvSpPr>
        <p:spPr>
          <a:xfrm>
            <a:off x="331875" y="3257766"/>
            <a:ext cx="45368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Índice de seguridad y migración: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((Tasa máxima de homicidios – Tasa actual de homicidios) / Tasa máxima de homicidios) * (Migración neta / Población total) * 100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7DBF1F-8C08-5213-972A-21F13A673B3B}"/>
              </a:ext>
            </a:extLst>
          </p:cNvPr>
          <p:cNvSpPr txBox="1"/>
          <p:nvPr/>
        </p:nvSpPr>
        <p:spPr>
          <a:xfrm>
            <a:off x="405730" y="1554222"/>
            <a:ext cx="41082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latin typeface="Bahnschrift SemiBold Condensed" panose="020B0502040204020203" pitchFamily="34" charset="0"/>
              </a:rPr>
              <a:t>Tasa neta de fuga de cerebros:</a:t>
            </a:r>
          </a:p>
          <a:p>
            <a:r>
              <a:rPr lang="es-419" sz="2400" dirty="0">
                <a:latin typeface="Bahnschrift SemiBold Condensed" panose="020B0502040204020203" pitchFamily="34" charset="0"/>
              </a:rPr>
              <a:t>(N° inmigrantes profesionales – N° migrantes profesionales)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7084A4-3470-A5D6-C751-C0E1137B79AB}"/>
              </a:ext>
            </a:extLst>
          </p:cNvPr>
          <p:cNvSpPr txBox="1"/>
          <p:nvPr/>
        </p:nvSpPr>
        <p:spPr>
          <a:xfrm>
            <a:off x="478301" y="296760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Bahnschrift SemiBold" panose="020B0502040204020203" pitchFamily="34" charset="0"/>
              </a:rPr>
              <a:t>KPIs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1C39BE-E83A-0A38-EAD3-C5149E5EF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39" y="881535"/>
            <a:ext cx="6953681" cy="49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ágenes de Fondos Power Point - Descarga gratuita en Freepik">
            <a:extLst>
              <a:ext uri="{FF2B5EF4-FFF2-40B4-BE49-F238E27FC236}">
                <a16:creationId xmlns:a16="http://schemas.microsoft.com/office/drawing/2014/main" id="{C89AA408-AABF-57C4-EC31-F3C26AB2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195466F-83F0-3361-545D-103597BCC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0EA79B-09B2-0185-05B0-8BC84DA5B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05" y="4431323"/>
            <a:ext cx="6249440" cy="213755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397B58F-0DB3-1971-4331-83C6FAA56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15" y="148442"/>
            <a:ext cx="6709560" cy="67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ágenes de Fondos Power Point - Descarga gratuita en Freepik">
            <a:extLst>
              <a:ext uri="{FF2B5EF4-FFF2-40B4-BE49-F238E27FC236}">
                <a16:creationId xmlns:a16="http://schemas.microsoft.com/office/drawing/2014/main" id="{92AE84A6-D991-62F1-5A29-27030993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68"/>
            <a:ext cx="12192000" cy="69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62E8D4-26F0-FDFE-FFDF-4B356CD6E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2619" r="4091" b="3167"/>
          <a:stretch/>
        </p:blipFill>
        <p:spPr>
          <a:xfrm>
            <a:off x="0" y="0"/>
            <a:ext cx="12192000" cy="69639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9236D59-4A7B-7F2C-FA56-124E2FA9E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81" y="799059"/>
            <a:ext cx="9012702" cy="60308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344F61-3227-CEE4-B61F-F4C06200A371}"/>
              </a:ext>
            </a:extLst>
          </p:cNvPr>
          <p:cNvSpPr txBox="1"/>
          <p:nvPr/>
        </p:nvSpPr>
        <p:spPr>
          <a:xfrm>
            <a:off x="407963" y="186148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>
                <a:latin typeface="Bahnschrift SemiBold" panose="020B0502040204020203" pitchFamily="34" charset="0"/>
              </a:rPr>
              <a:t>Diagrama de Gantt</a:t>
            </a:r>
          </a:p>
        </p:txBody>
      </p:sp>
    </p:spTree>
    <p:extLst>
      <p:ext uri="{BB962C8B-B14F-4D97-AF65-F5344CB8AC3E}">
        <p14:creationId xmlns:p14="http://schemas.microsoft.com/office/powerpoint/2010/main" val="181422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320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Aptos Narrow</vt:lpstr>
      <vt:lpstr>Arial</vt:lpstr>
      <vt:lpstr>Arial Black</vt:lpstr>
      <vt:lpstr>Bahnschrift Light Condensed</vt:lpstr>
      <vt:lpstr>Bahnschrift SemiBold</vt:lpstr>
      <vt:lpstr>Bahnschrift SemiBold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Román Aichino</dc:creator>
  <cp:lastModifiedBy>Román Aichino</cp:lastModifiedBy>
  <cp:revision>12</cp:revision>
  <dcterms:created xsi:type="dcterms:W3CDTF">2023-08-02T18:22:50Z</dcterms:created>
  <dcterms:modified xsi:type="dcterms:W3CDTF">2023-08-04T01:10:49Z</dcterms:modified>
</cp:coreProperties>
</file>