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26" y="5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709F-DBDD-45E3-AD16-8112C5389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46C99-FBA9-48F2-B8A5-8772A3898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8ED09-6AA4-4EA7-ACCE-607180FA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C1C3-874B-4872-B0A6-2610C35EC48D}" type="datetimeFigureOut">
              <a:rPr lang="es-HN" smtClean="0"/>
              <a:t>16/3/2024</a:t>
            </a:fld>
            <a:endParaRPr lang="es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60A22-1E29-4D2A-84B7-EADCD19C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6D7B4-02DF-4CE3-9819-865D8C35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1E9E-5575-4ABA-8713-30A857894BF3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83391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FB76-D405-459A-AAC1-8DB3707C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E76F4-5F5A-489D-A119-18F3A0FEE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22D34-5E7B-47BC-8EA3-309FCE96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C1C3-874B-4872-B0A6-2610C35EC48D}" type="datetimeFigureOut">
              <a:rPr lang="es-HN" smtClean="0"/>
              <a:t>16/3/2024</a:t>
            </a:fld>
            <a:endParaRPr lang="es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2EEAB-D046-4CB7-861A-163591BC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429C0-026F-4937-ABA3-5EF3240B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1E9E-5575-4ABA-8713-30A857894BF3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3910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DAA1B7-FE6F-43DF-81C2-A4B4EDADD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1FF2C-4813-490E-9C74-1B04FD142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CB164-5065-44D1-862A-9861ED3E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C1C3-874B-4872-B0A6-2610C35EC48D}" type="datetimeFigureOut">
              <a:rPr lang="es-HN" smtClean="0"/>
              <a:t>16/3/2024</a:t>
            </a:fld>
            <a:endParaRPr lang="es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CF3AA-D3A0-4A36-8F03-8BD35E47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6C2E8-AD06-4EAC-9E0A-0FDFC850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1E9E-5575-4ABA-8713-30A857894BF3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25711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31059-C0BB-4237-A032-2473E016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EC6A0-6212-4AD4-90E2-BB84A597C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CEAD0-A4C1-46FB-8E79-FD5D29C1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C1C3-874B-4872-B0A6-2610C35EC48D}" type="datetimeFigureOut">
              <a:rPr lang="es-HN" smtClean="0"/>
              <a:t>16/3/2024</a:t>
            </a:fld>
            <a:endParaRPr lang="es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8F0B3-56F8-40B1-BC9E-F643730E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236DA-7674-42AD-96C5-21C59DD5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1E9E-5575-4ABA-8713-30A857894BF3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7299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A4B8D-BA09-4274-9A6B-F1DB234B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38A81-4483-4F11-B053-3C38AEDD2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0039F-9FFE-4984-BF3E-F04E8EC4B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C1C3-874B-4872-B0A6-2610C35EC48D}" type="datetimeFigureOut">
              <a:rPr lang="es-HN" smtClean="0"/>
              <a:t>16/3/2024</a:t>
            </a:fld>
            <a:endParaRPr lang="es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2A058-6E07-4546-88EF-C65260DA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A9558-025B-4338-B65F-5D578A03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1E9E-5575-4ABA-8713-30A857894BF3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02187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4F5A7-5387-4512-9057-4BD68562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0381-56EB-454E-AA61-899D14F63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7C00E-C6CB-404F-8207-CECF310B6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7CAED-DFDD-4D69-8226-002FBCBE4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C1C3-874B-4872-B0A6-2610C35EC48D}" type="datetimeFigureOut">
              <a:rPr lang="es-HN" smtClean="0"/>
              <a:t>16/3/2024</a:t>
            </a:fld>
            <a:endParaRPr lang="es-H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E6349-865D-44EE-8A24-891EBDBD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400AE-3A67-4A31-8C04-4DA43D8B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1E9E-5575-4ABA-8713-30A857894BF3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52741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6018-1B56-4E56-8540-C968B023C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61F26-EBAA-4233-AF70-1115BB7FE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9C933-56C5-40BE-9804-6F994EA5D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7A86D-4315-44BB-B1B7-6A181F634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BDBB9-3191-47DD-90FC-319F06EF8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98B9B-B315-4357-81DE-A733F723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C1C3-874B-4872-B0A6-2610C35EC48D}" type="datetimeFigureOut">
              <a:rPr lang="es-HN" smtClean="0"/>
              <a:t>16/3/2024</a:t>
            </a:fld>
            <a:endParaRPr lang="es-H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C89488-5EED-4A6E-9070-7819DA2A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69E44-E020-47AB-B857-C93B2F25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1E9E-5575-4ABA-8713-30A857894BF3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10198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BD6E-7FEA-4A23-8678-2B8BDC82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D0582-9212-4523-B6C4-14840BA2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C1C3-874B-4872-B0A6-2610C35EC48D}" type="datetimeFigureOut">
              <a:rPr lang="es-HN" smtClean="0"/>
              <a:t>16/3/2024</a:t>
            </a:fld>
            <a:endParaRPr lang="es-H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20720-BD34-46E1-9A32-92B4E522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CE441-87A3-464B-8890-A41298326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1E9E-5575-4ABA-8713-30A857894BF3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60191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D556D-F5C7-47A1-B5A9-7C27A3B7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C1C3-874B-4872-B0A6-2610C35EC48D}" type="datetimeFigureOut">
              <a:rPr lang="es-HN" smtClean="0"/>
              <a:t>16/3/2024</a:t>
            </a:fld>
            <a:endParaRPr lang="es-H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A702C-7479-4B66-A520-D01563B4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2044C-9422-43E3-917F-FAD2565E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1E9E-5575-4ABA-8713-30A857894BF3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54332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5004-F583-48F7-9D20-C520136B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E8006-55BE-47A4-AE3B-F2B393539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6277E-C02E-435B-AA37-C2B8B5863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D706D-C799-42C3-B02A-51EA346C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C1C3-874B-4872-B0A6-2610C35EC48D}" type="datetimeFigureOut">
              <a:rPr lang="es-HN" smtClean="0"/>
              <a:t>16/3/2024</a:t>
            </a:fld>
            <a:endParaRPr lang="es-H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F04A8-4522-4868-93F8-8F8E58AC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E23BD-003C-4800-ABD8-582F4A2A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1E9E-5575-4ABA-8713-30A857894BF3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42173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5796-6EBF-40FB-BE97-7EC5624C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D9C293-0189-4C3D-A648-1AC962401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940EA-8DFD-4597-A633-DA2982F0B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74FFC-9C52-4DC8-B28D-6C7F1A56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C1C3-874B-4872-B0A6-2610C35EC48D}" type="datetimeFigureOut">
              <a:rPr lang="es-HN" smtClean="0"/>
              <a:t>16/3/2024</a:t>
            </a:fld>
            <a:endParaRPr lang="es-H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A2663-78C5-4863-BAC8-F15CDACEA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17623-DAAF-4E3E-9043-BD7026CB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1E9E-5575-4ABA-8713-30A857894BF3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99660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90A912-B7B9-4C77-94E8-83C0B7405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66DDD-B3EC-455C-B26C-88A4812DB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7617C-1D06-4B41-B13C-12A0B9772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C1C3-874B-4872-B0A6-2610C35EC48D}" type="datetimeFigureOut">
              <a:rPr lang="es-HN" smtClean="0"/>
              <a:t>16/3/2024</a:t>
            </a:fld>
            <a:endParaRPr lang="es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BA03A-D709-4CB0-AF33-A141D534B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18856-412C-413C-AC2A-13ED1BB5C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D1E9E-5575-4ABA-8713-30A857894BF3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7234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gramación Orientada a Objetos en C++ | Clases y Objetos - El Javatar">
            <a:extLst>
              <a:ext uri="{FF2B5EF4-FFF2-40B4-BE49-F238E27FC236}">
                <a16:creationId xmlns:a16="http://schemas.microsoft.com/office/drawing/2014/main" id="{4501551E-00C0-4505-8882-8407FEE12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298" y="3325768"/>
            <a:ext cx="5234693" cy="283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58A7ED-2D75-4692-80A3-3BE6AF2F10AE}"/>
              </a:ext>
            </a:extLst>
          </p:cNvPr>
          <p:cNvSpPr txBox="1"/>
          <p:nvPr/>
        </p:nvSpPr>
        <p:spPr>
          <a:xfrm>
            <a:off x="-135836" y="547547"/>
            <a:ext cx="87929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>
                <a:solidFill>
                  <a:schemeClr val="accent1"/>
                </a:solidFill>
                <a:latin typeface="Consolas" panose="020B0609020204030204" pitchFamily="49" charset="0"/>
              </a:rPr>
              <a:t>PROGRAMACIÓN ORIENTADA A OBJETOS</a:t>
            </a:r>
          </a:p>
          <a:p>
            <a:pPr algn="ctr"/>
            <a:r>
              <a:rPr lang="es-MX" sz="4400" b="1" dirty="0">
                <a:solidFill>
                  <a:schemeClr val="accent1"/>
                </a:solidFill>
                <a:latin typeface="Consolas" panose="020B0609020204030204" pitchFamily="49" charset="0"/>
              </a:rPr>
              <a:t>(POO)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5B538-73A9-46EF-941A-58EAC581E955}"/>
              </a:ext>
            </a:extLst>
          </p:cNvPr>
          <p:cNvSpPr txBox="1"/>
          <p:nvPr/>
        </p:nvSpPr>
        <p:spPr>
          <a:xfrm>
            <a:off x="1063572" y="3028070"/>
            <a:ext cx="36611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Consolas" panose="020B0609020204030204" pitchFamily="49" charset="0"/>
              </a:rPr>
              <a:t>POR:</a:t>
            </a:r>
          </a:p>
          <a:p>
            <a:r>
              <a:rPr lang="es-MX" sz="2400" dirty="0">
                <a:latin typeface="Consolas" panose="020B0609020204030204" pitchFamily="49" charset="0"/>
              </a:rPr>
              <a:t>Jairo Vargas</a:t>
            </a:r>
          </a:p>
          <a:p>
            <a:r>
              <a:rPr lang="es-MX" sz="2400" dirty="0">
                <a:latin typeface="Consolas" panose="020B0609020204030204" pitchFamily="49" charset="0"/>
              </a:rPr>
              <a:t>Eddy Cáceres</a:t>
            </a:r>
          </a:p>
          <a:p>
            <a:r>
              <a:rPr lang="es-MX" sz="2400" dirty="0">
                <a:latin typeface="Consolas" panose="020B0609020204030204" pitchFamily="49" charset="0"/>
              </a:rPr>
              <a:t>Carlos O.</a:t>
            </a:r>
          </a:p>
          <a:p>
            <a:r>
              <a:rPr lang="es-MX" sz="2400" dirty="0">
                <a:latin typeface="Consolas" panose="020B0609020204030204" pitchFamily="49" charset="0"/>
              </a:rPr>
              <a:t>Herber Alvarado</a:t>
            </a:r>
            <a:endParaRPr lang="es-H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6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erencia - Qué es, definición y concepto">
            <a:extLst>
              <a:ext uri="{FF2B5EF4-FFF2-40B4-BE49-F238E27FC236}">
                <a16:creationId xmlns:a16="http://schemas.microsoft.com/office/drawing/2014/main" id="{458E02DC-73B2-424F-81C1-220EA9EB5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228" y="2141227"/>
            <a:ext cx="476250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1E69E8-43C2-4F86-BB67-1908C8D3E250}"/>
              </a:ext>
            </a:extLst>
          </p:cNvPr>
          <p:cNvSpPr txBox="1"/>
          <p:nvPr/>
        </p:nvSpPr>
        <p:spPr>
          <a:xfrm>
            <a:off x="847106" y="571567"/>
            <a:ext cx="524889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accent1"/>
                </a:solidFill>
                <a:latin typeface="Consolas" panose="020B0609020204030204" pitchFamily="49" charset="0"/>
              </a:rPr>
              <a:t>HERENCIA</a:t>
            </a:r>
          </a:p>
          <a:p>
            <a:r>
              <a:rPr lang="es-MX" sz="2000" dirty="0">
                <a:latin typeface="Consolas" panose="020B0609020204030204" pitchFamily="49" charset="0"/>
              </a:rPr>
              <a:t>Es un mecanismo en la programación orientada a objetos que permite que una clase derivada o subclase herede atributos y métodos de otra clase base o superclase.</a:t>
            </a:r>
          </a:p>
        </p:txBody>
      </p:sp>
    </p:spTree>
    <p:extLst>
      <p:ext uri="{BB962C8B-B14F-4D97-AF65-F5344CB8AC3E}">
        <p14:creationId xmlns:p14="http://schemas.microsoft.com/office/powerpoint/2010/main" val="4291461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7EEF07-1A6F-48D5-9E72-5C6FD91426BD}"/>
              </a:ext>
            </a:extLst>
          </p:cNvPr>
          <p:cNvSpPr/>
          <p:nvPr/>
        </p:nvSpPr>
        <p:spPr>
          <a:xfrm>
            <a:off x="4451267" y="724396"/>
            <a:ext cx="3289465" cy="1080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atin typeface="Consolas" panose="020B0609020204030204" pitchFamily="49" charset="0"/>
              </a:rPr>
              <a:t>CLASE 1</a:t>
            </a:r>
            <a:endParaRPr lang="es-HN" sz="3600" b="1" dirty="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A126F1-ED36-4060-B6A0-A5AE6A6DC86F}"/>
              </a:ext>
            </a:extLst>
          </p:cNvPr>
          <p:cNvSpPr/>
          <p:nvPr/>
        </p:nvSpPr>
        <p:spPr>
          <a:xfrm>
            <a:off x="4451267" y="2419599"/>
            <a:ext cx="3289465" cy="1080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atin typeface="Consolas" panose="020B0609020204030204" pitchFamily="49" charset="0"/>
              </a:rPr>
              <a:t>CLASE 2</a:t>
            </a:r>
            <a:endParaRPr lang="es-HN" sz="3600" b="1" dirty="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945F0A-5C50-4A3F-8DD7-B72832B319C8}"/>
              </a:ext>
            </a:extLst>
          </p:cNvPr>
          <p:cNvSpPr/>
          <p:nvPr/>
        </p:nvSpPr>
        <p:spPr>
          <a:xfrm>
            <a:off x="532409" y="4296888"/>
            <a:ext cx="3289465" cy="1080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atin typeface="Consolas" panose="020B0609020204030204" pitchFamily="49" charset="0"/>
              </a:rPr>
              <a:t>CLASE 3</a:t>
            </a:r>
            <a:endParaRPr lang="es-HN" sz="3600" b="1" dirty="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F30FA6-91CF-4721-881D-6EC432470D33}"/>
              </a:ext>
            </a:extLst>
          </p:cNvPr>
          <p:cNvSpPr/>
          <p:nvPr/>
        </p:nvSpPr>
        <p:spPr>
          <a:xfrm>
            <a:off x="4451267" y="4296888"/>
            <a:ext cx="3289465" cy="1080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atin typeface="Consolas" panose="020B0609020204030204" pitchFamily="49" charset="0"/>
              </a:rPr>
              <a:t>CLASE 4</a:t>
            </a:r>
            <a:endParaRPr lang="es-HN" sz="3600" b="1" dirty="0"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90D5BE-85E0-42BA-AA58-88A0AFE0D4E2}"/>
              </a:ext>
            </a:extLst>
          </p:cNvPr>
          <p:cNvSpPr/>
          <p:nvPr/>
        </p:nvSpPr>
        <p:spPr>
          <a:xfrm>
            <a:off x="8370125" y="4296888"/>
            <a:ext cx="3289465" cy="1080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atin typeface="Consolas" panose="020B0609020204030204" pitchFamily="49" charset="0"/>
              </a:rPr>
              <a:t>CLASE 5</a:t>
            </a:r>
            <a:endParaRPr lang="es-HN" sz="3600" b="1" dirty="0">
              <a:latin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94C87E-3A8E-4D84-97D1-BAF55CF6AAFB}"/>
              </a:ext>
            </a:extLst>
          </p:cNvPr>
          <p:cNvCxnSpPr>
            <a:stCxn id="2" idx="2"/>
            <a:endCxn id="5" idx="0"/>
          </p:cNvCxnSpPr>
          <p:nvPr/>
        </p:nvCxnSpPr>
        <p:spPr>
          <a:xfrm>
            <a:off x="6096000" y="1805051"/>
            <a:ext cx="0" cy="6145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E5E39CE-DAB1-4BF6-BDCA-92799477402D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738254" y="1939142"/>
            <a:ext cx="796634" cy="3918858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B24EC7-5453-452C-8AB5-B71532B24C47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096000" y="3500254"/>
            <a:ext cx="0" cy="7966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0F96B6A-E36B-4FE5-9ED9-6168FD6D708C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7657112" y="1939142"/>
            <a:ext cx="796634" cy="3918858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615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4FA9A1-DD24-484C-9CC1-DB587D637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44377" cy="68017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1E69E8-43C2-4F86-BB67-1908C8D3E250}"/>
              </a:ext>
            </a:extLst>
          </p:cNvPr>
          <p:cNvSpPr txBox="1"/>
          <p:nvPr/>
        </p:nvSpPr>
        <p:spPr>
          <a:xfrm>
            <a:off x="2670924" y="0"/>
            <a:ext cx="524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accent1"/>
                </a:solidFill>
                <a:latin typeface="Consolas" panose="020B0609020204030204" pitchFamily="49" charset="0"/>
              </a:rPr>
              <a:t>HERENCIA</a:t>
            </a:r>
          </a:p>
        </p:txBody>
      </p:sp>
      <p:pic>
        <p:nvPicPr>
          <p:cNvPr id="6" name="Picture 2" descr="GUÍA Python: qué es y por qué deberías aprenderlo">
            <a:extLst>
              <a:ext uri="{FF2B5EF4-FFF2-40B4-BE49-F238E27FC236}">
                <a16:creationId xmlns:a16="http://schemas.microsoft.com/office/drawing/2014/main" id="{8F8A7E34-4529-4282-963B-725EE985D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200" y="5705475"/>
            <a:ext cx="39719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768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1E69E8-43C2-4F86-BB67-1908C8D3E250}"/>
              </a:ext>
            </a:extLst>
          </p:cNvPr>
          <p:cNvSpPr txBox="1"/>
          <p:nvPr/>
        </p:nvSpPr>
        <p:spPr>
          <a:xfrm>
            <a:off x="847106" y="571567"/>
            <a:ext cx="524889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accent1"/>
                </a:solidFill>
                <a:latin typeface="Consolas" panose="020B0609020204030204" pitchFamily="49" charset="0"/>
              </a:rPr>
              <a:t>POLIMORFISMO</a:t>
            </a:r>
          </a:p>
          <a:p>
            <a:r>
              <a:rPr lang="es-MX" sz="2000" dirty="0">
                <a:latin typeface="Consolas" panose="020B0609020204030204" pitchFamily="49" charset="0"/>
              </a:rPr>
              <a:t>Un principio de la programación orientada a objetos que permite que los objetos de diferentes clases respondan de manera única a los mismos mensajes o métodos. </a:t>
            </a:r>
          </a:p>
        </p:txBody>
      </p:sp>
      <p:pic>
        <p:nvPicPr>
          <p:cNvPr id="5" name="Picture 6" descr="Yaris Sedán - Toyota Aeropuerto">
            <a:extLst>
              <a:ext uri="{FF2B5EF4-FFF2-40B4-BE49-F238E27FC236}">
                <a16:creationId xmlns:a16="http://schemas.microsoft.com/office/drawing/2014/main" id="{AFC1E385-704A-463D-8257-3CA86F53A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775" y="3580978"/>
            <a:ext cx="3819377" cy="181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ipos de camiones: Definición, clasificación y características">
            <a:extLst>
              <a:ext uri="{FF2B5EF4-FFF2-40B4-BE49-F238E27FC236}">
                <a16:creationId xmlns:a16="http://schemas.microsoft.com/office/drawing/2014/main" id="{60813650-DCEF-426E-8CBB-63B196696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92" y="1873148"/>
            <a:ext cx="50673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509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C5C405-643E-45BB-9209-1668FC64A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63641" cy="58015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1E69E8-43C2-4F86-BB67-1908C8D3E250}"/>
              </a:ext>
            </a:extLst>
          </p:cNvPr>
          <p:cNvSpPr txBox="1"/>
          <p:nvPr/>
        </p:nvSpPr>
        <p:spPr>
          <a:xfrm>
            <a:off x="2670924" y="0"/>
            <a:ext cx="524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accent1"/>
                </a:solidFill>
                <a:latin typeface="Consolas" panose="020B0609020204030204" pitchFamily="49" charset="0"/>
              </a:rPr>
              <a:t>POLIMORFISMO</a:t>
            </a:r>
          </a:p>
        </p:txBody>
      </p:sp>
      <p:pic>
        <p:nvPicPr>
          <p:cNvPr id="6" name="Picture 2" descr="GUÍA Python: qué es y por qué deberías aprenderlo">
            <a:extLst>
              <a:ext uri="{FF2B5EF4-FFF2-40B4-BE49-F238E27FC236}">
                <a16:creationId xmlns:a16="http://schemas.microsoft.com/office/drawing/2014/main" id="{8F8A7E34-4529-4282-963B-725EE985D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200" y="5705475"/>
            <a:ext cx="39719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539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GUÍA Python: qué es y por qué deberías aprenderlo">
            <a:extLst>
              <a:ext uri="{FF2B5EF4-FFF2-40B4-BE49-F238E27FC236}">
                <a16:creationId xmlns:a16="http://schemas.microsoft.com/office/drawing/2014/main" id="{8F8A7E34-4529-4282-963B-725EE985D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200" y="5705475"/>
            <a:ext cx="39719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E50D11-22DE-48DE-BFB2-43665520E264}"/>
              </a:ext>
            </a:extLst>
          </p:cNvPr>
          <p:cNvSpPr txBox="1"/>
          <p:nvPr/>
        </p:nvSpPr>
        <p:spPr>
          <a:xfrm>
            <a:off x="2897579" y="2291938"/>
            <a:ext cx="3570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GRACIAS!</a:t>
            </a:r>
            <a:endParaRPr lang="es-HN" sz="60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63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B3803E-295C-41D0-8374-D80DC4A5D5F7}"/>
              </a:ext>
            </a:extLst>
          </p:cNvPr>
          <p:cNvSpPr txBox="1"/>
          <p:nvPr/>
        </p:nvSpPr>
        <p:spPr>
          <a:xfrm>
            <a:off x="2711099" y="344383"/>
            <a:ext cx="6769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u="sng" dirty="0">
                <a:solidFill>
                  <a:schemeClr val="accent1"/>
                </a:solidFill>
                <a:latin typeface="Consolas" panose="020B0609020204030204" pitchFamily="49" charset="0"/>
              </a:rPr>
              <a:t>PARADIGMAS DE PROGRAMACIÓN</a:t>
            </a:r>
            <a:endParaRPr lang="es-HN" sz="3600" b="1" u="sng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D2969F-0A75-4954-A065-EA452C30C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983" y="1933399"/>
            <a:ext cx="5808591" cy="3279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81DA0A-514C-462A-9B1B-64DC8A6D43B5}"/>
              </a:ext>
            </a:extLst>
          </p:cNvPr>
          <p:cNvSpPr txBox="1"/>
          <p:nvPr/>
        </p:nvSpPr>
        <p:spPr>
          <a:xfrm>
            <a:off x="993135" y="1351508"/>
            <a:ext cx="43626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273B47"/>
                </a:solidFill>
                <a:latin typeface="Consolas" panose="020B0609020204030204" pitchFamily="49" charset="0"/>
              </a:rPr>
              <a:t>S</a:t>
            </a:r>
            <a:r>
              <a:rPr lang="es-MX" sz="2400" b="0" i="0" dirty="0">
                <a:solidFill>
                  <a:srgbClr val="273B47"/>
                </a:solidFill>
                <a:effectLst/>
                <a:latin typeface="Consolas" panose="020B0609020204030204" pitchFamily="49" charset="0"/>
              </a:rPr>
              <a:t>on modelos para resolver problemas comunes con nuestro código.</a:t>
            </a:r>
          </a:p>
          <a:p>
            <a:endParaRPr lang="es-MX" sz="2400" dirty="0">
              <a:solidFill>
                <a:srgbClr val="273B47"/>
              </a:solidFill>
              <a:latin typeface="Consolas" panose="020B0609020204030204" pitchFamily="49" charset="0"/>
            </a:endParaRPr>
          </a:p>
          <a:p>
            <a:r>
              <a:rPr lang="es-MX" sz="2400" b="0" i="0" dirty="0">
                <a:solidFill>
                  <a:srgbClr val="273B47"/>
                </a:solidFill>
                <a:effectLst/>
                <a:latin typeface="Consolas" panose="020B0609020204030204" pitchFamily="49" charset="0"/>
              </a:rPr>
              <a:t>Son caminos, guías, reglas, teorías y fundamentos que agilizan nuestro desarrollo y evitan que reinventemos la rueda.</a:t>
            </a:r>
            <a:endParaRPr lang="es-H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14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81DA0A-514C-462A-9B1B-64DC8A6D43B5}"/>
              </a:ext>
            </a:extLst>
          </p:cNvPr>
          <p:cNvSpPr txBox="1"/>
          <p:nvPr/>
        </p:nvSpPr>
        <p:spPr>
          <a:xfrm>
            <a:off x="7204959" y="690747"/>
            <a:ext cx="419139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latin typeface="Consolas" panose="020B0609020204030204" pitchFamily="49" charset="0"/>
              </a:rPr>
              <a:t>Problemas:</a:t>
            </a:r>
          </a:p>
          <a:p>
            <a:endParaRPr lang="es-MX" sz="2000" dirty="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Consolas" panose="020B0609020204030204" pitchFamily="49" charset="0"/>
              </a:rPr>
              <a:t>Bloques de código muy largos.</a:t>
            </a:r>
          </a:p>
          <a:p>
            <a:endParaRPr lang="es-MX" sz="2000" dirty="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Consolas" panose="020B0609020204030204" pitchFamily="49" charset="0"/>
              </a:rPr>
              <a:t>Código espagueti.</a:t>
            </a:r>
          </a:p>
          <a:p>
            <a:endParaRPr lang="es-MX" sz="2000" dirty="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Consolas" panose="020B0609020204030204" pitchFamily="49" charset="0"/>
              </a:rPr>
              <a:t>En caso de error todo cae.</a:t>
            </a:r>
          </a:p>
          <a:p>
            <a:endParaRPr lang="es-MX" sz="2000" dirty="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Consolas" panose="020B0609020204030204" pitchFamily="49" charset="0"/>
              </a:rPr>
              <a:t>Difícil mantenimiento.</a:t>
            </a:r>
          </a:p>
          <a:p>
            <a:endParaRPr lang="es-MX" sz="2000" dirty="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Consolas" panose="020B0609020204030204" pitchFamily="49" charset="0"/>
              </a:rPr>
              <a:t>Difícil escalabilidad.</a:t>
            </a:r>
            <a:endParaRPr lang="es-HN" sz="2000" dirty="0"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DE79C2-0875-4654-822F-4509F40B1BC1}"/>
              </a:ext>
            </a:extLst>
          </p:cNvPr>
          <p:cNvGrpSpPr/>
          <p:nvPr/>
        </p:nvGrpSpPr>
        <p:grpSpPr>
          <a:xfrm>
            <a:off x="502722" y="417465"/>
            <a:ext cx="6207133" cy="6023069"/>
            <a:chOff x="443346" y="532110"/>
            <a:chExt cx="6207133" cy="602306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1C386F7-BF40-4361-8BEA-9073F09B9933}"/>
                </a:ext>
              </a:extLst>
            </p:cNvPr>
            <p:cNvGrpSpPr/>
            <p:nvPr/>
          </p:nvGrpSpPr>
          <p:grpSpPr>
            <a:xfrm>
              <a:off x="443346" y="790816"/>
              <a:ext cx="5556443" cy="5505656"/>
              <a:chOff x="6096000" y="491506"/>
              <a:chExt cx="5556443" cy="5505656"/>
            </a:xfrm>
          </p:grpSpPr>
          <p:pic>
            <p:nvPicPr>
              <p:cNvPr id="3074" name="Picture 2" descr="Microsoft Open-Sources GW-BASIC - Windows Command Line">
                <a:extLst>
                  <a:ext uri="{FF2B5EF4-FFF2-40B4-BE49-F238E27FC236}">
                    <a16:creationId xmlns:a16="http://schemas.microsoft.com/office/drawing/2014/main" id="{84A4CF1B-2911-4349-B849-BF9E4860B6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6000" y="1104405"/>
                <a:ext cx="5556443" cy="48927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8D8907-5F88-449D-BE78-172B4778AA26}"/>
                  </a:ext>
                </a:extLst>
              </p:cNvPr>
              <p:cNvSpPr txBox="1"/>
              <p:nvPr/>
            </p:nvSpPr>
            <p:spPr>
              <a:xfrm>
                <a:off x="6388925" y="491506"/>
                <a:ext cx="3857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b="1" dirty="0">
                    <a:latin typeface="Consolas" panose="020B0609020204030204" pitchFamily="49" charset="0"/>
                  </a:rPr>
                  <a:t>Paradigma Procedural (BASIC):</a:t>
                </a:r>
                <a:endParaRPr lang="es-HN" b="1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A03493D0-1C55-4CB9-A5E6-09348FBEB61C}"/>
                </a:ext>
              </a:extLst>
            </p:cNvPr>
            <p:cNvSpPr/>
            <p:nvPr/>
          </p:nvSpPr>
          <p:spPr>
            <a:xfrm>
              <a:off x="5541520" y="532110"/>
              <a:ext cx="1108959" cy="6023069"/>
            </a:xfrm>
            <a:prstGeom prst="rightBrac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HN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FB8110D-6A4A-4B76-A3D3-713C083662BB}"/>
              </a:ext>
            </a:extLst>
          </p:cNvPr>
          <p:cNvSpPr txBox="1"/>
          <p:nvPr/>
        </p:nvSpPr>
        <p:spPr>
          <a:xfrm>
            <a:off x="6899860" y="5308271"/>
            <a:ext cx="4115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solidFill>
                  <a:schemeClr val="accent1"/>
                </a:solidFill>
              </a:rPr>
              <a:t>¿Cuál es la solución?</a:t>
            </a:r>
            <a:endParaRPr lang="es-HN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59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E0D2B9-4E44-47B9-8DF1-5A7F1333A1DA}"/>
              </a:ext>
            </a:extLst>
          </p:cNvPr>
          <p:cNvSpPr txBox="1"/>
          <p:nvPr/>
        </p:nvSpPr>
        <p:spPr>
          <a:xfrm>
            <a:off x="2077913" y="593766"/>
            <a:ext cx="8036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solidFill>
                  <a:schemeClr val="accent1"/>
                </a:solidFill>
                <a:latin typeface="Consolas" panose="020B0609020204030204" pitchFamily="49" charset="0"/>
              </a:rPr>
              <a:t>NUEVO PARADIGMA DE PROGRAMACIÓN</a:t>
            </a:r>
            <a:endParaRPr lang="es-HN" sz="3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4102" name="Picture 6" descr="REFLEXIONES FILOSÓFICAS: LA ESENCIA DEL CONOCIMIENTO">
            <a:extLst>
              <a:ext uri="{FF2B5EF4-FFF2-40B4-BE49-F238E27FC236}">
                <a16:creationId xmlns:a16="http://schemas.microsoft.com/office/drawing/2014/main" id="{F7646E6D-B74C-472B-B419-4ACB4E9B0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99" y="3333997"/>
            <a:ext cx="3482494" cy="333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24A7F5-58F3-402B-B5B5-3F8D5D1ACFD1}"/>
              </a:ext>
            </a:extLst>
          </p:cNvPr>
          <p:cNvSpPr txBox="1"/>
          <p:nvPr/>
        </p:nvSpPr>
        <p:spPr>
          <a:xfrm>
            <a:off x="3677393" y="2695239"/>
            <a:ext cx="4346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Trasladar lo que vemos en la vida real a código de programación.</a:t>
            </a:r>
          </a:p>
          <a:p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Observar los problemas a resolver como objetos.</a:t>
            </a:r>
            <a:endParaRPr lang="es-HN" sz="2400" dirty="0"/>
          </a:p>
        </p:txBody>
      </p:sp>
      <p:pic>
        <p:nvPicPr>
          <p:cNvPr id="4104" name="Picture 8" descr="What is Object Oriented Programming (OOP)? (With Examples)">
            <a:extLst>
              <a:ext uri="{FF2B5EF4-FFF2-40B4-BE49-F238E27FC236}">
                <a16:creationId xmlns:a16="http://schemas.microsoft.com/office/drawing/2014/main" id="{0A7DC53B-B7FF-4C29-BD58-749941BC7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897" y="1513230"/>
            <a:ext cx="3859335" cy="256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19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ED7AC23-1DE6-4C4E-9594-BEF362227540}"/>
              </a:ext>
            </a:extLst>
          </p:cNvPr>
          <p:cNvSpPr/>
          <p:nvPr/>
        </p:nvSpPr>
        <p:spPr>
          <a:xfrm>
            <a:off x="4397828" y="475013"/>
            <a:ext cx="3396343" cy="1496291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atin typeface="Consolas" panose="020B0609020204030204" pitchFamily="49" charset="0"/>
              </a:rPr>
              <a:t>CLASES</a:t>
            </a:r>
            <a:endParaRPr lang="es-HN" sz="3600" b="1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111755-7F51-4CE1-96F6-82EDE840627F}"/>
              </a:ext>
            </a:extLst>
          </p:cNvPr>
          <p:cNvSpPr/>
          <p:nvPr/>
        </p:nvSpPr>
        <p:spPr>
          <a:xfrm>
            <a:off x="4688773" y="2514600"/>
            <a:ext cx="2814452" cy="9144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>
                <a:latin typeface="Consolas" panose="020B0609020204030204" pitchFamily="49" charset="0"/>
              </a:rPr>
              <a:t>OBJETOS</a:t>
            </a:r>
            <a:endParaRPr lang="es-HN" sz="3600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5C245-330D-46C3-B98C-ECDB8638D4D4}"/>
              </a:ext>
            </a:extLst>
          </p:cNvPr>
          <p:cNvSpPr/>
          <p:nvPr/>
        </p:nvSpPr>
        <p:spPr>
          <a:xfrm>
            <a:off x="684808" y="4801590"/>
            <a:ext cx="3420000" cy="9144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>
                <a:latin typeface="Consolas" panose="020B0609020204030204" pitchFamily="49" charset="0"/>
              </a:rPr>
              <a:t>PROPIEDADES</a:t>
            </a:r>
          </a:p>
          <a:p>
            <a:pPr algn="ctr"/>
            <a:r>
              <a:rPr lang="es-MX" sz="2000" dirty="0">
                <a:latin typeface="Consolas" panose="020B0609020204030204" pitchFamily="49" charset="0"/>
              </a:rPr>
              <a:t>¿Cómo es?</a:t>
            </a:r>
            <a:endParaRPr lang="es-HN" sz="2000" dirty="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91B636-F05F-4626-A851-CCCFA32898EB}"/>
              </a:ext>
            </a:extLst>
          </p:cNvPr>
          <p:cNvSpPr/>
          <p:nvPr/>
        </p:nvSpPr>
        <p:spPr>
          <a:xfrm>
            <a:off x="8087192" y="4801590"/>
            <a:ext cx="3420000" cy="9144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>
                <a:latin typeface="Consolas" panose="020B0609020204030204" pitchFamily="49" charset="0"/>
              </a:rPr>
              <a:t>MÉTODOS</a:t>
            </a:r>
          </a:p>
          <a:p>
            <a:pPr algn="ctr"/>
            <a:r>
              <a:rPr lang="es-MX" sz="2000" dirty="0">
                <a:latin typeface="Consolas" panose="020B0609020204030204" pitchFamily="49" charset="0"/>
              </a:rPr>
              <a:t>¿Qué hace?</a:t>
            </a:r>
            <a:endParaRPr lang="es-HN" sz="2000" dirty="0">
              <a:latin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289CF9-79CA-40DE-8B78-AEAD57422161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6095999" y="1971304"/>
            <a:ext cx="1" cy="5432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B121B1F-C9C3-4640-8EA3-ED5C0DAC1876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rot="16200000" flipH="1">
            <a:off x="7260300" y="2264698"/>
            <a:ext cx="1372590" cy="3701193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03AA282-5BC3-499A-B0A7-A0D5F5B214E7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5400000">
            <a:off x="3559109" y="2264700"/>
            <a:ext cx="1372590" cy="3701191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0951BF1-89A8-4452-ADAD-C46BC549538C}"/>
              </a:ext>
            </a:extLst>
          </p:cNvPr>
          <p:cNvSpPr/>
          <p:nvPr/>
        </p:nvSpPr>
        <p:spPr>
          <a:xfrm>
            <a:off x="281046" y="1779814"/>
            <a:ext cx="2842163" cy="46313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latin typeface="Consolas" panose="020B0609020204030204" pitchFamily="49" charset="0"/>
              </a:rPr>
              <a:t>HERENCIA</a:t>
            </a:r>
            <a:endParaRPr lang="es-HN" sz="2000" b="1" dirty="0"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B53A81-5981-4E20-B473-0F7254599F18}"/>
              </a:ext>
            </a:extLst>
          </p:cNvPr>
          <p:cNvSpPr/>
          <p:nvPr/>
        </p:nvSpPr>
        <p:spPr>
          <a:xfrm>
            <a:off x="281045" y="2514600"/>
            <a:ext cx="2842163" cy="46313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latin typeface="Consolas" panose="020B0609020204030204" pitchFamily="49" charset="0"/>
              </a:rPr>
              <a:t>ENCAPSULAMIENTO</a:t>
            </a:r>
            <a:endParaRPr lang="es-HN" sz="2000" b="1" dirty="0"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93F3E3-E9CC-4FBC-9DCE-6ECE477C1EAD}"/>
              </a:ext>
            </a:extLst>
          </p:cNvPr>
          <p:cNvSpPr/>
          <p:nvPr/>
        </p:nvSpPr>
        <p:spPr>
          <a:xfrm>
            <a:off x="9054933" y="1779814"/>
            <a:ext cx="2842163" cy="46313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latin typeface="Consolas" panose="020B0609020204030204" pitchFamily="49" charset="0"/>
              </a:rPr>
              <a:t>ABSTRACCIÓN</a:t>
            </a:r>
            <a:endParaRPr lang="es-HN" sz="2000" b="1" dirty="0"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7EA53D-62A6-48D0-93E7-B0BCB5ECC2FE}"/>
              </a:ext>
            </a:extLst>
          </p:cNvPr>
          <p:cNvSpPr/>
          <p:nvPr/>
        </p:nvSpPr>
        <p:spPr>
          <a:xfrm>
            <a:off x="9054932" y="2514600"/>
            <a:ext cx="2842163" cy="46313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latin typeface="Consolas" panose="020B0609020204030204" pitchFamily="49" charset="0"/>
              </a:rPr>
              <a:t>POLIMORFISMO</a:t>
            </a:r>
            <a:endParaRPr lang="es-HN" sz="2000" b="1" dirty="0"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96F8B6-8424-4C8C-B120-FE1EF6B4777F}"/>
              </a:ext>
            </a:extLst>
          </p:cNvPr>
          <p:cNvSpPr/>
          <p:nvPr/>
        </p:nvSpPr>
        <p:spPr>
          <a:xfrm>
            <a:off x="4688773" y="5881255"/>
            <a:ext cx="2842163" cy="46313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latin typeface="Consolas" panose="020B0609020204030204" pitchFamily="49" charset="0"/>
              </a:rPr>
              <a:t>INSTANCIA</a:t>
            </a:r>
            <a:endParaRPr lang="es-HN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953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039B9AA9-F7DC-402A-B0C9-092A4141A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3084"/>
            <a:ext cx="5098473" cy="286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Yaris Sedán - Toyota Aeropuerto">
            <a:extLst>
              <a:ext uri="{FF2B5EF4-FFF2-40B4-BE49-F238E27FC236}">
                <a16:creationId xmlns:a16="http://schemas.microsoft.com/office/drawing/2014/main" id="{50BED119-AE11-4736-9AEB-4293D667E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775" y="4459751"/>
            <a:ext cx="3819377" cy="181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2A9935-30F7-43F0-90AA-3B07E4342A9C}"/>
              </a:ext>
            </a:extLst>
          </p:cNvPr>
          <p:cNvSpPr txBox="1"/>
          <p:nvPr/>
        </p:nvSpPr>
        <p:spPr>
          <a:xfrm>
            <a:off x="1116280" y="892200"/>
            <a:ext cx="52488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accent1"/>
                </a:solidFill>
                <a:latin typeface="Consolas" panose="020B0609020204030204" pitchFamily="49" charset="0"/>
              </a:rPr>
              <a:t>CLASE</a:t>
            </a:r>
          </a:p>
          <a:p>
            <a:r>
              <a:rPr lang="es-MX" sz="2000" dirty="0">
                <a:latin typeface="Consolas" panose="020B0609020204030204" pitchFamily="49" charset="0"/>
              </a:rPr>
              <a:t>Modelo o plantilla donde se definen las características comunes de un grupo de objetos.</a:t>
            </a:r>
            <a:endParaRPr lang="es-HN" sz="20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537C3-65E9-470D-B209-43C9686973E6}"/>
              </a:ext>
            </a:extLst>
          </p:cNvPr>
          <p:cNvSpPr txBox="1"/>
          <p:nvPr/>
        </p:nvSpPr>
        <p:spPr>
          <a:xfrm>
            <a:off x="1033152" y="3529243"/>
            <a:ext cx="506284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accent1"/>
                </a:solidFill>
                <a:latin typeface="Consolas" panose="020B0609020204030204" pitchFamily="49" charset="0"/>
              </a:rPr>
              <a:t>OBJETO</a:t>
            </a:r>
          </a:p>
          <a:p>
            <a:r>
              <a:rPr lang="es-MX" sz="2000" dirty="0">
                <a:latin typeface="Consolas" panose="020B0609020204030204" pitchFamily="49" charset="0"/>
              </a:rPr>
              <a:t>Es un ejemplar que pertenece a una clase.</a:t>
            </a:r>
            <a:endParaRPr lang="es-HN" sz="2000" dirty="0">
              <a:latin typeface="Consolas" panose="020B0609020204030204" pitchFamily="49" charset="0"/>
            </a:endParaRPr>
          </a:p>
        </p:txBody>
      </p:sp>
      <p:pic>
        <p:nvPicPr>
          <p:cNvPr id="5128" name="Picture 8" descr="Clase A Hatchback | Mercedes-Benz">
            <a:extLst>
              <a:ext uri="{FF2B5EF4-FFF2-40B4-BE49-F238E27FC236}">
                <a16:creationId xmlns:a16="http://schemas.microsoft.com/office/drawing/2014/main" id="{715519ED-ACB5-4011-8C90-66336A873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174" y="3760091"/>
            <a:ext cx="5098473" cy="287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76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GUÍA Python: qué es y por qué deberías aprenderlo">
            <a:extLst>
              <a:ext uri="{FF2B5EF4-FFF2-40B4-BE49-F238E27FC236}">
                <a16:creationId xmlns:a16="http://schemas.microsoft.com/office/drawing/2014/main" id="{BC85F714-02AA-4946-96C4-6659D6831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075" y="5705475"/>
            <a:ext cx="39719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1BD9EDC-3A9E-4FAE-94E1-98159C652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6" y="0"/>
            <a:ext cx="6020104" cy="685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F317DF-A2B5-4A7E-8756-E3B726DBA087}"/>
              </a:ext>
            </a:extLst>
          </p:cNvPr>
          <p:cNvSpPr txBox="1"/>
          <p:nvPr/>
        </p:nvSpPr>
        <p:spPr>
          <a:xfrm>
            <a:off x="2087017" y="0"/>
            <a:ext cx="9075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accent1"/>
                </a:solidFill>
                <a:latin typeface="Consolas" panose="020B0609020204030204" pitchFamily="49" charset="0"/>
              </a:rPr>
              <a:t>CLASE, OBJETO, PROPIEDAD Y MÉTODO</a:t>
            </a:r>
          </a:p>
        </p:txBody>
      </p:sp>
    </p:spTree>
    <p:extLst>
      <p:ext uri="{BB962C8B-B14F-4D97-AF65-F5344CB8AC3E}">
        <p14:creationId xmlns:p14="http://schemas.microsoft.com/office/powerpoint/2010/main" val="161151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43C783-C4A9-401B-AD1E-FCCBD7568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416" y="2648742"/>
            <a:ext cx="9752775" cy="36376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1E69E8-43C2-4F86-BB67-1908C8D3E250}"/>
              </a:ext>
            </a:extLst>
          </p:cNvPr>
          <p:cNvSpPr txBox="1"/>
          <p:nvPr/>
        </p:nvSpPr>
        <p:spPr>
          <a:xfrm>
            <a:off x="847106" y="571567"/>
            <a:ext cx="524889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accent1"/>
                </a:solidFill>
                <a:latin typeface="Consolas" panose="020B0609020204030204" pitchFamily="49" charset="0"/>
              </a:rPr>
              <a:t>ENCAPSULACIÓN</a:t>
            </a:r>
          </a:p>
          <a:p>
            <a:r>
              <a:rPr lang="es-MX" sz="2000" dirty="0">
                <a:latin typeface="Consolas" panose="020B0609020204030204" pitchFamily="49" charset="0"/>
              </a:rPr>
              <a:t>Ocultar los detalles internos de una clase y exponer solo los métodos de acceso necesarios para interactuar con los datos, lo que promueve la seguridad y la modularidad del código.</a:t>
            </a:r>
            <a:endParaRPr lang="es-H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488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283F3C6-0984-419D-B141-5A9E984F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1769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1E69E8-43C2-4F86-BB67-1908C8D3E250}"/>
              </a:ext>
            </a:extLst>
          </p:cNvPr>
          <p:cNvSpPr txBox="1"/>
          <p:nvPr/>
        </p:nvSpPr>
        <p:spPr>
          <a:xfrm>
            <a:off x="2670924" y="0"/>
            <a:ext cx="524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accent1"/>
                </a:solidFill>
                <a:latin typeface="Consolas" panose="020B0609020204030204" pitchFamily="49" charset="0"/>
              </a:rPr>
              <a:t>ENCAPSULAMIENTO</a:t>
            </a:r>
          </a:p>
        </p:txBody>
      </p:sp>
      <p:pic>
        <p:nvPicPr>
          <p:cNvPr id="6" name="Picture 2" descr="GUÍA Python: qué es y por qué deberías aprenderlo">
            <a:extLst>
              <a:ext uri="{FF2B5EF4-FFF2-40B4-BE49-F238E27FC236}">
                <a16:creationId xmlns:a16="http://schemas.microsoft.com/office/drawing/2014/main" id="{8F8A7E34-4529-4282-963B-725EE985D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200" y="5705475"/>
            <a:ext cx="39719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16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267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Herber Roman Alvarado Vasquez</dc:creator>
  <cp:lastModifiedBy>Herber Roman Alvarado Vasquez</cp:lastModifiedBy>
  <cp:revision>42</cp:revision>
  <dcterms:created xsi:type="dcterms:W3CDTF">2024-03-16T00:45:52Z</dcterms:created>
  <dcterms:modified xsi:type="dcterms:W3CDTF">2024-03-16T14:22:08Z</dcterms:modified>
</cp:coreProperties>
</file>