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59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microsoft-365" TargetMode="External"/><Relationship Id="rId3" Type="http://schemas.openxmlformats.org/officeDocument/2006/relationships/hyperlink" Target="https://www.youtube.com/" TargetMode="External"/><Relationship Id="rId7" Type="http://schemas.openxmlformats.org/officeDocument/2006/relationships/hyperlink" Target="https://www.forbe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guardian.com/" TargetMode="External"/><Relationship Id="rId5" Type="http://schemas.openxmlformats.org/officeDocument/2006/relationships/hyperlink" Target="https://www.paypal.com/" TargetMode="External"/><Relationship Id="rId4" Type="http://schemas.openxmlformats.org/officeDocument/2006/relationships/hyperlink" Target="https://gmail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6D49-928F-49F3-B19E-0F18D1C84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>
                <a:latin typeface="Gill Sans MT (Headings)"/>
              </a:rPr>
              <a:t>9</a:t>
            </a:r>
            <a:r>
              <a:rPr lang="en-US" dirty="0"/>
              <a:t>.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502F-7F20-41CA-9F9C-43AAE9C8B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C892-CFA0-446F-9D79-F1D86DF0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691" y="461374"/>
            <a:ext cx="2401706" cy="2401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DEBAD4-ABE4-4049-A753-B8C856E15EF8}"/>
              </a:ext>
            </a:extLst>
          </p:cNvPr>
          <p:cNvSpPr txBox="1"/>
          <p:nvPr/>
        </p:nvSpPr>
        <p:spPr>
          <a:xfrm>
            <a:off x="2257014" y="739331"/>
            <a:ext cx="98439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Недостатки: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Высокая сложность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Большой объем кода:</a:t>
            </a:r>
            <a:r>
              <a:rPr lang="ru-RU" dirty="0"/>
              <a:t> в некоторых случаях </a:t>
            </a:r>
            <a:r>
              <a:rPr lang="ru-RU" dirty="0" err="1"/>
              <a:t>Angular</a:t>
            </a:r>
            <a:r>
              <a:rPr lang="ru-RU" dirty="0"/>
              <a:t> может требовать написания большого количества кода даже для простых задач.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Относительно медленная производительность.</a:t>
            </a:r>
            <a:r>
              <a:rPr lang="ru-R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3AEBD-0497-41B7-A613-40C6E1992714}"/>
              </a:ext>
            </a:extLst>
          </p:cNvPr>
          <p:cNvSpPr txBox="1"/>
          <p:nvPr/>
        </p:nvSpPr>
        <p:spPr>
          <a:xfrm>
            <a:off x="81701" y="2990832"/>
            <a:ext cx="12019253" cy="152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Примеры приложений</a:t>
            </a:r>
          </a:p>
          <a:p>
            <a:pPr>
              <a:buFont typeface="+mj-lt"/>
              <a:buAutoNum type="arabicPeriod"/>
            </a:pPr>
            <a:r>
              <a:rPr lang="ru-RU" dirty="0">
                <a:hlinkClick r:id="rId3"/>
              </a:rPr>
              <a:t>https://www.youtube.com/</a:t>
            </a:r>
            <a:r>
              <a:rPr lang="ru-RU" dirty="0"/>
              <a:t>, </a:t>
            </a:r>
            <a:r>
              <a:rPr lang="ru-RU" dirty="0">
                <a:hlinkClick r:id="rId4"/>
              </a:rPr>
              <a:t>https://gmail.com</a:t>
            </a:r>
            <a:r>
              <a:rPr lang="ru-RU" dirty="0"/>
              <a:t> и практически все сервисы </a:t>
            </a:r>
            <a:r>
              <a:rPr lang="ru-RU" dirty="0" err="1"/>
              <a:t>гугла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>
                <a:hlinkClick r:id="rId5"/>
              </a:rPr>
              <a:t>https://www.paypal.com/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>
                <a:hlinkClick r:id="rId6"/>
              </a:rPr>
              <a:t>https://www.theguardian.com/</a:t>
            </a:r>
            <a:r>
              <a:rPr lang="ru-RU" dirty="0"/>
              <a:t>, </a:t>
            </a:r>
            <a:r>
              <a:rPr lang="ru-RU" dirty="0">
                <a:hlinkClick r:id="rId7"/>
              </a:rPr>
              <a:t>https://www.forbes.com/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>
                <a:hlinkClick r:id="rId8"/>
              </a:rPr>
              <a:t>https://www.microsoft.com/en-us/microsoft-365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23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Angular</a:t>
            </a:r>
            <a:r>
              <a:rPr lang="ru-RU" dirty="0"/>
              <a:t>. Тех. стек</a:t>
            </a:r>
            <a:endParaRPr lang="en-US" dirty="0"/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82FC0-363A-403D-AB1E-EEF2C71574F8}"/>
              </a:ext>
            </a:extLst>
          </p:cNvPr>
          <p:cNvSpPr txBox="1"/>
          <p:nvPr/>
        </p:nvSpPr>
        <p:spPr>
          <a:xfrm>
            <a:off x="81702" y="831562"/>
            <a:ext cx="12100956" cy="5321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Технологический стек: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Angular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написан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TypeScript, и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TypeScript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является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стандартом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разработки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приложений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Angular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RxJS</a:t>
            </a:r>
            <a:r>
              <a:rPr lang="ru-RU" altLang="en-US" sz="1200" dirty="0">
                <a:latin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Например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многие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Angular,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используют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из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RxJS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Браузерные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Angular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активно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использует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браузера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 API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работы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представлением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History API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навигации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также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другие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встроенные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возможности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например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Web Storage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или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Fetch API.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необходимости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можно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добавлять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другие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ESLint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Начиная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 Angular 11,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официально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рекомендуется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использовать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ESLint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качестве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линтера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вместо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TSLint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который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стал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устаревшим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Angular CLI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предлагает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поддержку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настройки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ESLint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Karma + Jasmine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комбинация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поставляется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Angular CLI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юнит-тестирования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Однако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можете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использовать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другие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инструменты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такие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Jest,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лучше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подходят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вашего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проекта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CLI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мощный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инструмент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командной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строки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который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используется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создания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настройки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проектами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Angular.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упрощает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Генерацию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компонентов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сервисов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других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сущностей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Конфигурацию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сборку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проектов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Настройку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линтеров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тестов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других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инструментов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Стилизация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Angular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поддерживает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стилизацию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использованием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CSS, SCSS, LESS,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или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других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препроцессоров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Angular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сборки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приложений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используется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CLI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который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умолчанию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работает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Webpack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качестве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билдера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Однако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начиная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Angular 12,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появился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новый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современный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сборщик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названием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Build System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esbuild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который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основан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делает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сборку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быстрее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эффективнее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Этот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новый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сборщик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стал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основой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CLI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начиная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Angular 13.</a:t>
            </a:r>
            <a:endParaRPr kumimoji="0" lang="ru-RU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</a:t>
            </a:r>
            <a:r>
              <a:rPr kumimoji="0" lang="ru-R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1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Angular</a:t>
            </a:r>
            <a:r>
              <a:rPr lang="ru-RU" dirty="0"/>
              <a:t>. Инфраструктура</a:t>
            </a:r>
            <a:endParaRPr lang="en-US" dirty="0"/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6D99C-B748-4EAB-91C4-CC11397CA788}"/>
              </a:ext>
            </a:extLst>
          </p:cNvPr>
          <p:cNvSpPr txBox="1"/>
          <p:nvPr/>
        </p:nvSpPr>
        <p:spPr>
          <a:xfrm>
            <a:off x="77189" y="760042"/>
            <a:ext cx="12019253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Инфраструктура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 </a:t>
            </a:r>
            <a:r>
              <a:rPr lang="ru-RU" b="1" dirty="0" err="1"/>
              <a:t>Angular</a:t>
            </a:r>
            <a:r>
              <a:rPr lang="ru-RU" b="1" dirty="0"/>
              <a:t> </a:t>
            </a:r>
            <a:r>
              <a:rPr lang="ru-RU" b="1" dirty="0" err="1"/>
              <a:t>Material</a:t>
            </a:r>
            <a:r>
              <a:rPr lang="ru-RU" dirty="0"/>
              <a:t> - Это готовый набор UI-компонентов от Google.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 </a:t>
            </a:r>
            <a:r>
              <a:rPr lang="ru-RU" b="1" dirty="0" err="1"/>
              <a:t>NgRX</a:t>
            </a:r>
            <a:r>
              <a:rPr lang="ru-RU" dirty="0"/>
              <a:t> - Это для управления состоянием большого приложения.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 </a:t>
            </a:r>
            <a:r>
              <a:rPr lang="ru-RU" b="1" dirty="0" err="1"/>
              <a:t>Angular</a:t>
            </a:r>
            <a:r>
              <a:rPr lang="ru-RU" b="1" dirty="0"/>
              <a:t> Universal </a:t>
            </a:r>
            <a:r>
              <a:rPr lang="ru-RU" dirty="0"/>
              <a:t>- инструмент для </a:t>
            </a:r>
            <a:r>
              <a:rPr lang="ru-RU" b="1" dirty="0"/>
              <a:t>серверного рендеринга (SSR)</a:t>
            </a:r>
            <a:r>
              <a:rPr lang="ru-RU" dirty="0"/>
              <a:t> </a:t>
            </a:r>
            <a:r>
              <a:rPr lang="ru-RU" dirty="0" err="1"/>
              <a:t>Angular</a:t>
            </a:r>
            <a:r>
              <a:rPr lang="ru-RU" dirty="0"/>
              <a:t>-приложений.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 err="1"/>
              <a:t>Ivy</a:t>
            </a:r>
            <a:r>
              <a:rPr lang="ru-RU" dirty="0"/>
              <a:t> — это современный компилятор и рендеринг-движок, представленный с </a:t>
            </a:r>
            <a:r>
              <a:rPr lang="ru-RU" dirty="0" err="1"/>
              <a:t>Angular</a:t>
            </a:r>
            <a:r>
              <a:rPr lang="ru-RU" dirty="0"/>
              <a:t> 9.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 err="1"/>
              <a:t>Angular</a:t>
            </a:r>
            <a:r>
              <a:rPr lang="ru-RU" b="1" dirty="0"/>
              <a:t> </a:t>
            </a:r>
            <a:r>
              <a:rPr lang="ru-RU" b="1" dirty="0" err="1"/>
              <a:t>DevTools</a:t>
            </a:r>
            <a:r>
              <a:rPr lang="ru-RU" b="1" dirty="0"/>
              <a:t> -</a:t>
            </a:r>
            <a:r>
              <a:rPr lang="ru-RU" dirty="0"/>
              <a:t> Это официальное расширение для браузера (</a:t>
            </a:r>
            <a:r>
              <a:rPr lang="ru-RU" dirty="0" err="1"/>
              <a:t>Chrome</a:t>
            </a:r>
            <a:r>
              <a:rPr lang="ru-RU" dirty="0"/>
              <a:t>/Edge) для отладки </a:t>
            </a:r>
            <a:r>
              <a:rPr lang="ru-RU" dirty="0" err="1"/>
              <a:t>Angular</a:t>
            </a:r>
            <a:r>
              <a:rPr lang="ru-RU" dirty="0"/>
              <a:t>-приложений.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 err="1"/>
              <a:t>Angular</a:t>
            </a:r>
            <a:r>
              <a:rPr lang="ru-RU" b="1" dirty="0"/>
              <a:t> CDK (</a:t>
            </a:r>
            <a:r>
              <a:rPr lang="ru-RU" b="1" dirty="0" err="1"/>
              <a:t>Component</a:t>
            </a:r>
            <a:r>
              <a:rPr lang="ru-RU" b="1" dirty="0"/>
              <a:t> </a:t>
            </a:r>
            <a:r>
              <a:rPr lang="ru-RU" b="1" dirty="0" err="1"/>
              <a:t>Dev</a:t>
            </a:r>
            <a:r>
              <a:rPr lang="ru-RU" b="1" dirty="0"/>
              <a:t> Kit)</a:t>
            </a:r>
            <a:r>
              <a:rPr lang="ru-RU" dirty="0"/>
              <a:t> — это набор инструментов для разработки собственных UI-компонентов. Подходит, если </a:t>
            </a:r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err="1"/>
              <a:t>Material</a:t>
            </a:r>
            <a:r>
              <a:rPr lang="ru-RU" dirty="0"/>
              <a:t> не покрывает твоих требований,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 </a:t>
            </a:r>
            <a:r>
              <a:rPr lang="ru-RU" b="1" dirty="0" err="1"/>
              <a:t>Angular</a:t>
            </a:r>
            <a:r>
              <a:rPr lang="ru-RU" b="1" dirty="0"/>
              <a:t> CLI</a:t>
            </a:r>
            <a:r>
              <a:rPr lang="ru-RU" dirty="0"/>
              <a:t> легко добавить PWA-функциональность буквально одной командой.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 многое другое.</a:t>
            </a:r>
          </a:p>
        </p:txBody>
      </p:sp>
      <p:pic>
        <p:nvPicPr>
          <p:cNvPr id="4098" name="Picture 2" descr="Icon | Angular Material">
            <a:extLst>
              <a:ext uri="{FF2B5EF4-FFF2-40B4-BE49-F238E27FC236}">
                <a16:creationId xmlns:a16="http://schemas.microsoft.com/office/drawing/2014/main" id="{D078F8E8-94AB-4B51-92F8-74CA553D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49" y="760042"/>
            <a:ext cx="906908" cy="97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grx-actions Vector Icons free download in SVG, PNG Format">
            <a:extLst>
              <a:ext uri="{FF2B5EF4-FFF2-40B4-BE49-F238E27FC236}">
                <a16:creationId xmlns:a16="http://schemas.microsoft.com/office/drawing/2014/main" id="{8F17C436-3321-4865-ABAA-EBFDA71F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22" y="188224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niversal — aka Angular Server Rendering — Survey Results | by Wassim  Chegham | Medium">
            <a:extLst>
              <a:ext uri="{FF2B5EF4-FFF2-40B4-BE49-F238E27FC236}">
                <a16:creationId xmlns:a16="http://schemas.microsoft.com/office/drawing/2014/main" id="{6037B83A-0F9C-4EFB-9001-781F678E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557" y="2509714"/>
            <a:ext cx="830750" cy="88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3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Фреймворк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189D3B-C935-43E4-AF32-FDC0B5E7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76" y="2364674"/>
            <a:ext cx="6832270" cy="384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957F6-E3DD-4D6A-96D4-41532858A07E}"/>
              </a:ext>
            </a:extLst>
          </p:cNvPr>
          <p:cNvSpPr txBox="1"/>
          <p:nvPr/>
        </p:nvSpPr>
        <p:spPr>
          <a:xfrm>
            <a:off x="52013" y="777511"/>
            <a:ext cx="12013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Фреймворк (с англ. </a:t>
            </a:r>
            <a:r>
              <a:rPr lang="ru-RU" dirty="0" err="1"/>
              <a:t>framework</a:t>
            </a:r>
            <a:r>
              <a:rPr lang="ru-RU" dirty="0"/>
              <a:t> — «каркас, структура») — заготовка, готовая модель в программировании для быстрой разработки, на основе которой можно дописать собственный код. Он задает структуру, определяет правила и предоставляет необходимый набор инструментов для создания проекта.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0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Фреймворк </a:t>
            </a:r>
            <a:r>
              <a:rPr lang="en-US" dirty="0"/>
              <a:t>vs </a:t>
            </a:r>
            <a:r>
              <a:rPr lang="ru-RU" dirty="0"/>
              <a:t>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B9BF9-6FD1-4E93-9751-6D175940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29" y="633351"/>
            <a:ext cx="8568141" cy="58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3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D862F-5998-43AF-8DAB-1E606D9DE09C}"/>
              </a:ext>
            </a:extLst>
          </p:cNvPr>
          <p:cNvSpPr txBox="1"/>
          <p:nvPr/>
        </p:nvSpPr>
        <p:spPr>
          <a:xfrm>
            <a:off x="52013" y="601871"/>
            <a:ext cx="62818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MVC (Model-View-</a:t>
            </a:r>
            <a:r>
              <a:rPr lang="ru-RU" b="1" i="1" dirty="0" err="1"/>
              <a:t>Controller</a:t>
            </a:r>
            <a:r>
              <a:rPr lang="ru-RU" b="1" i="1" dirty="0"/>
              <a:t>) </a:t>
            </a:r>
            <a:r>
              <a:rPr lang="ru-RU" dirty="0"/>
              <a:t>– это архитектурный шаблон, который разделяет приложение на три основных компонента: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Модель (Model):</a:t>
            </a:r>
            <a:r>
              <a:rPr lang="ru-RU" dirty="0"/>
              <a:t> Отвечает за хранение данных и бизнес-логику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Представление (View):</a:t>
            </a:r>
            <a:r>
              <a:rPr lang="ru-RU" dirty="0"/>
              <a:t> Отображает данные пользователю и отвечает за их визуальное представление.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Контроллер (</a:t>
            </a:r>
            <a:r>
              <a:rPr lang="ru-RU" b="1" dirty="0" err="1"/>
              <a:t>Controller</a:t>
            </a:r>
            <a:r>
              <a:rPr lang="ru-RU" b="1" dirty="0"/>
              <a:t>):</a:t>
            </a:r>
            <a:r>
              <a:rPr lang="ru-RU" dirty="0"/>
              <a:t> Управляет потоком данных, принимает ввод от пользователя и обновляет модель и представление.</a:t>
            </a:r>
          </a:p>
          <a:p>
            <a:r>
              <a:rPr lang="ru-RU" dirty="0"/>
              <a:t>Разделение на эти три компонента помогает улучшить организацию кода, облегчает поддержку и разделение обязанностей.</a:t>
            </a:r>
          </a:p>
          <a:p>
            <a:endParaRPr lang="ru-RU" dirty="0"/>
          </a:p>
          <a:p>
            <a:r>
              <a:rPr lang="ru-RU" i="1" dirty="0"/>
              <a:t>Фреймворки, использующие архитектуру MVC: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Ruby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Rails</a:t>
            </a:r>
            <a:r>
              <a:rPr lang="ru-RU" dirty="0"/>
              <a:t> (или </a:t>
            </a:r>
            <a:r>
              <a:rPr lang="ru-RU" dirty="0" err="1"/>
              <a:t>Rails</a:t>
            </a:r>
            <a:r>
              <a:rPr lang="ru-RU" dirty="0"/>
              <a:t>) - это веб-фреймворк, написанный на языке программирования Ruby.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Django</a:t>
            </a:r>
            <a:r>
              <a:rPr lang="ru-RU" dirty="0"/>
              <a:t> - фреймворк для веб-разработки на языке Python.</a:t>
            </a:r>
          </a:p>
        </p:txBody>
      </p:sp>
      <p:pic>
        <p:nvPicPr>
          <p:cNvPr id="2050" name="Picture 2" descr="MVC (Model-View-Controller): что это такое и как пользоваться моделью">
            <a:extLst>
              <a:ext uri="{FF2B5EF4-FFF2-40B4-BE49-F238E27FC236}">
                <a16:creationId xmlns:a16="http://schemas.microsoft.com/office/drawing/2014/main" id="{4602FFC4-5959-42F7-BB5A-88F8A749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67" y="1615045"/>
            <a:ext cx="5731463" cy="32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5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MVVM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E48EC-E913-4DE5-8AF1-D51C6876EEBD}"/>
              </a:ext>
            </a:extLst>
          </p:cNvPr>
          <p:cNvSpPr txBox="1"/>
          <p:nvPr/>
        </p:nvSpPr>
        <p:spPr>
          <a:xfrm>
            <a:off x="81701" y="849937"/>
            <a:ext cx="120192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MVVM – это архитектурный паттерн, где: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Модель (Model):</a:t>
            </a:r>
            <a:r>
              <a:rPr lang="ru-RU" dirty="0"/>
              <a:t> Представляет данные и бизнес-логику.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Представление (View):</a:t>
            </a:r>
            <a:r>
              <a:rPr lang="ru-RU" dirty="0"/>
              <a:t> Отвечает за отображение данных.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ViewModel</a:t>
            </a:r>
            <a:r>
              <a:rPr lang="ru-RU" b="1" dirty="0"/>
              <a:t>:</a:t>
            </a:r>
            <a:r>
              <a:rPr lang="ru-RU" dirty="0"/>
              <a:t> Управляет взаимодействием между моделью и представлением.</a:t>
            </a:r>
            <a:endParaRPr lang="en-US" dirty="0"/>
          </a:p>
          <a:p>
            <a:r>
              <a:rPr lang="ru-RU" dirty="0"/>
              <a:t>MVVM особенно полезен при разработке сложных пользовательских интерфейсов, обеспечивая более эффективное управление данными и их визуализацией.</a:t>
            </a:r>
          </a:p>
        </p:txBody>
      </p:sp>
      <p:pic>
        <p:nvPicPr>
          <p:cNvPr id="1028" name="Picture 4" descr="Архитектурные шаблоны в ABAP: MVC, MVP, MVVM, MVA | ABAP/4">
            <a:extLst>
              <a:ext uri="{FF2B5EF4-FFF2-40B4-BE49-F238E27FC236}">
                <a16:creationId xmlns:a16="http://schemas.microsoft.com/office/drawing/2014/main" id="{D15326A0-5803-45C4-AEF6-6C10802F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03" y="2604263"/>
            <a:ext cx="5373584" cy="40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2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SPA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E48EC-E913-4DE5-8AF1-D51C6876EEBD}"/>
              </a:ext>
            </a:extLst>
          </p:cNvPr>
          <p:cNvSpPr txBox="1"/>
          <p:nvPr/>
        </p:nvSpPr>
        <p:spPr>
          <a:xfrm>
            <a:off x="81701" y="849937"/>
            <a:ext cx="120192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SPA (Single Page Application) </a:t>
            </a:r>
            <a:r>
              <a:rPr lang="ru-RU" dirty="0"/>
              <a:t>– это подход к разработке веб-приложений, где весь контент загружается один раз при начале работы приложения, и далее взаимодействие с приложением происходит без перезагрузки страницы. Важные аспекты SPA включают: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Загрузка ресурсов:</a:t>
            </a:r>
            <a:r>
              <a:rPr lang="ru-RU" dirty="0"/>
              <a:t> Все необходимые ресурсы, такие как HTML, CSS, и JavaScript, загружаются один раз в начале работы приложения.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Навигация на клиенте:</a:t>
            </a:r>
            <a:r>
              <a:rPr lang="ru-RU" dirty="0"/>
              <a:t> SPA осуществляет навигацию на клиенте, обрабатывая изменения URL без перезагрузки страницы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Более динамичный пользовательский опыт:</a:t>
            </a:r>
            <a:r>
              <a:rPr lang="ru-RU" dirty="0"/>
              <a:t> Поскольку переходы между различными частями приложения выполняются на клиентской стороне, пользователи могут взаимодействовать с приложением более плавно и без видимых задержек.</a:t>
            </a:r>
          </a:p>
        </p:txBody>
      </p:sp>
      <p:pic>
        <p:nvPicPr>
          <p:cNvPr id="2050" name="Picture 2" descr="Single Page Application Vs. Progressive Web App: A Comparison">
            <a:extLst>
              <a:ext uri="{FF2B5EF4-FFF2-40B4-BE49-F238E27FC236}">
                <a16:creationId xmlns:a16="http://schemas.microsoft.com/office/drawing/2014/main" id="{4932B36E-E5B8-40D7-A388-BA012073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35" y="3712259"/>
            <a:ext cx="6095893" cy="304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6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SSR. CSR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CF0EB-B80A-4071-A326-A47EE6152A15}"/>
              </a:ext>
            </a:extLst>
          </p:cNvPr>
          <p:cNvSpPr txBox="1"/>
          <p:nvPr/>
        </p:nvSpPr>
        <p:spPr>
          <a:xfrm>
            <a:off x="81702" y="786556"/>
            <a:ext cx="12019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SSR (Server-Side </a:t>
            </a:r>
            <a:r>
              <a:rPr lang="ru-RU" b="1" dirty="0" err="1"/>
              <a:t>Rendering</a:t>
            </a:r>
            <a:r>
              <a:rPr lang="ru-RU" b="1" dirty="0"/>
              <a:t>):</a:t>
            </a:r>
            <a:r>
              <a:rPr lang="ru-RU" dirty="0"/>
              <a:t> Выполняет рендеринг страниц на сервере перед отправкой клиенту, улучшая производительность и SEO (оптимизация для поисковых систем).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CSR (Client-Side </a:t>
            </a:r>
            <a:r>
              <a:rPr lang="ru-RU" b="1" dirty="0" err="1"/>
              <a:t>Rendering</a:t>
            </a:r>
            <a:r>
              <a:rPr lang="ru-RU" b="1" dirty="0"/>
              <a:t>):</a:t>
            </a:r>
            <a:r>
              <a:rPr lang="ru-RU" dirty="0"/>
              <a:t> Рендерит страницу на стороне клиента, обеспечивая более динамичный пользовательский опыт, но требует больше ресурсов у клиента.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E18D31-813C-4EF4-A1AC-112732B70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93" y="2391168"/>
            <a:ext cx="5398700" cy="402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1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FE</a:t>
            </a:r>
            <a:r>
              <a:rPr lang="ru-RU" dirty="0"/>
              <a:t>-фреймворк</a:t>
            </a:r>
            <a:r>
              <a:rPr lang="en-US" dirty="0"/>
              <a:t>. </a:t>
            </a:r>
            <a:r>
              <a:rPr lang="ru-RU" dirty="0"/>
              <a:t>Архитектура</a:t>
            </a:r>
            <a:r>
              <a:rPr lang="en-US" dirty="0"/>
              <a:t>. </a:t>
            </a:r>
            <a:r>
              <a:rPr lang="en-US" dirty="0" err="1"/>
              <a:t>pwa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CF0EB-B80A-4071-A326-A47EE6152A15}"/>
              </a:ext>
            </a:extLst>
          </p:cNvPr>
          <p:cNvSpPr txBox="1"/>
          <p:nvPr/>
        </p:nvSpPr>
        <p:spPr>
          <a:xfrm>
            <a:off x="81702" y="786556"/>
            <a:ext cx="12019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PWA </a:t>
            </a:r>
            <a:r>
              <a:rPr lang="en-US" i="1" dirty="0"/>
              <a:t>(Progressive Web Apps)</a:t>
            </a:r>
            <a:r>
              <a:rPr lang="en-US" dirty="0"/>
              <a:t> - </a:t>
            </a:r>
            <a:r>
              <a:rPr lang="ru-RU" dirty="0"/>
              <a:t>предоставляют возможность создания веб-приложений, которые могут работать оффлайн, обеспечивают высокую производительность и имеют возможность установки на устройство пользователя.</a:t>
            </a:r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Advantage and Disadvantage of PWA - progressive web app">
            <a:extLst>
              <a:ext uri="{FF2B5EF4-FFF2-40B4-BE49-F238E27FC236}">
                <a16:creationId xmlns:a16="http://schemas.microsoft.com/office/drawing/2014/main" id="{DB596925-309F-4A6B-BCDD-683EDAA6D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46" y="1723245"/>
            <a:ext cx="7650802" cy="478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897-8832-40E9-8CD9-D8E78FB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2" y="97794"/>
            <a:ext cx="12019254" cy="513785"/>
          </a:xfrm>
        </p:spPr>
        <p:txBody>
          <a:bodyPr>
            <a:normAutofit fontScale="90000"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3" name="AutoShape 2" descr="Supercharge Your Website Using PWA: Installable Website - DEV Community">
            <a:extLst>
              <a:ext uri="{FF2B5EF4-FFF2-40B4-BE49-F238E27FC236}">
                <a16:creationId xmlns:a16="http://schemas.microsoft.com/office/drawing/2014/main" id="{03007DB7-F5A3-41A9-914F-E935A374F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upercharge Your Website Using PWA: Installable Website - DEV Community">
            <a:extLst>
              <a:ext uri="{FF2B5EF4-FFF2-40B4-BE49-F238E27FC236}">
                <a16:creationId xmlns:a16="http://schemas.microsoft.com/office/drawing/2014/main" id="{BA052F51-737D-41FF-B408-4BEFEEC56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Advantages and Disadvantages of PWA">
            <a:extLst>
              <a:ext uri="{FF2B5EF4-FFF2-40B4-BE49-F238E27FC236}">
                <a16:creationId xmlns:a16="http://schemas.microsoft.com/office/drawing/2014/main" id="{2CD46DD2-5D82-4DF6-ACD7-D90CC4C0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4D03-B6D3-44F3-91A8-E471FD489AFC}"/>
              </a:ext>
            </a:extLst>
          </p:cNvPr>
          <p:cNvSpPr txBox="1"/>
          <p:nvPr/>
        </p:nvSpPr>
        <p:spPr>
          <a:xfrm>
            <a:off x="2202873" y="806026"/>
            <a:ext cx="989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Angular</a:t>
            </a:r>
            <a:r>
              <a:rPr lang="ru-RU" dirty="0"/>
              <a:t> - полноценный фреймворк от Google для создания крупных и сложных веб-приложений. </a:t>
            </a:r>
            <a:endParaRPr lang="en-US" dirty="0"/>
          </a:p>
          <a:p>
            <a:r>
              <a:rPr lang="ru-RU" dirty="0"/>
              <a:t>Он предоставляет множество инструментов и структурированный подход к разработке.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1F013-0E74-4DD4-8379-322B34798AAE}"/>
              </a:ext>
            </a:extLst>
          </p:cNvPr>
          <p:cNvSpPr txBox="1"/>
          <p:nvPr/>
        </p:nvSpPr>
        <p:spPr>
          <a:xfrm>
            <a:off x="209798" y="2863080"/>
            <a:ext cx="118911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Преимущества: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Масштабируемость:</a:t>
            </a:r>
            <a:r>
              <a:rPr lang="ru-RU" dirty="0"/>
              <a:t> заказчики, работающие над большими проектами, могут быть уверены, что приложение на </a:t>
            </a:r>
            <a:r>
              <a:rPr lang="ru-RU" dirty="0" err="1"/>
              <a:t>Angular</a:t>
            </a:r>
            <a:r>
              <a:rPr lang="ru-RU" dirty="0"/>
              <a:t> будет легко расширяться по мере роста бизнеса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b="1" dirty="0"/>
              <a:t>Высокая производительность:</a:t>
            </a:r>
            <a:r>
              <a:rPr lang="ru-RU" dirty="0"/>
              <a:t> оптимизированная система рендеринга и работа с данными делают приложения на </a:t>
            </a:r>
            <a:r>
              <a:rPr lang="ru-RU" dirty="0" err="1"/>
              <a:t>Angular</a:t>
            </a:r>
            <a:r>
              <a:rPr lang="ru-RU" dirty="0"/>
              <a:t> очень быстрыми.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b="1" dirty="0"/>
              <a:t>Поддержка Google:</a:t>
            </a:r>
            <a:r>
              <a:rPr lang="ru-RU" dirty="0"/>
              <a:t> поскольку </a:t>
            </a:r>
            <a:r>
              <a:rPr lang="ru-RU" dirty="0" err="1"/>
              <a:t>Angular</a:t>
            </a:r>
            <a:r>
              <a:rPr lang="ru-RU" dirty="0"/>
              <a:t> разрабатывается и поддерживается Google, это гарантирует долгосрочную поддержку фреймворка и регулярные обновления</a:t>
            </a:r>
            <a:r>
              <a:rPr lang="en-US" dirty="0"/>
              <a:t>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b="1" dirty="0"/>
              <a:t>Безопасность:</a:t>
            </a:r>
            <a:r>
              <a:rPr lang="ru-RU" dirty="0"/>
              <a:t> </a:t>
            </a:r>
            <a:r>
              <a:rPr lang="ru-RU" dirty="0" err="1"/>
              <a:t>Angular</a:t>
            </a:r>
            <a:r>
              <a:rPr lang="ru-RU" dirty="0"/>
              <a:t> предоставляет встроенные инструменты для защиты веб-приложений от уязвимостей, таких как XSS-атаки.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b="1" dirty="0"/>
              <a:t>Универсальное применение:</a:t>
            </a:r>
            <a:r>
              <a:rPr lang="ru-RU" dirty="0"/>
              <a:t> Фреймворк позволяет создавать не только веб-приложения. С его помощью можно писать код, который может быть адаптирован под другую среду. </a:t>
            </a:r>
          </a:p>
          <a:p>
            <a:pPr>
              <a:buFont typeface="+mj-lt"/>
              <a:buAutoNum type="arabicPeriod"/>
            </a:pPr>
            <a:r>
              <a:rPr lang="ru-RU" b="1" dirty="0" err="1"/>
              <a:t>Angular</a:t>
            </a:r>
            <a:r>
              <a:rPr lang="ru-RU" b="1" dirty="0"/>
              <a:t> используется вместе с </a:t>
            </a:r>
            <a:r>
              <a:rPr lang="ru-RU" b="1" dirty="0" err="1"/>
              <a:t>Typescript</a:t>
            </a:r>
            <a:r>
              <a:rPr lang="ru-RU" b="1" dirty="0"/>
              <a:t>.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C892-CFA0-446F-9D79-F1D86DF0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691" y="461374"/>
            <a:ext cx="2401706" cy="24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326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{FDE4013B-91DF-4223-9A94-172D9A9FC53A}tf10001115</Template>
  <TotalTime>1073</TotalTime>
  <Words>1029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Corbel</vt:lpstr>
      <vt:lpstr>Gill Sans MT</vt:lpstr>
      <vt:lpstr>Gill Sans MT (Headings)</vt:lpstr>
      <vt:lpstr>Parcel</vt:lpstr>
      <vt:lpstr>19. Angular</vt:lpstr>
      <vt:lpstr>Фреймворк</vt:lpstr>
      <vt:lpstr>Фреймворк vs библиотека</vt:lpstr>
      <vt:lpstr>FE-фреймворк. Архитектура. MVC</vt:lpstr>
      <vt:lpstr>FE-фреймворк. Архитектура. MVVM</vt:lpstr>
      <vt:lpstr>FE-фреймворк. Архитектура. SPA</vt:lpstr>
      <vt:lpstr>FE-фреймворк. Архитектура. SSR. CSR</vt:lpstr>
      <vt:lpstr>FE-фреймворк. Архитектура. pwa</vt:lpstr>
      <vt:lpstr>Angular</vt:lpstr>
      <vt:lpstr>Angular</vt:lpstr>
      <vt:lpstr>Angular. Тех. стек</vt:lpstr>
      <vt:lpstr>Angular. Инфраструктура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Unit тесты</dc:title>
  <dc:creator>roman</dc:creator>
  <cp:lastModifiedBy>roman</cp:lastModifiedBy>
  <cp:revision>187</cp:revision>
  <dcterms:created xsi:type="dcterms:W3CDTF">2023-11-27T14:25:16Z</dcterms:created>
  <dcterms:modified xsi:type="dcterms:W3CDTF">2024-12-09T14:38:56Z</dcterms:modified>
</cp:coreProperties>
</file>