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1" r:id="rId3"/>
    <p:sldId id="262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3" r:id="rId32"/>
    <p:sldId id="294" r:id="rId33"/>
    <p:sldId id="295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12/23/2024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12/23/2024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12/23/2024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D6D49-928F-49F3-B19E-0F18D1C84D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23. Dependency injection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91502F-7F20-41CA-9F9C-43AAE9C8BB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909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944F-A6C3-4EA2-BF8D-188FA79B2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4" y="32479"/>
            <a:ext cx="12013316" cy="51378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DI. </a:t>
            </a:r>
            <a:r>
              <a:rPr lang="ru-RU" b="1" dirty="0"/>
              <a:t>Регистрация зависимостей</a:t>
            </a:r>
            <a:r>
              <a:rPr lang="en-US" b="1" dirty="0"/>
              <a:t>. </a:t>
            </a:r>
            <a:r>
              <a:rPr lang="en-US" dirty="0"/>
              <a:t>providers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0D656C-1EA3-457E-A06D-2F1710EC3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821" y="2211021"/>
            <a:ext cx="6474357" cy="43797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7C48E17-B3F8-43B4-91F0-3997AD308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320" y="669861"/>
            <a:ext cx="5277789" cy="141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512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944F-A6C3-4EA2-BF8D-188FA79B2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4" y="32479"/>
            <a:ext cx="12013316" cy="51378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DI. </a:t>
            </a:r>
            <a:r>
              <a:rPr lang="ru-RU" b="1" dirty="0"/>
              <a:t>Регистрация зависимостей. </a:t>
            </a:r>
            <a:r>
              <a:rPr lang="en-US" dirty="0" err="1"/>
              <a:t>ProvideIn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1BDC1D-927E-4647-B5F9-FA1BB5963C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23" t="14852" r="4619" b="12717"/>
          <a:stretch/>
        </p:blipFill>
        <p:spPr>
          <a:xfrm>
            <a:off x="3471333" y="1858348"/>
            <a:ext cx="4690534" cy="11034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305D6AB-29AA-4A11-8F03-9DB054A03F7C}"/>
              </a:ext>
            </a:extLst>
          </p:cNvPr>
          <p:cNvSpPr txBox="1"/>
          <p:nvPr/>
        </p:nvSpPr>
        <p:spPr>
          <a:xfrm>
            <a:off x="52013" y="688602"/>
            <a:ext cx="120133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для 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@Injectable</a:t>
            </a:r>
            <a:r>
              <a:rPr lang="ru-RU" dirty="0"/>
              <a:t> и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InjectionToken</a:t>
            </a:r>
            <a:r>
              <a:rPr lang="ru-RU" dirty="0"/>
              <a:t> есть свойство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providedIn</a:t>
            </a:r>
            <a:r>
              <a:rPr lang="ru-RU" dirty="0"/>
              <a:t>. В этом случае зависимость регистрирует себя сама.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ED3B62C-7AB1-4D44-AC97-DBA312A34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738" y="3762254"/>
            <a:ext cx="69437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553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944F-A6C3-4EA2-BF8D-188FA79B2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4" y="32479"/>
            <a:ext cx="12013316" cy="51378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DI. </a:t>
            </a:r>
            <a:r>
              <a:rPr lang="ru-RU" b="1" dirty="0"/>
              <a:t>Регистрация зависимостей. </a:t>
            </a:r>
            <a:r>
              <a:rPr lang="en-US" dirty="0"/>
              <a:t>Providers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05D6AB-29AA-4A11-8F03-9DB054A03F7C}"/>
              </a:ext>
            </a:extLst>
          </p:cNvPr>
          <p:cNvSpPr txBox="1"/>
          <p:nvPr/>
        </p:nvSpPr>
        <p:spPr>
          <a:xfrm>
            <a:off x="52013" y="688602"/>
            <a:ext cx="1201331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 простейшем случае регистрация зависимости, выглядит так:</a:t>
            </a:r>
            <a:endParaRPr lang="en-US" dirty="0"/>
          </a:p>
          <a:p>
            <a:r>
              <a:rPr lang="en-US" i="1" dirty="0">
                <a:highlight>
                  <a:srgbClr val="C0C0C0"/>
                </a:highlight>
              </a:rPr>
              <a:t>@Component({</a:t>
            </a:r>
          </a:p>
          <a:p>
            <a:r>
              <a:rPr lang="en-US" i="1" dirty="0">
                <a:highlight>
                  <a:srgbClr val="C0C0C0"/>
                </a:highlight>
              </a:rPr>
              <a:t>	...</a:t>
            </a:r>
          </a:p>
          <a:p>
            <a:r>
              <a:rPr lang="en-US" i="1" dirty="0">
                <a:highlight>
                  <a:srgbClr val="C0C0C0"/>
                </a:highlight>
              </a:rPr>
              <a:t>	providers: [ </a:t>
            </a:r>
            <a:r>
              <a:rPr lang="en-US" i="1" dirty="0" err="1">
                <a:highlight>
                  <a:srgbClr val="C0C0C0"/>
                </a:highlight>
              </a:rPr>
              <a:t>SomeService</a:t>
            </a:r>
            <a:r>
              <a:rPr lang="en-US" i="1" dirty="0">
                <a:highlight>
                  <a:srgbClr val="C0C0C0"/>
                </a:highlight>
              </a:rPr>
              <a:t> ] </a:t>
            </a:r>
          </a:p>
          <a:p>
            <a:r>
              <a:rPr lang="en-US" i="1" dirty="0">
                <a:highlight>
                  <a:srgbClr val="C0C0C0"/>
                </a:highlight>
              </a:rPr>
              <a:t>	...</a:t>
            </a:r>
          </a:p>
          <a:p>
            <a:r>
              <a:rPr lang="en-US" i="1" dirty="0">
                <a:highlight>
                  <a:srgbClr val="C0C0C0"/>
                </a:highlight>
              </a:rPr>
              <a:t>})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A716D8-CB2C-461A-95D6-7B7072EAEFB0}"/>
              </a:ext>
            </a:extLst>
          </p:cNvPr>
          <p:cNvSpPr txBox="1"/>
          <p:nvPr/>
        </p:nvSpPr>
        <p:spPr>
          <a:xfrm>
            <a:off x="1109133" y="2862264"/>
            <a:ext cx="9973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 более сложном случае необходимо указывать ключ и реализацию экземпляра зависимости: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34C20A-56EF-4ED1-B09B-732A41F60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373933"/>
            <a:ext cx="86868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569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944F-A6C3-4EA2-BF8D-188FA79B2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4" y="32479"/>
            <a:ext cx="12013316" cy="513786"/>
          </a:xfrm>
        </p:spPr>
        <p:txBody>
          <a:bodyPr>
            <a:normAutofit fontScale="90000"/>
          </a:bodyPr>
          <a:lstStyle/>
          <a:p>
            <a:r>
              <a:rPr lang="en-US" dirty="0"/>
              <a:t>DI. </a:t>
            </a:r>
            <a:r>
              <a:rPr lang="ru-RU" dirty="0"/>
              <a:t>Регистрация зависимостей. Варианты ключей - строка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4E205F-8467-45BD-AF1F-C7A7A95EF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116" y="863600"/>
            <a:ext cx="6745111" cy="3937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6DCA7D-4CE4-4E8C-A653-A9D250B6E279}"/>
              </a:ext>
            </a:extLst>
          </p:cNvPr>
          <p:cNvSpPr txBox="1"/>
          <p:nvPr/>
        </p:nvSpPr>
        <p:spPr>
          <a:xfrm>
            <a:off x="52014" y="4943670"/>
            <a:ext cx="116758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Этот вариант плох тем, что строковый ключ легко могут использовать в подключаемой библиотеке, в результате чего будет конфликт.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378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944F-A6C3-4EA2-BF8D-188FA79B2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4" y="32479"/>
            <a:ext cx="12013316" cy="513786"/>
          </a:xfrm>
        </p:spPr>
        <p:txBody>
          <a:bodyPr>
            <a:normAutofit fontScale="90000"/>
          </a:bodyPr>
          <a:lstStyle/>
          <a:p>
            <a:r>
              <a:rPr lang="en-US" dirty="0"/>
              <a:t>DI. </a:t>
            </a:r>
            <a:r>
              <a:rPr lang="ru-RU" dirty="0"/>
              <a:t>Регистрация зависимостей. Варианты ключей - класс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6DCA7D-4CE4-4E8C-A653-A9D250B6E279}"/>
              </a:ext>
            </a:extLst>
          </p:cNvPr>
          <p:cNvSpPr txBox="1"/>
          <p:nvPr/>
        </p:nvSpPr>
        <p:spPr>
          <a:xfrm>
            <a:off x="52014" y="4943670"/>
            <a:ext cx="1167586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Если хотим делать несколько реализаций, то в качестве ключа можем использовать класс. Но если у нас одна реализация лучше применять упрощённую регистрацию (просто использовать название класса в качестве элемента массива).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ACC6E0-6A5F-4114-A0C2-E514DA42A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441" y="804332"/>
            <a:ext cx="6668994" cy="382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3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944F-A6C3-4EA2-BF8D-188FA79B2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4" y="32479"/>
            <a:ext cx="12013316" cy="513786"/>
          </a:xfrm>
        </p:spPr>
        <p:txBody>
          <a:bodyPr>
            <a:normAutofit fontScale="90000"/>
          </a:bodyPr>
          <a:lstStyle/>
          <a:p>
            <a:r>
              <a:rPr lang="en-US" dirty="0"/>
              <a:t>DI. </a:t>
            </a:r>
            <a:r>
              <a:rPr lang="ru-RU" dirty="0"/>
              <a:t>Регистрация зависимостей. Варианты ключей - Токен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81224D-4BBA-414F-B001-605B23A98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750" y="672221"/>
            <a:ext cx="7287617" cy="41454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D054DC-CA40-4FF7-9678-F54C6043E474}"/>
              </a:ext>
            </a:extLst>
          </p:cNvPr>
          <p:cNvSpPr txBox="1"/>
          <p:nvPr/>
        </p:nvSpPr>
        <p:spPr>
          <a:xfrm>
            <a:off x="52014" y="4876980"/>
            <a:ext cx="120133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Использование токена в качестве ключа наиболее предпочтительно. Строковый ключ рекомендую всегда заменять на токен.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619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944F-A6C3-4EA2-BF8D-188FA79B2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4" y="32478"/>
            <a:ext cx="12013316" cy="856521"/>
          </a:xfrm>
        </p:spPr>
        <p:txBody>
          <a:bodyPr>
            <a:normAutofit fontScale="90000"/>
          </a:bodyPr>
          <a:lstStyle/>
          <a:p>
            <a:r>
              <a:rPr lang="en-US" dirty="0"/>
              <a:t>DI. </a:t>
            </a:r>
            <a:r>
              <a:rPr lang="ru-RU" dirty="0"/>
              <a:t>Регистрация зависимостей. Варианты подстановки зависимостей - </a:t>
            </a:r>
            <a:r>
              <a:rPr lang="en-US" b="1" dirty="0" err="1">
                <a:solidFill>
                  <a:srgbClr val="EB5757"/>
                </a:solidFill>
                <a:effectLst/>
                <a:latin typeface="SFMono-Regular"/>
              </a:rPr>
              <a:t>useClass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DC5FE6-CBED-4BA1-8BBC-A835C3FF2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64" y="1910396"/>
            <a:ext cx="11223615" cy="35082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5F0EE4-179D-4572-BD8A-DB354677CE8D}"/>
              </a:ext>
            </a:extLst>
          </p:cNvPr>
          <p:cNvSpPr txBox="1"/>
          <p:nvPr/>
        </p:nvSpPr>
        <p:spPr>
          <a:xfrm>
            <a:off x="177800" y="951068"/>
            <a:ext cx="11887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EB5757"/>
                </a:solidFill>
                <a:effectLst/>
                <a:latin typeface="SFMono-Regular"/>
              </a:rPr>
              <a:t>useClass</a:t>
            </a:r>
            <a:r>
              <a:rPr lang="en-US" dirty="0"/>
              <a:t>. </a:t>
            </a:r>
            <a:r>
              <a:rPr lang="ru-RU" dirty="0"/>
              <a:t>Это самый простой вариант, который заключается в том, что для реализации указывается класс.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462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944F-A6C3-4EA2-BF8D-188FA79B2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4" y="32478"/>
            <a:ext cx="12013316" cy="856521"/>
          </a:xfrm>
        </p:spPr>
        <p:txBody>
          <a:bodyPr>
            <a:normAutofit fontScale="90000"/>
          </a:bodyPr>
          <a:lstStyle/>
          <a:p>
            <a:r>
              <a:rPr lang="en-US" dirty="0"/>
              <a:t>DI. </a:t>
            </a:r>
            <a:r>
              <a:rPr lang="ru-RU" dirty="0"/>
              <a:t>Регистрация зависимостей. Варианты подстановки зависимостей - </a:t>
            </a:r>
            <a:r>
              <a:rPr lang="en-US" b="1" dirty="0" err="1">
                <a:solidFill>
                  <a:srgbClr val="EB5757"/>
                </a:solidFill>
                <a:effectLst/>
                <a:latin typeface="SFMono-Regular"/>
              </a:rPr>
              <a:t>use</a:t>
            </a:r>
            <a:r>
              <a:rPr lang="en-US" b="1" dirty="0" err="1">
                <a:solidFill>
                  <a:srgbClr val="EB5757"/>
                </a:solidFill>
                <a:latin typeface="SFMono-Regular"/>
              </a:rPr>
              <a:t>Value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F5E46C-20E2-45A0-A53E-9A51E8AB7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553" y="1578193"/>
            <a:ext cx="7150894" cy="52473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2D85B9-20DF-4A37-9F78-9766FF102D2B}"/>
              </a:ext>
            </a:extLst>
          </p:cNvPr>
          <p:cNvSpPr txBox="1"/>
          <p:nvPr/>
        </p:nvSpPr>
        <p:spPr>
          <a:xfrm>
            <a:off x="52014" y="963731"/>
            <a:ext cx="12013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 err="1">
                <a:solidFill>
                  <a:srgbClr val="EB5757"/>
                </a:solidFill>
                <a:effectLst/>
                <a:latin typeface="SFMono-Regular"/>
              </a:rPr>
              <a:t>useValue</a:t>
            </a:r>
            <a:r>
              <a:rPr lang="en-US" b="1" dirty="0">
                <a:solidFill>
                  <a:srgbClr val="EB5757"/>
                </a:solidFill>
                <a:effectLst/>
                <a:latin typeface="SFMono-Regular"/>
              </a:rPr>
              <a:t>. </a:t>
            </a:r>
            <a:r>
              <a:rPr lang="ru-RU" dirty="0"/>
              <a:t>В этом варианте подставляем конкретный экземпляр значения, которое может быть любым типом данных.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547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944F-A6C3-4EA2-BF8D-188FA79B2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4" y="32478"/>
            <a:ext cx="12013316" cy="856521"/>
          </a:xfrm>
        </p:spPr>
        <p:txBody>
          <a:bodyPr>
            <a:normAutofit fontScale="90000"/>
          </a:bodyPr>
          <a:lstStyle/>
          <a:p>
            <a:r>
              <a:rPr lang="en-US" dirty="0"/>
              <a:t>DI. </a:t>
            </a:r>
            <a:r>
              <a:rPr lang="ru-RU" dirty="0"/>
              <a:t>Регистрация зависимостей. Варианты подстановки зависимостей - </a:t>
            </a:r>
            <a:r>
              <a:rPr lang="en-US" b="1" dirty="0" err="1">
                <a:solidFill>
                  <a:srgbClr val="EB5757"/>
                </a:solidFill>
                <a:effectLst/>
                <a:latin typeface="SFMono-Regular"/>
              </a:rPr>
              <a:t>usefactory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FCE349-3DDF-48EF-BC0D-E7C8CF7808CB}"/>
              </a:ext>
            </a:extLst>
          </p:cNvPr>
          <p:cNvSpPr txBox="1"/>
          <p:nvPr/>
        </p:nvSpPr>
        <p:spPr>
          <a:xfrm>
            <a:off x="52014" y="1086424"/>
            <a:ext cx="120133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 err="1">
                <a:solidFill>
                  <a:srgbClr val="EB5757"/>
                </a:solidFill>
                <a:effectLst/>
                <a:latin typeface="SFMono-Regular"/>
              </a:rPr>
              <a:t>useFactory</a:t>
            </a:r>
            <a:r>
              <a:rPr lang="ru-RU" b="1" dirty="0">
                <a:effectLst/>
              </a:rPr>
              <a:t>. </a:t>
            </a:r>
            <a:r>
              <a:rPr lang="ru-RU" dirty="0"/>
              <a:t>Это вариант, в котором функция регистрируется как результат. Функция выполняет роль фабрики, возвращающей значение зависимости (так называемый паттерн фабрика).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D30019-2D95-41E7-8576-19DB280E2E57}"/>
              </a:ext>
            </a:extLst>
          </p:cNvPr>
          <p:cNvSpPr txBox="1"/>
          <p:nvPr/>
        </p:nvSpPr>
        <p:spPr>
          <a:xfrm>
            <a:off x="149216" y="5647662"/>
            <a:ext cx="118935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Вариант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useFactory</a:t>
            </a:r>
            <a:r>
              <a:rPr lang="ru-RU" dirty="0"/>
              <a:t> отличается от варианта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useValue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 </a:t>
            </a:r>
            <a:r>
              <a:rPr lang="ru-RU" dirty="0"/>
              <a:t>c функцией тем, что когда возвращается функция в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useValue</a:t>
            </a:r>
            <a:r>
              <a:rPr lang="ru-RU" dirty="0"/>
              <a:t>, потом с этой функцией необходимо работать как с функцией, а с фабрикой получаем значение, с которым и работаем, и нет повторных вызовов функции.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5B09B1-D2D7-4292-9ABD-8DCE67E87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454" y="1732755"/>
            <a:ext cx="5668434" cy="380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297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944F-A6C3-4EA2-BF8D-188FA79B2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4" y="32478"/>
            <a:ext cx="12013316" cy="856521"/>
          </a:xfrm>
        </p:spPr>
        <p:txBody>
          <a:bodyPr>
            <a:normAutofit fontScale="90000"/>
          </a:bodyPr>
          <a:lstStyle/>
          <a:p>
            <a:r>
              <a:rPr lang="en-US" dirty="0"/>
              <a:t>DI. </a:t>
            </a:r>
            <a:r>
              <a:rPr lang="ru-RU" dirty="0"/>
              <a:t>Регистрация зависимостей. Варианты подстановки зависимостей - </a:t>
            </a:r>
            <a:r>
              <a:rPr lang="en-US" b="1" dirty="0" err="1">
                <a:solidFill>
                  <a:srgbClr val="EB5757"/>
                </a:solidFill>
                <a:effectLst/>
                <a:latin typeface="SFMono-Regular"/>
              </a:rPr>
              <a:t>usefactory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193788-9F71-4991-AB2C-976658BED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454" y="958320"/>
            <a:ext cx="10471680" cy="574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44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944F-A6C3-4EA2-BF8D-188FA79B2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4" y="32479"/>
            <a:ext cx="12013316" cy="513786"/>
          </a:xfrm>
        </p:spPr>
        <p:txBody>
          <a:bodyPr>
            <a:normAutofit fontScale="90000"/>
          </a:bodyPr>
          <a:lstStyle/>
          <a:p>
            <a:r>
              <a:rPr lang="en-US" dirty="0"/>
              <a:t>solid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88CB3B-D5A1-48A8-B488-7AF6F5F4D6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" t="3041" r="2057" b="9188"/>
          <a:stretch/>
        </p:blipFill>
        <p:spPr bwMode="auto">
          <a:xfrm>
            <a:off x="2921770" y="1435099"/>
            <a:ext cx="6273800" cy="398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CBCE59-C70A-4D30-912B-3404B40D364A}"/>
              </a:ext>
            </a:extLst>
          </p:cNvPr>
          <p:cNvSpPr txBox="1"/>
          <p:nvPr/>
        </p:nvSpPr>
        <p:spPr>
          <a:xfrm>
            <a:off x="52013" y="702270"/>
            <a:ext cx="120133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SOLID</a:t>
            </a:r>
            <a:r>
              <a:rPr lang="ru-RU" dirty="0"/>
              <a:t> - это пять принципов объектно-ориентированного программирования, которые способствуют созданию гибкого и поддерживаемого кода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509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944F-A6C3-4EA2-BF8D-188FA79B2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4" y="32478"/>
            <a:ext cx="12013316" cy="856521"/>
          </a:xfrm>
        </p:spPr>
        <p:txBody>
          <a:bodyPr>
            <a:normAutofit fontScale="90000"/>
          </a:bodyPr>
          <a:lstStyle/>
          <a:p>
            <a:r>
              <a:rPr lang="en-US" dirty="0"/>
              <a:t>DI. </a:t>
            </a:r>
            <a:r>
              <a:rPr lang="ru-RU" dirty="0"/>
              <a:t>Регистрация зависимостей. Варианты подстановки зависимостей – </a:t>
            </a:r>
            <a:r>
              <a:rPr lang="en-US" b="1" dirty="0" err="1">
                <a:solidFill>
                  <a:srgbClr val="EB5757"/>
                </a:solidFill>
                <a:latin typeface="SFMono-Regular"/>
              </a:rPr>
              <a:t>useexisting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FCE349-3DDF-48EF-BC0D-E7C8CF7808CB}"/>
              </a:ext>
            </a:extLst>
          </p:cNvPr>
          <p:cNvSpPr txBox="1"/>
          <p:nvPr/>
        </p:nvSpPr>
        <p:spPr>
          <a:xfrm>
            <a:off x="52015" y="1086423"/>
            <a:ext cx="68313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Суть </a:t>
            </a:r>
            <a:r>
              <a:rPr lang="ru-RU" dirty="0" err="1">
                <a:solidFill>
                  <a:srgbClr val="FF0000"/>
                </a:solidFill>
              </a:rPr>
              <a:t>useExisting</a:t>
            </a:r>
            <a:r>
              <a:rPr lang="ru-RU" dirty="0"/>
              <a:t> заключается в том, что выбирается уже существующая зависимость.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98FE6A-51F8-4022-87E0-F2EAB3C25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491" y="976356"/>
            <a:ext cx="4248176" cy="41643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D0AED0-EBEE-489A-83EE-78E61CDE9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845" y="4236776"/>
            <a:ext cx="4505325" cy="11334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C5BE884-E0B9-4620-834F-80312A49C6F7}"/>
              </a:ext>
            </a:extLst>
          </p:cNvPr>
          <p:cNvSpPr txBox="1"/>
          <p:nvPr/>
        </p:nvSpPr>
        <p:spPr>
          <a:xfrm>
            <a:off x="52014" y="5376028"/>
            <a:ext cx="75861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Этот вариант регистрация зависимости создаст нам два экземпляра </a:t>
            </a:r>
            <a:r>
              <a:rPr lang="ru-RU" b="1" dirty="0" err="1"/>
              <a:t>CarService</a:t>
            </a:r>
            <a:r>
              <a:rPr lang="ru-RU" dirty="0"/>
              <a:t>. Что может доставить много не удобств при отладке, т.к. сервис часто хранит состояние, в результате чего произойдёт так называемый сайд-эффект.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829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944F-A6C3-4EA2-BF8D-188FA79B2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4" y="32478"/>
            <a:ext cx="12013316" cy="856521"/>
          </a:xfrm>
        </p:spPr>
        <p:txBody>
          <a:bodyPr>
            <a:normAutofit fontScale="90000"/>
          </a:bodyPr>
          <a:lstStyle/>
          <a:p>
            <a:r>
              <a:rPr lang="en-US" dirty="0"/>
              <a:t>DI. </a:t>
            </a:r>
            <a:r>
              <a:rPr lang="ru-RU" dirty="0"/>
              <a:t>Регистрация зависимостей. Варианты подстановки зависимостей – </a:t>
            </a:r>
            <a:r>
              <a:rPr lang="en-US" b="1" dirty="0" err="1">
                <a:solidFill>
                  <a:srgbClr val="EB5757"/>
                </a:solidFill>
                <a:latin typeface="SFMono-Regular"/>
              </a:rPr>
              <a:t>useexisting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618D5F-8599-4722-8EBC-09A3208EC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547" y="1063625"/>
            <a:ext cx="9223122" cy="532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153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944F-A6C3-4EA2-BF8D-188FA79B2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4" y="32478"/>
            <a:ext cx="12013316" cy="856521"/>
          </a:xfrm>
        </p:spPr>
        <p:txBody>
          <a:bodyPr>
            <a:normAutofit fontScale="90000"/>
          </a:bodyPr>
          <a:lstStyle/>
          <a:p>
            <a:r>
              <a:rPr lang="en-US" dirty="0"/>
              <a:t>DI. </a:t>
            </a:r>
            <a:r>
              <a:rPr lang="ru-RU" dirty="0"/>
              <a:t>Регистрация зависимостей. Варианты подстановки зависимостей – </a:t>
            </a:r>
            <a:r>
              <a:rPr lang="en-US" b="1" dirty="0" err="1">
                <a:solidFill>
                  <a:srgbClr val="EB5757"/>
                </a:solidFill>
                <a:latin typeface="SFMono-Regular"/>
              </a:rPr>
              <a:t>useexisting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63C4AB-BC79-4962-8DC4-05BA42AA3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49" y="966202"/>
            <a:ext cx="10691284" cy="579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903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944F-A6C3-4EA2-BF8D-188FA79B2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4" y="32478"/>
            <a:ext cx="12013316" cy="856521"/>
          </a:xfrm>
        </p:spPr>
        <p:txBody>
          <a:bodyPr>
            <a:normAutofit fontScale="90000"/>
          </a:bodyPr>
          <a:lstStyle/>
          <a:p>
            <a:r>
              <a:rPr lang="en-US" dirty="0"/>
              <a:t>DI. </a:t>
            </a:r>
            <a:r>
              <a:rPr lang="ru-RU" dirty="0">
                <a:effectLst/>
              </a:rPr>
              <a:t>Регистрация нескольких зависимостей с одинаковым ключом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DED9AF-B424-4057-9C8A-46831E12E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276" y="1034535"/>
            <a:ext cx="4132792" cy="38200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FBA23D-152C-499D-B4F0-57C9A7E9D378}"/>
              </a:ext>
            </a:extLst>
          </p:cNvPr>
          <p:cNvSpPr txBox="1"/>
          <p:nvPr/>
        </p:nvSpPr>
        <p:spPr>
          <a:xfrm>
            <a:off x="52015" y="5500299"/>
            <a:ext cx="120133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const interceptors = </a:t>
            </a:r>
            <a:r>
              <a:rPr lang="en-US" dirty="0" err="1"/>
              <a:t>injector.get</a:t>
            </a:r>
            <a:r>
              <a:rPr lang="en-US" dirty="0"/>
              <a:t>(HTTP_INTERCEPTORS); </a:t>
            </a:r>
          </a:p>
          <a:p>
            <a:endParaRPr lang="en-US" dirty="0"/>
          </a:p>
          <a:p>
            <a:r>
              <a:rPr lang="en-US" dirty="0"/>
              <a:t>interceptors = [</a:t>
            </a:r>
            <a:r>
              <a:rPr lang="ru-RU" dirty="0"/>
              <a:t>экземпляр </a:t>
            </a:r>
            <a:r>
              <a:rPr lang="en-US" dirty="0"/>
              <a:t>HttpInterceptorService1, </a:t>
            </a:r>
            <a:r>
              <a:rPr lang="ru-RU" dirty="0"/>
              <a:t>экземпляр </a:t>
            </a:r>
            <a:r>
              <a:rPr lang="en-US" dirty="0"/>
              <a:t>HttpInterceptorService2]</a:t>
            </a:r>
          </a:p>
        </p:txBody>
      </p:sp>
    </p:spTree>
    <p:extLst>
      <p:ext uri="{BB962C8B-B14F-4D97-AF65-F5344CB8AC3E}">
        <p14:creationId xmlns:p14="http://schemas.microsoft.com/office/powerpoint/2010/main" val="35952051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944F-A6C3-4EA2-BF8D-188FA79B2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4" y="32478"/>
            <a:ext cx="12013316" cy="483989"/>
          </a:xfrm>
        </p:spPr>
        <p:txBody>
          <a:bodyPr>
            <a:normAutofit fontScale="90000"/>
          </a:bodyPr>
          <a:lstStyle/>
          <a:p>
            <a:r>
              <a:rPr lang="ru-RU" dirty="0"/>
              <a:t>Регистрация в </a:t>
            </a:r>
            <a:r>
              <a:rPr lang="en-US" dirty="0" err="1">
                <a:solidFill>
                  <a:srgbClr val="EB5757"/>
                </a:solidFill>
                <a:effectLst/>
                <a:latin typeface="SFMono-Regular"/>
              </a:rPr>
              <a:t>provideIn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80E259-D3F0-4794-BC45-0C61929495C9}"/>
              </a:ext>
            </a:extLst>
          </p:cNvPr>
          <p:cNvSpPr txBox="1"/>
          <p:nvPr/>
        </p:nvSpPr>
        <p:spPr>
          <a:xfrm>
            <a:off x="52014" y="686768"/>
            <a:ext cx="120133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Чтобы дать понять, что элемент доступен для внедрения при помощи DI мы обязаны добавить ему декоратор 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@Injectable()</a:t>
            </a:r>
            <a:r>
              <a:rPr lang="ru-RU" dirty="0"/>
              <a:t>. Внутрь него можно передать специальный объект, либо ничего не передавать.</a:t>
            </a:r>
            <a:endParaRPr lang="en-US" dirty="0"/>
          </a:p>
          <a:p>
            <a:r>
              <a:rPr lang="ru-RU" dirty="0"/>
              <a:t>Если в декоратор 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@Injectable()</a:t>
            </a:r>
            <a:r>
              <a:rPr lang="ru-RU" dirty="0"/>
              <a:t> не будет ничего передано, то нам нужно будет самим зарегистрировать зависимость при помощи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provide</a:t>
            </a:r>
            <a:r>
              <a:rPr lang="en-US" dirty="0" err="1">
                <a:solidFill>
                  <a:srgbClr val="EB5757"/>
                </a:solidFill>
                <a:effectLst/>
                <a:latin typeface="SFMono-Regular"/>
              </a:rPr>
              <a:t>rs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: []</a:t>
            </a:r>
            <a:r>
              <a:rPr lang="ru-RU" dirty="0"/>
              <a:t>.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43A6DD-B3BB-41CA-9708-1D7295D6EF77}"/>
              </a:ext>
            </a:extLst>
          </p:cNvPr>
          <p:cNvSpPr txBox="1"/>
          <p:nvPr/>
        </p:nvSpPr>
        <p:spPr>
          <a:xfrm>
            <a:off x="52014" y="2607731"/>
            <a:ext cx="11640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Специальный объект который мы можем передать внутрь декоратора имеет такой вид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9C41DB6-3DD2-457C-BB0D-16A45F511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74" y="3145123"/>
            <a:ext cx="8293405" cy="184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797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944F-A6C3-4EA2-BF8D-188FA79B2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4" y="32478"/>
            <a:ext cx="12013316" cy="483989"/>
          </a:xfrm>
        </p:spPr>
        <p:txBody>
          <a:bodyPr>
            <a:normAutofit fontScale="90000"/>
          </a:bodyPr>
          <a:lstStyle/>
          <a:p>
            <a:r>
              <a:rPr lang="ru-RU" dirty="0"/>
              <a:t>Регистрация в </a:t>
            </a:r>
            <a:r>
              <a:rPr lang="en-US" dirty="0" err="1">
                <a:solidFill>
                  <a:srgbClr val="EB5757"/>
                </a:solidFill>
                <a:effectLst/>
                <a:latin typeface="SFMono-Regular"/>
              </a:rPr>
              <a:t>provideIn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9C41DB6-3DD2-457C-BB0D-16A45F511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4" y="613589"/>
            <a:ext cx="5407026" cy="12041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AC967A-16F0-49B2-B839-4FBF465FD095}"/>
              </a:ext>
            </a:extLst>
          </p:cNvPr>
          <p:cNvSpPr txBox="1"/>
          <p:nvPr/>
        </p:nvSpPr>
        <p:spPr>
          <a:xfrm>
            <a:off x="52013" y="2046869"/>
            <a:ext cx="1201331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Такой способ даёт возможность зависимости зарегистрировать саму себя. Зависимость может зарегистрировать себя либо в виде сервиса, помеченного декоратором </a:t>
            </a:r>
            <a:r>
              <a:rPr lang="ru-RU" b="1" dirty="0">
                <a:solidFill>
                  <a:srgbClr val="EB5757"/>
                </a:solidFill>
                <a:effectLst/>
                <a:latin typeface="SFMono-Regular"/>
              </a:rPr>
              <a:t>@Injectable</a:t>
            </a:r>
            <a:r>
              <a:rPr lang="ru-RU" dirty="0"/>
              <a:t>, либо при определении токена </a:t>
            </a:r>
            <a:r>
              <a:rPr lang="ru-RU" b="1" dirty="0" err="1">
                <a:solidFill>
                  <a:srgbClr val="EB5757"/>
                </a:solidFill>
                <a:effectLst/>
                <a:latin typeface="SFMono-Regular"/>
              </a:rPr>
              <a:t>InjectionToken</a:t>
            </a:r>
            <a:r>
              <a:rPr lang="ru-RU" dirty="0"/>
              <a:t>.</a:t>
            </a:r>
          </a:p>
          <a:p>
            <a:endParaRPr lang="en-US" dirty="0"/>
          </a:p>
          <a:p>
            <a:r>
              <a:rPr lang="ru-RU" dirty="0"/>
              <a:t>Таким способом можно зарегистрировать зависимость на уровнях: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'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platform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'</a:t>
            </a:r>
            <a:r>
              <a:rPr lang="ru-RU" dirty="0"/>
              <a:t> - регистрируем зависимость на уровне платформы то есть на самом высоком уровне нашего приложения. Это полезно, если на одной странице работает несколько приложений </a:t>
            </a:r>
            <a:r>
              <a:rPr lang="ru-RU" dirty="0" err="1"/>
              <a:t>Angular</a:t>
            </a:r>
            <a:r>
              <a:rPr lang="ru-RU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'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root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'</a:t>
            </a:r>
            <a:r>
              <a:rPr lang="ru-RU" dirty="0"/>
              <a:t> - наиболее частый кейс. Делаем провайдер </a:t>
            </a:r>
            <a:r>
              <a:rPr lang="en-US" dirty="0"/>
              <a:t>Singleton (</a:t>
            </a:r>
            <a:r>
              <a:rPr lang="ru-RU" dirty="0"/>
              <a:t>один экземпляр на все приложение). Отличие от 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‘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platform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’</a:t>
            </a:r>
            <a:r>
              <a:rPr lang="ru-RU" dirty="0"/>
              <a:t> довольно небольшое и заключается в том, что для каждого приложения будет создаваться новый экземпляр зависимости, а 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‘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root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’</a:t>
            </a:r>
            <a:r>
              <a:rPr lang="ru-RU" dirty="0"/>
              <a:t> создает 1 экземпляр для всех приложений. На практике 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‘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platform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’</a:t>
            </a:r>
            <a:r>
              <a:rPr lang="ru-RU" dirty="0"/>
              <a:t> используется крайне редко. В большинстве случаев достаточно использовать 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‘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root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’</a:t>
            </a:r>
            <a:r>
              <a:rPr lang="ru-RU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'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any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'</a:t>
            </a:r>
            <a:r>
              <a:rPr lang="ru-RU" dirty="0"/>
              <a:t> - этот уровень позволяет создавать отдельный экземпляр зависимости для каждого «лениво загружаемого модуля» (</a:t>
            </a:r>
            <a:r>
              <a:rPr lang="ru-RU" dirty="0" err="1"/>
              <a:t>lazy-loaded</a:t>
            </a:r>
            <a:r>
              <a:rPr lang="ru-RU" dirty="0"/>
              <a:t> </a:t>
            </a:r>
            <a:r>
              <a:rPr lang="ru-RU" dirty="0" err="1"/>
              <a:t>module</a:t>
            </a:r>
            <a:r>
              <a:rPr lang="ru-RU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или указать конкретный тип для регистрации, например, компонент или модуль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396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944F-A6C3-4EA2-BF8D-188FA79B2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4" y="32478"/>
            <a:ext cx="12013316" cy="483989"/>
          </a:xfrm>
        </p:spPr>
        <p:txBody>
          <a:bodyPr>
            <a:normAutofit fontScale="90000"/>
          </a:bodyPr>
          <a:lstStyle/>
          <a:p>
            <a:r>
              <a:rPr lang="ru-RU" dirty="0"/>
              <a:t>Внедрение зависимостей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D1B626-A30F-4C73-8BFD-85976B6A7485}"/>
              </a:ext>
            </a:extLst>
          </p:cNvPr>
          <p:cNvSpPr txBox="1"/>
          <p:nvPr/>
        </p:nvSpPr>
        <p:spPr>
          <a:xfrm>
            <a:off x="0" y="516467"/>
            <a:ext cx="1206533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Зарегистрированные зависимости могут внедрятся в класс двумя способами: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r>
              <a:rPr lang="ru-RU" dirty="0"/>
              <a:t>1. Через конструктор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483658-3FBF-4414-8335-14A1DB6C1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583" y="839632"/>
            <a:ext cx="7575550" cy="582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1725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944F-A6C3-4EA2-BF8D-188FA79B2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4" y="32478"/>
            <a:ext cx="12013316" cy="483989"/>
          </a:xfrm>
        </p:spPr>
        <p:txBody>
          <a:bodyPr>
            <a:normAutofit fontScale="90000"/>
          </a:bodyPr>
          <a:lstStyle/>
          <a:p>
            <a:r>
              <a:rPr lang="ru-RU" dirty="0"/>
              <a:t>Внедрение зависимостей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D1B626-A30F-4C73-8BFD-85976B6A7485}"/>
              </a:ext>
            </a:extLst>
          </p:cNvPr>
          <p:cNvSpPr txBox="1"/>
          <p:nvPr/>
        </p:nvSpPr>
        <p:spPr>
          <a:xfrm>
            <a:off x="127000" y="702734"/>
            <a:ext cx="3344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2. </a:t>
            </a:r>
            <a:r>
              <a:rPr lang="ru-RU" dirty="0"/>
              <a:t>Использовав функцию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inject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AD969B-D2B6-4183-8F31-7953DBF54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1319555"/>
            <a:ext cx="10388600" cy="44008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FF5987-DF28-4715-A71E-9B869AAEF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1471955"/>
            <a:ext cx="10388600" cy="440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2728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944F-A6C3-4EA2-BF8D-188FA79B2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4" y="32478"/>
            <a:ext cx="12013316" cy="780322"/>
          </a:xfrm>
        </p:spPr>
        <p:txBody>
          <a:bodyPr>
            <a:normAutofit fontScale="90000"/>
          </a:bodyPr>
          <a:lstStyle/>
          <a:p>
            <a:r>
              <a:rPr lang="ru-RU" dirty="0"/>
              <a:t>С</a:t>
            </a:r>
            <a:r>
              <a:rPr lang="ru-RU" dirty="0">
                <a:effectLst/>
              </a:rPr>
              <a:t>пециальные декораторы для внедрения зависимостей. </a:t>
            </a:r>
            <a:r>
              <a:rPr lang="en-US" b="1" dirty="0">
                <a:solidFill>
                  <a:srgbClr val="EB5757"/>
                </a:solidFill>
                <a:effectLst/>
                <a:latin typeface="SFMono-Regular"/>
              </a:rPr>
              <a:t>@Self()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50DC2A-2D90-4305-9DB0-A22A5C29826B}"/>
              </a:ext>
            </a:extLst>
          </p:cNvPr>
          <p:cNvSpPr txBox="1"/>
          <p:nvPr/>
        </p:nvSpPr>
        <p:spPr>
          <a:xfrm>
            <a:off x="52013" y="926868"/>
            <a:ext cx="120133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Этот декоратор будет брать зависимость только этого же компонента/директивы/модуля, в котором требуется получить зависимость.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EF2E5D-B3FB-49C6-9E8D-57E0AF9B7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512" y="1462661"/>
            <a:ext cx="4810126" cy="23301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C1FD938-2459-4869-B6C6-85D7E5427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646" y="4015647"/>
            <a:ext cx="5522781" cy="261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6336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944F-A6C3-4EA2-BF8D-188FA79B2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4" y="32478"/>
            <a:ext cx="12013316" cy="780322"/>
          </a:xfrm>
        </p:spPr>
        <p:txBody>
          <a:bodyPr>
            <a:normAutofit fontScale="90000"/>
          </a:bodyPr>
          <a:lstStyle/>
          <a:p>
            <a:r>
              <a:rPr lang="ru-RU" dirty="0"/>
              <a:t>С</a:t>
            </a:r>
            <a:r>
              <a:rPr lang="ru-RU" dirty="0">
                <a:effectLst/>
              </a:rPr>
              <a:t>пециальные декораторы для внедрения зависимостей. </a:t>
            </a:r>
            <a:r>
              <a:rPr lang="en-US" b="1" dirty="0">
                <a:solidFill>
                  <a:srgbClr val="EB5757"/>
                </a:solidFill>
                <a:effectLst/>
                <a:latin typeface="SFMono-Regular"/>
              </a:rPr>
              <a:t>@Optional()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50DC2A-2D90-4305-9DB0-A22A5C29826B}"/>
              </a:ext>
            </a:extLst>
          </p:cNvPr>
          <p:cNvSpPr txBox="1"/>
          <p:nvPr/>
        </p:nvSpPr>
        <p:spPr>
          <a:xfrm>
            <a:off x="52013" y="926868"/>
            <a:ext cx="120133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Если зависимость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OptionsService</a:t>
            </a:r>
            <a:r>
              <a:rPr lang="ru-RU" dirty="0"/>
              <a:t> не найдена, то </a:t>
            </a:r>
            <a:r>
              <a:rPr lang="ru-RU" dirty="0" err="1"/>
              <a:t>options</a:t>
            </a:r>
            <a:r>
              <a:rPr lang="ru-RU" dirty="0"/>
              <a:t> === </a:t>
            </a:r>
            <a:r>
              <a:rPr lang="ru-RU" dirty="0" err="1"/>
              <a:t>null</a:t>
            </a:r>
            <a:r>
              <a:rPr lang="ru-RU" dirty="0"/>
              <a:t> никаких ошибок сгенерировано не будет. Так же этот декоратор можно применять с любыми другими декораторами уровня доступа.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1E6E0F-EAB1-4BAD-B033-BBFCB13EA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24" y="2095433"/>
            <a:ext cx="10299909" cy="266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259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944F-A6C3-4EA2-BF8D-188FA79B2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4" y="32479"/>
            <a:ext cx="12013316" cy="513786"/>
          </a:xfrm>
        </p:spPr>
        <p:txBody>
          <a:bodyPr>
            <a:normAutofit fontScale="90000"/>
          </a:bodyPr>
          <a:lstStyle/>
          <a:p>
            <a:r>
              <a:rPr lang="ru-RU" b="1" dirty="0" err="1"/>
              <a:t>Dependency</a:t>
            </a:r>
            <a:r>
              <a:rPr lang="ru-RU" b="1" dirty="0"/>
              <a:t> </a:t>
            </a:r>
            <a:r>
              <a:rPr lang="ru-RU" b="1" dirty="0" err="1"/>
              <a:t>Inversion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CBCE59-C70A-4D30-912B-3404B40D364A}"/>
              </a:ext>
            </a:extLst>
          </p:cNvPr>
          <p:cNvSpPr txBox="1"/>
          <p:nvPr/>
        </p:nvSpPr>
        <p:spPr>
          <a:xfrm>
            <a:off x="52013" y="702270"/>
            <a:ext cx="120133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D (</a:t>
            </a:r>
            <a:r>
              <a:rPr lang="ru-RU" b="1" dirty="0" err="1"/>
              <a:t>Dependency</a:t>
            </a:r>
            <a:r>
              <a:rPr lang="ru-RU" b="1" dirty="0"/>
              <a:t> </a:t>
            </a:r>
            <a:r>
              <a:rPr lang="ru-RU" b="1" dirty="0" err="1"/>
              <a:t>Inversion</a:t>
            </a:r>
            <a:r>
              <a:rPr lang="ru-RU" b="1" dirty="0"/>
              <a:t> </a:t>
            </a:r>
            <a:r>
              <a:rPr lang="ru-RU" b="1" dirty="0" err="1"/>
              <a:t>Principle</a:t>
            </a:r>
            <a:r>
              <a:rPr lang="ru-RU" b="1" dirty="0"/>
              <a:t>)</a:t>
            </a:r>
            <a:r>
              <a:rPr lang="ru-RU" dirty="0"/>
              <a:t> - принцип инверсии зависимостей. Модули верхнего уровня не должны зависеть от модулей нижнего уровня. И те, и другие должны зависеть от абстракции. Абстракции не должны зависеть от деталей. Детали должны зависеть от абстракций. (</a:t>
            </a:r>
            <a:r>
              <a:rPr lang="ru-RU" i="1" dirty="0"/>
              <a:t>Объект не должен создавать зависимости внутри себя, а должен получать эти зависимости в уже готовом виде извне, например, в конструкторе</a:t>
            </a:r>
            <a:r>
              <a:rPr lang="ru-RU" b="1" dirty="0"/>
              <a:t>)</a:t>
            </a:r>
            <a:endParaRPr lang="ru-R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FF4AA2-DE02-40FE-ABC4-D73E5796E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34" y="2456391"/>
            <a:ext cx="5181600" cy="30289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982CB4-EB05-40A5-8180-11C9CC0F8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194" y="2456391"/>
            <a:ext cx="6315605" cy="38017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F9F1C3E-1A19-4163-ABE0-CC1F7CBBB122}"/>
              </a:ext>
            </a:extLst>
          </p:cNvPr>
          <p:cNvSpPr txBox="1"/>
          <p:nvPr/>
        </p:nvSpPr>
        <p:spPr>
          <a:xfrm>
            <a:off x="3235315" y="1918944"/>
            <a:ext cx="4875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Без принципа </a:t>
            </a:r>
            <a:r>
              <a:rPr lang="en-US" sz="2400" dirty="0"/>
              <a:t>Dependency Inversion</a:t>
            </a:r>
          </a:p>
        </p:txBody>
      </p:sp>
    </p:spTree>
    <p:extLst>
      <p:ext uri="{BB962C8B-B14F-4D97-AF65-F5344CB8AC3E}">
        <p14:creationId xmlns:p14="http://schemas.microsoft.com/office/powerpoint/2010/main" val="20799256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944F-A6C3-4EA2-BF8D-188FA79B2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4" y="32478"/>
            <a:ext cx="12013316" cy="780322"/>
          </a:xfrm>
        </p:spPr>
        <p:txBody>
          <a:bodyPr>
            <a:normAutofit fontScale="90000"/>
          </a:bodyPr>
          <a:lstStyle/>
          <a:p>
            <a:r>
              <a:rPr lang="ru-RU" dirty="0"/>
              <a:t>С</a:t>
            </a:r>
            <a:r>
              <a:rPr lang="ru-RU" dirty="0">
                <a:effectLst/>
              </a:rPr>
              <a:t>пециальные декораторы для внедрения зависимостей. </a:t>
            </a:r>
            <a:r>
              <a:rPr lang="en-US" b="1" dirty="0">
                <a:solidFill>
                  <a:srgbClr val="EB5757"/>
                </a:solidFill>
                <a:effectLst/>
                <a:latin typeface="SFMono-Regular"/>
              </a:rPr>
              <a:t>@SkipSelf()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50DC2A-2D90-4305-9DB0-A22A5C29826B}"/>
              </a:ext>
            </a:extLst>
          </p:cNvPr>
          <p:cNvSpPr txBox="1"/>
          <p:nvPr/>
        </p:nvSpPr>
        <p:spPr>
          <a:xfrm>
            <a:off x="52013" y="926868"/>
            <a:ext cx="120133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Этот декоратор пропускает зарегистрированную зависимость у самого компонента и ищет зависимость выше по иерархии.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BFB1AE-FF46-490D-BC0C-56AE0418A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845" y="1422782"/>
            <a:ext cx="4730221" cy="22914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090107-5B64-4E8E-9039-B7464DA64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129" y="4089400"/>
            <a:ext cx="6970894" cy="208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6329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944F-A6C3-4EA2-BF8D-188FA79B2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4" y="32478"/>
            <a:ext cx="12013316" cy="780322"/>
          </a:xfrm>
        </p:spPr>
        <p:txBody>
          <a:bodyPr>
            <a:normAutofit fontScale="90000"/>
          </a:bodyPr>
          <a:lstStyle/>
          <a:p>
            <a:r>
              <a:rPr lang="ru-RU" dirty="0"/>
              <a:t>С</a:t>
            </a:r>
            <a:r>
              <a:rPr lang="ru-RU" dirty="0">
                <a:effectLst/>
              </a:rPr>
              <a:t>пециальные декораторы для внедрения зависимостей. </a:t>
            </a:r>
            <a:r>
              <a:rPr lang="en-US" b="1" dirty="0">
                <a:solidFill>
                  <a:srgbClr val="EB5757"/>
                </a:solidFill>
                <a:effectLst/>
                <a:latin typeface="SFMono-Regular"/>
              </a:rPr>
              <a:t>@host()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50DC2A-2D90-4305-9DB0-A22A5C29826B}"/>
              </a:ext>
            </a:extLst>
          </p:cNvPr>
          <p:cNvSpPr txBox="1"/>
          <p:nvPr/>
        </p:nvSpPr>
        <p:spPr>
          <a:xfrm>
            <a:off x="52013" y="926868"/>
            <a:ext cx="11953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EB5757"/>
                </a:solidFill>
                <a:effectLst/>
                <a:latin typeface="SFMono-Regular"/>
              </a:rPr>
              <a:t>@Host()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 </a:t>
            </a:r>
            <a:r>
              <a:rPr lang="ru-RU" dirty="0"/>
              <a:t>указывает, что искать зависимость нужно у родительского компонента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E9ABC7-9FB7-4DE6-A5F7-95618C0F4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803" y="1410268"/>
            <a:ext cx="5930218" cy="478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9738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944F-A6C3-4EA2-BF8D-188FA79B2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4" y="32478"/>
            <a:ext cx="12013316" cy="780322"/>
          </a:xfrm>
        </p:spPr>
        <p:txBody>
          <a:bodyPr>
            <a:normAutofit/>
          </a:bodyPr>
          <a:lstStyle/>
          <a:p>
            <a:r>
              <a:rPr lang="ru-RU" dirty="0"/>
              <a:t>Итого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50DC2A-2D90-4305-9DB0-A22A5C29826B}"/>
              </a:ext>
            </a:extLst>
          </p:cNvPr>
          <p:cNvSpPr txBox="1"/>
          <p:nvPr/>
        </p:nvSpPr>
        <p:spPr>
          <a:xfrm>
            <a:off x="52013" y="926868"/>
            <a:ext cx="1195372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dirty="0"/>
              <a:t>Создаем сущность которую хотим использовать (класс, переменную, функцию и </a:t>
            </a:r>
            <a:r>
              <a:rPr lang="ru-RU" dirty="0" err="1"/>
              <a:t>тп</a:t>
            </a:r>
            <a:r>
              <a:rPr lang="ru-RU" dirty="0"/>
              <a:t>)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ru-RU" dirty="0"/>
              <a:t>Помечаем эту сущность провайдером (говорим </a:t>
            </a:r>
            <a:r>
              <a:rPr lang="ru-RU" dirty="0" err="1"/>
              <a:t>ангуляру</a:t>
            </a:r>
            <a:r>
              <a:rPr lang="ru-RU" dirty="0"/>
              <a:t>, что эта сущность будет внедрятся в другие места)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ru-RU" dirty="0"/>
              <a:t>Далее нам необходимо зарегистрировать наш провайдер. То есть сделать так, чтобы он был доступен для внедрения в нужных нам местах. Сделать это можно двумя способами</a:t>
            </a:r>
            <a:endParaRPr lang="en-US" dirty="0"/>
          </a:p>
          <a:p>
            <a:pPr marL="800100" lvl="1" indent="-342900">
              <a:buAutoNum type="arabicPeriod"/>
            </a:pPr>
            <a:r>
              <a:rPr lang="ru-RU" dirty="0"/>
              <a:t>Использовать </a:t>
            </a:r>
            <a:r>
              <a:rPr lang="en-US" dirty="0" err="1">
                <a:solidFill>
                  <a:srgbClr val="EB5757"/>
                </a:solidFill>
                <a:effectLst/>
                <a:latin typeface="SFMono-Regular"/>
              </a:rPr>
              <a:t>provideIn</a:t>
            </a:r>
            <a:endParaRPr lang="en-US" dirty="0">
              <a:solidFill>
                <a:srgbClr val="EB5757"/>
              </a:solidFill>
              <a:effectLst/>
              <a:latin typeface="SFMono-Regular"/>
            </a:endParaRPr>
          </a:p>
          <a:p>
            <a:pPr marL="800100" lvl="1" indent="-342900">
              <a:buAutoNum type="arabicPeriod"/>
            </a:pPr>
            <a:endParaRPr lang="en-US" dirty="0">
              <a:solidFill>
                <a:srgbClr val="EB5757"/>
              </a:solidFill>
              <a:effectLst/>
              <a:latin typeface="SFMono-Regular"/>
            </a:endParaRPr>
          </a:p>
          <a:p>
            <a:pPr marL="800100" lvl="1" indent="-342900">
              <a:buAutoNum type="arabicPeriod"/>
            </a:pPr>
            <a:endParaRPr lang="en-US" dirty="0">
              <a:solidFill>
                <a:srgbClr val="EB5757"/>
              </a:solidFill>
              <a:latin typeface="SFMono-Regular"/>
            </a:endParaRPr>
          </a:p>
          <a:p>
            <a:pPr marL="800100" lvl="1" indent="-342900">
              <a:buAutoNum type="arabicPeriod"/>
            </a:pPr>
            <a:endParaRPr lang="en-US" dirty="0">
              <a:solidFill>
                <a:srgbClr val="EB5757"/>
              </a:solidFill>
              <a:latin typeface="SFMono-Regular"/>
            </a:endParaRPr>
          </a:p>
          <a:p>
            <a:pPr marL="800100" lvl="1" indent="-342900">
              <a:buAutoNum type="arabicPeriod"/>
            </a:pPr>
            <a:r>
              <a:rPr lang="ru-RU" dirty="0"/>
              <a:t>Использовать свойство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providers</a:t>
            </a:r>
            <a:r>
              <a:rPr lang="ru-RU" dirty="0"/>
              <a:t> именно в том месте где мы ходим использовать провайдер (в компоненте, в директиве или в модуле)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676677-5A08-44E1-888E-C56515897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4475" y="926868"/>
            <a:ext cx="2609850" cy="600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2F1F0B-9230-4EE2-9CD6-FFBE61D8F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4722" y="2127197"/>
            <a:ext cx="2247900" cy="723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6C3FD65-5DB0-420C-B0D8-C326732767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1942" y="3441826"/>
            <a:ext cx="4286250" cy="10001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176AED7-31A8-40F7-A1AD-45709DC696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5328" y="4869712"/>
            <a:ext cx="3326872" cy="191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8495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944F-A6C3-4EA2-BF8D-188FA79B2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4" y="32478"/>
            <a:ext cx="12013316" cy="780322"/>
          </a:xfrm>
        </p:spPr>
        <p:txBody>
          <a:bodyPr>
            <a:normAutofit/>
          </a:bodyPr>
          <a:lstStyle/>
          <a:p>
            <a:r>
              <a:rPr lang="ru-RU" dirty="0"/>
              <a:t>Итого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254A3D-63AA-4AC1-AEB0-ECA02DAB8C25}"/>
              </a:ext>
            </a:extLst>
          </p:cNvPr>
          <p:cNvSpPr txBox="1"/>
          <p:nvPr/>
        </p:nvSpPr>
        <p:spPr>
          <a:xfrm>
            <a:off x="52014" y="958334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4. Использовать необходимую зависимость.</a:t>
            </a:r>
            <a:endParaRPr lang="en-US" dirty="0"/>
          </a:p>
          <a:p>
            <a:r>
              <a:rPr lang="en-US" dirty="0"/>
              <a:t>	a. </a:t>
            </a:r>
            <a:r>
              <a:rPr lang="ru-RU" dirty="0"/>
              <a:t>Либо через конструктор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</a:t>
            </a:r>
            <a:r>
              <a:rPr lang="ru-RU" dirty="0"/>
              <a:t>б. Либо при помощи функции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inject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2E9F3B-10FA-4E06-AF3E-CDECC5594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91" y="1575858"/>
            <a:ext cx="4781550" cy="2571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AE5403-8C06-4875-ACA5-BC1EAFFF4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51" y="4651653"/>
            <a:ext cx="481012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780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944F-A6C3-4EA2-BF8D-188FA79B2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4" y="32479"/>
            <a:ext cx="12013316" cy="513786"/>
          </a:xfrm>
        </p:spPr>
        <p:txBody>
          <a:bodyPr>
            <a:normAutofit fontScale="90000"/>
          </a:bodyPr>
          <a:lstStyle/>
          <a:p>
            <a:r>
              <a:rPr lang="ru-RU" b="1" dirty="0" err="1"/>
              <a:t>Dependency</a:t>
            </a:r>
            <a:r>
              <a:rPr lang="ru-RU" b="1" dirty="0"/>
              <a:t> </a:t>
            </a:r>
            <a:r>
              <a:rPr lang="ru-RU" b="1" dirty="0" err="1"/>
              <a:t>Inversion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CBCE59-C70A-4D30-912B-3404B40D364A}"/>
              </a:ext>
            </a:extLst>
          </p:cNvPr>
          <p:cNvSpPr txBox="1"/>
          <p:nvPr/>
        </p:nvSpPr>
        <p:spPr>
          <a:xfrm>
            <a:off x="52013" y="702270"/>
            <a:ext cx="120133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D (</a:t>
            </a:r>
            <a:r>
              <a:rPr lang="ru-RU" b="1" dirty="0" err="1"/>
              <a:t>Dependency</a:t>
            </a:r>
            <a:r>
              <a:rPr lang="ru-RU" b="1" dirty="0"/>
              <a:t> </a:t>
            </a:r>
            <a:r>
              <a:rPr lang="ru-RU" b="1" dirty="0" err="1"/>
              <a:t>Inversion</a:t>
            </a:r>
            <a:r>
              <a:rPr lang="ru-RU" b="1" dirty="0"/>
              <a:t> </a:t>
            </a:r>
            <a:r>
              <a:rPr lang="ru-RU" b="1" dirty="0" err="1"/>
              <a:t>Principle</a:t>
            </a:r>
            <a:r>
              <a:rPr lang="ru-RU" b="1" dirty="0"/>
              <a:t>)</a:t>
            </a:r>
            <a:r>
              <a:rPr lang="ru-RU" dirty="0"/>
              <a:t> - принцип инверсии зависимостей. Модули верхнего уровня не должны зависеть от модулей нижнего уровня. И те, и другие должны зависеть от абстракции. Абстракции не должны зависеть от деталей. Детали должны зависеть от абстракций. (</a:t>
            </a:r>
            <a:r>
              <a:rPr lang="ru-RU" i="1" dirty="0"/>
              <a:t>Объект не должен создавать зависимости внутри себя, а должен получать эти зависимости в уже готовом виде извне, например, в конструкторе</a:t>
            </a:r>
            <a:r>
              <a:rPr lang="ru-RU" b="1" dirty="0"/>
              <a:t>)</a:t>
            </a:r>
            <a:endParaRPr lang="ru-R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FF4AA2-DE02-40FE-ABC4-D73E5796E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69" y="2515657"/>
            <a:ext cx="5181600" cy="30289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F9F1C3E-1A19-4163-ABE0-CC1F7CBBB122}"/>
              </a:ext>
            </a:extLst>
          </p:cNvPr>
          <p:cNvSpPr txBox="1"/>
          <p:nvPr/>
        </p:nvSpPr>
        <p:spPr>
          <a:xfrm>
            <a:off x="3666136" y="1902599"/>
            <a:ext cx="4859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С принципом </a:t>
            </a:r>
            <a:r>
              <a:rPr lang="en-US" sz="2400" dirty="0"/>
              <a:t>Dependency Inversion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8E6270E-AA08-4ABB-BB70-04B8F9A98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06132"/>
            <a:ext cx="47434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796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944F-A6C3-4EA2-BF8D-188FA79B2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4" y="32479"/>
            <a:ext cx="12013316" cy="513786"/>
          </a:xfrm>
        </p:spPr>
        <p:txBody>
          <a:bodyPr>
            <a:normAutofit fontScale="90000"/>
          </a:bodyPr>
          <a:lstStyle/>
          <a:p>
            <a:r>
              <a:rPr lang="ru-RU" b="1" dirty="0" err="1"/>
              <a:t>Dependency</a:t>
            </a:r>
            <a:r>
              <a:rPr lang="ru-RU" b="1" dirty="0"/>
              <a:t> </a:t>
            </a:r>
            <a:r>
              <a:rPr lang="ru-RU" b="1" dirty="0" err="1"/>
              <a:t>Inversion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40A244-488F-4BFA-9C32-9204BEE2F691}"/>
              </a:ext>
            </a:extLst>
          </p:cNvPr>
          <p:cNvSpPr txBox="1"/>
          <p:nvPr/>
        </p:nvSpPr>
        <p:spPr>
          <a:xfrm>
            <a:off x="52014" y="687759"/>
            <a:ext cx="115602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/>
              <a:t>Плюсы </a:t>
            </a:r>
            <a:r>
              <a:rPr lang="en-US" dirty="0"/>
              <a:t>Dependency Inversion: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>
                <a:effectLst/>
              </a:rPr>
              <a:t>упрощает взаимосвязи класса: класс получает зависимости в конструкторе и использует их</a:t>
            </a:r>
            <a:r>
              <a:rPr lang="ru-RU" dirty="0"/>
              <a:t>. 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>
                <a:effectLst/>
              </a:rPr>
              <a:t>юнит-тестирование класса упрощается: тестирование происходит только класса, а не его зависимостей</a:t>
            </a:r>
            <a:endParaRPr lang="en-US" b="1" dirty="0">
              <a:effectLst/>
            </a:endParaRPr>
          </a:p>
          <a:p>
            <a:pPr>
              <a:lnSpc>
                <a:spcPct val="150000"/>
              </a:lnSpc>
            </a:pPr>
            <a:endParaRPr lang="en-US" b="1" dirty="0"/>
          </a:p>
          <a:p>
            <a:r>
              <a:rPr lang="ru-RU" dirty="0"/>
              <a:t>К минусам при «голом» использовании </a:t>
            </a:r>
            <a:r>
              <a:rPr lang="en-US" dirty="0"/>
              <a:t>Dependency Inversion</a:t>
            </a:r>
            <a:r>
              <a:rPr lang="ru-RU" dirty="0"/>
              <a:t> можно отнести то, </a:t>
            </a:r>
          </a:p>
          <a:p>
            <a:r>
              <a:rPr lang="ru-RU" dirty="0"/>
              <a:t>что объекты класса могут создаваться множество раз, и писать код для передачи зависимостей — </a:t>
            </a:r>
            <a:r>
              <a:rPr lang="ru-RU" dirty="0" err="1"/>
              <a:t>трудозатратно</a:t>
            </a:r>
            <a:r>
              <a:rPr lang="ru-RU" dirty="0"/>
              <a:t>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D61A6F-459A-46F1-BED9-2FCC14199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616" y="3137577"/>
            <a:ext cx="55530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625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944F-A6C3-4EA2-BF8D-188FA79B2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4" y="32479"/>
            <a:ext cx="12013316" cy="51378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Dependency injection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9E092C-2A40-4EB0-9C16-89DDF0BE9E58}"/>
              </a:ext>
            </a:extLst>
          </p:cNvPr>
          <p:cNvSpPr txBox="1"/>
          <p:nvPr/>
        </p:nvSpPr>
        <p:spPr>
          <a:xfrm>
            <a:off x="59544" y="1039946"/>
            <a:ext cx="12013315" cy="156966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3200" dirty="0"/>
              <a:t>Механизм, позволивший автоматизировать процесс создания объектов с учётом зависимостей, называется </a:t>
            </a:r>
            <a:r>
              <a:rPr lang="ru-RU" sz="3200" b="1" dirty="0" err="1">
                <a:effectLst/>
              </a:rPr>
              <a:t>Dependency</a:t>
            </a:r>
            <a:r>
              <a:rPr lang="ru-RU" sz="3200" b="1" dirty="0">
                <a:effectLst/>
              </a:rPr>
              <a:t> </a:t>
            </a:r>
            <a:r>
              <a:rPr lang="ru-RU" sz="3200" b="1" dirty="0" err="1">
                <a:effectLst/>
              </a:rPr>
              <a:t>Injection</a:t>
            </a:r>
            <a:r>
              <a:rPr lang="ru-RU" sz="3200" dirty="0"/>
              <a:t> «</a:t>
            </a:r>
            <a:r>
              <a:rPr lang="ru-RU" sz="3200" dirty="0" err="1"/>
              <a:t>Внедрени</a:t>
            </a:r>
            <a:r>
              <a:rPr lang="en-US" sz="3200" dirty="0"/>
              <a:t>t</a:t>
            </a:r>
            <a:r>
              <a:rPr lang="ru-RU" sz="3200" dirty="0"/>
              <a:t> зависимостей».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5D2297-933C-4102-B98A-8924483E1DB5}"/>
              </a:ext>
            </a:extLst>
          </p:cNvPr>
          <p:cNvSpPr txBox="1"/>
          <p:nvPr/>
        </p:nvSpPr>
        <p:spPr>
          <a:xfrm>
            <a:off x="119140" y="3596757"/>
            <a:ext cx="11953719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chemeClr val="dk1"/>
                </a:solidFill>
              </a:rPr>
              <a:t>Принцип «Инверсии зависимостей» и механизм «Внедрения зависимостей» — это разные понятия. 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2800" dirty="0">
                <a:solidFill>
                  <a:schemeClr val="dk1"/>
                </a:solidFill>
              </a:rPr>
              <a:t>В первом случае — это </a:t>
            </a:r>
            <a:r>
              <a:rPr lang="ru-RU" sz="2800" b="1" dirty="0">
                <a:solidFill>
                  <a:schemeClr val="dk1"/>
                </a:solidFill>
              </a:rPr>
              <a:t>паттерн</a:t>
            </a:r>
            <a:r>
              <a:rPr lang="ru-RU" sz="2800" dirty="0">
                <a:solidFill>
                  <a:schemeClr val="dk1"/>
                </a:solidFill>
              </a:rPr>
              <a:t> (концепция/идея), а во втором —</a:t>
            </a:r>
            <a:r>
              <a:rPr lang="ru-RU" sz="2800" i="1" dirty="0">
                <a:solidFill>
                  <a:schemeClr val="dk1"/>
                </a:solidFill>
              </a:rPr>
              <a:t> </a:t>
            </a:r>
            <a:r>
              <a:rPr lang="ru-RU" sz="2800" b="1" dirty="0">
                <a:solidFill>
                  <a:schemeClr val="dk1"/>
                </a:solidFill>
              </a:rPr>
              <a:t>реализация</a:t>
            </a:r>
            <a:r>
              <a:rPr lang="ru-RU" sz="2800" dirty="0">
                <a:solidFill>
                  <a:schemeClr val="dk1"/>
                </a:solidFill>
              </a:rPr>
              <a:t>, позволяющая нам использовать этот принцип на практике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33515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944F-A6C3-4EA2-BF8D-188FA79B2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4" y="32479"/>
            <a:ext cx="12013316" cy="51378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Dependency injection</a:t>
            </a:r>
            <a:r>
              <a:rPr lang="ru-RU" b="1" dirty="0"/>
              <a:t> в </a:t>
            </a:r>
            <a:r>
              <a:rPr lang="en-US" b="1" dirty="0"/>
              <a:t>angular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DC3622-F70F-4D6D-ACAF-AE37639A00FC}"/>
              </a:ext>
            </a:extLst>
          </p:cNvPr>
          <p:cNvSpPr txBox="1"/>
          <p:nvPr/>
        </p:nvSpPr>
        <p:spPr>
          <a:xfrm>
            <a:off x="52014" y="878927"/>
            <a:ext cx="1201331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solidFill>
                  <a:schemeClr val="dk1"/>
                </a:solidFill>
              </a:rPr>
              <a:t>В </a:t>
            </a:r>
            <a:r>
              <a:rPr lang="ru-RU" dirty="0" err="1">
                <a:solidFill>
                  <a:schemeClr val="dk1"/>
                </a:solidFill>
              </a:rPr>
              <a:t>Angular</a:t>
            </a:r>
            <a:r>
              <a:rPr lang="ru-RU" dirty="0">
                <a:solidFill>
                  <a:schemeClr val="dk1"/>
                </a:solidFill>
              </a:rPr>
              <a:t> механизм «Внедрение зависимостей» работает по принципу:</a:t>
            </a: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-RU" b="1" dirty="0">
                <a:solidFill>
                  <a:schemeClr val="dk1"/>
                </a:solidFill>
              </a:rPr>
              <a:t>создаётся механизм регистрации зависимостей, который называется </a:t>
            </a:r>
            <a:r>
              <a:rPr lang="ru-RU" b="1" i="1" dirty="0">
                <a:solidFill>
                  <a:schemeClr val="dk1"/>
                </a:solidFill>
              </a:rPr>
              <a:t>DI </a:t>
            </a:r>
            <a:r>
              <a:rPr lang="ru-RU" b="1" i="1" dirty="0" err="1">
                <a:solidFill>
                  <a:schemeClr val="dk1"/>
                </a:solidFill>
              </a:rPr>
              <a:t>Container</a:t>
            </a:r>
            <a:r>
              <a:rPr lang="ru-RU" dirty="0">
                <a:solidFill>
                  <a:schemeClr val="dk1"/>
                </a:solidFill>
              </a:rPr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-RU" b="1" dirty="0">
                <a:solidFill>
                  <a:schemeClr val="dk1"/>
                </a:solidFill>
              </a:rPr>
              <a:t>создание объекта переносится на фабрику классов, называемую </a:t>
            </a:r>
            <a:r>
              <a:rPr lang="ru-RU" b="1" i="1" dirty="0" err="1">
                <a:solidFill>
                  <a:schemeClr val="dk1"/>
                </a:solidFill>
              </a:rPr>
              <a:t>Injector</a:t>
            </a:r>
            <a:r>
              <a:rPr lang="ru-RU" dirty="0">
                <a:solidFill>
                  <a:schemeClr val="dk1"/>
                </a:solidFill>
              </a:rPr>
              <a:t>. </a:t>
            </a:r>
            <a:endParaRPr lang="ru-RU" i="1" dirty="0">
              <a:solidFill>
                <a:srgbClr val="EB5757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3C8535-4FEA-4A9A-BB67-0A0D2A26F834}"/>
              </a:ext>
            </a:extLst>
          </p:cNvPr>
          <p:cNvSpPr txBox="1"/>
          <p:nvPr/>
        </p:nvSpPr>
        <p:spPr>
          <a:xfrm>
            <a:off x="89507" y="2153147"/>
            <a:ext cx="119383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 итоге фабрика (</a:t>
            </a:r>
            <a:r>
              <a:rPr lang="en-US" dirty="0"/>
              <a:t>Injector</a:t>
            </a:r>
            <a:r>
              <a:rPr lang="ru-RU" dirty="0"/>
              <a:t>) создаёт объекты, передавая зависимости, которые получает из контейнера зависимостей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/>
              <a:t>DI container</a:t>
            </a:r>
            <a:r>
              <a:rPr lang="ru-RU" dirty="0"/>
              <a:t>).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A4D51E-B758-41B1-BB66-6EE528AA615C}"/>
              </a:ext>
            </a:extLst>
          </p:cNvPr>
          <p:cNvSpPr txBox="1"/>
          <p:nvPr/>
        </p:nvSpPr>
        <p:spPr>
          <a:xfrm>
            <a:off x="127001" y="3547526"/>
            <a:ext cx="1193832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 качестве зависимостей можем использовать такие типы как: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Сервисы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Значения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Скалярные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Объекты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Функции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86F5A3-FF8D-40F4-975C-B611DD95AA10}"/>
              </a:ext>
            </a:extLst>
          </p:cNvPr>
          <p:cNvSpPr txBox="1"/>
          <p:nvPr/>
        </p:nvSpPr>
        <p:spPr>
          <a:xfrm>
            <a:off x="127001" y="560974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Такое разделение условное, и служит лишь примером.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952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944F-A6C3-4EA2-BF8D-188FA79B2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4" y="32479"/>
            <a:ext cx="12013316" cy="51378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DI. </a:t>
            </a:r>
            <a:r>
              <a:rPr lang="ru-RU" b="1" dirty="0"/>
              <a:t>Регистрация зависимостей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EA98A8-F73F-4426-AF85-F9DFA9B7B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3" y="1834673"/>
            <a:ext cx="11620500" cy="37433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51FA507-9904-462C-AD1D-F78EB55E048E}"/>
              </a:ext>
            </a:extLst>
          </p:cNvPr>
          <p:cNvSpPr txBox="1"/>
          <p:nvPr/>
        </p:nvSpPr>
        <p:spPr>
          <a:xfrm>
            <a:off x="52013" y="1005803"/>
            <a:ext cx="120133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Пример регистрации зависимости </a:t>
            </a:r>
            <a:r>
              <a:rPr lang="en-US" dirty="0"/>
              <a:t>@Component({ providers: [</a:t>
            </a:r>
            <a:r>
              <a:rPr lang="en-US" dirty="0" err="1"/>
              <a:t>SpecialService</a:t>
            </a:r>
            <a:r>
              <a:rPr lang="en-US" dirty="0"/>
              <a:t>], })</a:t>
            </a:r>
          </a:p>
        </p:txBody>
      </p:sp>
    </p:spTree>
    <p:extLst>
      <p:ext uri="{BB962C8B-B14F-4D97-AF65-F5344CB8AC3E}">
        <p14:creationId xmlns:p14="http://schemas.microsoft.com/office/powerpoint/2010/main" val="641109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944F-A6C3-4EA2-BF8D-188FA79B2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4" y="32479"/>
            <a:ext cx="12013316" cy="51378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DI. </a:t>
            </a:r>
            <a:r>
              <a:rPr lang="ru-RU" b="1" dirty="0"/>
              <a:t>Регистрация зависимостей на уровне платформы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359DC6-72A7-4F2D-B9FD-FAF70D831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329" y="867462"/>
            <a:ext cx="7647803" cy="537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00080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{FDE4013B-91DF-4223-9A94-172D9A9FC53A}tf10001115</Template>
  <TotalTime>1214</TotalTime>
  <Words>1295</Words>
  <Application>Microsoft Office PowerPoint</Application>
  <PresentationFormat>Widescreen</PresentationFormat>
  <Paragraphs>132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Corbel</vt:lpstr>
      <vt:lpstr>Gill Sans MT</vt:lpstr>
      <vt:lpstr>SFMono-Regular</vt:lpstr>
      <vt:lpstr>Parcel</vt:lpstr>
      <vt:lpstr>23. Dependency injection</vt:lpstr>
      <vt:lpstr>solid</vt:lpstr>
      <vt:lpstr>Dependency Inversion</vt:lpstr>
      <vt:lpstr>Dependency Inversion</vt:lpstr>
      <vt:lpstr>Dependency Inversion</vt:lpstr>
      <vt:lpstr>Dependency injection</vt:lpstr>
      <vt:lpstr>Dependency injection в angular</vt:lpstr>
      <vt:lpstr>DI. Регистрация зависимостей</vt:lpstr>
      <vt:lpstr>DI. Регистрация зависимостей на уровне платформы</vt:lpstr>
      <vt:lpstr>DI. Регистрация зависимостей. providers</vt:lpstr>
      <vt:lpstr>DI. Регистрация зависимостей. ProvideIn</vt:lpstr>
      <vt:lpstr>DI. Регистрация зависимостей. Providers</vt:lpstr>
      <vt:lpstr>DI. Регистрация зависимостей. Варианты ключей - строка</vt:lpstr>
      <vt:lpstr>DI. Регистрация зависимостей. Варианты ключей - класс</vt:lpstr>
      <vt:lpstr>DI. Регистрация зависимостей. Варианты ключей - Токен</vt:lpstr>
      <vt:lpstr>DI. Регистрация зависимостей. Варианты подстановки зависимостей - useClass</vt:lpstr>
      <vt:lpstr>DI. Регистрация зависимостей. Варианты подстановки зависимостей - useValue</vt:lpstr>
      <vt:lpstr>DI. Регистрация зависимостей. Варианты подстановки зависимостей - usefactory</vt:lpstr>
      <vt:lpstr>DI. Регистрация зависимостей. Варианты подстановки зависимостей - usefactory</vt:lpstr>
      <vt:lpstr>DI. Регистрация зависимостей. Варианты подстановки зависимостей – useexisting</vt:lpstr>
      <vt:lpstr>DI. Регистрация зависимостей. Варианты подстановки зависимостей – useexisting</vt:lpstr>
      <vt:lpstr>DI. Регистрация зависимостей. Варианты подстановки зависимостей – useexisting</vt:lpstr>
      <vt:lpstr>DI. Регистрация нескольких зависимостей с одинаковым ключом</vt:lpstr>
      <vt:lpstr>Регистрация в provideIn</vt:lpstr>
      <vt:lpstr>Регистрация в provideIn</vt:lpstr>
      <vt:lpstr>Внедрение зависимостей</vt:lpstr>
      <vt:lpstr>Внедрение зависимостей</vt:lpstr>
      <vt:lpstr>Специальные декораторы для внедрения зависимостей. @Self()</vt:lpstr>
      <vt:lpstr>Специальные декораторы для внедрения зависимостей. @Optional()</vt:lpstr>
      <vt:lpstr>Специальные декораторы для внедрения зависимостей. @SkipSelf()</vt:lpstr>
      <vt:lpstr>Специальные декораторы для внедрения зависимостей. @host()</vt:lpstr>
      <vt:lpstr>Итого</vt:lpstr>
      <vt:lpstr>Итого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18. Unit тесты</dc:title>
  <dc:creator>roman</dc:creator>
  <cp:lastModifiedBy>roman</cp:lastModifiedBy>
  <cp:revision>301</cp:revision>
  <dcterms:created xsi:type="dcterms:W3CDTF">2023-11-27T14:25:16Z</dcterms:created>
  <dcterms:modified xsi:type="dcterms:W3CDTF">2024-12-23T14:34:21Z</dcterms:modified>
</cp:coreProperties>
</file>