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9" r:id="rId14"/>
    <p:sldId id="287" r:id="rId15"/>
    <p:sldId id="290" r:id="rId16"/>
    <p:sldId id="291" r:id="rId17"/>
    <p:sldId id="288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626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79C5-F0EE-4C23-A7A9-56703E519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10</a:t>
            </a:r>
            <a:r>
              <a:rPr lang="en-US" dirty="0"/>
              <a:t>. </a:t>
            </a:r>
            <a:r>
              <a:rPr lang="ru-RU" dirty="0"/>
              <a:t>Формы</a:t>
            </a:r>
            <a:r>
              <a:rPr lang="en-US" dirty="0"/>
              <a:t>. </a:t>
            </a:r>
            <a:r>
              <a:rPr lang="ru-RU" dirty="0"/>
              <a:t>Валидация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D52-4F9E-4B71-B89F-EC8C12186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0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 отображения ошибок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B106E-2997-4C5E-9ABA-E11B3111D611}"/>
              </a:ext>
            </a:extLst>
          </p:cNvPr>
          <p:cNvSpPr txBox="1"/>
          <p:nvPr/>
        </p:nvSpPr>
        <p:spPr>
          <a:xfrm>
            <a:off x="133873" y="734911"/>
            <a:ext cx="11924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Хорошая идея — указывать пользователям на конкретные проблемные точки внутри формы с помощью так называемой сводки ошибок. Эта сводка должна включать ссылки на области формы, содержащие ошибки, чтобы пользователи могли быстро перейти в нужное поле.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C4EC8-62E8-46F6-99C2-33B6F355F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594" y="1724831"/>
            <a:ext cx="4875443" cy="48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7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Валидация на стороне клиента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14744-C797-4786-8888-61049CBD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1" y="822366"/>
            <a:ext cx="8510815" cy="2537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2D7BF1-7F4B-4AA6-8650-BBF1CAF73D67}"/>
              </a:ext>
            </a:extLst>
          </p:cNvPr>
          <p:cNvSpPr txBox="1"/>
          <p:nvPr/>
        </p:nvSpPr>
        <p:spPr>
          <a:xfrm>
            <a:off x="133874" y="637700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Никогда не закрывайте поле ввода другими элементами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7B2B5-171D-4E5E-ABA5-3EF333ABA89D}"/>
              </a:ext>
            </a:extLst>
          </p:cNvPr>
          <p:cNvSpPr txBox="1"/>
          <p:nvPr/>
        </p:nvSpPr>
        <p:spPr>
          <a:xfrm>
            <a:off x="182001" y="3301831"/>
            <a:ext cx="63852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Всё становится плохо, когда на экране появляется всплывающая подсказка. Когда она открыта, пользователи могут потерять из виду и сообщение об ошибке, и введенные данные. Если они захотят видеть </a:t>
            </a:r>
            <a:r>
              <a:rPr lang="ru-RU" b="1" dirty="0">
                <a:effectLst/>
              </a:rPr>
              <a:t>все три фрагмента информации одновременно</a:t>
            </a:r>
            <a:r>
              <a:rPr lang="ru-RU" dirty="0"/>
              <a:t>, они будут лишены такой возможности.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905D4B-6AA8-4B9E-B585-58E28205C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39" y="3248525"/>
            <a:ext cx="3406801" cy="32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Валидация на стороне клиента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C06A9-9156-4EE0-84D0-A3BBE1CDD84C}"/>
              </a:ext>
            </a:extLst>
          </p:cNvPr>
          <p:cNvSpPr txBox="1"/>
          <p:nvPr/>
        </p:nvSpPr>
        <p:spPr>
          <a:xfrm>
            <a:off x="133873" y="598622"/>
            <a:ext cx="1192425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&lt;form class="my-form"&gt;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&lt;label for="username"&gt;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Логин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:&lt;/label&gt;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&lt;input id="username" class="username" type="text" name="username"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="3"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="20" required&gt;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&lt;label for="password"&gt;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Пароль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:&lt;/label&gt;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&lt;input id="password" class="password" type="password" name="password"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="8"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="20" required&gt;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&lt;label for="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confirmPassword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Повторите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пароль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:&lt;/label&gt;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&lt;input id="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confirmPassword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class="confirm-password" type="password" name="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confirmPassword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="8"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="20" required&gt;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&lt;button type="submit"&gt;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Отправить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&lt;/button&gt;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4465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Валидация на стороне клиента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98734-BAFB-41B9-96BE-94C7AEE9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5" y="575757"/>
            <a:ext cx="6238620" cy="5706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EA5242-7CB6-49DD-B097-D5243EAE1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66"/>
          <a:stretch/>
        </p:blipFill>
        <p:spPr>
          <a:xfrm>
            <a:off x="6374678" y="575758"/>
            <a:ext cx="5736887" cy="57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8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22D24-2F83-4C26-8EF2-C7AFCB8D7BC5}"/>
              </a:ext>
            </a:extLst>
          </p:cNvPr>
          <p:cNvSpPr txBox="1"/>
          <p:nvPr/>
        </p:nvSpPr>
        <p:spPr>
          <a:xfrm>
            <a:off x="133873" y="489396"/>
            <a:ext cx="11924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localStorage</a:t>
            </a:r>
            <a:r>
              <a:rPr lang="ru-RU" dirty="0"/>
              <a:t> — это место в браузере пользователя, в котором сайты могут сохранять разные данные. Это как ящик для хранения вещей, которые не исчезнут, даже если вы выключите компьютер или закроете браузер.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448AC-12C9-4715-AE6B-7FDF84D2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3" y="1227300"/>
            <a:ext cx="5308179" cy="2169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390A93-E8FE-4437-B32C-E409A5BAA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687" y="1227300"/>
            <a:ext cx="59626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0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22D24-2F83-4C26-8EF2-C7AFCB8D7BC5}"/>
              </a:ext>
            </a:extLst>
          </p:cNvPr>
          <p:cNvSpPr txBox="1"/>
          <p:nvPr/>
        </p:nvSpPr>
        <p:spPr>
          <a:xfrm>
            <a:off x="133873" y="489396"/>
            <a:ext cx="11924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вам нужно сохранить более сложные структуры данных, например, объекты или массивы, используйте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JSON.stringify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()</a:t>
            </a:r>
            <a:r>
              <a:rPr lang="ru-RU" dirty="0"/>
              <a:t> для их преобразования в строку перед сохранением и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JSON.parse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()</a:t>
            </a:r>
            <a:r>
              <a:rPr lang="ru-RU" dirty="0"/>
              <a:t> для преобразования обратно после извлечения: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4F8C7-6555-4A53-A61E-46660FAA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42" y="1907163"/>
            <a:ext cx="62198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7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8411F-A4A6-4028-B854-0DFDEE4A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116" y="538104"/>
            <a:ext cx="9499767" cy="597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11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D3EB6-98B3-45B6-85EE-885BC3EB6E3B}"/>
              </a:ext>
            </a:extLst>
          </p:cNvPr>
          <p:cNvSpPr txBox="1"/>
          <p:nvPr/>
        </p:nvSpPr>
        <p:spPr>
          <a:xfrm>
            <a:off x="133874" y="697076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В каких случаях пригодится </a:t>
            </a:r>
            <a:r>
              <a:rPr lang="ru-RU" b="1" dirty="0" err="1">
                <a:effectLst/>
              </a:rPr>
              <a:t>localStorage</a:t>
            </a:r>
            <a:endParaRPr lang="en-US" b="1" dirty="0">
              <a:effectLst/>
            </a:endParaRPr>
          </a:p>
          <a:p>
            <a:r>
              <a:rPr lang="en-US" dirty="0"/>
              <a:t>1. </a:t>
            </a:r>
            <a:r>
              <a:rPr lang="ru-RU" dirty="0">
                <a:effectLst/>
              </a:rPr>
              <a:t>Сохранение пользовательских настроек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63D2D-33A2-451E-BABD-97CFB724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8" y="1343407"/>
            <a:ext cx="6448425" cy="140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FC6315-26DE-41B4-9185-46BF90E6AC9D}"/>
              </a:ext>
            </a:extLst>
          </p:cNvPr>
          <p:cNvSpPr txBox="1"/>
          <p:nvPr/>
        </p:nvSpPr>
        <p:spPr>
          <a:xfrm>
            <a:off x="133874" y="3030106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2. </a:t>
            </a:r>
            <a:r>
              <a:rPr lang="ru-RU" dirty="0">
                <a:effectLst/>
              </a:rPr>
              <a:t>Сокращение запросов к серверу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9C0974-47F0-49D8-918C-4D3262497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235" y="3030106"/>
            <a:ext cx="5723227" cy="35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0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SessioStorage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CA048-7A2E-4D5D-94CB-F9A20433C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52" y="544067"/>
            <a:ext cx="9998096" cy="576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60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/>
              <a:t>Cookie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CA769-A396-4EE4-926B-7A181A3A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8" y="1136164"/>
            <a:ext cx="8534400" cy="3705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20F6E-969E-4A15-B8C1-13F3A29DC3BF}"/>
              </a:ext>
            </a:extLst>
          </p:cNvPr>
          <p:cNvSpPr txBox="1"/>
          <p:nvPr/>
        </p:nvSpPr>
        <p:spPr>
          <a:xfrm>
            <a:off x="133873" y="443828"/>
            <a:ext cx="11924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Куки – это небольшие строки данных, которые хранятся непосредственно в браузере. Они являются частью HTTP-протокола, определённого в спецификации </a:t>
            </a:r>
            <a:r>
              <a:rPr lang="ru-RU" dirty="0">
                <a:effectLst/>
                <a:hlinkClick r:id="rId3"/>
              </a:rPr>
              <a:t>RFC 6265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F7159-B875-4596-A60B-DE5CD51C98EF}"/>
              </a:ext>
            </a:extLst>
          </p:cNvPr>
          <p:cNvSpPr txBox="1"/>
          <p:nvPr/>
        </p:nvSpPr>
        <p:spPr>
          <a:xfrm>
            <a:off x="133872" y="4887394"/>
            <a:ext cx="119242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Ограничения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Мы не можем хранить в куки большие данные.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Общее количество куки на один домен ограничивается примерно 20+. Точное ограничение зависит от конкретного браузера.</a:t>
            </a:r>
          </a:p>
        </p:txBody>
      </p:sp>
    </p:spTree>
    <p:extLst>
      <p:ext uri="{BB962C8B-B14F-4D97-AF65-F5344CB8AC3E}">
        <p14:creationId xmlns:p14="http://schemas.microsoft.com/office/powerpoint/2010/main" val="423807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Валидация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1BA77-F116-44B9-962A-C0F248D6DA04}"/>
              </a:ext>
            </a:extLst>
          </p:cNvPr>
          <p:cNvSpPr txBox="1"/>
          <p:nvPr/>
        </p:nvSpPr>
        <p:spPr>
          <a:xfrm>
            <a:off x="133874" y="659518"/>
            <a:ext cx="11924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Валидация формы</a:t>
            </a:r>
            <a:r>
              <a:rPr lang="ru-RU" dirty="0"/>
              <a:t> — это проверка данных, которые ввёл пользователь. </a:t>
            </a:r>
            <a:endParaRPr lang="en-US" dirty="0"/>
          </a:p>
        </p:txBody>
      </p:sp>
      <p:pic>
        <p:nvPicPr>
          <p:cNvPr id="1026" name="Picture 2" descr="Валидация с помощью атрибутов. Если пользователь вводит некорректные данные или не заполняет обязательное поле, ему показывается сообщение об ошибке">
            <a:extLst>
              <a:ext uri="{FF2B5EF4-FFF2-40B4-BE49-F238E27FC236}">
                <a16:creationId xmlns:a16="http://schemas.microsoft.com/office/drawing/2014/main" id="{B5E5B0A7-D480-4468-B1B8-D085CCF1E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98" y="1028850"/>
            <a:ext cx="9132111" cy="355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D097FE-02CA-4E33-8042-21C77AF37757}"/>
              </a:ext>
            </a:extLst>
          </p:cNvPr>
          <p:cNvSpPr txBox="1"/>
          <p:nvPr/>
        </p:nvSpPr>
        <p:spPr>
          <a:xfrm>
            <a:off x="133873" y="5047450"/>
            <a:ext cx="119242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Валидация: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стороне клиента - это проверка данных до отправки формы.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стороне сервера – проверка есть после отправки формы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1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Валидация на стороне клиента</a:t>
            </a:r>
            <a:r>
              <a:rPr lang="en-US" dirty="0"/>
              <a:t>. 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70F55-B07B-4382-AFBE-617C81C9122F}"/>
              </a:ext>
            </a:extLst>
          </p:cNvPr>
          <p:cNvSpPr txBox="1"/>
          <p:nvPr/>
        </p:nvSpPr>
        <p:spPr>
          <a:xfrm>
            <a:off x="133874" y="697215"/>
            <a:ext cx="11924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Валидация на стороне клиента </a:t>
            </a:r>
            <a:r>
              <a:rPr lang="ru-RU" dirty="0"/>
              <a:t>— это проверка данных до отправки формы.</a:t>
            </a:r>
          </a:p>
          <a:p>
            <a:r>
              <a:rPr lang="ru-RU" dirty="0"/>
              <a:t>Она помогает пользователю быстро узнать об ошибках при заполнении полей и исправить их.</a:t>
            </a:r>
          </a:p>
        </p:txBody>
      </p:sp>
      <p:pic>
        <p:nvPicPr>
          <p:cNvPr id="2052" name="Picture 4" descr="Валидация с помощью атрибутов. Если пользователь вводит некорректные данные или не заполняет обязательное поле, ему показывается сообщение об ошибке">
            <a:extLst>
              <a:ext uri="{FF2B5EF4-FFF2-40B4-BE49-F238E27FC236}">
                <a16:creationId xmlns:a16="http://schemas.microsoft.com/office/drawing/2014/main" id="{F3B04FB2-9B65-4323-A4E5-CBB1C3D11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6" t="4683" r="13462" b="11476"/>
          <a:stretch/>
        </p:blipFill>
        <p:spPr bwMode="auto">
          <a:xfrm>
            <a:off x="6513616" y="1430977"/>
            <a:ext cx="5544508" cy="236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05E5F2-8E9D-4CAC-B58A-C1973DEE422D}"/>
              </a:ext>
            </a:extLst>
          </p:cNvPr>
          <p:cNvSpPr txBox="1"/>
          <p:nvPr/>
        </p:nvSpPr>
        <p:spPr>
          <a:xfrm>
            <a:off x="206332" y="1430977"/>
            <a:ext cx="6095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&lt;input </a:t>
            </a:r>
            <a:r>
              <a:rPr lang="en-US" b="1" u="sng" dirty="0"/>
              <a:t>type="email"</a:t>
            </a:r>
            <a:r>
              <a:rPr lang="en-US" dirty="0"/>
              <a:t> name="email"&gt; </a:t>
            </a:r>
            <a:r>
              <a:rPr lang="ru-RU" dirty="0"/>
              <a:t>- </a:t>
            </a:r>
            <a:r>
              <a:rPr lang="ru-RU" i="1" dirty="0"/>
              <a:t>поле для адреса электронной почты, а </a:t>
            </a:r>
            <a:r>
              <a:rPr lang="ru-RU" i="1" dirty="0" err="1">
                <a:effectLst/>
                <a:latin typeface="SFMono-Regular"/>
              </a:rPr>
              <a:t>type</a:t>
            </a:r>
            <a:r>
              <a:rPr lang="ru-RU" i="1" dirty="0">
                <a:effectLst/>
                <a:latin typeface="SFMono-Regular"/>
              </a:rPr>
              <a:t>="</a:t>
            </a:r>
            <a:r>
              <a:rPr lang="ru-RU" i="1" dirty="0" err="1">
                <a:effectLst/>
                <a:latin typeface="SFMono-Regular"/>
              </a:rPr>
              <a:t>phone</a:t>
            </a:r>
            <a:r>
              <a:rPr lang="ru-RU" i="1" dirty="0">
                <a:effectLst/>
                <a:latin typeface="SFMono-Regular"/>
              </a:rPr>
              <a:t>"</a:t>
            </a:r>
            <a:r>
              <a:rPr lang="ru-RU" i="1" dirty="0"/>
              <a:t> — для номера телефона.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579E3-73C1-4242-BE7D-FEA192E55C67}"/>
              </a:ext>
            </a:extLst>
          </p:cNvPr>
          <p:cNvSpPr txBox="1"/>
          <p:nvPr/>
        </p:nvSpPr>
        <p:spPr>
          <a:xfrm>
            <a:off x="206332" y="2441738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&lt;input type="text" name="username" </a:t>
            </a:r>
            <a:r>
              <a:rPr lang="en-US" b="1" u="sng" dirty="0"/>
              <a:t>required</a:t>
            </a:r>
            <a:r>
              <a:rPr lang="en-US" dirty="0"/>
              <a:t>&gt; - </a:t>
            </a:r>
            <a:r>
              <a:rPr lang="ru-RU" i="1" dirty="0"/>
              <a:t>поле обязательно для заполнения: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29BDC-DD46-4CAE-89C6-216D66055423}"/>
              </a:ext>
            </a:extLst>
          </p:cNvPr>
          <p:cNvSpPr txBox="1"/>
          <p:nvPr/>
        </p:nvSpPr>
        <p:spPr>
          <a:xfrm>
            <a:off x="206331" y="3219088"/>
            <a:ext cx="63963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&lt;input type="phone" </a:t>
            </a:r>
            <a:r>
              <a:rPr lang="en-US" b="1" u="sng" dirty="0"/>
              <a:t>pattern="^\+7[1-9]{10}$"&gt; </a:t>
            </a:r>
            <a:r>
              <a:rPr lang="en-US" dirty="0"/>
              <a:t>- </a:t>
            </a:r>
            <a:r>
              <a:rPr lang="ru-RU" i="1" dirty="0"/>
              <a:t>проверяет значение поля с помощью регулярного выражения. Например, здесь мы указываем </a:t>
            </a:r>
            <a:r>
              <a:rPr lang="ru-RU" i="1" dirty="0">
                <a:effectLst/>
              </a:rPr>
              <a:t>паттерн</a:t>
            </a:r>
            <a:r>
              <a:rPr lang="ru-RU" i="1" dirty="0"/>
              <a:t> для телефона: номер начинается с </a:t>
            </a:r>
            <a:r>
              <a:rPr lang="ru-RU" i="1" dirty="0">
                <a:solidFill>
                  <a:srgbClr val="EB5757"/>
                </a:solidFill>
                <a:effectLst/>
                <a:latin typeface="SFMono-Regular"/>
              </a:rPr>
              <a:t>+7</a:t>
            </a:r>
            <a:r>
              <a:rPr lang="ru-RU" i="1" dirty="0"/>
              <a:t>, а затем идут ещё 10 цифр от нуля до девяти.</a:t>
            </a:r>
            <a:endParaRPr lang="en-US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A10DA8-EA75-4F25-A2D3-D3ACD85ACB03}"/>
              </a:ext>
            </a:extLst>
          </p:cNvPr>
          <p:cNvSpPr txBox="1"/>
          <p:nvPr/>
        </p:nvSpPr>
        <p:spPr>
          <a:xfrm>
            <a:off x="206331" y="4696416"/>
            <a:ext cx="11851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&lt;input type="text" name="name" </a:t>
            </a:r>
            <a:r>
              <a:rPr lang="en-US" b="1" u="sng" dirty="0" err="1"/>
              <a:t>minlength</a:t>
            </a:r>
            <a:r>
              <a:rPr lang="en-US" b="1" u="sng" dirty="0"/>
              <a:t>="2" </a:t>
            </a:r>
            <a:r>
              <a:rPr lang="en-US" b="1" u="sng" dirty="0" err="1"/>
              <a:t>maxlength</a:t>
            </a:r>
            <a:r>
              <a:rPr lang="en-US" b="1" u="sng" dirty="0"/>
              <a:t>="32"</a:t>
            </a:r>
            <a:r>
              <a:rPr lang="en-US" dirty="0"/>
              <a:t>&gt; - </a:t>
            </a:r>
            <a:r>
              <a:rPr lang="ru-RU" dirty="0"/>
              <a:t> указывают минимальное и максимальное количество символов, которые можно ввести в поле.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AA6BF9-E04F-43DD-93D5-B87644FAB1EC}"/>
              </a:ext>
            </a:extLst>
          </p:cNvPr>
          <p:cNvSpPr txBox="1"/>
          <p:nvPr/>
        </p:nvSpPr>
        <p:spPr>
          <a:xfrm>
            <a:off x="206330" y="5561197"/>
            <a:ext cx="11851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&lt;input type="number" name="age" </a:t>
            </a:r>
            <a:r>
              <a:rPr lang="en-US" b="1" u="sng" dirty="0"/>
              <a:t>min="18" max="116"</a:t>
            </a:r>
            <a:r>
              <a:rPr lang="en-US" dirty="0"/>
              <a:t>&gt; - </a:t>
            </a:r>
            <a:r>
              <a:rPr lang="ru-RU" dirty="0"/>
              <a:t>минимальное и максимальное значение для полей с числами и датами.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6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Валидация на стороне клиента</a:t>
            </a:r>
            <a:r>
              <a:rPr lang="en-US" dirty="0"/>
              <a:t>. </a:t>
            </a:r>
            <a:r>
              <a:rPr lang="en-US" dirty="0" err="1"/>
              <a:t>js</a:t>
            </a:r>
            <a:endParaRPr lang="en-US" dirty="0"/>
          </a:p>
        </p:txBody>
      </p:sp>
      <p:pic>
        <p:nvPicPr>
          <p:cNvPr id="3074" name="Picture 2" descr="Валидация данных: как проверить форму ввода в HTML с помощью JavaScript">
            <a:extLst>
              <a:ext uri="{FF2B5EF4-FFF2-40B4-BE49-F238E27FC236}">
                <a16:creationId xmlns:a16="http://schemas.microsoft.com/office/drawing/2014/main" id="{C06454F6-783C-4ADB-8A45-04FA5BBE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45" y="492440"/>
            <a:ext cx="9707707" cy="605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01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Валидация на стороне сервера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41F40-CE98-40ED-895D-258E3937115B}"/>
              </a:ext>
            </a:extLst>
          </p:cNvPr>
          <p:cNvSpPr txBox="1"/>
          <p:nvPr/>
        </p:nvSpPr>
        <p:spPr>
          <a:xfrm>
            <a:off x="133874" y="629967"/>
            <a:ext cx="11924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Проверку на стороне клиента можно обойти, поэтому </a:t>
            </a:r>
            <a:r>
              <a:rPr lang="ru-RU" dirty="0" err="1"/>
              <a:t>очент</a:t>
            </a:r>
            <a:r>
              <a:rPr lang="ru-RU" dirty="0"/>
              <a:t> важно </a:t>
            </a:r>
            <a:r>
              <a:rPr lang="ru-RU" dirty="0" err="1"/>
              <a:t>валидировать</a:t>
            </a:r>
            <a:r>
              <a:rPr lang="ru-RU" dirty="0"/>
              <a:t> данные и на стороне сервера — то есть после отправки формы. Такая проверка надёжнее, так как не зависит от клиента и помогает точнее обнаружить ошибки в данных.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FC3A4-7878-46B0-9184-0C0678A3CF44}"/>
              </a:ext>
            </a:extLst>
          </p:cNvPr>
          <p:cNvSpPr txBox="1"/>
          <p:nvPr/>
        </p:nvSpPr>
        <p:spPr>
          <a:xfrm>
            <a:off x="133874" y="2206439"/>
            <a:ext cx="119242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обобщить, то проверка может выглядеть так:</a:t>
            </a:r>
          </a:p>
          <a:p>
            <a:pPr>
              <a:buFont typeface="+mj-lt"/>
              <a:buAutoNum type="arabicPeriod"/>
            </a:pPr>
            <a:r>
              <a:rPr lang="ru-RU" dirty="0"/>
              <a:t>Получаем данные от клиента через HTTP-запрос и сохраняем в переменные на сервере.</a:t>
            </a:r>
          </a:p>
          <a:p>
            <a:pPr>
              <a:buFont typeface="+mj-lt"/>
              <a:buAutoNum type="arabicPeriod"/>
            </a:pPr>
            <a:r>
              <a:rPr lang="ru-RU" dirty="0"/>
              <a:t>Определяем правила валидации. Проверяем, что данные соответствуют ожидаемому формату, например, что они не пустые.</a:t>
            </a:r>
          </a:p>
          <a:p>
            <a:pPr>
              <a:buFont typeface="+mj-lt"/>
              <a:buAutoNum type="arabicPeriod"/>
            </a:pPr>
            <a:r>
              <a:rPr lang="ru-RU" dirty="0"/>
              <a:t>Пишем код для валидации.</a:t>
            </a:r>
          </a:p>
          <a:p>
            <a:pPr>
              <a:buFont typeface="+mj-lt"/>
              <a:buAutoNum type="arabicPeriod"/>
            </a:pPr>
            <a:r>
              <a:rPr lang="ru-RU" dirty="0"/>
              <a:t> Обрабатываем результаты валидации. Если данные не проходят проверку, возвращаем ошибку клиенту и даём инструкции по исправлению. </a:t>
            </a:r>
          </a:p>
          <a:p>
            <a:pPr>
              <a:buFont typeface="+mj-lt"/>
              <a:buAutoNum type="arabicPeriod"/>
            </a:pPr>
            <a:r>
              <a:rPr lang="ru-RU" dirty="0"/>
              <a:t> Обрабатываем введённые данные. Если валидация прошла успешно, можно сохранить их в базе данных или использовать для выполнения других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45988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Валидация на стороне СЕРВЕРА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23CD0-FB2D-4206-9A64-61E0E5D64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64" y="559086"/>
            <a:ext cx="10767271" cy="601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2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Обработка ошибок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6C403-5303-4FDF-A4B1-4F22A6DD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09" y="504154"/>
            <a:ext cx="5061580" cy="2078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7DA6FC-6E52-41CD-AC34-F292FE0D6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20" y="2688963"/>
            <a:ext cx="7623959" cy="39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0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Обработка ошибок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E6F30-D237-4245-B526-C3EC53083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96" y="706582"/>
            <a:ext cx="6090833" cy="5444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FB6ECB-2A80-4A01-AF47-249BDAB6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21" y="706582"/>
            <a:ext cx="4553411" cy="52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4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 отображения ошибок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3FF16-5CBE-4376-8AC8-816C50978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91" y="2323261"/>
            <a:ext cx="5344013" cy="2487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68FBA-A5E8-41E8-AABD-FCD5F0F779C7}"/>
              </a:ext>
            </a:extLst>
          </p:cNvPr>
          <p:cNvSpPr txBox="1"/>
          <p:nvPr/>
        </p:nvSpPr>
        <p:spPr>
          <a:xfrm>
            <a:off x="133873" y="633972"/>
            <a:ext cx="11924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Никогда не полагайтесь лишь на красный цвет. </a:t>
            </a:r>
            <a:r>
              <a:rPr lang="ru-RU" dirty="0"/>
              <a:t>Сообщениях об ошибках подсознательно ассоциируются у нас с </a:t>
            </a:r>
            <a:r>
              <a:rPr lang="ru-RU" b="1" dirty="0">
                <a:effectLst/>
              </a:rPr>
              <a:t>жирным красным шрифтом</a:t>
            </a:r>
            <a:r>
              <a:rPr lang="ru-RU" dirty="0"/>
              <a:t>. Это действительно устоявшийся шаблон, но часто его недостаточно для того, чтобы </a:t>
            </a:r>
            <a:r>
              <a:rPr lang="ru-RU" dirty="0" err="1"/>
              <a:t>родемонстрировать</a:t>
            </a:r>
            <a:r>
              <a:rPr lang="ru-RU" dirty="0"/>
              <a:t> </a:t>
            </a:r>
            <a:r>
              <a:rPr lang="ru-RU" i="1" dirty="0">
                <a:effectLst/>
              </a:rPr>
              <a:t>всем</a:t>
            </a:r>
            <a:r>
              <a:rPr lang="ru-RU" dirty="0"/>
              <a:t> пользователям, что что-то не так.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196</TotalTime>
  <Words>824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Corbel</vt:lpstr>
      <vt:lpstr>Gill Sans MT</vt:lpstr>
      <vt:lpstr>SFMono-Regular</vt:lpstr>
      <vt:lpstr>Parcel</vt:lpstr>
      <vt:lpstr>10. Формы. Валидация</vt:lpstr>
      <vt:lpstr>Валидация</vt:lpstr>
      <vt:lpstr>Валидация на стороне клиента. HTML</vt:lpstr>
      <vt:lpstr>Валидация на стороне клиента. js</vt:lpstr>
      <vt:lpstr>Валидация на стороне сервера</vt:lpstr>
      <vt:lpstr>Валидация на стороне СЕРВЕРА</vt:lpstr>
      <vt:lpstr>Обработка ошибок</vt:lpstr>
      <vt:lpstr>Обработка ошибок</vt:lpstr>
      <vt:lpstr>Правила отображения ошибок</vt:lpstr>
      <vt:lpstr>Правила отображения ошибок</vt:lpstr>
      <vt:lpstr>Валидация на стороне клиента</vt:lpstr>
      <vt:lpstr>Валидация на стороне клиента</vt:lpstr>
      <vt:lpstr>Валидация на стороне клиента</vt:lpstr>
      <vt:lpstr>localstorage</vt:lpstr>
      <vt:lpstr>localstorage</vt:lpstr>
      <vt:lpstr>localstorage</vt:lpstr>
      <vt:lpstr>localstorage</vt:lpstr>
      <vt:lpstr>SessioStorage</vt:lpstr>
      <vt:lpstr>Cookie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Javascript. DOM. NPM</dc:title>
  <dc:creator>roman</dc:creator>
  <cp:lastModifiedBy>roman</cp:lastModifiedBy>
  <cp:revision>221</cp:revision>
  <dcterms:created xsi:type="dcterms:W3CDTF">2023-10-23T14:34:16Z</dcterms:created>
  <dcterms:modified xsi:type="dcterms:W3CDTF">2024-10-22T19:07:20Z</dcterms:modified>
</cp:coreProperties>
</file>