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79C5-F0EE-4C23-A7A9-56703E519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11. </a:t>
            </a:r>
            <a:r>
              <a:rPr lang="en-US" dirty="0" err="1"/>
              <a:t>Eslint</a:t>
            </a:r>
            <a:r>
              <a:rPr lang="en-US" dirty="0"/>
              <a:t> </a:t>
            </a:r>
            <a:r>
              <a:rPr lang="ru-RU" dirty="0"/>
              <a:t>и др.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4D52-4F9E-4B71-B89F-EC8C12186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0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Стрелочные функции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A24E0-DD7F-41A1-9031-99A81F86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4" y="837581"/>
            <a:ext cx="5725526" cy="3936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AF4244-E764-460C-9062-4AB5A671B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578" y="837581"/>
            <a:ext cx="5768714" cy="3936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EFC059-00CA-40F5-8F3E-873AC44BB67A}"/>
              </a:ext>
            </a:extLst>
          </p:cNvPr>
          <p:cNvSpPr txBox="1"/>
          <p:nvPr/>
        </p:nvSpPr>
        <p:spPr>
          <a:xfrm>
            <a:off x="1733798" y="558140"/>
            <a:ext cx="226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Стрелочная функция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2460E-E7F8-4273-A7CB-97117B874A5B}"/>
              </a:ext>
            </a:extLst>
          </p:cNvPr>
          <p:cNvSpPr txBox="1"/>
          <p:nvPr/>
        </p:nvSpPr>
        <p:spPr>
          <a:xfrm>
            <a:off x="7896740" y="546635"/>
            <a:ext cx="222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«Обычная»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2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Стрелочные функции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E51F6-BFCA-43C8-BE6B-34A761CB2A88}"/>
              </a:ext>
            </a:extLst>
          </p:cNvPr>
          <p:cNvSpPr txBox="1"/>
          <p:nvPr/>
        </p:nvSpPr>
        <p:spPr>
          <a:xfrm>
            <a:off x="133874" y="397823"/>
            <a:ext cx="1192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effectLst/>
              </a:rPr>
              <a:t>3. Не могут быть вызваны с 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new</a:t>
            </a:r>
            <a:r>
              <a:rPr lang="ru-RU" b="1" dirty="0">
                <a:effectLst/>
              </a:rPr>
              <a:t>: </a:t>
            </a:r>
            <a:r>
              <a:rPr lang="ru-RU" dirty="0"/>
              <a:t>Стрелочные функции не могут быть использованы как конструкторы для создания </a:t>
            </a:r>
            <a:br>
              <a:rPr lang="ru-RU" dirty="0"/>
            </a:br>
            <a:r>
              <a:rPr lang="ru-RU" dirty="0"/>
              <a:t>экземпляров объектов.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B5959-75F2-4A34-B318-D2AD7A25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05" y="1483782"/>
            <a:ext cx="4095750" cy="1800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B9D7C5-D5A3-442F-853B-7A1B79DE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63654"/>
            <a:ext cx="7467600" cy="1485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596342-8BBE-4DE9-8053-5E05E87215C1}"/>
              </a:ext>
            </a:extLst>
          </p:cNvPr>
          <p:cNvSpPr txBox="1"/>
          <p:nvPr/>
        </p:nvSpPr>
        <p:spPr>
          <a:xfrm>
            <a:off x="1276258" y="1079302"/>
            <a:ext cx="207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Обычная функция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31AC4F-F280-4751-892F-F12D55102369}"/>
              </a:ext>
            </a:extLst>
          </p:cNvPr>
          <p:cNvSpPr txBox="1"/>
          <p:nvPr/>
        </p:nvSpPr>
        <p:spPr>
          <a:xfrm>
            <a:off x="7234691" y="1332850"/>
            <a:ext cx="233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Стрелочная 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9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Стрелочные функции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18348-8314-4518-9D80-63873702F50D}"/>
              </a:ext>
            </a:extLst>
          </p:cNvPr>
          <p:cNvSpPr txBox="1"/>
          <p:nvPr/>
        </p:nvSpPr>
        <p:spPr>
          <a:xfrm>
            <a:off x="133874" y="538269"/>
            <a:ext cx="11924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effectLst/>
              </a:rPr>
              <a:t>4. Не имеют 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arguments</a:t>
            </a:r>
            <a:r>
              <a:rPr lang="ru-RU" b="1" dirty="0">
                <a:effectLst/>
              </a:rPr>
              <a:t>: </a:t>
            </a:r>
            <a:r>
              <a:rPr lang="ru-RU" dirty="0"/>
              <a:t>Стрелочные функции не имеют собственного объекта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arguments</a:t>
            </a:r>
            <a:r>
              <a:rPr lang="ru-RU" dirty="0"/>
              <a:t>. Они могут использовать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arguments</a:t>
            </a:r>
            <a:r>
              <a:rPr lang="ru-RU" dirty="0"/>
              <a:t> из родительской функции, если таковая существует.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DBF089-B463-45AE-B816-2A9E8F9A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7" y="1520509"/>
            <a:ext cx="4362450" cy="1724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4AFBD2-1927-4E21-A2DD-A0EB2E8B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810" y="1520509"/>
            <a:ext cx="6505575" cy="1800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243908-2A26-49F8-8CDD-7E454C8314C9}"/>
              </a:ext>
            </a:extLst>
          </p:cNvPr>
          <p:cNvSpPr txBox="1"/>
          <p:nvPr/>
        </p:nvSpPr>
        <p:spPr>
          <a:xfrm>
            <a:off x="1315690" y="1184600"/>
            <a:ext cx="207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Обычная функция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028C3-AB1F-495C-912C-FC336A0BB95B}"/>
              </a:ext>
            </a:extLst>
          </p:cNvPr>
          <p:cNvSpPr txBox="1"/>
          <p:nvPr/>
        </p:nvSpPr>
        <p:spPr>
          <a:xfrm>
            <a:off x="7154884" y="1184600"/>
            <a:ext cx="241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Стрелочная функция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C003D-44DB-4831-A088-C9B474BCE144}"/>
              </a:ext>
            </a:extLst>
          </p:cNvPr>
          <p:cNvSpPr txBox="1"/>
          <p:nvPr/>
        </p:nvSpPr>
        <p:spPr>
          <a:xfrm>
            <a:off x="133873" y="3429000"/>
            <a:ext cx="11924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Однако, если стрелочная функция находится внутри обычной функции, она может использовать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arguments</a:t>
            </a:r>
            <a:r>
              <a:rPr lang="ru-RU" dirty="0"/>
              <a:t> родительской функции: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9A278-A6B3-43C4-8948-7A41AB9C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018" y="4183597"/>
            <a:ext cx="77914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2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Стрелочные функции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18348-8314-4518-9D80-63873702F50D}"/>
              </a:ext>
            </a:extLst>
          </p:cNvPr>
          <p:cNvSpPr txBox="1"/>
          <p:nvPr/>
        </p:nvSpPr>
        <p:spPr>
          <a:xfrm>
            <a:off x="133874" y="538269"/>
            <a:ext cx="11924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5. </a:t>
            </a:r>
            <a:r>
              <a:rPr lang="ru-RU" b="1" dirty="0">
                <a:effectLst/>
              </a:rPr>
              <a:t>Не поддерживают 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super</a:t>
            </a:r>
            <a:r>
              <a:rPr lang="ru-RU" b="1" dirty="0">
                <a:effectLst/>
              </a:rPr>
              <a:t>: </a:t>
            </a:r>
            <a:r>
              <a:rPr lang="ru-RU" dirty="0"/>
              <a:t>Стрелочные функции не имеют собственного ключевого слова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super</a:t>
            </a:r>
            <a:r>
              <a:rPr lang="ru-RU" dirty="0"/>
              <a:t> и не могут использоваться в качестве методов объекта.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43908-2A26-49F8-8CDD-7E454C8314C9}"/>
              </a:ext>
            </a:extLst>
          </p:cNvPr>
          <p:cNvSpPr txBox="1"/>
          <p:nvPr/>
        </p:nvSpPr>
        <p:spPr>
          <a:xfrm>
            <a:off x="1315690" y="1184600"/>
            <a:ext cx="207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Обычная функция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028C3-AB1F-495C-912C-FC336A0BB95B}"/>
              </a:ext>
            </a:extLst>
          </p:cNvPr>
          <p:cNvSpPr txBox="1"/>
          <p:nvPr/>
        </p:nvSpPr>
        <p:spPr>
          <a:xfrm>
            <a:off x="7154884" y="1184600"/>
            <a:ext cx="241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Стрелочная функция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7631F-16EE-41DC-A0DD-648A1327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4" y="1553932"/>
            <a:ext cx="5825944" cy="2858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4C05CE-75C6-41FB-B43E-3D92D825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62" y="1604732"/>
            <a:ext cx="6046263" cy="35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9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Var, let, const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4EE00D-5A78-4026-A502-42D4ABCD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77" y="2185987"/>
            <a:ext cx="5248275" cy="24860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8BA64B-30F7-4C97-9262-09B55A09174B}"/>
              </a:ext>
            </a:extLst>
          </p:cNvPr>
          <p:cNvSpPr txBox="1"/>
          <p:nvPr/>
        </p:nvSpPr>
        <p:spPr>
          <a:xfrm>
            <a:off x="176706" y="4759188"/>
            <a:ext cx="11924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var</a:t>
            </a:r>
            <a:r>
              <a:rPr lang="ru-RU" dirty="0"/>
              <a:t> позволяет поднимать переменные и на них можно ссылаться в коде до их объявления. 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ECDF2F-5420-4158-A8F5-30831A310393}"/>
              </a:ext>
            </a:extLst>
          </p:cNvPr>
          <p:cNvSpPr txBox="1"/>
          <p:nvPr/>
        </p:nvSpPr>
        <p:spPr>
          <a:xfrm>
            <a:off x="176708" y="5128520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let</a:t>
            </a:r>
            <a:r>
              <a:rPr lang="ru-RU" dirty="0"/>
              <a:t>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const</a:t>
            </a:r>
            <a:r>
              <a:rPr lang="ru-RU" dirty="0"/>
              <a:t> не позволяют этого и выдают ошибку.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A1660E-2841-4818-808D-B64AB153889E}"/>
              </a:ext>
            </a:extLst>
          </p:cNvPr>
          <p:cNvSpPr txBox="1"/>
          <p:nvPr/>
        </p:nvSpPr>
        <p:spPr>
          <a:xfrm>
            <a:off x="176708" y="5497852"/>
            <a:ext cx="11924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let</a:t>
            </a:r>
            <a:r>
              <a:rPr lang="ru-RU" dirty="0"/>
              <a:t> отличается от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const</a:t>
            </a:r>
            <a:r>
              <a:rPr lang="ru-RU" dirty="0"/>
              <a:t> тем, что изменять значение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const</a:t>
            </a:r>
            <a:r>
              <a:rPr lang="ru-RU" dirty="0"/>
              <a:t> нельзя.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375E44-3EEC-4BA8-890E-5B9E256A32E0}"/>
              </a:ext>
            </a:extLst>
          </p:cNvPr>
          <p:cNvSpPr txBox="1"/>
          <p:nvPr/>
        </p:nvSpPr>
        <p:spPr>
          <a:xfrm>
            <a:off x="176706" y="1360148"/>
            <a:ext cx="11967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let</a:t>
            </a:r>
            <a:r>
              <a:rPr lang="ru-RU" dirty="0"/>
              <a:t> и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const</a:t>
            </a:r>
            <a:r>
              <a:rPr lang="ru-RU" dirty="0"/>
              <a:t> относятся к блочной области видимости — это означает, что они доступны только в пределах ближайшего набора фигурных скобок (функция, блок </a:t>
            </a:r>
            <a:r>
              <a:rPr lang="ru-RU" dirty="0" err="1"/>
              <a:t>if-else</a:t>
            </a:r>
            <a:r>
              <a:rPr lang="ru-RU" dirty="0"/>
              <a:t> или цикл </a:t>
            </a:r>
            <a:r>
              <a:rPr lang="ru-RU" dirty="0" err="1"/>
              <a:t>for</a:t>
            </a:r>
            <a:r>
              <a:rPr lang="ru-RU" dirty="0"/>
              <a:t>).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4285C8-539D-492F-83E6-01CF8BAF7BA6}"/>
              </a:ext>
            </a:extLst>
          </p:cNvPr>
          <p:cNvSpPr txBox="1"/>
          <p:nvPr/>
        </p:nvSpPr>
        <p:spPr>
          <a:xfrm>
            <a:off x="133876" y="484999"/>
            <a:ext cx="11924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Переменные, объявленные при помощи ключевого слова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var</a:t>
            </a:r>
            <a:r>
              <a:rPr lang="ru-RU" dirty="0"/>
              <a:t>, относятся к области видимости функции, в которой они созданы. Или, если они созданы вне какой-либо функции, — к глобальному объекту.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48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D499C-D879-4B01-BFF5-CB4E911E8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1" y="620183"/>
            <a:ext cx="5057775" cy="2647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C6CA32-000B-4E33-BFE6-C95B7EF3F106}"/>
              </a:ext>
            </a:extLst>
          </p:cNvPr>
          <p:cNvSpPr txBox="1"/>
          <p:nvPr/>
        </p:nvSpPr>
        <p:spPr>
          <a:xfrm>
            <a:off x="133874" y="3429000"/>
            <a:ext cx="1192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JSON (JavaScript Object </a:t>
            </a:r>
            <a:r>
              <a:rPr lang="ru-RU" dirty="0" err="1"/>
              <a:t>Notation</a:t>
            </a:r>
            <a:r>
              <a:rPr lang="ru-RU" dirty="0"/>
              <a:t>) – это общий формат для представления значений и объектов. Его описание задокументировано в стандарте RFC 4627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99A7CA-BF9C-4E30-A6AE-10AD0463117A}"/>
              </a:ext>
            </a:extLst>
          </p:cNvPr>
          <p:cNvSpPr txBox="1"/>
          <p:nvPr/>
        </p:nvSpPr>
        <p:spPr>
          <a:xfrm>
            <a:off x="133874" y="42257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JavaScript </a:t>
            </a:r>
            <a:r>
              <a:rPr lang="ru-RU" dirty="0"/>
              <a:t>предоставляет методы: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JSON.stringify</a:t>
            </a:r>
            <a:r>
              <a:rPr lang="ru-RU" dirty="0"/>
              <a:t> для преобразования объектов в JSON.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JSON.parse</a:t>
            </a:r>
            <a:r>
              <a:rPr lang="ru-RU" dirty="0"/>
              <a:t> для преобразования JSON обратно в объект.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7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JSON.stringify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EB847-4B1D-4C79-9AF8-AB7B743B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776287"/>
            <a:ext cx="43624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6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JSON.parse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05905-9AC3-42CE-9E30-5C0000990518}"/>
              </a:ext>
            </a:extLst>
          </p:cNvPr>
          <p:cNvSpPr txBox="1"/>
          <p:nvPr/>
        </p:nvSpPr>
        <p:spPr>
          <a:xfrm>
            <a:off x="133873" y="565834"/>
            <a:ext cx="1192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JSON.parse</a:t>
            </a:r>
            <a:r>
              <a:rPr lang="ru-RU" dirty="0"/>
              <a:t> Работает наоборот. Он берет строку и приводит её к JS Объекту.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829F6-00D6-4427-81FA-E46B0818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3" y="1243542"/>
            <a:ext cx="79438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6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/>
              <a:t>i18n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FACB6-2AE8-49B2-8FAE-785412A4C0D1}"/>
              </a:ext>
            </a:extLst>
          </p:cNvPr>
          <p:cNvSpPr txBox="1"/>
          <p:nvPr/>
        </p:nvSpPr>
        <p:spPr>
          <a:xfrm>
            <a:off x="133874" y="471671"/>
            <a:ext cx="11924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/>
              <a:t>I18n (</a:t>
            </a:r>
            <a:r>
              <a:rPr lang="ru-RU" sz="1600" b="1" dirty="0" err="1"/>
              <a:t>Internationalization</a:t>
            </a:r>
            <a:r>
              <a:rPr lang="ru-RU" sz="1600" b="1" dirty="0"/>
              <a:t>) </a:t>
            </a:r>
            <a:r>
              <a:rPr lang="ru-RU" sz="1600" dirty="0"/>
              <a:t>— это процесс адаптации программного обеспечения или веб-приложений для поддержки различных языков и культур. Число 18 в аббревиатуре означает количество букв между первой буквой "I" и последней "n" в слове </a:t>
            </a:r>
            <a:r>
              <a:rPr lang="ru-RU" sz="1600" i="1" dirty="0" err="1">
                <a:effectLst/>
              </a:rPr>
              <a:t>internationalization</a:t>
            </a:r>
            <a:r>
              <a:rPr lang="ru-RU" sz="1600" dirty="0"/>
              <a:t>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293B1-3086-41B4-A9CE-37006B26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4" y="1376516"/>
            <a:ext cx="8356600" cy="2839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95B864-6415-45E6-895A-31D5DE520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957" y="3320921"/>
            <a:ext cx="6673034" cy="313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4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ESLInt</a:t>
            </a:r>
            <a:endParaRPr lang="en-US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E3CBCA6-55F4-4D54-B875-59F1BC3BA1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CF294-2C01-48B4-8C17-44387E10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59" y="606343"/>
            <a:ext cx="10216861" cy="59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1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ESLInt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1BA77-F116-44B9-962A-C0F248D6DA04}"/>
              </a:ext>
            </a:extLst>
          </p:cNvPr>
          <p:cNvSpPr txBox="1"/>
          <p:nvPr/>
        </p:nvSpPr>
        <p:spPr>
          <a:xfrm>
            <a:off x="133874" y="659518"/>
            <a:ext cx="11924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ECMAScript</a:t>
            </a:r>
            <a:r>
              <a:rPr lang="ru-RU" b="1" dirty="0"/>
              <a:t> </a:t>
            </a:r>
            <a:r>
              <a:rPr lang="ru-RU" dirty="0"/>
              <a:t>- это стандарт, на котором основан JavaScript. Его часто называют ES.</a:t>
            </a: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9025A17-E5E6-47D7-B884-5788B9344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16260-5115-448F-B1F7-9E2A82B0B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777149"/>
            <a:ext cx="10557164" cy="33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Деструктуризация { …</a:t>
            </a:r>
            <a:r>
              <a:rPr lang="en-US" dirty="0"/>
              <a:t>obj }, […array]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1BA77-F116-44B9-962A-C0F248D6DA04}"/>
              </a:ext>
            </a:extLst>
          </p:cNvPr>
          <p:cNvSpPr txBox="1"/>
          <p:nvPr/>
        </p:nvSpPr>
        <p:spPr>
          <a:xfrm>
            <a:off x="133874" y="659518"/>
            <a:ext cx="1192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effectLst/>
              </a:rPr>
              <a:t>Деструктурирующее присваивание</a:t>
            </a:r>
            <a:r>
              <a:rPr lang="ru-RU" dirty="0"/>
              <a:t> – это специальный синтаксис, который позволяет нам «распаковать» массивы или объекты в несколько переменных, так как иногда они более удобны.</a:t>
            </a: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9025A17-E5E6-47D7-B884-5788B9344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434E0-C1BD-4CDD-8A05-610138E8A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707263"/>
            <a:ext cx="4391025" cy="2600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DB9960-E19B-4288-B618-CB4F9D5E1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77" y="2228850"/>
            <a:ext cx="5572125" cy="12001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698BEE-70AB-4094-8597-87CDC8BAF856}"/>
              </a:ext>
            </a:extLst>
          </p:cNvPr>
          <p:cNvSpPr txBox="1"/>
          <p:nvPr/>
        </p:nvSpPr>
        <p:spPr>
          <a:xfrm>
            <a:off x="133874" y="4476750"/>
            <a:ext cx="1186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«Деструктуризация» не уничтожает массив. Оно вообще ничего не делает с правой частью присваивания, его задача – только скопировать нужные значения в переменные. Это просто короткий вариант записи: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E676FF-2804-41DC-85BC-BB0E4FC9C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230" y="5292243"/>
            <a:ext cx="35814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8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Деструктуризация { …</a:t>
            </a:r>
            <a:r>
              <a:rPr lang="en-US" dirty="0"/>
              <a:t>obj }, […array]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9025A17-E5E6-47D7-B884-5788B9344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69907-1E6F-4318-BABF-84B0DF37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4" y="737260"/>
            <a:ext cx="6741939" cy="1331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FA347E-BE47-4F89-9B28-4F2768973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5" y="2256869"/>
            <a:ext cx="6997258" cy="1514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FE33BD-385A-4669-8FC8-C11FBB1D9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74" y="3928047"/>
            <a:ext cx="7548625" cy="2766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40AD7-6790-4981-9635-C9FD1BEBDEFF}"/>
              </a:ext>
            </a:extLst>
          </p:cNvPr>
          <p:cNvSpPr txBox="1"/>
          <p:nvPr/>
        </p:nvSpPr>
        <p:spPr>
          <a:xfrm>
            <a:off x="6917773" y="121846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E5B26-E02A-43F6-9AA0-CAD70671C1BC}"/>
              </a:ext>
            </a:extLst>
          </p:cNvPr>
          <p:cNvSpPr txBox="1"/>
          <p:nvPr/>
        </p:nvSpPr>
        <p:spPr>
          <a:xfrm>
            <a:off x="7131133" y="28293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(2)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F3E12-1A58-4973-BA5B-F198CB7A3B68}"/>
              </a:ext>
            </a:extLst>
          </p:cNvPr>
          <p:cNvSpPr txBox="1"/>
          <p:nvPr/>
        </p:nvSpPr>
        <p:spPr>
          <a:xfrm>
            <a:off x="7682500" y="512670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Деструктуризация { …</a:t>
            </a:r>
            <a:r>
              <a:rPr lang="en-US" dirty="0"/>
              <a:t>obj }, […array]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C4A24-6463-4A09-8A37-A7D54759BF33}"/>
              </a:ext>
            </a:extLst>
          </p:cNvPr>
          <p:cNvSpPr txBox="1"/>
          <p:nvPr/>
        </p:nvSpPr>
        <p:spPr>
          <a:xfrm>
            <a:off x="133873" y="644114"/>
            <a:ext cx="1192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Деструктурирующее присваивание также работает с объектами.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0CF53E-B288-4563-9B32-4CAC78504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685" y="554611"/>
            <a:ext cx="3724275" cy="590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5103F6-7238-4E3F-9503-2F1E75499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73" y="2378652"/>
            <a:ext cx="4505325" cy="3181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BCFC0B-D4D7-4017-B04D-C7085F321AC7}"/>
              </a:ext>
            </a:extLst>
          </p:cNvPr>
          <p:cNvSpPr txBox="1"/>
          <p:nvPr/>
        </p:nvSpPr>
        <p:spPr>
          <a:xfrm>
            <a:off x="4639198" y="3646161"/>
            <a:ext cx="7418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Свойства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options.title</a:t>
            </a:r>
            <a:r>
              <a:rPr lang="ru-RU" dirty="0"/>
              <a:t>,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options.width</a:t>
            </a:r>
            <a:r>
              <a:rPr lang="ru-RU" dirty="0"/>
              <a:t> и 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options.height</a:t>
            </a:r>
            <a:r>
              <a:rPr lang="ru-RU" dirty="0"/>
              <a:t> присваиваются соответствующим переменным. Порядок не имеет значения.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Деструктуризация { …</a:t>
            </a:r>
            <a:r>
              <a:rPr lang="en-US" dirty="0"/>
              <a:t>obj }, […array]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1801C-9A67-4B43-A132-94FFBF385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4" y="1887743"/>
            <a:ext cx="5772150" cy="3533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65964-4EC4-468C-83DD-4A8995FF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508" y="842962"/>
            <a:ext cx="34385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4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Стрелочные функции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14816-C26B-4841-B8CA-0D264B98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4" y="1116114"/>
            <a:ext cx="4676775" cy="1038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E51F6-BFCA-43C8-BE6B-34A761CB2A88}"/>
              </a:ext>
            </a:extLst>
          </p:cNvPr>
          <p:cNvSpPr txBox="1"/>
          <p:nvPr/>
        </p:nvSpPr>
        <p:spPr>
          <a:xfrm>
            <a:off x="1105156" y="788944"/>
            <a:ext cx="273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Обычная запись функции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29C026-CC83-4CCC-9746-67710C5AB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10" y="1116114"/>
            <a:ext cx="5524500" cy="1914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F034C9-BC59-403C-B250-C9EF075D112E}"/>
              </a:ext>
            </a:extLst>
          </p:cNvPr>
          <p:cNvSpPr txBox="1"/>
          <p:nvPr/>
        </p:nvSpPr>
        <p:spPr>
          <a:xfrm>
            <a:off x="7724065" y="788944"/>
            <a:ext cx="226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Стрелочная функция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E80AF3-96D3-44F1-998E-926301138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095" y="3827362"/>
            <a:ext cx="7391400" cy="2305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3F258F-4475-4DC2-A1AF-378C22673302}"/>
              </a:ext>
            </a:extLst>
          </p:cNvPr>
          <p:cNvSpPr txBox="1"/>
          <p:nvPr/>
        </p:nvSpPr>
        <p:spPr>
          <a:xfrm>
            <a:off x="4889186" y="34290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4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23B-BE3C-4E32-80F2-080E934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74" y="50291"/>
            <a:ext cx="11924251" cy="347532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Стрелочные функции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E51F6-BFCA-43C8-BE6B-34A761CB2A88}"/>
              </a:ext>
            </a:extLst>
          </p:cNvPr>
          <p:cNvSpPr txBox="1"/>
          <p:nvPr/>
        </p:nvSpPr>
        <p:spPr>
          <a:xfrm>
            <a:off x="133874" y="397823"/>
            <a:ext cx="10433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effectLst/>
              </a:rPr>
              <a:t>Отличия между стрелочными функциями и обычными функциями:</a:t>
            </a:r>
          </a:p>
          <a:p>
            <a:pPr marL="342900" indent="-342900">
              <a:buAutoNum type="arabicPeriod"/>
            </a:pPr>
            <a:r>
              <a:rPr lang="ru-RU" dirty="0"/>
              <a:t>Краткий синтаксис</a:t>
            </a:r>
          </a:p>
          <a:p>
            <a:pPr marL="342900" indent="-342900">
              <a:buAutoNum type="arabicPeriod"/>
            </a:pPr>
            <a:r>
              <a:rPr lang="ru-RU" b="1" dirty="0">
                <a:effectLst/>
              </a:rPr>
              <a:t>Отсутствие собственного 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this</a:t>
            </a:r>
            <a:r>
              <a:rPr lang="ru-RU" b="1" dirty="0">
                <a:effectLst/>
              </a:rPr>
              <a:t>: </a:t>
            </a:r>
            <a:r>
              <a:rPr lang="ru-RU" dirty="0"/>
              <a:t>Стрелочные функции не имеют своего собственного контекста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this</a:t>
            </a:r>
            <a:r>
              <a:rPr lang="ru-RU" dirty="0"/>
              <a:t>. </a:t>
            </a:r>
          </a:p>
          <a:p>
            <a:r>
              <a:rPr lang="ru-RU" dirty="0"/>
              <a:t>Они заимствуют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this</a:t>
            </a:r>
            <a:r>
              <a:rPr lang="ru-RU" dirty="0"/>
              <a:t> из родительской области видимости, в которой были созданы.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3880E-0C54-4E2C-BE23-DABEC68FB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1598152"/>
            <a:ext cx="4624449" cy="33360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42C012-3684-4D85-8935-AAFCC3B68953}"/>
              </a:ext>
            </a:extLst>
          </p:cNvPr>
          <p:cNvSpPr txBox="1"/>
          <p:nvPr/>
        </p:nvSpPr>
        <p:spPr>
          <a:xfrm>
            <a:off x="5766419" y="5259848"/>
            <a:ext cx="6095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Стрелочная функция не создает собственный контекст исполнения, она использует внешний. В примере, </a:t>
            </a:r>
            <a:r>
              <a:rPr lang="ru-RU" i="1" dirty="0" err="1">
                <a:solidFill>
                  <a:srgbClr val="EB5757"/>
                </a:solidFill>
                <a:effectLst/>
                <a:latin typeface="SFMono-Regular"/>
              </a:rPr>
              <a:t>myMethod</a:t>
            </a:r>
            <a:r>
              <a:rPr lang="ru-RU" i="1" dirty="0">
                <a:solidFill>
                  <a:srgbClr val="EB5757"/>
                </a:solidFill>
                <a:effectLst/>
                <a:latin typeface="SFMono-Regular"/>
              </a:rPr>
              <a:t>()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 </a:t>
            </a:r>
            <a:r>
              <a:rPr lang="ru-RU" dirty="0"/>
              <a:t>это внешняя функция для стрелочной функции </a:t>
            </a:r>
            <a:r>
              <a:rPr lang="ru-RU" i="1" dirty="0" err="1">
                <a:solidFill>
                  <a:srgbClr val="EB5757"/>
                </a:solidFill>
                <a:effectLst/>
                <a:latin typeface="SFMono-Regular"/>
              </a:rPr>
              <a:t>callback</a:t>
            </a:r>
            <a:r>
              <a:rPr lang="ru-RU" i="1" dirty="0">
                <a:solidFill>
                  <a:srgbClr val="EB5757"/>
                </a:solidFill>
                <a:effectLst/>
                <a:latin typeface="SFMono-Regular"/>
              </a:rPr>
              <a:t>()</a:t>
            </a:r>
            <a:r>
              <a:rPr lang="ru-RU" dirty="0"/>
              <a:t>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0447F7-23A3-470C-A0FA-A763A328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290" y="1598152"/>
            <a:ext cx="42672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786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245</TotalTime>
  <Words>555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Corbel</vt:lpstr>
      <vt:lpstr>Gill Sans MT</vt:lpstr>
      <vt:lpstr>SFMono-Regular</vt:lpstr>
      <vt:lpstr>Parcel</vt:lpstr>
      <vt:lpstr>11. Eslint и др.</vt:lpstr>
      <vt:lpstr>ESLInt</vt:lpstr>
      <vt:lpstr>ESLInt</vt:lpstr>
      <vt:lpstr>Деструктуризация { …obj }, […array]</vt:lpstr>
      <vt:lpstr>Деструктуризация { …obj }, […array]</vt:lpstr>
      <vt:lpstr>Деструктуризация { …obj }, […array]</vt:lpstr>
      <vt:lpstr>Деструктуризация { …obj }, […array]</vt:lpstr>
      <vt:lpstr>Стрелочные функции</vt:lpstr>
      <vt:lpstr>Стрелочные функции</vt:lpstr>
      <vt:lpstr>Стрелочные функции</vt:lpstr>
      <vt:lpstr>Стрелочные функции</vt:lpstr>
      <vt:lpstr>Стрелочные функции</vt:lpstr>
      <vt:lpstr>Стрелочные функции</vt:lpstr>
      <vt:lpstr>Var, let, const</vt:lpstr>
      <vt:lpstr>JSON</vt:lpstr>
      <vt:lpstr>JSON.stringify</vt:lpstr>
      <vt:lpstr>JSON.parse</vt:lpstr>
      <vt:lpstr>i18n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Javascript. DOM. NPM</dc:title>
  <dc:creator>roman</dc:creator>
  <cp:lastModifiedBy>roman</cp:lastModifiedBy>
  <cp:revision>286</cp:revision>
  <dcterms:created xsi:type="dcterms:W3CDTF">2023-10-23T14:34:16Z</dcterms:created>
  <dcterms:modified xsi:type="dcterms:W3CDTF">2024-10-23T20:20:38Z</dcterms:modified>
</cp:coreProperties>
</file>