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11/14/2024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11/14/2024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11/14/2024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11/14/2024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11/14/2024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11/14/2024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11/14/2024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11/14/2024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11/14/2024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11/14/2024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11/14/2024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11/14/2024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F0408-F211-4498-AF6D-99EA9F11D2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17. </a:t>
            </a:r>
            <a:r>
              <a:rPr lang="en-US" dirty="0" err="1"/>
              <a:t>Budnler</a:t>
            </a:r>
            <a:r>
              <a:rPr lang="en-US" dirty="0"/>
              <a:t> &amp; linter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D73C6C-6E81-41FF-A03F-735C146148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65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D8176-B389-451B-9F51-98594A9AB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51" y="50292"/>
            <a:ext cx="12084568" cy="490035"/>
          </a:xfrm>
        </p:spPr>
        <p:txBody>
          <a:bodyPr>
            <a:normAutofit fontScale="90000"/>
          </a:bodyPr>
          <a:lstStyle/>
          <a:p>
            <a:r>
              <a:rPr lang="ru-RU" dirty="0"/>
              <a:t>Модули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3CBFF-2268-41CE-ADF5-C661AA380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50" y="3616036"/>
            <a:ext cx="12084567" cy="330727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Например: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AMD – одна из самых старых модульных систем, изначально реализована библиотекой require.js.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CommonJS – модульная система, созданная для сервера Node.js.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UMD – ещё одна модульная система, предлагается как универсальная, совместима с AMD и CommonJS.</a:t>
            </a:r>
          </a:p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3B228CD-9134-43DD-94DE-1B4603BAD3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7872" y="802142"/>
            <a:ext cx="4762500" cy="2771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8259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D8176-B389-451B-9F51-98594A9AB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51" y="50292"/>
            <a:ext cx="12084568" cy="490035"/>
          </a:xfrm>
        </p:spPr>
        <p:txBody>
          <a:bodyPr>
            <a:normAutofit fontScale="90000"/>
          </a:bodyPr>
          <a:lstStyle/>
          <a:p>
            <a:r>
              <a:rPr lang="ru-RU" dirty="0"/>
              <a:t>Модули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E910E3-5FA2-450D-A105-83DE739D7C72}"/>
              </a:ext>
            </a:extLst>
          </p:cNvPr>
          <p:cNvSpPr txBox="1"/>
          <p:nvPr/>
        </p:nvSpPr>
        <p:spPr>
          <a:xfrm>
            <a:off x="989" y="821767"/>
            <a:ext cx="1214152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Модуль – это просто файл. Один скрипт – это один модуль</a:t>
            </a:r>
          </a:p>
          <a:p>
            <a:endParaRPr lang="ru-RU" dirty="0"/>
          </a:p>
          <a:p>
            <a:r>
              <a:rPr lang="ru-RU" dirty="0"/>
              <a:t>Модули могут загружать друг друга и использовать директивы 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export</a:t>
            </a:r>
            <a:r>
              <a:rPr lang="ru-RU" dirty="0"/>
              <a:t> и 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import</a:t>
            </a:r>
            <a:r>
              <a:rPr lang="ru-RU" dirty="0"/>
              <a:t>, чтобы обмениваться функциональностью, вызывать функции одного модуля из другого: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export</a:t>
            </a:r>
            <a:r>
              <a:rPr lang="ru-RU" dirty="0"/>
              <a:t> отмечает переменные и функции, которые должны быть доступны вне текущего модуля.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import</a:t>
            </a:r>
            <a:r>
              <a:rPr lang="ru-RU" dirty="0"/>
              <a:t> позволяет импортировать функциональность из других модулей.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08DD79B-2970-49AA-86FA-5D8472F4D3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374" y="3543733"/>
            <a:ext cx="3076575" cy="12668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5A3CBB3-17FE-4128-B626-7D0C253568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2677" y="3543733"/>
            <a:ext cx="3286125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287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D8176-B389-451B-9F51-98594A9AB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51" y="50292"/>
            <a:ext cx="12084568" cy="490035"/>
          </a:xfrm>
        </p:spPr>
        <p:txBody>
          <a:bodyPr>
            <a:normAutofit fontScale="90000"/>
          </a:bodyPr>
          <a:lstStyle/>
          <a:p>
            <a:r>
              <a:rPr lang="ru-RU" dirty="0"/>
              <a:t>Модули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6DF0B0-B889-4388-BD57-DDD43B00A7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4675" y="2343830"/>
            <a:ext cx="5036386" cy="1984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893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D8176-B389-451B-9F51-98594A9AB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51" y="50292"/>
            <a:ext cx="12084568" cy="490035"/>
          </a:xfrm>
        </p:spPr>
        <p:txBody>
          <a:bodyPr>
            <a:normAutofit fontScale="90000"/>
          </a:bodyPr>
          <a:lstStyle/>
          <a:p>
            <a:r>
              <a:rPr lang="ru-RU" dirty="0"/>
              <a:t>Возможности модулей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1D1D98-A8BD-41E4-8FB5-6A6BD52CFBDD}"/>
              </a:ext>
            </a:extLst>
          </p:cNvPr>
          <p:cNvSpPr txBox="1"/>
          <p:nvPr/>
        </p:nvSpPr>
        <p:spPr>
          <a:xfrm>
            <a:off x="57951" y="839580"/>
            <a:ext cx="12025192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dirty="0"/>
              <a:t>Всегда “</a:t>
            </a:r>
            <a:r>
              <a:rPr lang="en-US" dirty="0"/>
              <a:t>use strict”</a:t>
            </a:r>
            <a:endParaRPr lang="ru-RU" dirty="0"/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effectLst/>
              </a:rPr>
              <a:t>Своя область видимости.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effectLst/>
              </a:rPr>
              <a:t>Код в модуле выполняется только один раз при импорте</a:t>
            </a:r>
          </a:p>
          <a:p>
            <a:pPr marL="342900" indent="-342900">
              <a:buFont typeface="+mj-lt"/>
              <a:buAutoNum type="arabicPeriod"/>
            </a:pPr>
            <a:endParaRPr lang="ru-RU" dirty="0">
              <a:effectLst/>
            </a:endParaRPr>
          </a:p>
          <a:p>
            <a:pPr marL="342900" indent="-342900">
              <a:buFont typeface="+mj-lt"/>
              <a:buAutoNum type="arabicPeriod"/>
            </a:pPr>
            <a:endParaRPr lang="ru-RU" dirty="0"/>
          </a:p>
          <a:p>
            <a:pPr marL="342900" indent="-342900">
              <a:buFont typeface="+mj-lt"/>
              <a:buAutoNum type="arabicPeriod"/>
            </a:pPr>
            <a:endParaRPr lang="ru-RU" dirty="0">
              <a:effectLst/>
            </a:endParaRPr>
          </a:p>
          <a:p>
            <a:pPr marL="342900" indent="-342900">
              <a:buFont typeface="+mj-lt"/>
              <a:buAutoNum type="arabicPeriod"/>
            </a:pPr>
            <a:endParaRPr lang="ru-RU" dirty="0"/>
          </a:p>
          <a:p>
            <a:pPr marL="342900" indent="-342900">
              <a:buFont typeface="+mj-lt"/>
              <a:buAutoNum type="arabicPeriod"/>
            </a:pPr>
            <a:endParaRPr lang="ru-RU" dirty="0">
              <a:effectLst/>
            </a:endParaRPr>
          </a:p>
          <a:p>
            <a:pPr marL="342900" indent="-342900">
              <a:buFont typeface="+mj-lt"/>
              <a:buAutoNum type="arabicPeriod"/>
            </a:pPr>
            <a:endParaRPr lang="ru-RU" dirty="0"/>
          </a:p>
          <a:p>
            <a:pPr marL="342900" indent="-342900">
              <a:buFont typeface="+mj-lt"/>
              <a:buAutoNum type="arabicPeriod"/>
            </a:pPr>
            <a:endParaRPr lang="ru-RU" dirty="0">
              <a:effectLst/>
            </a:endParaRPr>
          </a:p>
          <a:p>
            <a:pPr marL="342900" indent="-342900">
              <a:buFont typeface="+mj-lt"/>
              <a:buAutoNum type="arabicPeriod"/>
            </a:pPr>
            <a:endParaRPr lang="ru-RU" dirty="0"/>
          </a:p>
          <a:p>
            <a:pPr marL="342900" indent="-342900">
              <a:buFont typeface="+mj-lt"/>
              <a:buAutoNum type="arabicPeriod"/>
            </a:pPr>
            <a:endParaRPr lang="ru-RU" dirty="0">
              <a:effectLst/>
            </a:endParaRPr>
          </a:p>
          <a:p>
            <a:pPr marL="342900" indent="-342900">
              <a:buFont typeface="+mj-lt"/>
              <a:buAutoNum type="arabicPeriod"/>
            </a:pPr>
            <a:endParaRPr lang="ru-RU" dirty="0"/>
          </a:p>
          <a:p>
            <a:pPr marL="342900" indent="-342900">
              <a:buFont typeface="+mj-lt"/>
              <a:buAutoNum type="arabicPeriod"/>
            </a:pPr>
            <a:endParaRPr lang="ru-RU" dirty="0">
              <a:effectLst/>
            </a:endParaRPr>
          </a:p>
          <a:p>
            <a:pPr marL="342900" indent="-342900">
              <a:buFont typeface="+mj-lt"/>
              <a:buAutoNum type="arabicPeriod"/>
            </a:pPr>
            <a:endParaRPr lang="ru-RU" dirty="0"/>
          </a:p>
          <a:p>
            <a:pPr marL="342900" indent="-342900">
              <a:buFont typeface="+mj-lt"/>
              <a:buAutoNum type="arabicPeriod"/>
            </a:pPr>
            <a:endParaRPr lang="ru-RU" dirty="0">
              <a:effectLst/>
            </a:endParaRPr>
          </a:p>
          <a:p>
            <a:pPr marL="342900" indent="-342900">
              <a:buFont typeface="+mj-lt"/>
              <a:buAutoNum type="arabicPeriod"/>
            </a:pPr>
            <a:endParaRPr lang="ru-RU" dirty="0"/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effectLst/>
              </a:rPr>
              <a:t>Не допускаются «голые» модули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7558F3-3D76-40C5-8605-2E40DB32A0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9395" y="1855123"/>
            <a:ext cx="5600700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133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D8176-B389-451B-9F51-98594A9AB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51" y="50292"/>
            <a:ext cx="12084568" cy="490035"/>
          </a:xfrm>
        </p:spPr>
        <p:txBody>
          <a:bodyPr>
            <a:normAutofit fontScale="90000"/>
          </a:bodyPr>
          <a:lstStyle/>
          <a:p>
            <a:r>
              <a:rPr lang="ru-RU" dirty="0"/>
              <a:t>Возможности модулей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EEE6BE-98FD-42F1-910B-AF30B7FC99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8416" y="889474"/>
            <a:ext cx="2152650" cy="13620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1ECBCA8-649B-4DB2-ACB2-DC994EA0AA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2157" y="3152280"/>
            <a:ext cx="5686425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878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D8176-B389-451B-9F51-98594A9AB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51" y="50292"/>
            <a:ext cx="12084568" cy="490035"/>
          </a:xfrm>
        </p:spPr>
        <p:txBody>
          <a:bodyPr>
            <a:normAutofit fontScale="90000"/>
          </a:bodyPr>
          <a:lstStyle/>
          <a:p>
            <a:r>
              <a:rPr lang="ru-RU" dirty="0"/>
              <a:t>Возможности модулей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25DE6A-AEA2-4565-9AE8-58AC9CF133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9075" y="855827"/>
            <a:ext cx="4133850" cy="16668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0462054-1051-4A04-863B-391385D224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9075" y="2914650"/>
            <a:ext cx="3390900" cy="10287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5B4775E-5026-4030-ADD8-01B1AE9C20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9075" y="4444402"/>
            <a:ext cx="3933825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596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D8176-B389-451B-9F51-98594A9AB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51" y="50292"/>
            <a:ext cx="12084568" cy="490035"/>
          </a:xfrm>
        </p:spPr>
        <p:txBody>
          <a:bodyPr>
            <a:normAutofit fontScale="90000"/>
          </a:bodyPr>
          <a:lstStyle/>
          <a:p>
            <a:r>
              <a:rPr lang="ru-RU" dirty="0"/>
              <a:t>Инструменты сборки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8B9E8F-A642-4E68-8E1B-92A63CED38EE}"/>
              </a:ext>
            </a:extLst>
          </p:cNvPr>
          <p:cNvSpPr txBox="1"/>
          <p:nvPr/>
        </p:nvSpPr>
        <p:spPr>
          <a:xfrm>
            <a:off x="57951" y="756453"/>
            <a:ext cx="12084568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Сборщик делает следующее: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Берёт «основной» модуль, который мы собираемся поместить в </a:t>
            </a:r>
            <a:r>
              <a:rPr lang="ru-RU" dirty="0">
                <a:solidFill>
                  <a:srgbClr val="EB5757"/>
                </a:solidFill>
                <a:effectLst/>
                <a:latin typeface="SFMono-Regular"/>
              </a:rPr>
              <a:t>&lt;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script</a:t>
            </a:r>
            <a:r>
              <a:rPr lang="ru-RU" dirty="0">
                <a:solidFill>
                  <a:srgbClr val="EB5757"/>
                </a:solidFill>
                <a:effectLst/>
                <a:latin typeface="SFMono-Regular"/>
              </a:rPr>
              <a:t>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type</a:t>
            </a:r>
            <a:r>
              <a:rPr lang="ru-RU" dirty="0">
                <a:solidFill>
                  <a:srgbClr val="EB5757"/>
                </a:solidFill>
                <a:effectLst/>
                <a:latin typeface="SFMono-Regular"/>
              </a:rPr>
              <a:t>="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module</a:t>
            </a:r>
            <a:r>
              <a:rPr lang="ru-RU" dirty="0">
                <a:solidFill>
                  <a:srgbClr val="EB5757"/>
                </a:solidFill>
                <a:effectLst/>
                <a:latin typeface="SFMono-Regular"/>
              </a:rPr>
              <a:t>"&gt;</a:t>
            </a:r>
            <a:r>
              <a:rPr lang="ru-RU" dirty="0"/>
              <a:t> в HTML.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Анализирует зависимости (импорты, импорты импортов и так далее)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Собирает один файл со всеми модулями (или несколько файлов, это можно настроить), перезаписывает встроенный 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import</a:t>
            </a:r>
            <a:r>
              <a:rPr lang="ru-RU" dirty="0"/>
              <a:t> функцией импорта от сборщика, чтобы всё работало. «Специальные» типы модулей, такие как HTML/CSS тоже поддерживаются.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В процессе могут происходить и другие трансформации и оптимизации кода:</a:t>
            </a:r>
          </a:p>
          <a:p>
            <a:pPr marL="800100" lvl="1" indent="-342900">
              <a:buFont typeface="+mj-lt"/>
              <a:buAutoNum type="arabicPeriod"/>
            </a:pPr>
            <a:r>
              <a:rPr lang="ru-RU" dirty="0"/>
              <a:t>Недостижимый код удаляется.</a:t>
            </a:r>
          </a:p>
          <a:p>
            <a:pPr marL="800100" lvl="1" indent="-342900">
              <a:buFont typeface="+mj-lt"/>
              <a:buAutoNum type="arabicPeriod"/>
            </a:pPr>
            <a:r>
              <a:rPr lang="ru-RU" dirty="0"/>
              <a:t>Неиспользуемые экспорты удаляются («</a:t>
            </a:r>
            <a:r>
              <a:rPr lang="en-US" dirty="0"/>
              <a:t>tree-shaking»).</a:t>
            </a:r>
            <a:endParaRPr lang="ru-RU" dirty="0"/>
          </a:p>
          <a:p>
            <a:pPr marL="800100" lvl="1" indent="-342900">
              <a:buFont typeface="+mj-lt"/>
              <a:buAutoNum type="arabicPeriod"/>
            </a:pPr>
            <a:r>
              <a:rPr lang="ru-RU" dirty="0"/>
              <a:t>Специфические операторы для разработки, такие как 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console</a:t>
            </a:r>
            <a:r>
              <a:rPr lang="ru-RU" dirty="0"/>
              <a:t> и 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debugger</a:t>
            </a:r>
            <a:r>
              <a:rPr lang="ru-RU" dirty="0"/>
              <a:t>, удаляются.</a:t>
            </a:r>
          </a:p>
          <a:p>
            <a:pPr marL="800100" lvl="1" indent="-342900">
              <a:buFont typeface="+mj-lt"/>
              <a:buAutoNum type="arabicPeriod"/>
            </a:pPr>
            <a:r>
              <a:rPr lang="ru-RU" dirty="0"/>
              <a:t>Современный синтаксис JavaScript также может быть трансформирован в предыдущий стандарт, с похожей функциональностью, например, с помощью </a:t>
            </a:r>
            <a:r>
              <a:rPr lang="ru-RU" dirty="0">
                <a:effectLst/>
              </a:rPr>
              <a:t>Babel</a:t>
            </a:r>
            <a:r>
              <a:rPr lang="ru-RU" dirty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ru-RU" dirty="0"/>
              <a:t>Полученный файл можно минимизировать (удалить пробелы, заменить названия переменных на более короткие и т.д.).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DD04F73-BD5D-4D02-92B7-D1273DD0A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1484" y="5326949"/>
            <a:ext cx="7915275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868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D8176-B389-451B-9F51-98594A9AB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51" y="50292"/>
            <a:ext cx="12084568" cy="490035"/>
          </a:xfrm>
        </p:spPr>
        <p:txBody>
          <a:bodyPr>
            <a:normAutofit fontScale="90000"/>
          </a:bodyPr>
          <a:lstStyle/>
          <a:p>
            <a:r>
              <a:rPr lang="en-US" dirty="0"/>
              <a:t>Webpack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B883E4-BD65-499D-A4E4-559CD3285C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0633" y="685070"/>
            <a:ext cx="2747433" cy="251109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5FF8EE8-F639-48A4-9344-ED1C90F788FC}"/>
              </a:ext>
            </a:extLst>
          </p:cNvPr>
          <p:cNvSpPr txBox="1"/>
          <p:nvPr/>
        </p:nvSpPr>
        <p:spPr>
          <a:xfrm>
            <a:off x="57951" y="808904"/>
            <a:ext cx="924268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 err="1"/>
              <a:t>Webpack</a:t>
            </a:r>
            <a:r>
              <a:rPr lang="ru-RU" dirty="0"/>
              <a:t> — сборщик модулей, который позволяет скомпилировать </a:t>
            </a:r>
            <a:r>
              <a:rPr lang="ru-RU" dirty="0">
                <a:effectLst/>
              </a:rPr>
              <a:t>JavaScript-модули</a:t>
            </a:r>
            <a:r>
              <a:rPr lang="ru-RU" dirty="0"/>
              <a:t> в единый JS-файл. Также работает с </a:t>
            </a:r>
            <a:r>
              <a:rPr lang="ru-RU" dirty="0">
                <a:effectLst/>
              </a:rPr>
              <a:t>TypeScript</a:t>
            </a:r>
            <a:r>
              <a:rPr lang="ru-RU" dirty="0"/>
              <a:t>, </a:t>
            </a:r>
            <a:r>
              <a:rPr lang="ru-RU" dirty="0" err="1"/>
              <a:t>CoffeeScript</a:t>
            </a:r>
            <a:r>
              <a:rPr lang="ru-RU" dirty="0"/>
              <a:t>, его можно использовать совместно с </a:t>
            </a:r>
            <a:r>
              <a:rPr lang="ru-RU" dirty="0">
                <a:effectLst/>
              </a:rPr>
              <a:t>Node.js</a:t>
            </a:r>
            <a:r>
              <a:rPr lang="ru-RU" dirty="0"/>
              <a:t>. </a:t>
            </a:r>
            <a:r>
              <a:rPr lang="ru-RU" dirty="0" err="1"/>
              <a:t>Webpack</a:t>
            </a:r>
            <a:r>
              <a:rPr lang="ru-RU" dirty="0"/>
              <a:t> реализован как программа, которая при запуске обрабатывает модули, строит между ними граф зависимостей, а потом на основе графа генерирует единый файл.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97B0CB-FAB3-44B2-96CD-C21BA64A42FD}"/>
              </a:ext>
            </a:extLst>
          </p:cNvPr>
          <p:cNvSpPr txBox="1"/>
          <p:nvPr/>
        </p:nvSpPr>
        <p:spPr>
          <a:xfrm>
            <a:off x="254000" y="3196165"/>
            <a:ext cx="1179406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Для чего нужен </a:t>
            </a:r>
            <a:r>
              <a:rPr lang="en-US" dirty="0"/>
              <a:t>Webpack: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для быстрого объединения множества JavaScript-файлов в один большой;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более легкого подключения кода JS к HTML-странице;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/>
              <a:t>транспиляции</a:t>
            </a:r>
            <a:r>
              <a:rPr lang="ru-RU" dirty="0"/>
              <a:t>, или перевода кода на TypeScript или </a:t>
            </a:r>
            <a:r>
              <a:rPr lang="ru-RU" dirty="0" err="1"/>
              <a:t>CoffeeScript</a:t>
            </a:r>
            <a:r>
              <a:rPr lang="ru-RU" dirty="0"/>
              <a:t> на «чистый» JavaScript;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подготовки файлов к размещению на сервере для их оптимизации;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адаптации кода к старым версиям браузера;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тестирования написанного кода с помощью локального сервера, где запускается собранный проект;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разнообразных преобразований кода и выполнения дополнительных действий.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427465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{FDE4013B-91DF-4223-9A94-172D9A9FC53A}tf10001115</Template>
  <TotalTime>23</TotalTime>
  <Words>425</Words>
  <Application>Microsoft Office PowerPoint</Application>
  <PresentationFormat>Widescreen</PresentationFormat>
  <Paragraphs>55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Corbel</vt:lpstr>
      <vt:lpstr>Gill Sans MT</vt:lpstr>
      <vt:lpstr>SFMono-Regular</vt:lpstr>
      <vt:lpstr>Parcel</vt:lpstr>
      <vt:lpstr>17. Budnler &amp; linter</vt:lpstr>
      <vt:lpstr>Модули</vt:lpstr>
      <vt:lpstr>Модули</vt:lpstr>
      <vt:lpstr>Модули</vt:lpstr>
      <vt:lpstr>Возможности модулей</vt:lpstr>
      <vt:lpstr>Возможности модулей</vt:lpstr>
      <vt:lpstr>Возможности модулей</vt:lpstr>
      <vt:lpstr>Инструменты сборки</vt:lpstr>
      <vt:lpstr>Webpack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17. Budnler &amp; linter</dc:title>
  <dc:creator>roman</dc:creator>
  <cp:lastModifiedBy>roman</cp:lastModifiedBy>
  <cp:revision>21</cp:revision>
  <dcterms:created xsi:type="dcterms:W3CDTF">2023-11-24T15:02:19Z</dcterms:created>
  <dcterms:modified xsi:type="dcterms:W3CDTF">2024-11-14T14:26:34Z</dcterms:modified>
</cp:coreProperties>
</file>