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1" r:id="rId19"/>
    <p:sldId id="277" r:id="rId20"/>
    <p:sldId id="278" r:id="rId21"/>
    <p:sldId id="279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6D49-928F-49F3-B19E-0F18D1C84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18. </a:t>
            </a:r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1502F-7F20-41CA-9F9C-43AAE9C8B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0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возвращающие </a:t>
            </a:r>
            <a:r>
              <a:rPr lang="en-US" dirty="0"/>
              <a:t>Observable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3929-D75B-498B-85B8-F2AEA8DC610E}"/>
              </a:ext>
            </a:extLst>
          </p:cNvPr>
          <p:cNvSpPr txBox="1"/>
          <p:nvPr/>
        </p:nvSpPr>
        <p:spPr>
          <a:xfrm>
            <a:off x="93578" y="710649"/>
            <a:ext cx="11971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EB5757"/>
                </a:solidFill>
                <a:effectLst/>
                <a:latin typeface="SFMono-Regular"/>
              </a:rPr>
              <a:t>fromEvent</a:t>
            </a:r>
            <a:r>
              <a:rPr lang="en-US" b="1" i="1" dirty="0">
                <a:solidFill>
                  <a:srgbClr val="EB5757"/>
                </a:solidFill>
                <a:effectLst/>
                <a:latin typeface="SFMono-Regular"/>
              </a:rPr>
              <a:t>(element, </a:t>
            </a:r>
            <a:r>
              <a:rPr lang="en-US" b="1" i="1" dirty="0" err="1">
                <a:solidFill>
                  <a:srgbClr val="EB5757"/>
                </a:solidFill>
                <a:effectLst/>
                <a:latin typeface="SFMono-Regular"/>
              </a:rPr>
              <a:t>eventName</a:t>
            </a:r>
            <a:r>
              <a:rPr lang="en-US" b="1" i="1" dirty="0">
                <a:solidFill>
                  <a:srgbClr val="EB5757"/>
                </a:solidFill>
                <a:effectLst/>
                <a:latin typeface="SFMono-Regular"/>
              </a:rPr>
              <a:t>) </a:t>
            </a:r>
            <a:r>
              <a:rPr lang="ru-RU" dirty="0"/>
              <a:t>- Создаёт объект </a:t>
            </a:r>
            <a:r>
              <a:rPr lang="ru-RU" dirty="0" err="1"/>
              <a:t>Observable</a:t>
            </a:r>
            <a:r>
              <a:rPr lang="ru-RU" dirty="0"/>
              <a:t>, добавляет наблюдателя элементу и слушает события, например, DOM-</a:t>
            </a:r>
            <a:r>
              <a:rPr lang="ru-RU" dirty="0" err="1"/>
              <a:t>events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C933A-C466-40C2-8728-B09320C6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30" y="1911244"/>
            <a:ext cx="6607739" cy="34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1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12590-F2C0-4293-B80E-3ACEB8A6168F}"/>
              </a:ext>
            </a:extLst>
          </p:cNvPr>
          <p:cNvSpPr txBox="1"/>
          <p:nvPr/>
        </p:nvSpPr>
        <p:spPr>
          <a:xfrm>
            <a:off x="52013" y="814931"/>
            <a:ext cx="12013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Observer (наблюдатель)</a:t>
            </a:r>
            <a:r>
              <a:rPr lang="ru-RU" dirty="0"/>
              <a:t> является получателем данных, он обрабатывает и реагирует на значения, передаваемые из </a:t>
            </a:r>
            <a:r>
              <a:rPr lang="ru-RU" dirty="0" err="1"/>
              <a:t>Observable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EB421E-FA95-4E1C-9705-B10AC57F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48" y="1825566"/>
            <a:ext cx="7372350" cy="1990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DBEFF5-6AB7-4BEB-9CFB-E202DDC5F184}"/>
              </a:ext>
            </a:extLst>
          </p:cNvPr>
          <p:cNvSpPr txBox="1"/>
          <p:nvPr/>
        </p:nvSpPr>
        <p:spPr>
          <a:xfrm>
            <a:off x="52013" y="4180596"/>
            <a:ext cx="120133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Технически, наблюдатель (</a:t>
            </a:r>
            <a:r>
              <a:rPr lang="en-US" dirty="0"/>
              <a:t>observer) </a:t>
            </a:r>
            <a:r>
              <a:rPr lang="ru-RU" dirty="0"/>
              <a:t> — это просто объект с тремя </a:t>
            </a:r>
            <a:r>
              <a:rPr lang="ru-RU" dirty="0" err="1"/>
              <a:t>колбеками</a:t>
            </a:r>
            <a:r>
              <a:rPr lang="ru-RU" dirty="0"/>
              <a:t>, по одному для каждого типа уведомления, которое может доставить </a:t>
            </a:r>
            <a:r>
              <a:rPr lang="ru-RU" dirty="0" err="1"/>
              <a:t>Observable</a:t>
            </a:r>
            <a:r>
              <a:rPr lang="ru-RU" dirty="0"/>
              <a:t>. Все 3 </a:t>
            </a:r>
            <a:r>
              <a:rPr lang="ru-RU" dirty="0" err="1"/>
              <a:t>колбека</a:t>
            </a:r>
            <a:r>
              <a:rPr lang="ru-RU" dirty="0"/>
              <a:t> являются необязательными. То есть вполне реальна ситуация когда </a:t>
            </a:r>
            <a:r>
              <a:rPr lang="ru-RU" dirty="0" err="1"/>
              <a:t>observer</a:t>
            </a:r>
            <a:r>
              <a:rPr lang="ru-RU" dirty="0"/>
              <a:t> содержит только свойство Next или вообще ничего. 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err="1"/>
              <a:t>next</a:t>
            </a:r>
            <a:r>
              <a:rPr lang="ru-RU" dirty="0"/>
              <a:t> - когда поток данных </a:t>
            </a:r>
            <a:r>
              <a:rPr lang="ru-RU" dirty="0" err="1"/>
              <a:t>эммитит</a:t>
            </a:r>
            <a:r>
              <a:rPr lang="ru-RU" dirty="0"/>
              <a:t> новое значение. Значение может быть любым, в том числе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void</a:t>
            </a:r>
            <a:endParaRPr lang="en-US" dirty="0">
              <a:solidFill>
                <a:srgbClr val="EB5757"/>
              </a:solidFill>
              <a:effectLst/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err="1"/>
              <a:t>error</a:t>
            </a:r>
            <a:r>
              <a:rPr lang="ru-RU" dirty="0"/>
              <a:t> - поток данных вернул ошибку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complete</a:t>
            </a:r>
            <a:r>
              <a:rPr lang="en-US" dirty="0"/>
              <a:t> - observable </a:t>
            </a:r>
            <a:r>
              <a:rPr lang="ru-RU" dirty="0"/>
              <a:t>завершился</a:t>
            </a:r>
          </a:p>
        </p:txBody>
      </p:sp>
    </p:spTree>
    <p:extLst>
      <p:ext uri="{BB962C8B-B14F-4D97-AF65-F5344CB8AC3E}">
        <p14:creationId xmlns:p14="http://schemas.microsoft.com/office/powerpoint/2010/main" val="37251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Observer</a:t>
            </a:r>
          </a:p>
        </p:txBody>
      </p:sp>
      <p:pic>
        <p:nvPicPr>
          <p:cNvPr id="5122" name="Picture 2" descr="Sum an Entire Column or a Row | Excel Formula">
            <a:extLst>
              <a:ext uri="{FF2B5EF4-FFF2-40B4-BE49-F238E27FC236}">
                <a16:creationId xmlns:a16="http://schemas.microsoft.com/office/drawing/2014/main" id="{1C9F2205-DC8A-47EC-AADD-C769D1C22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986" y="642134"/>
            <a:ext cx="6127583" cy="490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2C0467-6E26-4CF6-8A60-F8DEB7AAF381}"/>
              </a:ext>
            </a:extLst>
          </p:cNvPr>
          <p:cNvSpPr txBox="1"/>
          <p:nvPr/>
        </p:nvSpPr>
        <p:spPr>
          <a:xfrm>
            <a:off x="52014" y="5638667"/>
            <a:ext cx="108305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observer</a:t>
            </a:r>
            <a:r>
              <a:rPr lang="ru-RU" dirty="0"/>
              <a:t> - ячейка, которая </a:t>
            </a:r>
            <a:r>
              <a:rPr lang="ru-RU" dirty="0" err="1"/>
              <a:t>ссылаяется</a:t>
            </a:r>
            <a:r>
              <a:rPr lang="ru-RU" dirty="0"/>
              <a:t> на другую ячейку и следовательно значение </a:t>
            </a:r>
            <a:r>
              <a:rPr lang="ru-RU" dirty="0" err="1"/>
              <a:t>observer</a:t>
            </a:r>
            <a:r>
              <a:rPr lang="ru-RU" dirty="0"/>
              <a:t> зависит от другой ячейки</a:t>
            </a:r>
            <a:r>
              <a:rPr lang="en-US" dirty="0"/>
              <a:t> (C1)</a:t>
            </a:r>
          </a:p>
          <a:p>
            <a:endParaRPr lang="ru-RU" dirty="0"/>
          </a:p>
          <a:p>
            <a:r>
              <a:rPr lang="ru-RU" b="1" dirty="0" err="1"/>
              <a:t>observable</a:t>
            </a:r>
            <a:r>
              <a:rPr lang="ru-RU" dirty="0"/>
              <a:t> - та самая ячейка от которой зависит другая ячейка</a:t>
            </a:r>
            <a:r>
              <a:rPr lang="en-US" dirty="0"/>
              <a:t> (A1, A2, …, A7)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66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Итого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36E21-2FCB-4E6D-B039-3D6DB0E3BCC2}"/>
              </a:ext>
            </a:extLst>
          </p:cNvPr>
          <p:cNvSpPr txBox="1"/>
          <p:nvPr/>
        </p:nvSpPr>
        <p:spPr>
          <a:xfrm>
            <a:off x="52013" y="732605"/>
            <a:ext cx="1201331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Observer</a:t>
            </a:r>
            <a:r>
              <a:rPr lang="ru-RU" dirty="0"/>
              <a:t> (наблюдатель) — это объект-обработчик потока данных, который ему передает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Observable</a:t>
            </a:r>
            <a:r>
              <a:rPr lang="ru-RU" dirty="0"/>
              <a:t>.</a:t>
            </a:r>
          </a:p>
          <a:p>
            <a:endParaRPr lang="ru-RU" dirty="0">
              <a:solidFill>
                <a:srgbClr val="EB5757"/>
              </a:solidFill>
              <a:effectLst/>
              <a:latin typeface="SFMono-Regular"/>
            </a:endParaRPr>
          </a:p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Observables</a:t>
            </a:r>
            <a:r>
              <a:rPr lang="ru-RU" dirty="0"/>
              <a:t> выполняют 3 основных действия: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передача следующего элемента;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сообщение об ошибке;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уведомление о завершении потоковой передачи.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Observer</a:t>
            </a:r>
            <a:r>
              <a:rPr lang="ru-RU" dirty="0"/>
              <a:t> же, в свою очередь, для обработки вышеуказанных действий использует 3 функции: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next()</a:t>
            </a:r>
            <a:r>
              <a:rPr lang="en-US" dirty="0"/>
              <a:t> — </a:t>
            </a:r>
            <a:r>
              <a:rPr lang="ru-RU" dirty="0"/>
              <a:t>обработка следующего элемента;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error()</a:t>
            </a:r>
            <a:r>
              <a:rPr lang="en-US" dirty="0"/>
              <a:t> — </a:t>
            </a:r>
            <a:r>
              <a:rPr lang="ru-RU" dirty="0"/>
              <a:t>обработка ошибок;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complete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()</a:t>
            </a:r>
            <a:r>
              <a:rPr lang="ru-RU" dirty="0"/>
              <a:t> — вызов после завершения потока данных.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B8F0DC-121F-461A-AB05-732F4D89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843" y="3002216"/>
            <a:ext cx="4611678" cy="35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7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Rxjs</a:t>
            </a:r>
            <a:r>
              <a:rPr lang="en-US" dirty="0"/>
              <a:t>. </a:t>
            </a:r>
            <a:r>
              <a:rPr lang="ru-RU" dirty="0"/>
              <a:t>Практика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0169C-9E8F-48D0-8405-797F34274BBA}"/>
              </a:ext>
            </a:extLst>
          </p:cNvPr>
          <p:cNvSpPr txBox="1"/>
          <p:nvPr/>
        </p:nvSpPr>
        <p:spPr>
          <a:xfrm>
            <a:off x="102424" y="697076"/>
            <a:ext cx="11962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Interval(period: number = 0, …) - </a:t>
            </a:r>
            <a:r>
              <a:rPr lang="ru-RU" dirty="0"/>
              <a:t>Создает </a:t>
            </a:r>
            <a:r>
              <a:rPr lang="ru-RU" dirty="0" err="1"/>
              <a:t>Observable</a:t>
            </a:r>
            <a:r>
              <a:rPr lang="ru-RU" dirty="0"/>
              <a:t>, который испускает значения в какой-то промежуток времени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74AA2-91B3-4377-9E8F-FF169058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322243"/>
            <a:ext cx="9372600" cy="2800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901603-9812-43AD-91EF-015744AEE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64" y="4219148"/>
            <a:ext cx="9165016" cy="243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Rxjs</a:t>
            </a:r>
            <a:r>
              <a:rPr lang="en-US" dirty="0"/>
              <a:t>. </a:t>
            </a:r>
            <a:r>
              <a:rPr lang="ru-RU" dirty="0"/>
              <a:t>Практика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6E59B-4B8D-42A7-9F5A-4A8A1D56F411}"/>
              </a:ext>
            </a:extLst>
          </p:cNvPr>
          <p:cNvSpPr txBox="1"/>
          <p:nvPr/>
        </p:nvSpPr>
        <p:spPr>
          <a:xfrm>
            <a:off x="52014" y="653991"/>
            <a:ext cx="120133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from(</a:t>
            </a:r>
            <a:r>
              <a:rPr lang="en-US" b="0" i="0" dirty="0">
                <a:solidFill>
                  <a:srgbClr val="525252"/>
                </a:solidFill>
                <a:effectLst/>
                <a:latin typeface="Roboto Mono"/>
              </a:rPr>
              <a:t>input: O, …</a:t>
            </a:r>
            <a:r>
              <a:rPr lang="en-US" dirty="0"/>
              <a:t>) - Создает Observable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основе</a:t>
            </a:r>
            <a:r>
              <a:rPr lang="en-US" dirty="0"/>
              <a:t> </a:t>
            </a:r>
            <a:r>
              <a:rPr lang="en-US" dirty="0" err="1"/>
              <a:t>определнных</a:t>
            </a:r>
            <a:r>
              <a:rPr lang="en-US" dirty="0"/>
              <a:t> </a:t>
            </a:r>
            <a:r>
              <a:rPr lang="en-US" dirty="0" err="1"/>
              <a:t>структур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 err="1"/>
              <a:t>такие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список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список-подобные</a:t>
            </a:r>
            <a:r>
              <a:rPr lang="en-US" dirty="0"/>
              <a:t> (Array-like), </a:t>
            </a:r>
            <a:r>
              <a:rPr lang="en-US" dirty="0" err="1"/>
              <a:t>например</a:t>
            </a:r>
            <a:r>
              <a:rPr lang="en-US" dirty="0"/>
              <a:t> DOM </a:t>
            </a:r>
            <a:r>
              <a:rPr lang="en-US" dirty="0" err="1"/>
              <a:t>NodeList</a:t>
            </a:r>
            <a:r>
              <a:rPr lang="en-US" dirty="0"/>
              <a:t>, DOM </a:t>
            </a:r>
            <a:r>
              <a:rPr lang="en-US" dirty="0" err="1"/>
              <a:t>HtmlCollection</a:t>
            </a:r>
            <a:r>
              <a:rPr lang="en-US" dirty="0"/>
              <a:t>, Map,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итератор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Observable-</a:t>
            </a:r>
            <a:r>
              <a:rPr lang="en-US" dirty="0" err="1"/>
              <a:t>подобные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D4ED0-ADD3-483C-83B1-E18FC309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38" y="2516043"/>
            <a:ext cx="53530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5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Rxjs</a:t>
            </a:r>
            <a:r>
              <a:rPr lang="en-US" dirty="0"/>
              <a:t>. </a:t>
            </a:r>
            <a:r>
              <a:rPr lang="ru-RU" dirty="0"/>
              <a:t>Практика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89FC0-A066-439E-8EAB-37A7394F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51" y="2383449"/>
            <a:ext cx="7006598" cy="4398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E46246-0BEE-4ACD-926D-948F401875EF}"/>
              </a:ext>
            </a:extLst>
          </p:cNvPr>
          <p:cNvSpPr txBox="1"/>
          <p:nvPr/>
        </p:nvSpPr>
        <p:spPr>
          <a:xfrm>
            <a:off x="52014" y="708405"/>
            <a:ext cx="12013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fromEvent</a:t>
            </a:r>
            <a:r>
              <a:rPr lang="ru-RU" dirty="0"/>
              <a:t> первым аргументом принимает объект методы которого позволяют регистрировать и удалять слушателей событий. Вторым аргументом тип события в виде строки.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2D04C-D539-4ED5-8F24-393840CA29B2}"/>
              </a:ext>
            </a:extLst>
          </p:cNvPr>
          <p:cNvSpPr txBox="1"/>
          <p:nvPr/>
        </p:nvSpPr>
        <p:spPr>
          <a:xfrm>
            <a:off x="52014" y="1460119"/>
            <a:ext cx="120133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вызове</a:t>
            </a:r>
            <a:r>
              <a:rPr lang="en-US" dirty="0"/>
              <a:t> </a:t>
            </a:r>
            <a:r>
              <a:rPr lang="en-US" dirty="0" err="1"/>
              <a:t>метода</a:t>
            </a:r>
            <a:r>
              <a:rPr lang="en-US" dirty="0"/>
              <a:t> subscribe у </a:t>
            </a:r>
            <a:r>
              <a:rPr lang="en-US" dirty="0" err="1"/>
              <a:t>fromEvent</a:t>
            </a:r>
            <a:r>
              <a:rPr lang="en-US" dirty="0"/>
              <a:t>, </a:t>
            </a:r>
            <a:r>
              <a:rPr lang="en-US" dirty="0" err="1"/>
              <a:t>fromEvent</a:t>
            </a:r>
            <a:r>
              <a:rPr lang="en-US" dirty="0"/>
              <a:t> </a:t>
            </a:r>
            <a:r>
              <a:rPr lang="en-US" dirty="0" err="1"/>
              <a:t>регистрирует</a:t>
            </a:r>
            <a:r>
              <a:rPr lang="en-US" dirty="0"/>
              <a:t> </a:t>
            </a:r>
            <a:r>
              <a:rPr lang="en-US" dirty="0" err="1"/>
              <a:t>функцию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определенный</a:t>
            </a:r>
            <a:r>
              <a:rPr lang="en-US" dirty="0"/>
              <a:t> </a:t>
            </a:r>
            <a:r>
              <a:rPr lang="en-US" dirty="0" err="1"/>
              <a:t>тип</a:t>
            </a:r>
            <a:r>
              <a:rPr lang="en-US" dirty="0"/>
              <a:t> </a:t>
            </a:r>
            <a:r>
              <a:rPr lang="en-US" dirty="0" err="1"/>
              <a:t>события</a:t>
            </a:r>
            <a:r>
              <a:rPr lang="en-US" dirty="0"/>
              <a:t>. </a:t>
            </a:r>
            <a:r>
              <a:rPr lang="en-US" dirty="0" err="1"/>
              <a:t>Когда</a:t>
            </a:r>
            <a:r>
              <a:rPr lang="en-US" dirty="0"/>
              <a:t> </a:t>
            </a:r>
            <a:r>
              <a:rPr lang="en-US" dirty="0" err="1"/>
              <a:t>событие</a:t>
            </a:r>
            <a:r>
              <a:rPr lang="en-US" dirty="0"/>
              <a:t> </a:t>
            </a:r>
            <a:r>
              <a:rPr lang="en-US" dirty="0" err="1"/>
              <a:t>срабатывает</a:t>
            </a:r>
            <a:r>
              <a:rPr lang="en-US" dirty="0"/>
              <a:t>, </a:t>
            </a:r>
            <a:r>
              <a:rPr lang="en-US" dirty="0" err="1"/>
              <a:t>первый</a:t>
            </a:r>
            <a:r>
              <a:rPr lang="en-US" dirty="0"/>
              <a:t> </a:t>
            </a:r>
            <a:r>
              <a:rPr lang="en-US" dirty="0" err="1"/>
              <a:t>аргумент</a:t>
            </a:r>
            <a:r>
              <a:rPr lang="en-US" dirty="0"/>
              <a:t> </a:t>
            </a:r>
            <a:r>
              <a:rPr lang="en-US" dirty="0" err="1"/>
              <a:t>пришедший</a:t>
            </a:r>
            <a:r>
              <a:rPr lang="en-US" dirty="0"/>
              <a:t> в </a:t>
            </a:r>
            <a:r>
              <a:rPr lang="en-US" dirty="0" err="1"/>
              <a:t>функцию-слушатель</a:t>
            </a:r>
            <a:r>
              <a:rPr lang="en-US" dirty="0"/>
              <a:t> </a:t>
            </a:r>
            <a:r>
              <a:rPr lang="en-US" dirty="0" err="1"/>
              <a:t>попадает</a:t>
            </a:r>
            <a:r>
              <a:rPr lang="en-US" dirty="0"/>
              <a:t> в </a:t>
            </a:r>
            <a:r>
              <a:rPr lang="en-US" dirty="0" err="1"/>
              <a:t>поток</a:t>
            </a:r>
            <a:r>
              <a:rPr lang="en-US" dirty="0"/>
              <a:t> </a:t>
            </a:r>
            <a:r>
              <a:rPr lang="en-US" dirty="0" err="1"/>
              <a:t>fromEvent</a:t>
            </a:r>
            <a:r>
              <a:rPr lang="en-US" dirty="0"/>
              <a:t>-а. </a:t>
            </a:r>
            <a:r>
              <a:rPr lang="en-US" dirty="0" err="1"/>
              <a:t>Когда</a:t>
            </a:r>
            <a:r>
              <a:rPr lang="en-US" dirty="0"/>
              <a:t> </a:t>
            </a:r>
            <a:r>
              <a:rPr lang="en-US" dirty="0" err="1"/>
              <a:t>происходит</a:t>
            </a:r>
            <a:r>
              <a:rPr lang="en-US" dirty="0"/>
              <a:t> </a:t>
            </a:r>
            <a:r>
              <a:rPr lang="en-US" dirty="0" err="1"/>
              <a:t>отписка</a:t>
            </a:r>
            <a:r>
              <a:rPr lang="en-US" dirty="0"/>
              <a:t>, </a:t>
            </a:r>
            <a:r>
              <a:rPr lang="en-US" dirty="0" err="1"/>
              <a:t>fromEvent</a:t>
            </a:r>
            <a:r>
              <a:rPr lang="en-US" dirty="0"/>
              <a:t> </a:t>
            </a:r>
            <a:r>
              <a:rPr lang="en-US" dirty="0" err="1"/>
              <a:t>так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 </a:t>
            </a:r>
            <a:r>
              <a:rPr lang="en-US" dirty="0" err="1"/>
              <a:t>отписывается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прослушки</a:t>
            </a:r>
            <a:r>
              <a:rPr lang="en-US" dirty="0"/>
              <a:t> </a:t>
            </a:r>
            <a:r>
              <a:rPr lang="en-US" dirty="0" err="1"/>
              <a:t>события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4289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7" y="0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Операторы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9DEC1-FBCD-4DD3-9B02-77C1B2FA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381805"/>
            <a:ext cx="61722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22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7" y="0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C6D4B-B23E-46CC-B2A8-2EF4034BE7AC}"/>
              </a:ext>
            </a:extLst>
          </p:cNvPr>
          <p:cNvSpPr txBox="1"/>
          <p:nvPr/>
        </p:nvSpPr>
        <p:spPr>
          <a:xfrm>
            <a:off x="46077" y="683406"/>
            <a:ext cx="120133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Операторы — это функции, построенные на основе наблюдаемых значений и позволяющие выполнять сложные манипуляции с данными. Например, в </a:t>
            </a:r>
            <a:r>
              <a:rPr lang="ru-RU" dirty="0" err="1"/>
              <a:t>RxJS</a:t>
            </a:r>
            <a:r>
              <a:rPr lang="ru-RU" dirty="0"/>
              <a:t> определены такие операторы, как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map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()</a:t>
            </a:r>
            <a:r>
              <a:rPr lang="ru-RU" dirty="0"/>
              <a:t>,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filter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()</a:t>
            </a:r>
            <a:r>
              <a:rPr lang="ru-RU" dirty="0"/>
              <a:t>,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concat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()</a:t>
            </a:r>
            <a:r>
              <a:rPr lang="ru-RU" dirty="0"/>
              <a:t> и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flatMap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()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Операторы принимают параметры конфигурации и возвращают функцию, принимающую исходное наблюдаемое значение. При выполнении возвращаемой функции оператор получает исходное значение, преобразует его и возвращает новое наблюдаемое значение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FF97C-E6E5-40F6-A286-66E60DDD9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31" y="2714731"/>
            <a:ext cx="53149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9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A5789-30BE-4DA0-AD57-6915BCAD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28" y="616920"/>
            <a:ext cx="6430087" cy="3324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80098C-416B-4A3D-B781-ED3DE212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66" y="4268649"/>
            <a:ext cx="7686675" cy="2486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8475D5-D478-4D61-BA36-1E32BBA21224}"/>
              </a:ext>
            </a:extLst>
          </p:cNvPr>
          <p:cNvSpPr txBox="1"/>
          <p:nvPr/>
        </p:nvSpPr>
        <p:spPr>
          <a:xfrm>
            <a:off x="5767224" y="389931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Реактивное программирование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59B7B-E4C1-43F4-AB4D-393C64B10518}"/>
              </a:ext>
            </a:extLst>
          </p:cNvPr>
          <p:cNvSpPr txBox="1"/>
          <p:nvPr/>
        </p:nvSpPr>
        <p:spPr>
          <a:xfrm>
            <a:off x="52014" y="773507"/>
            <a:ext cx="7957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Реактивное программирование — это парадигма программирования, ориентированная на потоки данных и распространение изменений. </a:t>
            </a:r>
          </a:p>
          <a:p>
            <a:endParaRPr lang="ru-RU" dirty="0"/>
          </a:p>
          <a:p>
            <a:r>
              <a:rPr lang="ru-RU" dirty="0"/>
              <a:t>Другими словами, это любое приложение, управляемое потоком событий (клик мышки), за которым наблюдают подписчики и реагируют на то или иное событие.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F0E5C-801A-46B5-BB79-5215D18F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847" y="599704"/>
            <a:ext cx="3969483" cy="6142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205AEB-F293-491A-8407-0AB6E99910F8}"/>
              </a:ext>
            </a:extLst>
          </p:cNvPr>
          <p:cNvSpPr txBox="1"/>
          <p:nvPr/>
        </p:nvSpPr>
        <p:spPr>
          <a:xfrm>
            <a:off x="126670" y="6000445"/>
            <a:ext cx="7969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Кассир — это наблюдатель или 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Observer</a:t>
            </a:r>
            <a:r>
              <a:rPr lang="ru-RU" dirty="0"/>
              <a:t>, а фразы людей из очереди — это поток событий или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Observable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0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Операторы комбинирования нескольких потоков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68270-43C8-432D-B559-663EF8788C72}"/>
              </a:ext>
            </a:extLst>
          </p:cNvPr>
          <p:cNvSpPr txBox="1"/>
          <p:nvPr/>
        </p:nvSpPr>
        <p:spPr>
          <a:xfrm>
            <a:off x="126670" y="1555669"/>
            <a:ext cx="5894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combineLatest</a:t>
            </a:r>
            <a:r>
              <a:rPr lang="ru-RU" dirty="0"/>
              <a:t> - Объединяет несколько </a:t>
            </a:r>
            <a:r>
              <a:rPr lang="ru-RU" dirty="0" err="1"/>
              <a:t>Observable</a:t>
            </a:r>
            <a:r>
              <a:rPr lang="ru-RU" dirty="0"/>
              <a:t> для создания </a:t>
            </a:r>
            <a:r>
              <a:rPr lang="ru-RU" dirty="0" err="1"/>
              <a:t>Observable</a:t>
            </a:r>
            <a:r>
              <a:rPr lang="ru-RU" dirty="0"/>
              <a:t>, значения которого рассчитываются на основе последних значений каждого из его входных </a:t>
            </a:r>
            <a:r>
              <a:rPr lang="ru-RU" dirty="0" err="1"/>
              <a:t>Observable</a:t>
            </a:r>
            <a:r>
              <a:rPr lang="ru-RU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FE631-8CAB-47AF-A2B1-DDEB1078F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12810"/>
            <a:ext cx="5969330" cy="3451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1F401B-88DC-47C3-A287-77A72E16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84" y="4005169"/>
            <a:ext cx="7447253" cy="28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2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Операторы комбинирования нескольких потоков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4773-6061-4FBF-9583-75B43FB7F179}"/>
              </a:ext>
            </a:extLst>
          </p:cNvPr>
          <p:cNvSpPr txBox="1"/>
          <p:nvPr/>
        </p:nvSpPr>
        <p:spPr>
          <a:xfrm>
            <a:off x="52014" y="716960"/>
            <a:ext cx="50009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concat</a:t>
            </a:r>
            <a:r>
              <a:rPr lang="ru-RU" dirty="0"/>
              <a:t> - Создает выходной </a:t>
            </a:r>
            <a:r>
              <a:rPr lang="ru-RU" dirty="0" err="1"/>
              <a:t>Observable</a:t>
            </a:r>
            <a:r>
              <a:rPr lang="ru-RU" dirty="0"/>
              <a:t>, который последовательно выдает все значения из первого заданного </a:t>
            </a:r>
            <a:r>
              <a:rPr lang="ru-RU" dirty="0" err="1"/>
              <a:t>Observable</a:t>
            </a:r>
            <a:r>
              <a:rPr lang="ru-RU" dirty="0"/>
              <a:t>, а затем переходит к следующему.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3E0AA1-8F58-4E82-A987-CD945B12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632" y="633833"/>
            <a:ext cx="5738698" cy="3317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D3059-BE73-4785-A603-571A8CEF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2" y="3355340"/>
            <a:ext cx="5944185" cy="331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3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Операторы комбинирования нескольких потоков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4773-6061-4FBF-9583-75B43FB7F179}"/>
              </a:ext>
            </a:extLst>
          </p:cNvPr>
          <p:cNvSpPr txBox="1"/>
          <p:nvPr/>
        </p:nvSpPr>
        <p:spPr>
          <a:xfrm>
            <a:off x="52015" y="716960"/>
            <a:ext cx="3841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startWith</a:t>
            </a:r>
            <a:r>
              <a:rPr lang="ru-RU" dirty="0"/>
              <a:t> - начинает поток с заданного значения. Поток </a:t>
            </a:r>
            <a:r>
              <a:rPr lang="ru-RU" dirty="0" err="1"/>
              <a:t>эммитит</a:t>
            </a:r>
            <a:r>
              <a:rPr lang="ru-RU" dirty="0"/>
              <a:t> значение моментально в момент создания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10886-A00B-488E-9057-A7693910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66" y="615104"/>
            <a:ext cx="8225204" cy="3470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8ED81D-B512-499D-853C-FA2B1E57B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4" y="4364423"/>
            <a:ext cx="4886077" cy="229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19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Операторы фильтрации потока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4773-6061-4FBF-9583-75B43FB7F179}"/>
              </a:ext>
            </a:extLst>
          </p:cNvPr>
          <p:cNvSpPr txBox="1"/>
          <p:nvPr/>
        </p:nvSpPr>
        <p:spPr>
          <a:xfrm>
            <a:off x="52015" y="716960"/>
            <a:ext cx="38415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filter</a:t>
            </a:r>
            <a:r>
              <a:rPr lang="ru-RU" dirty="0"/>
              <a:t>- фильтрует поток на основе переданного критерия (функции).</a:t>
            </a:r>
            <a:br>
              <a:rPr lang="ru-RU" dirty="0"/>
            </a:br>
            <a:endParaRPr lang="ru-RU" dirty="0"/>
          </a:p>
          <a:p>
            <a:r>
              <a:rPr lang="ru-RU" dirty="0" err="1"/>
              <a:t>По-сути</a:t>
            </a:r>
            <a:r>
              <a:rPr lang="ru-RU" dirty="0"/>
              <a:t> это аналог </a:t>
            </a:r>
            <a:r>
              <a:rPr lang="ru-RU" dirty="0" err="1"/>
              <a:t>filter</a:t>
            </a:r>
            <a:r>
              <a:rPr lang="ru-RU" dirty="0"/>
              <a:t> функции для массивов.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B8425-77DB-42BE-A4B1-642ADBD10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62"/>
          <a:stretch/>
        </p:blipFill>
        <p:spPr>
          <a:xfrm>
            <a:off x="3640007" y="629392"/>
            <a:ext cx="8425323" cy="3182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5F9ABE-8E01-4ABF-A3CF-D0811A21A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86" y="3895107"/>
            <a:ext cx="67151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02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Операторы фильтрации потока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4773-6061-4FBF-9583-75B43FB7F179}"/>
              </a:ext>
            </a:extLst>
          </p:cNvPr>
          <p:cNvSpPr txBox="1"/>
          <p:nvPr/>
        </p:nvSpPr>
        <p:spPr>
          <a:xfrm>
            <a:off x="52015" y="716959"/>
            <a:ext cx="37302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debouceTime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ru-RU" dirty="0"/>
              <a:t>- пропускает следующее значение потока только если между ним и прошлым значением прошло меньше определенного количества времени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8A57F-1580-4DF1-9A54-9F0CA757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849" y="617347"/>
            <a:ext cx="8332481" cy="3515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E5A4B-2DED-4FD7-BF04-132DC14B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3" y="4583875"/>
            <a:ext cx="7608794" cy="21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7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Операторы фильтрации потока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4773-6061-4FBF-9583-75B43FB7F179}"/>
              </a:ext>
            </a:extLst>
          </p:cNvPr>
          <p:cNvSpPr txBox="1"/>
          <p:nvPr/>
        </p:nvSpPr>
        <p:spPr>
          <a:xfrm>
            <a:off x="52014" y="716959"/>
            <a:ext cx="4217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distinctUntilChanged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ru-RU" dirty="0"/>
              <a:t>- пропускает значение только если оно отлично от предыдущего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41C3C-1395-4B5E-B6F6-69BA0D58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1" y="1862209"/>
            <a:ext cx="3881066" cy="12105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F57F76-6A0D-4CE6-AB8B-0F3E943E3DE9}"/>
              </a:ext>
            </a:extLst>
          </p:cNvPr>
          <p:cNvSpPr txBox="1"/>
          <p:nvPr/>
        </p:nvSpPr>
        <p:spPr>
          <a:xfrm>
            <a:off x="5538228" y="716959"/>
            <a:ext cx="6140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 же мы можем определить </a:t>
            </a:r>
            <a:r>
              <a:rPr lang="ru-RU" dirty="0" err="1"/>
              <a:t>кастомную</a:t>
            </a:r>
            <a:r>
              <a:rPr lang="ru-RU" dirty="0"/>
              <a:t> логику сравнения значений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E7C727-2291-49E4-9466-0375E70AF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47" y="1458448"/>
            <a:ext cx="4884530" cy="49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Операторы трансформации потока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4773-6061-4FBF-9583-75B43FB7F179}"/>
              </a:ext>
            </a:extLst>
          </p:cNvPr>
          <p:cNvSpPr txBox="1"/>
          <p:nvPr/>
        </p:nvSpPr>
        <p:spPr>
          <a:xfrm>
            <a:off x="52015" y="716959"/>
            <a:ext cx="37302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map</a:t>
            </a:r>
            <a:r>
              <a:rPr lang="ru-RU" dirty="0"/>
              <a:t>- Применяет функцию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project</a:t>
            </a:r>
            <a:r>
              <a:rPr lang="ru-RU" dirty="0"/>
              <a:t> для каждого значения </a:t>
            </a:r>
            <a:r>
              <a:rPr lang="ru-RU" dirty="0" err="1"/>
              <a:t>Observable</a:t>
            </a:r>
            <a:r>
              <a:rPr lang="ru-RU" dirty="0"/>
              <a:t> и возвращает новое значение или другими словами трансформирует значения потока согласно указанной функции. </a:t>
            </a:r>
          </a:p>
          <a:p>
            <a:endParaRPr lang="ru-RU" dirty="0"/>
          </a:p>
          <a:p>
            <a:r>
              <a:rPr lang="ru-RU" dirty="0"/>
              <a:t>Аналогично </a:t>
            </a:r>
            <a:r>
              <a:rPr lang="ru-RU" dirty="0" err="1"/>
              <a:t>map</a:t>
            </a:r>
            <a:r>
              <a:rPr lang="ru-RU" dirty="0"/>
              <a:t> методу у массивов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197A6-67DE-42AB-844C-02926BA9B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93"/>
          <a:stretch/>
        </p:blipFill>
        <p:spPr>
          <a:xfrm>
            <a:off x="4292930" y="623295"/>
            <a:ext cx="7772400" cy="326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05AB2-F41F-4393-A1E1-2C3286FB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55" y="3966040"/>
            <a:ext cx="6561365" cy="27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66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Операторы трансформации потока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4773-6061-4FBF-9583-75B43FB7F179}"/>
              </a:ext>
            </a:extLst>
          </p:cNvPr>
          <p:cNvSpPr txBox="1"/>
          <p:nvPr/>
        </p:nvSpPr>
        <p:spPr>
          <a:xfrm>
            <a:off x="52014" y="716959"/>
            <a:ext cx="12013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switchMap</a:t>
            </a:r>
            <a:r>
              <a:rPr lang="ru-RU" dirty="0"/>
              <a:t> делает следующее. Каждый раз, когда у нас исходный потом </a:t>
            </a:r>
            <a:r>
              <a:rPr lang="ru-RU" dirty="0" err="1"/>
              <a:t>эммитит</a:t>
            </a:r>
            <a:r>
              <a:rPr lang="ru-RU" dirty="0"/>
              <a:t> значение, мы сразу же от него отписываемся и вместо этого подписываемся на тот поток (</a:t>
            </a:r>
            <a:r>
              <a:rPr lang="ru-RU" dirty="0" err="1"/>
              <a:t>observable</a:t>
            </a:r>
            <a:r>
              <a:rPr lang="ru-RU" dirty="0"/>
              <a:t>) который у нас возвращается внутри функции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switchMap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3D7D7-13A9-4012-8BF3-6B37214D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518" y="2390929"/>
            <a:ext cx="6267450" cy="1228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F498D2-1138-4B5B-8E58-A9B2E933A13B}"/>
              </a:ext>
            </a:extLst>
          </p:cNvPr>
          <p:cNvSpPr txBox="1"/>
          <p:nvPr/>
        </p:nvSpPr>
        <p:spPr>
          <a:xfrm>
            <a:off x="4393075" y="2043398"/>
            <a:ext cx="24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Используем</a:t>
            </a:r>
            <a:r>
              <a:rPr lang="en-US" dirty="0"/>
              <a:t> </a:t>
            </a:r>
            <a:r>
              <a:rPr lang="en-US" dirty="0" err="1"/>
              <a:t>switchMap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91DF8-CA42-4721-ACE2-302D251DF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067" y="4560001"/>
            <a:ext cx="5848350" cy="1466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4B44E9-2FAE-4245-B3C7-7CD82EDE4CD7}"/>
              </a:ext>
            </a:extLst>
          </p:cNvPr>
          <p:cNvSpPr txBox="1"/>
          <p:nvPr/>
        </p:nvSpPr>
        <p:spPr>
          <a:xfrm>
            <a:off x="4819633" y="4190669"/>
            <a:ext cx="15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Без</a:t>
            </a:r>
            <a:r>
              <a:rPr lang="en-US" dirty="0"/>
              <a:t> </a:t>
            </a:r>
            <a:r>
              <a:rPr lang="en-US" dirty="0" err="1"/>
              <a:t>switchMap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12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Операторы трансформации потока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4773-6061-4FBF-9583-75B43FB7F179}"/>
              </a:ext>
            </a:extLst>
          </p:cNvPr>
          <p:cNvSpPr txBox="1"/>
          <p:nvPr/>
        </p:nvSpPr>
        <p:spPr>
          <a:xfrm>
            <a:off x="52014" y="716959"/>
            <a:ext cx="12013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mergeMap</a:t>
            </a:r>
            <a:r>
              <a:rPr lang="ru-RU" dirty="0"/>
              <a:t>, получив следующий </a:t>
            </a:r>
            <a:r>
              <a:rPr lang="ru-RU" dirty="0" err="1"/>
              <a:t>эмит</a:t>
            </a:r>
            <a:r>
              <a:rPr lang="ru-RU" dirty="0"/>
              <a:t>, подпишется на новый поток (</a:t>
            </a:r>
            <a:r>
              <a:rPr lang="ru-RU" dirty="0" err="1"/>
              <a:t>Observable</a:t>
            </a:r>
            <a:r>
              <a:rPr lang="ru-RU" dirty="0"/>
              <a:t>), не отписываясь от предыдущего. </a:t>
            </a:r>
            <a:endParaRPr lang="en-US" dirty="0"/>
          </a:p>
          <a:p>
            <a:r>
              <a:rPr lang="ru-RU" dirty="0"/>
              <a:t>Каждый из них выполниться в </a:t>
            </a:r>
            <a:r>
              <a:rPr lang="ru-RU" dirty="0" err="1"/>
              <a:t>рандомном</a:t>
            </a:r>
            <a:r>
              <a:rPr lang="ru-RU" dirty="0"/>
              <a:t> порядке. То есть, в данном случае, мы получим 4 независимых потока, которые выполнятся в любом порядке, независимо от времени ответа от сервера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82B74-F7C9-4935-A693-C3F151364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6" y="1992951"/>
            <a:ext cx="7534275" cy="1162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4102C-806E-465E-9BA2-FD7F530A6F29}"/>
              </a:ext>
            </a:extLst>
          </p:cNvPr>
          <p:cNvSpPr txBox="1"/>
          <p:nvPr/>
        </p:nvSpPr>
        <p:spPr>
          <a:xfrm>
            <a:off x="817972" y="3155001"/>
            <a:ext cx="60950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Алгоритм:</a:t>
            </a:r>
          </a:p>
          <a:p>
            <a:r>
              <a:rPr lang="ru-RU" dirty="0" err="1"/>
              <a:t>Эмит</a:t>
            </a:r>
            <a:r>
              <a:rPr lang="ru-RU" dirty="0"/>
              <a:t> 1 -&gt; ждём ответа от </a:t>
            </a:r>
            <a:r>
              <a:rPr lang="ru-RU" dirty="0" err="1"/>
              <a:t>id</a:t>
            </a:r>
            <a:r>
              <a:rPr lang="ru-RU" dirty="0"/>
              <a:t> = 1 (3 секунды) (параллельно)</a:t>
            </a:r>
          </a:p>
          <a:p>
            <a:r>
              <a:rPr lang="ru-RU" dirty="0" err="1"/>
              <a:t>Эмит</a:t>
            </a:r>
            <a:r>
              <a:rPr lang="ru-RU" dirty="0"/>
              <a:t> 2 -&gt; ждём ответа от </a:t>
            </a:r>
            <a:r>
              <a:rPr lang="ru-RU" dirty="0" err="1"/>
              <a:t>id</a:t>
            </a:r>
            <a:r>
              <a:rPr lang="ru-RU" dirty="0"/>
              <a:t> = 2 (1 секунда) (параллельно)</a:t>
            </a:r>
          </a:p>
          <a:p>
            <a:r>
              <a:rPr lang="ru-RU" dirty="0" err="1"/>
              <a:t>Эмит</a:t>
            </a:r>
            <a:r>
              <a:rPr lang="ru-RU" dirty="0"/>
              <a:t> 3 -&gt; ждём ответа от </a:t>
            </a:r>
            <a:r>
              <a:rPr lang="ru-RU" dirty="0" err="1"/>
              <a:t>id</a:t>
            </a:r>
            <a:r>
              <a:rPr lang="ru-RU" dirty="0"/>
              <a:t> = 3 (5 секунд) (параллельно)</a:t>
            </a:r>
          </a:p>
          <a:p>
            <a:r>
              <a:rPr lang="ru-RU" dirty="0" err="1"/>
              <a:t>Эмит</a:t>
            </a:r>
            <a:r>
              <a:rPr lang="ru-RU" dirty="0"/>
              <a:t> 4 -&gt; ждём ответа от </a:t>
            </a:r>
            <a:r>
              <a:rPr lang="ru-RU" dirty="0" err="1"/>
              <a:t>id</a:t>
            </a:r>
            <a:r>
              <a:rPr lang="ru-RU" dirty="0"/>
              <a:t> = 4 (2 секунды) (параллельно)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85FDAD-27A5-4C32-8892-F7D4B9E18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611" y="1917288"/>
            <a:ext cx="2754347" cy="48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Операторы трансформации потока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4773-6061-4FBF-9583-75B43FB7F179}"/>
              </a:ext>
            </a:extLst>
          </p:cNvPr>
          <p:cNvSpPr txBox="1"/>
          <p:nvPr/>
        </p:nvSpPr>
        <p:spPr>
          <a:xfrm>
            <a:off x="52014" y="716959"/>
            <a:ext cx="1201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tap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ru-RU" dirty="0"/>
              <a:t>- используется для выполнения сайд эффектов. (логирование, вызов сторонних функций и </a:t>
            </a:r>
            <a:r>
              <a:rPr lang="ru-RU" dirty="0" err="1"/>
              <a:t>тп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82D907-3E51-4922-8DBD-6ED934030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08" y="2642259"/>
            <a:ext cx="4716867" cy="198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1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RxJS</a:t>
            </a:r>
            <a:endParaRPr lang="en-US" dirty="0"/>
          </a:p>
        </p:txBody>
      </p:sp>
      <p:pic>
        <p:nvPicPr>
          <p:cNvPr id="1026" name="Picture 2" descr="RxJS logo">
            <a:extLst>
              <a:ext uri="{FF2B5EF4-FFF2-40B4-BE49-F238E27FC236}">
                <a16:creationId xmlns:a16="http://schemas.microsoft.com/office/drawing/2014/main" id="{D41E196E-4A84-478A-9744-5ECD5CA98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86" y="671945"/>
            <a:ext cx="2529444" cy="252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1722D5-0F3E-42FC-BB5B-8854F78F69F4}"/>
              </a:ext>
            </a:extLst>
          </p:cNvPr>
          <p:cNvSpPr txBox="1"/>
          <p:nvPr/>
        </p:nvSpPr>
        <p:spPr>
          <a:xfrm>
            <a:off x="52014" y="671945"/>
            <a:ext cx="72402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RxJS</a:t>
            </a:r>
            <a:r>
              <a:rPr lang="ru-RU" dirty="0"/>
              <a:t> — это </a:t>
            </a:r>
            <a:r>
              <a:rPr lang="ru-RU" b="1" dirty="0">
                <a:effectLst/>
              </a:rPr>
              <a:t>библиотека, реализующая принципы реактивного программирования для JavaScript</a:t>
            </a:r>
            <a:r>
              <a:rPr lang="ru-RU" dirty="0"/>
              <a:t>. Основанная на объектах типа </a:t>
            </a:r>
            <a:r>
              <a:rPr lang="ru-RU" dirty="0" err="1"/>
              <a:t>Observer&amp;Observable</a:t>
            </a:r>
            <a:r>
              <a:rPr lang="ru-RU" dirty="0"/>
              <a:t> , она упрощает написание и контроль асинхронного и событийного кода.</a:t>
            </a:r>
            <a:endParaRPr lang="en-US" dirty="0"/>
          </a:p>
        </p:txBody>
      </p:sp>
      <p:pic>
        <p:nvPicPr>
          <p:cNvPr id="2050" name="Picture 2" descr="RxJS - repeat">
            <a:extLst>
              <a:ext uri="{FF2B5EF4-FFF2-40B4-BE49-F238E27FC236}">
                <a16:creationId xmlns:a16="http://schemas.microsoft.com/office/drawing/2014/main" id="{2636777E-1262-468A-8B12-6564B449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0" y="1980558"/>
            <a:ext cx="6093467" cy="2570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bservable | RxJS API Document">
            <a:extLst>
              <a:ext uri="{FF2B5EF4-FFF2-40B4-BE49-F238E27FC236}">
                <a16:creationId xmlns:a16="http://schemas.microsoft.com/office/drawing/2014/main" id="{496936E6-7A95-4188-BECD-14D0D943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961" y="3265899"/>
            <a:ext cx="5794369" cy="3350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5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/>
              <a:t>Hot vs cold observables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4773-6061-4FBF-9583-75B43FB7F179}"/>
              </a:ext>
            </a:extLst>
          </p:cNvPr>
          <p:cNvSpPr txBox="1"/>
          <p:nvPr/>
        </p:nvSpPr>
        <p:spPr>
          <a:xfrm>
            <a:off x="52014" y="716959"/>
            <a:ext cx="12013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Cold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 observable </a:t>
            </a:r>
            <a:r>
              <a:rPr lang="ru-RU" dirty="0"/>
              <a:t> — начинает потоковую передачу данных после вызова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subscribe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()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Например, запрос на сервер.</a:t>
            </a:r>
          </a:p>
          <a:p>
            <a:endParaRPr lang="ru-RU" dirty="0"/>
          </a:p>
          <a:p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Hot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observable</a:t>
            </a:r>
            <a:r>
              <a:rPr lang="ru-RU" dirty="0"/>
              <a:t> — передается сразу после его создания, даже если ни один подписчик не заинтересован в данных. Например, движения мыши, тиканье таймера или что-то в этом роде.</a:t>
            </a:r>
          </a:p>
        </p:txBody>
      </p:sp>
      <p:pic>
        <p:nvPicPr>
          <p:cNvPr id="8195" name="Picture 3" descr="Chapter 8. Heating up observables - RxJS in Action">
            <a:extLst>
              <a:ext uri="{FF2B5EF4-FFF2-40B4-BE49-F238E27FC236}">
                <a16:creationId xmlns:a16="http://schemas.microsoft.com/office/drawing/2014/main" id="{16E840A7-2792-4D4E-89E6-629E4BB2A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65" y="2272050"/>
            <a:ext cx="56197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802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/>
              <a:t>Subject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4773-6061-4FBF-9583-75B43FB7F179}"/>
              </a:ext>
            </a:extLst>
          </p:cNvPr>
          <p:cNvSpPr txBox="1"/>
          <p:nvPr/>
        </p:nvSpPr>
        <p:spPr>
          <a:xfrm>
            <a:off x="52014" y="716959"/>
            <a:ext cx="120133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Subject - </a:t>
            </a:r>
            <a:r>
              <a:rPr lang="ru-RU" dirty="0">
                <a:effectLst/>
              </a:rPr>
              <a:t>особый объект из </a:t>
            </a:r>
            <a:r>
              <a:rPr lang="ru-RU" dirty="0" err="1">
                <a:effectLst/>
              </a:rPr>
              <a:t>RxJS</a:t>
            </a:r>
            <a:r>
              <a:rPr lang="ru-RU" dirty="0">
                <a:effectLst/>
              </a:rPr>
              <a:t>, который является </a:t>
            </a:r>
            <a:r>
              <a:rPr lang="ru-RU" dirty="0" err="1">
                <a:effectLst/>
              </a:rPr>
              <a:t>Observable</a:t>
            </a:r>
            <a:r>
              <a:rPr lang="ru-RU" dirty="0">
                <a:effectLst/>
              </a:rPr>
              <a:t> (может отправлять данные) и Observer (может подписываться на поток данных) одновременно</a:t>
            </a:r>
          </a:p>
          <a:p>
            <a:endParaRPr lang="ru-RU" dirty="0">
              <a:effectLst/>
            </a:endParaRPr>
          </a:p>
          <a:p>
            <a:r>
              <a:rPr lang="ru-RU" dirty="0"/>
              <a:t>Выделяют 4 типа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Subjects</a:t>
            </a:r>
            <a:r>
              <a:rPr lang="ru-RU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Subject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BehaviorSubject</a:t>
            </a:r>
            <a:r>
              <a:rPr lang="ru-RU" dirty="0"/>
              <a:t> — вариант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Subject</a:t>
            </a:r>
            <a:r>
              <a:rPr lang="ru-RU" dirty="0"/>
              <a:t>, который требует начального значения и имеет свойство хранить текущее значение.</a:t>
            </a:r>
          </a:p>
          <a:p>
            <a:pPr marL="342900" indent="-342900">
              <a:buAutoNum type="arabicPeriod"/>
            </a:pP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ReplaySubject</a:t>
            </a:r>
            <a:r>
              <a:rPr lang="ru-RU" dirty="0"/>
              <a:t> — еще один вид </a:t>
            </a:r>
            <a:r>
              <a:rPr lang="ru-RU" dirty="0" err="1"/>
              <a:t>Subject</a:t>
            </a:r>
            <a:r>
              <a:rPr lang="ru-RU" dirty="0"/>
              <a:t>, который также может отправлять старые значения новым подписчикам, как и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BehaviorSubject</a:t>
            </a:r>
            <a:r>
              <a:rPr lang="ru-RU" dirty="0"/>
              <a:t>. Кроме этого, у него есть одна особенность — он может запоминать часть старых значений и отправлять их новым подписчикам. Создавая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ReplaySubject</a:t>
            </a:r>
            <a:r>
              <a:rPr lang="ru-RU" dirty="0"/>
              <a:t>, можно указать количество таковых значений.</a:t>
            </a:r>
          </a:p>
          <a:p>
            <a:pPr marL="342900" indent="-342900">
              <a:buAutoNum type="arabicPeriod"/>
            </a:pP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AsyncSubject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 </a:t>
            </a:r>
            <a:r>
              <a:rPr lang="ru-RU" dirty="0"/>
              <a:t>— разновидность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Subject</a:t>
            </a:r>
            <a:r>
              <a:rPr lang="ru-RU" dirty="0"/>
              <a:t>, чья особенность заключается в том, что он передает только последнее значение всем своим подписчикам и только после завершения выполнения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Observable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8144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/>
              <a:t>Subject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4773-6061-4FBF-9583-75B43FB7F179}"/>
              </a:ext>
            </a:extLst>
          </p:cNvPr>
          <p:cNvSpPr txBox="1"/>
          <p:nvPr/>
        </p:nvSpPr>
        <p:spPr>
          <a:xfrm>
            <a:off x="52014" y="716959"/>
            <a:ext cx="12013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Subject - </a:t>
            </a:r>
            <a:r>
              <a:rPr lang="ru-RU" dirty="0">
                <a:effectLst/>
              </a:rPr>
              <a:t>особый объект из </a:t>
            </a:r>
            <a:r>
              <a:rPr lang="ru-RU" dirty="0" err="1">
                <a:effectLst/>
              </a:rPr>
              <a:t>RxJS</a:t>
            </a:r>
            <a:r>
              <a:rPr lang="ru-RU" dirty="0">
                <a:effectLst/>
              </a:rPr>
              <a:t>, который является </a:t>
            </a:r>
            <a:r>
              <a:rPr lang="ru-RU" dirty="0" err="1">
                <a:effectLst/>
              </a:rPr>
              <a:t>Observable</a:t>
            </a:r>
            <a:r>
              <a:rPr lang="ru-RU" dirty="0">
                <a:effectLst/>
              </a:rPr>
              <a:t> (может отправлять данные) и Observer (может подписываться на поток данных) одновременно</a:t>
            </a:r>
          </a:p>
          <a:p>
            <a:endParaRPr lang="ru-RU" dirty="0">
              <a:effectLst/>
            </a:endParaRP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8677A-D5AD-44A5-8AB5-000942127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883188"/>
            <a:ext cx="70199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BehaviorSubject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4773-6061-4FBF-9583-75B43FB7F179}"/>
              </a:ext>
            </a:extLst>
          </p:cNvPr>
          <p:cNvSpPr txBox="1"/>
          <p:nvPr/>
        </p:nvSpPr>
        <p:spPr>
          <a:xfrm>
            <a:off x="52015" y="716959"/>
            <a:ext cx="5559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BehaviorSubject</a:t>
            </a:r>
            <a:r>
              <a:rPr lang="ru-RU" dirty="0"/>
              <a:t> — вариант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Subject</a:t>
            </a:r>
            <a:r>
              <a:rPr lang="ru-RU" dirty="0"/>
              <a:t>, который требует начального значения и имеет свойство хранить текущее значение.</a:t>
            </a:r>
            <a:endParaRPr lang="ru-RU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69FBF-E7B4-4A2A-B829-5379C8AC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040" y="635329"/>
            <a:ext cx="6332734" cy="6092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D106C7-2DA7-4C41-8632-4F8B0F8AC555}"/>
              </a:ext>
            </a:extLst>
          </p:cNvPr>
          <p:cNvSpPr txBox="1"/>
          <p:nvPr/>
        </p:nvSpPr>
        <p:spPr>
          <a:xfrm>
            <a:off x="106620" y="4386715"/>
            <a:ext cx="55044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Когда использовать?</a:t>
            </a:r>
            <a:r>
              <a:rPr lang="ru-RU" dirty="0"/>
              <a:t> В случаях, если нам важно иметь начальное значение у подписок, то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BehaviorSubject</a:t>
            </a:r>
            <a:r>
              <a:rPr lang="ru-RU" dirty="0"/>
              <a:t> просто незаменим. </a:t>
            </a:r>
          </a:p>
          <a:p>
            <a:endParaRPr lang="ru-RU" dirty="0"/>
          </a:p>
          <a:p>
            <a:r>
              <a:rPr lang="ru-RU" dirty="0"/>
              <a:t>Таким образом, подписка всегда будет иметь последнее (текущее) значение, с которым можно будет работать.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35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ReplaySubject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4773-6061-4FBF-9583-75B43FB7F179}"/>
              </a:ext>
            </a:extLst>
          </p:cNvPr>
          <p:cNvSpPr txBox="1"/>
          <p:nvPr/>
        </p:nvSpPr>
        <p:spPr>
          <a:xfrm>
            <a:off x="52014" y="716959"/>
            <a:ext cx="72334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ReplaySubject</a:t>
            </a:r>
            <a:r>
              <a:rPr lang="ru-RU" dirty="0"/>
              <a:t> — еще один вид </a:t>
            </a:r>
            <a:r>
              <a:rPr lang="ru-RU" dirty="0" err="1"/>
              <a:t>Subject</a:t>
            </a:r>
            <a:r>
              <a:rPr lang="ru-RU" dirty="0"/>
              <a:t>, который также может отправлять старые значения новым подписчикам, как и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BehaviorSubject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Кроме этого, у него есть одна особенность — он может запоминать часть старых значений и отправлять их новым подписчикам. Создавая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ReplaySubject</a:t>
            </a:r>
            <a:r>
              <a:rPr lang="ru-RU" dirty="0"/>
              <a:t>, можно указать количество таковых значений.</a:t>
            </a:r>
            <a:endParaRPr lang="ru-RU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106C7-2DA7-4C41-8632-4F8B0F8AC555}"/>
              </a:ext>
            </a:extLst>
          </p:cNvPr>
          <p:cNvSpPr txBox="1"/>
          <p:nvPr/>
        </p:nvSpPr>
        <p:spPr>
          <a:xfrm>
            <a:off x="52014" y="4113583"/>
            <a:ext cx="70969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Когда использовать?</a:t>
            </a:r>
            <a:r>
              <a:rPr lang="ru-RU" dirty="0"/>
              <a:t> Представим, что мы хотим сохранить последние 10 значений, которые были получены за последнюю минуту перед новой подпиской. </a:t>
            </a:r>
          </a:p>
          <a:p>
            <a:endParaRPr lang="ru-RU" dirty="0"/>
          </a:p>
          <a:p>
            <a:r>
              <a:rPr lang="ru-RU" dirty="0"/>
              <a:t>Например, новый пользователь добавился в чат, и мы хотим показать ему </a:t>
            </a:r>
            <a:r>
              <a:rPr lang="ru-RU" dirty="0" err="1"/>
              <a:t>последнии</a:t>
            </a:r>
            <a:r>
              <a:rPr lang="ru-RU" dirty="0"/>
              <a:t> сообщения.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ReplaySubject</a:t>
            </a:r>
            <a:r>
              <a:rPr lang="ru-RU" dirty="0"/>
              <a:t> позволяет реализовать это самым простым способом.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DD69C-E756-44FB-9880-F6D6E353E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639" y="598763"/>
            <a:ext cx="4696691" cy="60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67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AsyncSubject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4773-6061-4FBF-9583-75B43FB7F179}"/>
              </a:ext>
            </a:extLst>
          </p:cNvPr>
          <p:cNvSpPr txBox="1"/>
          <p:nvPr/>
        </p:nvSpPr>
        <p:spPr>
          <a:xfrm>
            <a:off x="52014" y="716959"/>
            <a:ext cx="12013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AsyncSubject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 </a:t>
            </a:r>
            <a:r>
              <a:rPr lang="ru-RU" dirty="0"/>
              <a:t>— разновидность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Subject</a:t>
            </a:r>
            <a:r>
              <a:rPr lang="ru-RU" dirty="0"/>
              <a:t>, чья особенность заключается в том, что он передает только последнее значение всем своим подписчикам и только после завершения выполнения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Observable</a:t>
            </a:r>
            <a:r>
              <a:rPr lang="ru-RU" dirty="0"/>
              <a:t>.</a:t>
            </a:r>
            <a:endParaRPr lang="ru-RU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1DA29-65EB-4373-A06A-61405AB5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95" y="1581127"/>
            <a:ext cx="6222609" cy="28647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BBB905-D44A-4534-8675-802DAF081877}"/>
              </a:ext>
            </a:extLst>
          </p:cNvPr>
          <p:cNvSpPr txBox="1"/>
          <p:nvPr/>
        </p:nvSpPr>
        <p:spPr>
          <a:xfrm>
            <a:off x="52014" y="4663713"/>
            <a:ext cx="120133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Когда использовать?</a:t>
            </a:r>
            <a:r>
              <a:rPr lang="ru-RU" dirty="0"/>
              <a:t> Пожалуй, самым подходящим вариантом использования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AsyncSubject</a:t>
            </a:r>
            <a:r>
              <a:rPr lang="ru-RU" dirty="0"/>
              <a:t> будет обработка HTTP-запроса, содержащего только один результат, ведь данный вид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Subjects</a:t>
            </a:r>
            <a:r>
              <a:rPr lang="ru-RU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выдаст только одно значение;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завершится, поэтому не нужно будет отписываться;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другие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Observers</a:t>
            </a:r>
            <a:r>
              <a:rPr lang="ru-RU" dirty="0"/>
              <a:t> смогут подписаться даже после завершения запроса.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6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Observables vs promise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053FFF8-3854-4051-B87C-9E843B564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80973"/>
              </p:ext>
            </p:extLst>
          </p:nvPr>
        </p:nvGraphicFramePr>
        <p:xfrm>
          <a:off x="2091377" y="1295619"/>
          <a:ext cx="81280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32320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677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64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Эмитят</a:t>
                      </a:r>
                      <a:r>
                        <a:rPr lang="ru-RU" dirty="0"/>
                        <a:t> несколько значений в течение определенного периода времени.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Эмитят</a:t>
                      </a:r>
                      <a:r>
                        <a:rPr lang="ru-RU" dirty="0"/>
                        <a:t> одно значение в течение определенного периода времени.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5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Лениевые</a:t>
                      </a:r>
                      <a:r>
                        <a:rPr lang="ru-RU" dirty="0"/>
                        <a:t>: не выполняются до тех пор пока мы не подпишемся (вызовем метод .</a:t>
                      </a:r>
                      <a:r>
                        <a:rPr lang="ru-RU" dirty="0" err="1"/>
                        <a:t>subscribe</a:t>
                      </a:r>
                      <a:r>
                        <a:rPr lang="ru-RU" dirty="0"/>
                        <a:t>) на них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ленивые выполняются сразу после создания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27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Можно отменить - отписавшись (вызвать метод .</a:t>
                      </a:r>
                      <a:r>
                        <a:rPr lang="ru-RU" dirty="0" err="1"/>
                        <a:t>unsubscribe</a:t>
                      </a:r>
                      <a:r>
                        <a:rPr lang="ru-RU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Нельзя отменить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5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Предоставляют множество различных операторов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предоставляют операторов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0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Можно повторить (</a:t>
                      </a:r>
                      <a:r>
                        <a:rPr lang="ru-RU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retry</a:t>
                      </a:r>
                      <a:r>
                        <a:rPr lang="ru-RU" dirty="0"/>
                        <a:t> и </a:t>
                      </a:r>
                      <a:r>
                        <a:rPr lang="ru-RU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retryWhen</a:t>
                      </a:r>
                      <a:r>
                        <a:rPr lang="ru-RU" dirty="0"/>
                        <a:t>) и сделать это легко, в отличие от 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Promises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24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4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Observables vs promise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B7165-5712-4D99-8035-728E28AB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35" y="607342"/>
            <a:ext cx="8518130" cy="577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8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Потоки в </a:t>
            </a:r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63D00-32B4-426D-B4A3-28E454840DA1}"/>
              </a:ext>
            </a:extLst>
          </p:cNvPr>
          <p:cNvSpPr txBox="1"/>
          <p:nvPr/>
        </p:nvSpPr>
        <p:spPr>
          <a:xfrm>
            <a:off x="52014" y="701218"/>
            <a:ext cx="12013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Поток (Stream) – это серия событий, происходящих за определенный период времени. Поток может использоваться для обработки любого типа событий: клики и </a:t>
            </a:r>
            <a:r>
              <a:rPr lang="ru-RU" dirty="0" err="1"/>
              <a:t>скролл</a:t>
            </a:r>
            <a:r>
              <a:rPr lang="ru-RU" dirty="0"/>
              <a:t> мыши, ввод с клавиатуры, обработка данных и т.д.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71488-A5E0-43AF-A315-00B8C3AA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27" y="1587647"/>
            <a:ext cx="8775865" cy="2352419"/>
          </a:xfrm>
          <a:prstGeom prst="rect">
            <a:avLst/>
          </a:prstGeom>
        </p:spPr>
      </p:pic>
      <p:pic>
        <p:nvPicPr>
          <p:cNvPr id="3074" name="Picture 2" descr="RxJS - interval">
            <a:extLst>
              <a:ext uri="{FF2B5EF4-FFF2-40B4-BE49-F238E27FC236}">
                <a16:creationId xmlns:a16="http://schemas.microsoft.com/office/drawing/2014/main" id="{024CB784-15FD-4A62-B76C-86DFB873F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93" y="4094143"/>
            <a:ext cx="9146734" cy="24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5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Observable </a:t>
            </a:r>
            <a:r>
              <a:rPr lang="ru-RU" dirty="0"/>
              <a:t>в </a:t>
            </a:r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63D00-32B4-426D-B4A3-28E454840DA1}"/>
              </a:ext>
            </a:extLst>
          </p:cNvPr>
          <p:cNvSpPr txBox="1"/>
          <p:nvPr/>
        </p:nvSpPr>
        <p:spPr>
          <a:xfrm>
            <a:off x="52014" y="701218"/>
            <a:ext cx="120133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Объект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Observable</a:t>
            </a:r>
            <a:r>
              <a:rPr lang="ru-RU" dirty="0"/>
              <a:t>(наблюдаемый)</a:t>
            </a:r>
            <a:r>
              <a:rPr lang="en-US" dirty="0"/>
              <a:t> - </a:t>
            </a:r>
            <a:r>
              <a:rPr lang="ru-RU" dirty="0"/>
              <a:t>используется для обработки цепочек событий, например, манипуляции с мышью (клики, курсор, </a:t>
            </a:r>
            <a:r>
              <a:rPr lang="ru-RU" dirty="0" err="1"/>
              <a:t>скролл</a:t>
            </a:r>
            <a:r>
              <a:rPr lang="ru-RU" dirty="0"/>
              <a:t>) или клавиатурой, перебор значений (числа, строки, объекты или массивы), которые помогают управлять этапами прохождения событий. 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Observable</a:t>
            </a:r>
            <a:r>
              <a:rPr lang="ru-RU" dirty="0"/>
              <a:t> — это поток событий во времени, на который мы можем подписаться и выполнить какие-либо преобразования.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83945-E0CC-4C10-993E-F8669A17C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1" y="2978125"/>
            <a:ext cx="11487150" cy="1114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7DA5B2-5EB5-41F5-9DAE-A80DED900F42}"/>
              </a:ext>
            </a:extLst>
          </p:cNvPr>
          <p:cNvSpPr txBox="1"/>
          <p:nvPr/>
        </p:nvSpPr>
        <p:spPr>
          <a:xfrm>
            <a:off x="149310" y="4092550"/>
            <a:ext cx="11893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Поток может быть завершен успешно с течением времени, либо завершен с ошибкой, либо не </a:t>
            </a:r>
            <a:r>
              <a:rPr lang="ru-RU" dirty="0" err="1"/>
              <a:t>завершет</a:t>
            </a:r>
            <a:r>
              <a:rPr lang="ru-RU" dirty="0"/>
              <a:t> вообще ( до тех пор пока наше приложение работает).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и использование </a:t>
            </a:r>
            <a:r>
              <a:rPr lang="ru-RU" dirty="0" err="1"/>
              <a:t>observable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F91AA-6066-4060-BE11-F16203568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84" y="603229"/>
            <a:ext cx="63531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7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возвращающие </a:t>
            </a:r>
            <a:r>
              <a:rPr lang="en-US" dirty="0"/>
              <a:t>Observable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3929-D75B-498B-85B8-F2AEA8DC610E}"/>
              </a:ext>
            </a:extLst>
          </p:cNvPr>
          <p:cNvSpPr txBox="1"/>
          <p:nvPr/>
        </p:nvSpPr>
        <p:spPr>
          <a:xfrm>
            <a:off x="52014" y="1838805"/>
            <a:ext cx="6871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EB5757"/>
                </a:solidFill>
                <a:effectLst/>
                <a:latin typeface="SFMono-Regular"/>
              </a:rPr>
              <a:t>of</a:t>
            </a:r>
            <a:r>
              <a:rPr lang="ru-RU" b="1" i="1" dirty="0">
                <a:solidFill>
                  <a:srgbClr val="EB5757"/>
                </a:solidFill>
                <a:effectLst/>
                <a:latin typeface="SFMono-Regular"/>
              </a:rPr>
              <a:t>(</a:t>
            </a:r>
            <a:r>
              <a:rPr lang="ru-RU" b="1" i="1" dirty="0" err="1">
                <a:solidFill>
                  <a:srgbClr val="EB5757"/>
                </a:solidFill>
                <a:effectLst/>
                <a:latin typeface="SFMono-Regular"/>
              </a:rPr>
              <a:t>arg</a:t>
            </a:r>
            <a:r>
              <a:rPr lang="ru-RU" b="1" i="1" dirty="0">
                <a:solidFill>
                  <a:srgbClr val="EB5757"/>
                </a:solidFill>
                <a:effectLst/>
                <a:latin typeface="SFMono-Regular"/>
              </a:rPr>
              <a:t>) </a:t>
            </a:r>
            <a:r>
              <a:rPr lang="ru-RU" dirty="0"/>
              <a:t>- Преобразует любое переданное ему значение или значения, разделённые запятой, в объект </a:t>
            </a:r>
            <a:r>
              <a:rPr lang="ru-RU" dirty="0" err="1"/>
              <a:t>Observable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192C31-45E4-4E23-9234-30AFAC90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4" y="646767"/>
            <a:ext cx="3895107" cy="3030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68C862-76EA-4527-A7B2-D3C66D8EF93A}"/>
              </a:ext>
            </a:extLst>
          </p:cNvPr>
          <p:cNvSpPr txBox="1"/>
          <p:nvPr/>
        </p:nvSpPr>
        <p:spPr>
          <a:xfrm>
            <a:off x="52013" y="5023698"/>
            <a:ext cx="6871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from</a:t>
            </a:r>
            <a:r>
              <a:rPr lang="ru-RU" b="1" dirty="0">
                <a:solidFill>
                  <a:srgbClr val="EB5757"/>
                </a:solidFill>
                <a:effectLst/>
                <a:latin typeface="SFMono-Regular"/>
              </a:rPr>
              <a:t>(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iterable</a:t>
            </a:r>
            <a:r>
              <a:rPr lang="ru-RU" b="1" dirty="0">
                <a:solidFill>
                  <a:srgbClr val="EB5757"/>
                </a:solidFill>
                <a:effectLst/>
                <a:latin typeface="SFMono-Regular"/>
              </a:rPr>
              <a:t>) </a:t>
            </a:r>
            <a:r>
              <a:rPr lang="ru-RU" dirty="0"/>
              <a:t>- Преобразует итерируемые значения в объект </a:t>
            </a:r>
            <a:r>
              <a:rPr lang="ru-RU" dirty="0" err="1"/>
              <a:t>Observable</a:t>
            </a:r>
            <a:r>
              <a:rPr lang="ru-RU" dirty="0"/>
              <a:t> (можно использовать и </a:t>
            </a:r>
            <a:r>
              <a:rPr lang="ru-RU" dirty="0" err="1"/>
              <a:t>промисы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DCD307-B3D7-46BE-8437-BC1063BF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4" y="3906613"/>
            <a:ext cx="3954238" cy="28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676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{FDE4013B-91DF-4223-9A94-172D9A9FC53A}tf10001115</Template>
  <TotalTime>1040</TotalTime>
  <Words>1576</Words>
  <Application>Microsoft Office PowerPoint</Application>
  <PresentationFormat>Widescreen</PresentationFormat>
  <Paragraphs>142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Corbel</vt:lpstr>
      <vt:lpstr>Gill Sans MT</vt:lpstr>
      <vt:lpstr>Roboto Mono</vt:lpstr>
      <vt:lpstr>SFMono-Regular</vt:lpstr>
      <vt:lpstr>Parcel</vt:lpstr>
      <vt:lpstr>18. Rxjs</vt:lpstr>
      <vt:lpstr>Реактивное программирование</vt:lpstr>
      <vt:lpstr>RxJS</vt:lpstr>
      <vt:lpstr>Observables vs promise</vt:lpstr>
      <vt:lpstr>Observables vs promise</vt:lpstr>
      <vt:lpstr>Потоки в rxjs</vt:lpstr>
      <vt:lpstr>Observable в RxJS</vt:lpstr>
      <vt:lpstr>Создание и использование observable</vt:lpstr>
      <vt:lpstr>Методы возвращающие Observable</vt:lpstr>
      <vt:lpstr>Методы возвращающие Observable</vt:lpstr>
      <vt:lpstr>Observer</vt:lpstr>
      <vt:lpstr>Observer</vt:lpstr>
      <vt:lpstr>Итого</vt:lpstr>
      <vt:lpstr>Rxjs. Практика</vt:lpstr>
      <vt:lpstr>Rxjs. Практика</vt:lpstr>
      <vt:lpstr>Rxjs. Практика</vt:lpstr>
      <vt:lpstr>Операторы</vt:lpstr>
      <vt:lpstr>Операторы</vt:lpstr>
      <vt:lpstr>ОПЕРАТОРЫ</vt:lpstr>
      <vt:lpstr>Операторы комбинирования нескольких потоков</vt:lpstr>
      <vt:lpstr>Операторы комбинирования нескольких потоков</vt:lpstr>
      <vt:lpstr>Операторы комбинирования нескольких потоков</vt:lpstr>
      <vt:lpstr>Операторы фильтрации потока</vt:lpstr>
      <vt:lpstr>Операторы фильтрации потока</vt:lpstr>
      <vt:lpstr>Операторы фильтрации потока</vt:lpstr>
      <vt:lpstr>Операторы трансформации потока</vt:lpstr>
      <vt:lpstr>Операторы трансформации потока</vt:lpstr>
      <vt:lpstr>Операторы трансформации потока</vt:lpstr>
      <vt:lpstr>Операторы трансформации потока</vt:lpstr>
      <vt:lpstr>Hot vs cold observables</vt:lpstr>
      <vt:lpstr>Subject</vt:lpstr>
      <vt:lpstr>Subject</vt:lpstr>
      <vt:lpstr>BehaviorSubject</vt:lpstr>
      <vt:lpstr>ReplaySubject</vt:lpstr>
      <vt:lpstr>AsyncSubject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 Unit тесты</dc:title>
  <dc:creator>roman</dc:creator>
  <cp:lastModifiedBy>roman</cp:lastModifiedBy>
  <cp:revision>152</cp:revision>
  <dcterms:created xsi:type="dcterms:W3CDTF">2023-11-27T14:25:16Z</dcterms:created>
  <dcterms:modified xsi:type="dcterms:W3CDTF">2024-12-02T17:15:38Z</dcterms:modified>
</cp:coreProperties>
</file>