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A03-C1DD-422A-8952-99677B664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19. </a:t>
            </a:r>
            <a:r>
              <a:rPr lang="ru-RU" dirty="0"/>
              <a:t>Фреймворки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F25F9-7FEC-48F3-ABD7-1E7DDEA285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3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A897-8832-40E9-8CD9-D8E78FB4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2" y="97794"/>
            <a:ext cx="12019254" cy="513785"/>
          </a:xfrm>
        </p:spPr>
        <p:txBody>
          <a:bodyPr>
            <a:normAutofit fontScale="90000"/>
          </a:bodyPr>
          <a:lstStyle/>
          <a:p>
            <a:r>
              <a:rPr lang="en-US" dirty="0"/>
              <a:t>FE</a:t>
            </a:r>
            <a:r>
              <a:rPr lang="ru-RU" dirty="0"/>
              <a:t>-фреймворк</a:t>
            </a:r>
            <a:r>
              <a:rPr lang="en-US" dirty="0"/>
              <a:t>. Angular</a:t>
            </a:r>
          </a:p>
        </p:txBody>
      </p:sp>
      <p:sp>
        <p:nvSpPr>
          <p:cNvPr id="3" name="AutoShape 2" descr="Supercharge Your Website Using PWA: Installable Website - DEV Community">
            <a:extLst>
              <a:ext uri="{FF2B5EF4-FFF2-40B4-BE49-F238E27FC236}">
                <a16:creationId xmlns:a16="http://schemas.microsoft.com/office/drawing/2014/main" id="{03007DB7-F5A3-41A9-914F-E935A374FF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Supercharge Your Website Using PWA: Installable Website - DEV Community">
            <a:extLst>
              <a:ext uri="{FF2B5EF4-FFF2-40B4-BE49-F238E27FC236}">
                <a16:creationId xmlns:a16="http://schemas.microsoft.com/office/drawing/2014/main" id="{BA052F51-737D-41FF-B408-4BEFEEC566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Advantages and Disadvantages of PWA">
            <a:extLst>
              <a:ext uri="{FF2B5EF4-FFF2-40B4-BE49-F238E27FC236}">
                <a16:creationId xmlns:a16="http://schemas.microsoft.com/office/drawing/2014/main" id="{2CD46DD2-5D82-4DF6-ACD7-D90CC4C0DA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64D03-B6D3-44F3-91A8-E471FD489AFC}"/>
              </a:ext>
            </a:extLst>
          </p:cNvPr>
          <p:cNvSpPr txBox="1"/>
          <p:nvPr/>
        </p:nvSpPr>
        <p:spPr>
          <a:xfrm>
            <a:off x="2202873" y="806026"/>
            <a:ext cx="9898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Angular</a:t>
            </a:r>
            <a:r>
              <a:rPr lang="ru-RU" dirty="0"/>
              <a:t> - полноценный фреймворк от Google для создания крупных и сложных веб-приложений.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71F013-0E74-4DD4-8379-322B34798AAE}"/>
              </a:ext>
            </a:extLst>
          </p:cNvPr>
          <p:cNvSpPr txBox="1"/>
          <p:nvPr/>
        </p:nvSpPr>
        <p:spPr>
          <a:xfrm>
            <a:off x="209798" y="2863080"/>
            <a:ext cx="1189115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Ключевые особенности:</a:t>
            </a:r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effectLst/>
              </a:rPr>
              <a:t>Модульность:</a:t>
            </a:r>
            <a:r>
              <a:rPr lang="ru-RU" dirty="0"/>
              <a:t> </a:t>
            </a:r>
            <a:r>
              <a:rPr lang="ru-RU" dirty="0" err="1"/>
              <a:t>Angular</a:t>
            </a:r>
            <a:r>
              <a:rPr lang="ru-RU" dirty="0"/>
              <a:t> разделяет приложение на модули, что способствует структурированию кода и легкости поддержки.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effectLst/>
              </a:rPr>
              <a:t>Двустороннее связывание данных:</a:t>
            </a:r>
            <a:r>
              <a:rPr lang="ru-RU" dirty="0"/>
              <a:t> Автоматическое обновление данных в представлении и наоборот, что упрощает управление состоянием.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effectLst/>
              </a:rPr>
              <a:t>Инъекция зависимостей:</a:t>
            </a:r>
            <a:r>
              <a:rPr lang="ru-RU" dirty="0"/>
              <a:t> Механизм внедрения зависимостей облегчает управление компонентами и их зависимостями.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Реактивность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API </a:t>
            </a:r>
            <a:r>
              <a:rPr lang="ru-RU" b="1" dirty="0"/>
              <a:t>для работы с формами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D5895E-8DC7-4214-81FB-9BE9333465D8}"/>
              </a:ext>
            </a:extLst>
          </p:cNvPr>
          <p:cNvSpPr txBox="1"/>
          <p:nvPr/>
        </p:nvSpPr>
        <p:spPr>
          <a:xfrm>
            <a:off x="330717" y="5827906"/>
            <a:ext cx="1014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Примеры приложений</a:t>
            </a:r>
            <a:r>
              <a:rPr lang="en-US" dirty="0"/>
              <a:t>: </a:t>
            </a:r>
            <a:r>
              <a:rPr lang="ru-RU" dirty="0"/>
              <a:t>Большинство сервисов </a:t>
            </a:r>
            <a:r>
              <a:rPr lang="en-US" dirty="0"/>
              <a:t>Google, </a:t>
            </a:r>
            <a:r>
              <a:rPr lang="en-US" dirty="0">
                <a:effectLst/>
              </a:rPr>
              <a:t>Microsoft Office Online</a:t>
            </a:r>
            <a:r>
              <a:rPr lang="en-US" dirty="0"/>
              <a:t>, Forbes, IBM cloud </a:t>
            </a:r>
            <a:r>
              <a:rPr lang="ru-RU" dirty="0"/>
              <a:t>и </a:t>
            </a:r>
            <a:r>
              <a:rPr lang="ru-RU" dirty="0" err="1"/>
              <a:t>др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DC892-CFA0-446F-9D79-F1D86DF06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691" y="461374"/>
            <a:ext cx="2401706" cy="240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32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A897-8832-40E9-8CD9-D8E78FB4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2" y="97794"/>
            <a:ext cx="12019254" cy="513785"/>
          </a:xfrm>
        </p:spPr>
        <p:txBody>
          <a:bodyPr>
            <a:normAutofit fontScale="90000"/>
          </a:bodyPr>
          <a:lstStyle/>
          <a:p>
            <a:r>
              <a:rPr lang="en-US" dirty="0"/>
              <a:t>FE</a:t>
            </a:r>
            <a:r>
              <a:rPr lang="ru-RU" dirty="0"/>
              <a:t>-фреймворк</a:t>
            </a:r>
            <a:r>
              <a:rPr lang="en-US" dirty="0"/>
              <a:t>. VUE</a:t>
            </a:r>
          </a:p>
        </p:txBody>
      </p:sp>
      <p:sp>
        <p:nvSpPr>
          <p:cNvPr id="3" name="AutoShape 2" descr="Supercharge Your Website Using PWA: Installable Website - DEV Community">
            <a:extLst>
              <a:ext uri="{FF2B5EF4-FFF2-40B4-BE49-F238E27FC236}">
                <a16:creationId xmlns:a16="http://schemas.microsoft.com/office/drawing/2014/main" id="{03007DB7-F5A3-41A9-914F-E935A374FF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Supercharge Your Website Using PWA: Installable Website - DEV Community">
            <a:extLst>
              <a:ext uri="{FF2B5EF4-FFF2-40B4-BE49-F238E27FC236}">
                <a16:creationId xmlns:a16="http://schemas.microsoft.com/office/drawing/2014/main" id="{BA052F51-737D-41FF-B408-4BEFEEC566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Advantages and Disadvantages of PWA">
            <a:extLst>
              <a:ext uri="{FF2B5EF4-FFF2-40B4-BE49-F238E27FC236}">
                <a16:creationId xmlns:a16="http://schemas.microsoft.com/office/drawing/2014/main" id="{2CD46DD2-5D82-4DF6-ACD7-D90CC4C0DA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64D03-B6D3-44F3-91A8-E471FD489AFC}"/>
              </a:ext>
            </a:extLst>
          </p:cNvPr>
          <p:cNvSpPr txBox="1"/>
          <p:nvPr/>
        </p:nvSpPr>
        <p:spPr>
          <a:xfrm>
            <a:off x="2202873" y="806026"/>
            <a:ext cx="98980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Vue.js — прогрессивный фреймворк, созданный для построения пользовательских интерфейсов. Его особенности включают в себя простой синтаксис и гибкость, что делает его привлекательным для широкого спектра разработчиков с различным уровнем опыта.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71F013-0E74-4DD4-8379-322B34798AAE}"/>
              </a:ext>
            </a:extLst>
          </p:cNvPr>
          <p:cNvSpPr txBox="1"/>
          <p:nvPr/>
        </p:nvSpPr>
        <p:spPr>
          <a:xfrm>
            <a:off x="209798" y="2863080"/>
            <a:ext cx="1189115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Ключевые особенности:</a:t>
            </a:r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Реактивность:</a:t>
            </a:r>
            <a:r>
              <a:rPr lang="ru-RU" dirty="0"/>
              <a:t> Vue.js предоставляет мощную систему реактивности. Это означает, что при изменении данных автоматически обновляется интерфейс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Компонентный подход:</a:t>
            </a:r>
            <a:r>
              <a:rPr lang="ru-RU" dirty="0"/>
              <a:t> Аналогично </a:t>
            </a:r>
            <a:r>
              <a:rPr lang="ru-RU" dirty="0" err="1"/>
              <a:t>React</a:t>
            </a:r>
            <a:r>
              <a:rPr lang="ru-RU" dirty="0"/>
              <a:t>, Vue.js основывается на компонентной архитектуре.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Простота использования:</a:t>
            </a:r>
            <a:r>
              <a:rPr lang="ru-RU" dirty="0"/>
              <a:t> Vue.js известен своей легкостью изучения и интеграции. Простой синтаксис и интуитивно понятные концепции делают его доступным для начинающих разработчиков.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D5895E-8DC7-4214-81FB-9BE9333465D8}"/>
              </a:ext>
            </a:extLst>
          </p:cNvPr>
          <p:cNvSpPr txBox="1"/>
          <p:nvPr/>
        </p:nvSpPr>
        <p:spPr>
          <a:xfrm>
            <a:off x="209798" y="6247134"/>
            <a:ext cx="529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Примеры приложений</a:t>
            </a:r>
            <a:r>
              <a:rPr lang="en-US" dirty="0"/>
              <a:t>: Netflix, </a:t>
            </a:r>
            <a:r>
              <a:rPr lang="en-US" dirty="0" err="1"/>
              <a:t>taobo</a:t>
            </a:r>
            <a:r>
              <a:rPr lang="en-US" dirty="0"/>
              <a:t>, </a:t>
            </a:r>
            <a:r>
              <a:rPr lang="en-US" dirty="0" err="1"/>
              <a:t>Euronews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др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D88F0B-482B-4BBE-8114-1B4D7E125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20" y="72611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A897-8832-40E9-8CD9-D8E78FB4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2" y="97794"/>
            <a:ext cx="12019254" cy="513785"/>
          </a:xfrm>
        </p:spPr>
        <p:txBody>
          <a:bodyPr>
            <a:normAutofit fontScale="90000"/>
          </a:bodyPr>
          <a:lstStyle/>
          <a:p>
            <a:r>
              <a:rPr lang="en-US" dirty="0"/>
              <a:t>FE</a:t>
            </a:r>
            <a:r>
              <a:rPr lang="ru-RU" dirty="0"/>
              <a:t>-фреймворк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39DE5-32C0-439C-A252-FA3BE69EC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2" y="726117"/>
            <a:ext cx="11852999" cy="924554"/>
          </a:xfrm>
        </p:spPr>
        <p:txBody>
          <a:bodyPr/>
          <a:lstStyle/>
          <a:p>
            <a:pPr marL="0" indent="0">
              <a:buNone/>
            </a:pPr>
            <a:r>
              <a:rPr lang="ru-RU" b="1" dirty="0" err="1">
                <a:effectLst/>
              </a:rPr>
              <a:t>Frontend</a:t>
            </a:r>
            <a:r>
              <a:rPr lang="ru-RU" b="1" dirty="0">
                <a:effectLst/>
              </a:rPr>
              <a:t> фреймворк</a:t>
            </a:r>
            <a:r>
              <a:rPr lang="ru-RU" dirty="0"/>
              <a:t> – это набор предопределенных инструментов и библиотек, созданных для облегчения разработки пользовательского интерфейса. 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E209B0-6353-4408-AFB0-3FC89F99A4E1}"/>
              </a:ext>
            </a:extLst>
          </p:cNvPr>
          <p:cNvSpPr txBox="1"/>
          <p:nvPr/>
        </p:nvSpPr>
        <p:spPr>
          <a:xfrm>
            <a:off x="81702" y="1537855"/>
            <a:ext cx="12019254" cy="4203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Какие задачи решает фреймворк?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b="1" dirty="0">
                <a:effectLst/>
              </a:rPr>
              <a:t>Упрощение разработки. </a:t>
            </a:r>
            <a:r>
              <a:rPr lang="en-US" dirty="0"/>
              <a:t>FE-</a:t>
            </a:r>
            <a:r>
              <a:rPr lang="ru-RU" dirty="0"/>
              <a:t>фреймворки предоставляют готовые решения для множества стандартных задач, что существенно упрощает жизнь разработчиков. Это включает в себя: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b="1" dirty="0"/>
              <a:t>Компонентный подход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b="1" dirty="0"/>
              <a:t>Готовые решения для стандартных задач</a:t>
            </a:r>
            <a:endParaRPr lang="ru-RU" b="1" dirty="0">
              <a:effectLst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b="1" dirty="0">
                <a:effectLst/>
              </a:rPr>
              <a:t>Повышение эффективности кода</a:t>
            </a:r>
            <a:endParaRPr lang="en-US" b="1" dirty="0">
              <a:effectLst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effectLst/>
              </a:rPr>
              <a:t>E</a:t>
            </a:r>
            <a:r>
              <a:rPr lang="ru-RU" b="1" dirty="0" err="1">
                <a:effectLst/>
              </a:rPr>
              <a:t>динообразие</a:t>
            </a:r>
            <a:r>
              <a:rPr lang="ru-RU" b="1" dirty="0">
                <a:effectLst/>
              </a:rPr>
              <a:t> в разработке</a:t>
            </a:r>
            <a:r>
              <a:rPr lang="ru-RU" dirty="0"/>
              <a:t>: Фреймворки устанавливают стандарты и практики, что обеспечивает единообразие в коде всего проекта. 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b="1" dirty="0">
                <a:effectLst/>
              </a:rPr>
              <a:t>Решение проблем </a:t>
            </a:r>
            <a:r>
              <a:rPr lang="ru-RU" b="1" dirty="0" err="1">
                <a:effectLst/>
              </a:rPr>
              <a:t>кроссбраузерности</a:t>
            </a:r>
            <a:endParaRPr lang="en-US" b="1" dirty="0">
              <a:effectLst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b="1" dirty="0">
                <a:effectLst/>
              </a:rPr>
              <a:t>Масштабируемость проектов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0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A897-8832-40E9-8CD9-D8E78FB4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2" y="97794"/>
            <a:ext cx="12019254" cy="513785"/>
          </a:xfrm>
        </p:spPr>
        <p:txBody>
          <a:bodyPr>
            <a:normAutofit fontScale="90000"/>
          </a:bodyPr>
          <a:lstStyle/>
          <a:p>
            <a:r>
              <a:rPr lang="en-US" dirty="0"/>
              <a:t>FE</a:t>
            </a:r>
            <a:r>
              <a:rPr lang="ru-RU" dirty="0"/>
              <a:t>-фреймворк</a:t>
            </a:r>
            <a:r>
              <a:rPr lang="en-US" dirty="0"/>
              <a:t>. </a:t>
            </a:r>
            <a:r>
              <a:rPr lang="ru-RU" dirty="0"/>
              <a:t>Возможности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E0DB1-96DD-48A7-8A56-D46DEA194F97}"/>
              </a:ext>
            </a:extLst>
          </p:cNvPr>
          <p:cNvSpPr txBox="1"/>
          <p:nvPr/>
        </p:nvSpPr>
        <p:spPr>
          <a:xfrm>
            <a:off x="81702" y="703429"/>
            <a:ext cx="1201925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Компонентный подход: </a:t>
            </a:r>
            <a:r>
              <a:rPr lang="ru-RU" dirty="0"/>
              <a:t>В этом контексте компоненты представляют собой основные элементы, из которых строится пользовательский интерфейс. Фреймворки обеспечивают структуру для создания и повторного использования этих компонентов. Повторное использование компонентов является ключевым преимуществом, поскольку это улучшает общую </a:t>
            </a:r>
            <a:r>
              <a:rPr lang="ru-RU" dirty="0" err="1"/>
              <a:t>поддерживаемость</a:t>
            </a:r>
            <a:r>
              <a:rPr lang="ru-RU" dirty="0"/>
              <a:t> кода и облегчает разделение ответственности между различными частями приложения.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Управление состоянием: </a:t>
            </a:r>
            <a:r>
              <a:rPr lang="ru-RU" dirty="0"/>
              <a:t>Механизмы управления состоянием, такие как </a:t>
            </a:r>
            <a:r>
              <a:rPr lang="ru-RU" dirty="0" err="1"/>
              <a:t>Redux</a:t>
            </a:r>
            <a:r>
              <a:rPr lang="ru-RU" dirty="0"/>
              <a:t> в </a:t>
            </a:r>
            <a:r>
              <a:rPr lang="ru-RU" dirty="0" err="1"/>
              <a:t>React</a:t>
            </a:r>
            <a:r>
              <a:rPr lang="ru-RU" dirty="0"/>
              <a:t> или </a:t>
            </a:r>
            <a:r>
              <a:rPr lang="ru-RU" dirty="0" err="1"/>
              <a:t>NgRx</a:t>
            </a:r>
            <a:r>
              <a:rPr lang="ru-RU" dirty="0"/>
              <a:t> в </a:t>
            </a:r>
            <a:r>
              <a:rPr lang="ru-RU" dirty="0" err="1"/>
              <a:t>Angular</a:t>
            </a:r>
            <a:r>
              <a:rPr lang="ru-RU" dirty="0"/>
              <a:t>, предоставляют эффективные инструменты для организации и обновления данных в приложении. Это особенно важно при работе с динамическими данными, такими как данные, изменяющиеся в реальном времени. Эти механизмы позволяют управлять сложными состояниями приложения с минимальными усилиями.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Роутинг</a:t>
            </a:r>
            <a:r>
              <a:rPr lang="ru-RU" b="1" dirty="0"/>
              <a:t>: </a:t>
            </a:r>
            <a:r>
              <a:rPr lang="ru-RU" dirty="0"/>
              <a:t>Механизмы </a:t>
            </a:r>
            <a:r>
              <a:rPr lang="ru-RU" dirty="0" err="1"/>
              <a:t>роутинга</a:t>
            </a:r>
            <a:r>
              <a:rPr lang="ru-RU" dirty="0"/>
              <a:t> встроенные в фреймворки обеспечивают возможность навигации в приложении без перезагрузки страницы. Это создает более плавный и быстрый пользовательский опыт, поскольку переходы между различными частями приложения выполняются без видимых задержек.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Взаимодействие с API: </a:t>
            </a:r>
            <a:r>
              <a:rPr lang="ru-RU" dirty="0"/>
              <a:t>Фреймворки предоставляют удобные инструменты для взаимодействия с сервером. Встроенные HTTP-клиенты упрощают асинхронную загрузку данных, делая процесс общения с сервером более эффективным и удобным для разработчика.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125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A897-8832-40E9-8CD9-D8E78FB4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2" y="97794"/>
            <a:ext cx="12019254" cy="513785"/>
          </a:xfrm>
        </p:spPr>
        <p:txBody>
          <a:bodyPr>
            <a:normAutofit fontScale="90000"/>
          </a:bodyPr>
          <a:lstStyle/>
          <a:p>
            <a:r>
              <a:rPr lang="en-US" dirty="0"/>
              <a:t>FE</a:t>
            </a:r>
            <a:r>
              <a:rPr lang="ru-RU" dirty="0"/>
              <a:t>-фреймворк</a:t>
            </a:r>
            <a:r>
              <a:rPr lang="en-US" dirty="0"/>
              <a:t>. </a:t>
            </a:r>
            <a:r>
              <a:rPr lang="ru-RU" dirty="0"/>
              <a:t>Архитектура</a:t>
            </a:r>
            <a:r>
              <a:rPr lang="en-US" dirty="0"/>
              <a:t>. MVC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E48EC-E913-4DE5-8AF1-D51C6876EEBD}"/>
              </a:ext>
            </a:extLst>
          </p:cNvPr>
          <p:cNvSpPr txBox="1"/>
          <p:nvPr/>
        </p:nvSpPr>
        <p:spPr>
          <a:xfrm>
            <a:off x="81701" y="849937"/>
            <a:ext cx="120192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/>
              <a:t>MVC (Model-View-</a:t>
            </a:r>
            <a:r>
              <a:rPr lang="ru-RU" b="1" i="1" dirty="0" err="1"/>
              <a:t>Controller</a:t>
            </a:r>
            <a:r>
              <a:rPr lang="ru-RU" b="1" i="1" dirty="0"/>
              <a:t>) - </a:t>
            </a:r>
            <a:r>
              <a:rPr lang="ru-RU" dirty="0"/>
              <a:t>это архитектурный шаблон, который разделяет приложение на три основных компонента: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Модель (Model):</a:t>
            </a:r>
            <a:r>
              <a:rPr lang="ru-RU" dirty="0"/>
              <a:t> Отвечает за хранение данных и бизнес-логику приложения.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Представление (View):</a:t>
            </a:r>
            <a:r>
              <a:rPr lang="ru-RU" dirty="0"/>
              <a:t> Отображает данные пользователю и отвечает за их визуальное представление.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Контроллер (</a:t>
            </a:r>
            <a:r>
              <a:rPr lang="ru-RU" b="1" dirty="0" err="1"/>
              <a:t>Controller</a:t>
            </a:r>
            <a:r>
              <a:rPr lang="ru-RU" b="1" dirty="0"/>
              <a:t>):</a:t>
            </a:r>
            <a:r>
              <a:rPr lang="ru-RU" dirty="0"/>
              <a:t> Управляет потоком данных, принимает ввод от пользователя и обновляет модель и представление.</a:t>
            </a:r>
          </a:p>
        </p:txBody>
      </p:sp>
      <p:pic>
        <p:nvPicPr>
          <p:cNvPr id="1026" name="Picture 2" descr="MVC (Model-View-Controller): что это такое и как пользоваться моделью">
            <a:extLst>
              <a:ext uri="{FF2B5EF4-FFF2-40B4-BE49-F238E27FC236}">
                <a16:creationId xmlns:a16="http://schemas.microsoft.com/office/drawing/2014/main" id="{5754DB24-6AF2-4666-B91D-0AE780056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382" y="2525091"/>
            <a:ext cx="7252638" cy="405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46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A897-8832-40E9-8CD9-D8E78FB4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2" y="97794"/>
            <a:ext cx="12019254" cy="513785"/>
          </a:xfrm>
        </p:spPr>
        <p:txBody>
          <a:bodyPr>
            <a:normAutofit fontScale="90000"/>
          </a:bodyPr>
          <a:lstStyle/>
          <a:p>
            <a:r>
              <a:rPr lang="en-US" dirty="0"/>
              <a:t>FE</a:t>
            </a:r>
            <a:r>
              <a:rPr lang="ru-RU" dirty="0"/>
              <a:t>-фреймворк</a:t>
            </a:r>
            <a:r>
              <a:rPr lang="en-US" dirty="0"/>
              <a:t>. </a:t>
            </a:r>
            <a:r>
              <a:rPr lang="ru-RU" dirty="0"/>
              <a:t>Архитектура</a:t>
            </a:r>
            <a:r>
              <a:rPr lang="en-US" dirty="0"/>
              <a:t>. MVVM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E48EC-E913-4DE5-8AF1-D51C6876EEBD}"/>
              </a:ext>
            </a:extLst>
          </p:cNvPr>
          <p:cNvSpPr txBox="1"/>
          <p:nvPr/>
        </p:nvSpPr>
        <p:spPr>
          <a:xfrm>
            <a:off x="81701" y="849937"/>
            <a:ext cx="120192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MVVM – это архитектурный паттерн, где: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Модель (Model):</a:t>
            </a:r>
            <a:r>
              <a:rPr lang="ru-RU" dirty="0"/>
              <a:t> Представляет данные и бизнес-логику.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Представление (View):</a:t>
            </a:r>
            <a:r>
              <a:rPr lang="ru-RU" dirty="0"/>
              <a:t> Отвечает за отображение данных.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ViewModel</a:t>
            </a:r>
            <a:r>
              <a:rPr lang="ru-RU" b="1" dirty="0"/>
              <a:t>:</a:t>
            </a:r>
            <a:r>
              <a:rPr lang="ru-RU" dirty="0"/>
              <a:t> Управляет взаимодействием между моделью и представлением.</a:t>
            </a:r>
            <a:endParaRPr lang="en-US" dirty="0"/>
          </a:p>
          <a:p>
            <a:r>
              <a:rPr lang="ru-RU" dirty="0"/>
              <a:t>MVVM особенно полезен при разработке сложных пользовательских интерфейсов, обеспечивая более эффективное управление данными и их визуализацией.</a:t>
            </a:r>
          </a:p>
        </p:txBody>
      </p:sp>
      <p:pic>
        <p:nvPicPr>
          <p:cNvPr id="1028" name="Picture 4" descr="Архитектурные шаблоны в ABAP: MVC, MVP, MVVM, MVA | ABAP/4">
            <a:extLst>
              <a:ext uri="{FF2B5EF4-FFF2-40B4-BE49-F238E27FC236}">
                <a16:creationId xmlns:a16="http://schemas.microsoft.com/office/drawing/2014/main" id="{D15326A0-5803-45C4-AEF6-6C10802F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403" y="2604263"/>
            <a:ext cx="5373584" cy="403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24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A897-8832-40E9-8CD9-D8E78FB4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2" y="97794"/>
            <a:ext cx="12019254" cy="513785"/>
          </a:xfrm>
        </p:spPr>
        <p:txBody>
          <a:bodyPr>
            <a:normAutofit fontScale="90000"/>
          </a:bodyPr>
          <a:lstStyle/>
          <a:p>
            <a:r>
              <a:rPr lang="en-US" dirty="0"/>
              <a:t>FE</a:t>
            </a:r>
            <a:r>
              <a:rPr lang="ru-RU" dirty="0"/>
              <a:t>-фреймворк</a:t>
            </a:r>
            <a:r>
              <a:rPr lang="en-US" dirty="0"/>
              <a:t>. </a:t>
            </a:r>
            <a:r>
              <a:rPr lang="ru-RU" dirty="0"/>
              <a:t>Архитектура</a:t>
            </a:r>
            <a:r>
              <a:rPr lang="en-US" dirty="0"/>
              <a:t>. SPA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E48EC-E913-4DE5-8AF1-D51C6876EEBD}"/>
              </a:ext>
            </a:extLst>
          </p:cNvPr>
          <p:cNvSpPr txBox="1"/>
          <p:nvPr/>
        </p:nvSpPr>
        <p:spPr>
          <a:xfrm>
            <a:off x="81701" y="849937"/>
            <a:ext cx="120192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/>
              <a:t>SPA (Single Page Application) </a:t>
            </a:r>
            <a:r>
              <a:rPr lang="ru-RU" dirty="0"/>
              <a:t>– это подход к разработке веб-приложений, где весь контент загружается один раз при начале работы приложения, и далее взаимодействие с приложением происходит без перезагрузки страницы. Важные аспекты SPA включают: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Загрузка ресурсов:</a:t>
            </a:r>
            <a:r>
              <a:rPr lang="ru-RU" dirty="0"/>
              <a:t> Все необходимые ресурсы, такие как HTML, CSS, и JavaScript, загружаются один раз в начале работы приложения.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Навигация на клиенте:</a:t>
            </a:r>
            <a:r>
              <a:rPr lang="ru-RU" dirty="0"/>
              <a:t> SPA осуществляет навигацию на клиенте, обрабатывая изменения URL без перезагрузки страницы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Более динамичный пользовательский опыт:</a:t>
            </a:r>
            <a:r>
              <a:rPr lang="ru-RU" dirty="0"/>
              <a:t> Поскольку переходы между различными частями приложения выполняются на клиентской стороне, пользователи могут взаимодействовать с приложением более плавно и без видимых задержек.</a:t>
            </a:r>
          </a:p>
        </p:txBody>
      </p:sp>
      <p:pic>
        <p:nvPicPr>
          <p:cNvPr id="2050" name="Picture 2" descr="Single Page Application Vs. Progressive Web App: A Comparison">
            <a:extLst>
              <a:ext uri="{FF2B5EF4-FFF2-40B4-BE49-F238E27FC236}">
                <a16:creationId xmlns:a16="http://schemas.microsoft.com/office/drawing/2014/main" id="{4932B36E-E5B8-40D7-A388-BA012073B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035" y="3712259"/>
            <a:ext cx="6095893" cy="304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63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A897-8832-40E9-8CD9-D8E78FB4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2" y="97794"/>
            <a:ext cx="12019254" cy="513785"/>
          </a:xfrm>
        </p:spPr>
        <p:txBody>
          <a:bodyPr>
            <a:normAutofit fontScale="90000"/>
          </a:bodyPr>
          <a:lstStyle/>
          <a:p>
            <a:r>
              <a:rPr lang="en-US" dirty="0"/>
              <a:t>FE</a:t>
            </a:r>
            <a:r>
              <a:rPr lang="ru-RU" dirty="0"/>
              <a:t>-фреймворк</a:t>
            </a:r>
            <a:r>
              <a:rPr lang="en-US" dirty="0"/>
              <a:t>. </a:t>
            </a:r>
            <a:r>
              <a:rPr lang="ru-RU" dirty="0"/>
              <a:t>Архитектура</a:t>
            </a:r>
            <a:r>
              <a:rPr lang="en-US" dirty="0"/>
              <a:t>. SSR. CSR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CF0EB-B80A-4071-A326-A47EE6152A15}"/>
              </a:ext>
            </a:extLst>
          </p:cNvPr>
          <p:cNvSpPr txBox="1"/>
          <p:nvPr/>
        </p:nvSpPr>
        <p:spPr>
          <a:xfrm>
            <a:off x="81702" y="786556"/>
            <a:ext cx="120192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SSR (Server-Side </a:t>
            </a:r>
            <a:r>
              <a:rPr lang="ru-RU" b="1" dirty="0" err="1"/>
              <a:t>Rendering</a:t>
            </a:r>
            <a:r>
              <a:rPr lang="ru-RU" b="1" dirty="0"/>
              <a:t>):</a:t>
            </a:r>
            <a:r>
              <a:rPr lang="ru-RU" dirty="0"/>
              <a:t> Выполняет рендеринг страниц на сервере перед отправкой клиенту, улучшая производительность и SEO (оптимизация для поисковых систем).</a:t>
            </a:r>
            <a:endParaRPr lang="en-US" dirty="0"/>
          </a:p>
          <a:p>
            <a:endParaRPr lang="ru-RU" dirty="0"/>
          </a:p>
          <a:p>
            <a:r>
              <a:rPr lang="ru-RU" b="1" dirty="0"/>
              <a:t>CSR (Client-Side </a:t>
            </a:r>
            <a:r>
              <a:rPr lang="ru-RU" b="1" dirty="0" err="1"/>
              <a:t>Rendering</a:t>
            </a:r>
            <a:r>
              <a:rPr lang="ru-RU" b="1" dirty="0"/>
              <a:t>):</a:t>
            </a:r>
            <a:r>
              <a:rPr lang="ru-RU" dirty="0"/>
              <a:t> Рендерит страницу на стороне клиента, обеспечивая более динамичный пользовательский опыт, но требует больше ресурсов у клиента.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7E18D31-813C-4EF4-A1AC-112732B70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193" y="2391168"/>
            <a:ext cx="5398700" cy="402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210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A897-8832-40E9-8CD9-D8E78FB4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2" y="97794"/>
            <a:ext cx="12019254" cy="513785"/>
          </a:xfrm>
        </p:spPr>
        <p:txBody>
          <a:bodyPr>
            <a:normAutofit fontScale="90000"/>
          </a:bodyPr>
          <a:lstStyle/>
          <a:p>
            <a:r>
              <a:rPr lang="en-US" dirty="0"/>
              <a:t>FE</a:t>
            </a:r>
            <a:r>
              <a:rPr lang="ru-RU" dirty="0"/>
              <a:t>-фреймворк</a:t>
            </a:r>
            <a:r>
              <a:rPr lang="en-US" dirty="0"/>
              <a:t>. </a:t>
            </a:r>
            <a:r>
              <a:rPr lang="ru-RU" dirty="0"/>
              <a:t>Архитектура</a:t>
            </a:r>
            <a:r>
              <a:rPr lang="en-US" dirty="0"/>
              <a:t>. </a:t>
            </a:r>
            <a:r>
              <a:rPr lang="en-US" dirty="0" err="1"/>
              <a:t>pwa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CF0EB-B80A-4071-A326-A47EE6152A15}"/>
              </a:ext>
            </a:extLst>
          </p:cNvPr>
          <p:cNvSpPr txBox="1"/>
          <p:nvPr/>
        </p:nvSpPr>
        <p:spPr>
          <a:xfrm>
            <a:off x="81702" y="786556"/>
            <a:ext cx="120192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/>
              <a:t>PWA </a:t>
            </a:r>
            <a:r>
              <a:rPr lang="en-US" i="1" dirty="0"/>
              <a:t>(Progressive Web Apps)</a:t>
            </a:r>
            <a:r>
              <a:rPr lang="en-US" dirty="0"/>
              <a:t> - </a:t>
            </a:r>
            <a:r>
              <a:rPr lang="ru-RU" dirty="0"/>
              <a:t>предоставляют возможность создания веб-приложений, которые могут работать оффлайн, обеспечивают высокую производительность и имеют возможность установки на устройство пользователя.</a:t>
            </a:r>
          </a:p>
        </p:txBody>
      </p:sp>
      <p:sp>
        <p:nvSpPr>
          <p:cNvPr id="3" name="AutoShape 2" descr="Supercharge Your Website Using PWA: Installable Website - DEV Community">
            <a:extLst>
              <a:ext uri="{FF2B5EF4-FFF2-40B4-BE49-F238E27FC236}">
                <a16:creationId xmlns:a16="http://schemas.microsoft.com/office/drawing/2014/main" id="{03007DB7-F5A3-41A9-914F-E935A374FF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Supercharge Your Website Using PWA: Installable Website - DEV Community">
            <a:extLst>
              <a:ext uri="{FF2B5EF4-FFF2-40B4-BE49-F238E27FC236}">
                <a16:creationId xmlns:a16="http://schemas.microsoft.com/office/drawing/2014/main" id="{BA052F51-737D-41FF-B408-4BEFEEC566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Advantages and Disadvantages of PWA">
            <a:extLst>
              <a:ext uri="{FF2B5EF4-FFF2-40B4-BE49-F238E27FC236}">
                <a16:creationId xmlns:a16="http://schemas.microsoft.com/office/drawing/2014/main" id="{2CD46DD2-5D82-4DF6-ACD7-D90CC4C0DA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6" name="Picture 10" descr="Advantage and Disadvantage of PWA - progressive web app">
            <a:extLst>
              <a:ext uri="{FF2B5EF4-FFF2-40B4-BE49-F238E27FC236}">
                <a16:creationId xmlns:a16="http://schemas.microsoft.com/office/drawing/2014/main" id="{DB596925-309F-4A6B-BCDD-683EDAA6D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146" y="1723245"/>
            <a:ext cx="7650802" cy="478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20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A897-8832-40E9-8CD9-D8E78FB4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2" y="97794"/>
            <a:ext cx="12019254" cy="513785"/>
          </a:xfrm>
        </p:spPr>
        <p:txBody>
          <a:bodyPr>
            <a:normAutofit fontScale="90000"/>
          </a:bodyPr>
          <a:lstStyle/>
          <a:p>
            <a:r>
              <a:rPr lang="en-US" dirty="0"/>
              <a:t>FE</a:t>
            </a:r>
            <a:r>
              <a:rPr lang="ru-RU" dirty="0"/>
              <a:t>-фреймворк</a:t>
            </a:r>
            <a:r>
              <a:rPr lang="en-US" dirty="0"/>
              <a:t>. React</a:t>
            </a:r>
          </a:p>
        </p:txBody>
      </p:sp>
      <p:sp>
        <p:nvSpPr>
          <p:cNvPr id="3" name="AutoShape 2" descr="Supercharge Your Website Using PWA: Installable Website - DEV Community">
            <a:extLst>
              <a:ext uri="{FF2B5EF4-FFF2-40B4-BE49-F238E27FC236}">
                <a16:creationId xmlns:a16="http://schemas.microsoft.com/office/drawing/2014/main" id="{03007DB7-F5A3-41A9-914F-E935A374FF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Supercharge Your Website Using PWA: Installable Website - DEV Community">
            <a:extLst>
              <a:ext uri="{FF2B5EF4-FFF2-40B4-BE49-F238E27FC236}">
                <a16:creationId xmlns:a16="http://schemas.microsoft.com/office/drawing/2014/main" id="{BA052F51-737D-41FF-B408-4BEFEEC566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Advantages and Disadvantages of PWA">
            <a:extLst>
              <a:ext uri="{FF2B5EF4-FFF2-40B4-BE49-F238E27FC236}">
                <a16:creationId xmlns:a16="http://schemas.microsoft.com/office/drawing/2014/main" id="{2CD46DD2-5D82-4DF6-ACD7-D90CC4C0DA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64D03-B6D3-44F3-91A8-E471FD489AFC}"/>
              </a:ext>
            </a:extLst>
          </p:cNvPr>
          <p:cNvSpPr txBox="1"/>
          <p:nvPr/>
        </p:nvSpPr>
        <p:spPr>
          <a:xfrm>
            <a:off x="2202873" y="806026"/>
            <a:ext cx="98980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 err="1"/>
              <a:t>React</a:t>
            </a:r>
            <a:r>
              <a:rPr lang="ru-RU" dirty="0"/>
              <a:t> - это декларативная JavaScript библиотека, разработанная компанией Facebook(</a:t>
            </a:r>
            <a:r>
              <a:rPr lang="ru-RU" dirty="0" err="1"/>
              <a:t>meta</a:t>
            </a:r>
            <a:r>
              <a:rPr lang="ru-RU" dirty="0"/>
              <a:t>) для построения пользовательских интерфейсов.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FB7A30-BCD5-4E23-A6C0-4D0788630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99" y="758042"/>
            <a:ext cx="1838694" cy="18386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71F013-0E74-4DD4-8379-322B34798AAE}"/>
              </a:ext>
            </a:extLst>
          </p:cNvPr>
          <p:cNvSpPr txBox="1"/>
          <p:nvPr/>
        </p:nvSpPr>
        <p:spPr>
          <a:xfrm>
            <a:off x="209798" y="2863080"/>
            <a:ext cx="1189115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Ключевые особенности:</a:t>
            </a:r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Виртуальный DOM:</a:t>
            </a:r>
            <a:r>
              <a:rPr lang="ru-RU" dirty="0"/>
              <a:t> </a:t>
            </a:r>
            <a:r>
              <a:rPr lang="ru-RU" dirty="0" err="1"/>
              <a:t>React</a:t>
            </a:r>
            <a:r>
              <a:rPr lang="ru-RU" dirty="0"/>
              <a:t> создает виртуальное представление DOM, которое хранит состояние интерфейса в памяти. При изменениях данных </a:t>
            </a:r>
            <a:r>
              <a:rPr lang="ru-RU" dirty="0" err="1"/>
              <a:t>React</a:t>
            </a:r>
            <a:r>
              <a:rPr lang="ru-RU" dirty="0"/>
              <a:t> сравнивает виртуальный DOM с текущим состоянием и определяет минимальные изменения, которые нужно внести в реальный DOM.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Компонентный подход:</a:t>
            </a:r>
            <a:r>
              <a:rPr lang="ru-RU" dirty="0"/>
              <a:t> Построение интерфейса в </a:t>
            </a:r>
            <a:r>
              <a:rPr lang="ru-RU" dirty="0" err="1"/>
              <a:t>React</a:t>
            </a:r>
            <a:r>
              <a:rPr lang="ru-RU" dirty="0"/>
              <a:t> основано на концепции компонентов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Однонаправленный поток данных:</a:t>
            </a:r>
            <a:r>
              <a:rPr lang="ru-RU" dirty="0"/>
              <a:t> В </a:t>
            </a:r>
            <a:r>
              <a:rPr lang="ru-RU" dirty="0" err="1"/>
              <a:t>React</a:t>
            </a:r>
            <a:r>
              <a:rPr lang="ru-RU" dirty="0"/>
              <a:t> применяется однонаправленный поток данных, где данные передаются вниз по иерархии компонентов. Это обеспечивает предсказуемость взаимодействия и упрощает отслеживание изменений в приложении.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D5895E-8DC7-4214-81FB-9BE9333465D8}"/>
              </a:ext>
            </a:extLst>
          </p:cNvPr>
          <p:cNvSpPr txBox="1"/>
          <p:nvPr/>
        </p:nvSpPr>
        <p:spPr>
          <a:xfrm>
            <a:off x="330717" y="5827906"/>
            <a:ext cx="561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Примеры приложений</a:t>
            </a:r>
            <a:r>
              <a:rPr lang="en-US" dirty="0"/>
              <a:t>: Facebook, Instagram, Airbnb </a:t>
            </a:r>
            <a:r>
              <a:rPr lang="ru-RU" dirty="0"/>
              <a:t>и </a:t>
            </a:r>
            <a:r>
              <a:rPr lang="ru-RU" dirty="0" err="1"/>
              <a:t>др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93537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{FDE4013B-91DF-4223-9A94-172D9A9FC53A}tf10001115</Template>
  <TotalTime>109</TotalTime>
  <Words>911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Gill Sans MT</vt:lpstr>
      <vt:lpstr>Parcel</vt:lpstr>
      <vt:lpstr>19. Фреймворки</vt:lpstr>
      <vt:lpstr>FE-фреймворк</vt:lpstr>
      <vt:lpstr>FE-фреймворк. Возможности</vt:lpstr>
      <vt:lpstr>FE-фреймворк. Архитектура. MVC</vt:lpstr>
      <vt:lpstr>FE-фреймворк. Архитектура. MVVM</vt:lpstr>
      <vt:lpstr>FE-фреймворк. Архитектура. SPA</vt:lpstr>
      <vt:lpstr>FE-фреймворк. Архитектура. SSR. CSR</vt:lpstr>
      <vt:lpstr>FE-фреймворк. Архитектура. pwa</vt:lpstr>
      <vt:lpstr>FE-фреймворк. React</vt:lpstr>
      <vt:lpstr>FE-фреймворк. Angular</vt:lpstr>
      <vt:lpstr>FE-фреймворк. VUE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19. Фреймворки</dc:title>
  <dc:creator>roman</dc:creator>
  <cp:lastModifiedBy>roman</cp:lastModifiedBy>
  <cp:revision>40</cp:revision>
  <dcterms:created xsi:type="dcterms:W3CDTF">2023-12-01T13:45:14Z</dcterms:created>
  <dcterms:modified xsi:type="dcterms:W3CDTF">2023-12-01T15:34:23Z</dcterms:modified>
</cp:coreProperties>
</file>