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82" r:id="rId10"/>
    <p:sldId id="278" r:id="rId11"/>
    <p:sldId id="279" r:id="rId12"/>
    <p:sldId id="280" r:id="rId13"/>
    <p:sldId id="281" r:id="rId14"/>
    <p:sldId id="283" r:id="rId15"/>
    <p:sldId id="284" r:id="rId16"/>
    <p:sldId id="285" r:id="rId17"/>
    <p:sldId id="286" r:id="rId18"/>
    <p:sldId id="28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an" initials="r" lastIdx="1" clrIdx="0">
    <p:extLst>
      <p:ext uri="{19B8F6BF-5375-455C-9EA6-DF929625EA0E}">
        <p15:presenceInfo xmlns:p15="http://schemas.microsoft.com/office/powerpoint/2012/main" userId="ro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140F4-E396-4A77-829C-AD608273C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</a:t>
            </a:r>
            <a:r>
              <a:rPr lang="ru-RU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Семантика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08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D3F854C-685B-4B26-A879-025B7DBF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843" y="359049"/>
            <a:ext cx="9794933" cy="75892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Как разметить страницу с точки зрения семантики</a:t>
            </a:r>
            <a:endParaRPr lang="ru-RU" dirty="0">
              <a:latin typeface="Lato" panose="020B0604020202020204" pitchFamily="34" charset="0"/>
              <a:ea typeface="Lato" panose="020B0604020202020204" pitchFamily="34" charset="0"/>
              <a:cs typeface="Lato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78E0-0B78-40ED-A00D-B22764349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842" y="1483364"/>
            <a:ext cx="9794933" cy="298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Процесс разметки можно разделить на несколько шагов с разной степенью детализации.</a:t>
            </a:r>
          </a:p>
          <a:p>
            <a:pPr>
              <a:buFont typeface="+mj-lt"/>
              <a:buAutoNum type="arabicPeriod"/>
            </a:pPr>
            <a:r>
              <a:rPr lang="ru-RU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Крупные смысловые блоки на каждой странице сайта. Теги: </a:t>
            </a:r>
            <a:r>
              <a:rPr lang="ru-RU" i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</a:t>
            </a:r>
            <a:r>
              <a:rPr lang="ru-RU" i="1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header</a:t>
            </a:r>
            <a:r>
              <a:rPr lang="ru-RU" i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&gt;, &lt;</a:t>
            </a:r>
            <a:r>
              <a:rPr lang="ru-RU" i="1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main</a:t>
            </a:r>
            <a:r>
              <a:rPr lang="ru-RU" i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&gt;, &lt;</a:t>
            </a:r>
            <a:r>
              <a:rPr lang="ru-RU" i="1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footer</a:t>
            </a:r>
            <a:r>
              <a:rPr lang="ru-RU" i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&gt;.</a:t>
            </a:r>
          </a:p>
          <a:p>
            <a:pPr>
              <a:buFont typeface="+mj-lt"/>
              <a:buAutoNum type="arabicPeriod"/>
            </a:pPr>
            <a:r>
              <a:rPr lang="ru-RU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Крупные смысловые разделы в блоках. Теги: </a:t>
            </a:r>
            <a:r>
              <a:rPr lang="ru-RU" i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</a:t>
            </a:r>
            <a:r>
              <a:rPr lang="ru-RU" i="1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nav</a:t>
            </a:r>
            <a:r>
              <a:rPr lang="ru-RU" i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&gt;, &lt;</a:t>
            </a:r>
            <a:r>
              <a:rPr lang="ru-RU" i="1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section</a:t>
            </a:r>
            <a:r>
              <a:rPr lang="ru-RU" i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&gt;, &lt;</a:t>
            </a:r>
            <a:r>
              <a:rPr lang="ru-RU" i="1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article</a:t>
            </a:r>
            <a:r>
              <a:rPr lang="ru-RU" i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&gt;, &lt;</a:t>
            </a:r>
            <a:r>
              <a:rPr lang="ru-RU" i="1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aside</a:t>
            </a:r>
            <a:r>
              <a:rPr lang="ru-RU" i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&gt;.</a:t>
            </a:r>
          </a:p>
          <a:p>
            <a:pPr>
              <a:buFont typeface="+mj-lt"/>
              <a:buAutoNum type="arabicPeriod"/>
            </a:pPr>
            <a:r>
              <a:rPr lang="ru-RU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Заголовок всего документа и заголовки смысловых разделов. Теги: </a:t>
            </a:r>
            <a:r>
              <a:rPr lang="ru-RU" i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&lt;h1&gt;-&lt;h6&gt;.</a:t>
            </a:r>
          </a:p>
          <a:p>
            <a:pPr>
              <a:buFont typeface="+mj-lt"/>
              <a:buAutoNum type="arabicPeriod"/>
            </a:pPr>
            <a:r>
              <a:rPr lang="ru-RU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Мелкие элементы в смысловых разделах. Списки, таблицы, демо-материалы, параграфы и переносы, формы, цитаты, контактная информация и прогресс.</a:t>
            </a:r>
          </a:p>
          <a:p>
            <a:pPr>
              <a:buFont typeface="+mj-lt"/>
              <a:buAutoNum type="arabicPeriod"/>
            </a:pPr>
            <a:r>
              <a:rPr lang="ru-RU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Фразовые элементы. Изображения, ссылки, кнопки, видео, время и мелкие текстовые элементы.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A54EC-CE14-4E5C-9F9C-8699DF9AB192}"/>
              </a:ext>
            </a:extLst>
          </p:cNvPr>
          <p:cNvSpPr txBox="1"/>
          <p:nvPr/>
        </p:nvSpPr>
        <p:spPr>
          <a:xfrm>
            <a:off x="1157842" y="4718838"/>
            <a:ext cx="993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Если сомневаетесь какие теги использовать, то есть небольшие правила для выбора тегов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959B3F-6057-402F-AEE8-8FF114A2EA39}"/>
              </a:ext>
            </a:extLst>
          </p:cNvPr>
          <p:cNvSpPr txBox="1"/>
          <p:nvPr/>
        </p:nvSpPr>
        <p:spPr>
          <a:xfrm>
            <a:off x="1228100" y="5172700"/>
            <a:ext cx="9724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Получилось найти самый подходящий смысловой тег — использовать его.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Для потоковых контейнеров — </a:t>
            </a:r>
            <a:r>
              <a:rPr lang="ru-RU" dirty="0">
                <a:solidFill>
                  <a:srgbClr val="EB5757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</a:t>
            </a:r>
            <a:r>
              <a:rPr lang="en-US" dirty="0">
                <a:solidFill>
                  <a:srgbClr val="EB5757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div&gt;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Для мелких фразовых элементов (слово или фраза) — </a:t>
            </a:r>
            <a:r>
              <a:rPr lang="ru-RU" dirty="0">
                <a:solidFill>
                  <a:srgbClr val="EB5757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</a:t>
            </a:r>
            <a:r>
              <a:rPr lang="ru-RU" dirty="0" err="1">
                <a:solidFill>
                  <a:srgbClr val="EB5757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span</a:t>
            </a:r>
            <a:r>
              <a:rPr lang="ru-RU" dirty="0">
                <a:solidFill>
                  <a:srgbClr val="EB5757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</a:t>
            </a:r>
            <a:r>
              <a:rPr lang="ru-RU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816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D3F854C-685B-4B26-A879-025B7DBF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844" y="359050"/>
            <a:ext cx="9731829" cy="53753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Как делать не нужно</a:t>
            </a:r>
            <a:endParaRPr lang="ru-RU" dirty="0">
              <a:latin typeface="Lato" panose="020B0604020202020204" pitchFamily="34" charset="0"/>
              <a:ea typeface="Lato" panose="020B0604020202020204" pitchFamily="34" charset="0"/>
              <a:cs typeface="Lato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E22C5-E50A-45C9-AD3D-5177059209DF}"/>
              </a:ext>
            </a:extLst>
          </p:cNvPr>
          <p:cNvSpPr txBox="1"/>
          <p:nvPr/>
        </p:nvSpPr>
        <p:spPr>
          <a:xfrm>
            <a:off x="1157843" y="2474893"/>
            <a:ext cx="97318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FF0000"/>
                </a:solidFill>
                <a:latin typeface="Lato" panose="020B0604020202020204" pitchFamily="34" charset="0"/>
                <a:ea typeface="Lato" panose="020B0604020202020204" pitchFamily="34" charset="0"/>
                <a:cs typeface="Lato" panose="020B0604020202020204" pitchFamily="34" charset="0"/>
              </a:rPr>
              <a:t>!!!!Не используйте семантические теги для красоты. </a:t>
            </a:r>
            <a:br>
              <a:rPr lang="ru-RU" sz="2800" b="1" dirty="0">
                <a:solidFill>
                  <a:srgbClr val="FF0000"/>
                </a:solidFill>
                <a:latin typeface="Lato" panose="020B0604020202020204" pitchFamily="34" charset="0"/>
                <a:ea typeface="Lato" panose="020B0604020202020204" pitchFamily="34" charset="0"/>
                <a:cs typeface="Lato" panose="020B0604020202020204" pitchFamily="34" charset="0"/>
              </a:rPr>
            </a:br>
            <a:r>
              <a:rPr lang="ru-RU" sz="2800" b="1" dirty="0">
                <a:solidFill>
                  <a:srgbClr val="FF0000"/>
                </a:solidFill>
                <a:latin typeface="Lato" panose="020B0604020202020204" pitchFamily="34" charset="0"/>
                <a:ea typeface="Lato" panose="020B0604020202020204" pitchFamily="34" charset="0"/>
                <a:cs typeface="Lato" panose="020B0604020202020204" pitchFamily="34" charset="0"/>
              </a:rPr>
              <a:t>Для этого есть CSS!!!</a:t>
            </a:r>
            <a:endParaRPr lang="en-US" sz="2800" b="1" dirty="0">
              <a:solidFill>
                <a:srgbClr val="FF0000"/>
              </a:solidFill>
              <a:latin typeface="Lato" panose="020B0604020202020204" pitchFamily="34" charset="0"/>
              <a:ea typeface="Lato" panose="020B0604020202020204" pitchFamily="34" charset="0"/>
              <a:cs typeface="Lat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74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D3F854C-685B-4B26-A879-025B7DBF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844" y="359050"/>
            <a:ext cx="9731829" cy="53753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Как делать не нужно</a:t>
            </a:r>
            <a:endParaRPr lang="ru-RU" dirty="0">
              <a:latin typeface="Lato" panose="020B0604020202020204" pitchFamily="34" charset="0"/>
              <a:ea typeface="Lato" panose="020B0604020202020204" pitchFamily="34" charset="0"/>
              <a:cs typeface="Lato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9BC05-F89A-49F1-8F0F-3C1C24FFF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33" y="1066145"/>
            <a:ext cx="7645692" cy="2971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CEB25E-7F2A-42F9-A055-B4B95C0DA223}"/>
              </a:ext>
            </a:extLst>
          </p:cNvPr>
          <p:cNvSpPr txBox="1"/>
          <p:nvPr/>
        </p:nvSpPr>
        <p:spPr>
          <a:xfrm>
            <a:off x="997656" y="4272677"/>
            <a:ext cx="9731829" cy="1702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Lato" panose="020B0604020202020204" pitchFamily="34" charset="0"/>
                <a:ea typeface="Lato" panose="020B0604020202020204" pitchFamily="34" charset="0"/>
                <a:cs typeface="Lato" panose="020B0604020202020204" pitchFamily="34" charset="0"/>
              </a:rPr>
              <a:t>Тег &lt;</a:t>
            </a:r>
            <a:r>
              <a:rPr lang="ru-RU" dirty="0" err="1">
                <a:latin typeface="Lato" panose="020B0604020202020204" pitchFamily="34" charset="0"/>
                <a:ea typeface="Lato" panose="020B0604020202020204" pitchFamily="34" charset="0"/>
                <a:cs typeface="Lato" panose="020B0604020202020204" pitchFamily="34" charset="0"/>
              </a:rPr>
              <a:t>blockquote</a:t>
            </a:r>
            <a:r>
              <a:rPr lang="ru-RU" dirty="0">
                <a:latin typeface="Lato" panose="020B0604020202020204" pitchFamily="34" charset="0"/>
                <a:ea typeface="Lato" panose="020B0604020202020204" pitchFamily="34" charset="0"/>
                <a:cs typeface="Lato" panose="020B0604020202020204" pitchFamily="34" charset="0"/>
              </a:rPr>
              <a:t>&gt; должен использоваться для выделения в тексте цитат, а не просто случайного выделения текста.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Lato" panose="020B0604020202020204" pitchFamily="34" charset="0"/>
                <a:ea typeface="Lato" panose="020B0604020202020204" pitchFamily="34" charset="0"/>
                <a:cs typeface="Lato" panose="020B0604020202020204" pitchFamily="34" charset="0"/>
              </a:rPr>
              <a:t>Тег &lt;</a:t>
            </a:r>
            <a:r>
              <a:rPr lang="ru-RU" dirty="0" err="1">
                <a:latin typeface="Lato" panose="020B0604020202020204" pitchFamily="34" charset="0"/>
                <a:ea typeface="Lato" panose="020B0604020202020204" pitchFamily="34" charset="0"/>
                <a:cs typeface="Lato" panose="020B0604020202020204" pitchFamily="34" charset="0"/>
              </a:rPr>
              <a:t>ul</a:t>
            </a:r>
            <a:r>
              <a:rPr lang="ru-RU" dirty="0">
                <a:latin typeface="Lato" panose="020B0604020202020204" pitchFamily="34" charset="0"/>
                <a:ea typeface="Lato" panose="020B0604020202020204" pitchFamily="34" charset="0"/>
                <a:cs typeface="Lato" panose="020B0604020202020204" pitchFamily="34" charset="0"/>
              </a:rPr>
              <a:t>&gt; тоже использован для визуального «сдвига» текста.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Lato" panose="020B0604020202020204" pitchFamily="34" charset="0"/>
                <a:ea typeface="Lato" panose="020B0604020202020204" pitchFamily="34" charset="0"/>
                <a:cs typeface="Lato" panose="020B0604020202020204" pitchFamily="34" charset="0"/>
              </a:rPr>
              <a:t>Тег &lt;p&gt; использован, чтобы визуально раздвинуть текст</a:t>
            </a:r>
          </a:p>
        </p:txBody>
      </p:sp>
    </p:spTree>
    <p:extLst>
      <p:ext uri="{BB962C8B-B14F-4D97-AF65-F5344CB8AC3E}">
        <p14:creationId xmlns:p14="http://schemas.microsoft.com/office/powerpoint/2010/main" val="4173904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D3F854C-685B-4B26-A879-025B7DBF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844" y="359050"/>
            <a:ext cx="9731829" cy="53753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Как нужно делать</a:t>
            </a:r>
            <a:endParaRPr lang="ru-RU" dirty="0">
              <a:latin typeface="Lato" panose="020B0604020202020204" pitchFamily="34" charset="0"/>
              <a:ea typeface="Lato" panose="020B0604020202020204" pitchFamily="34" charset="0"/>
              <a:cs typeface="Lato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2533B1-F161-4069-AB2B-69B5D9397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44" y="1344580"/>
            <a:ext cx="9731829" cy="363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9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D3F854C-685B-4B26-A879-025B7DBF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844" y="359050"/>
            <a:ext cx="9731829" cy="5375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Lato" panose="020B0604020202020204" pitchFamily="34" charset="0"/>
                <a:ea typeface="Lato" panose="020B0604020202020204" pitchFamily="34" charset="0"/>
                <a:cs typeface="Lato" panose="020B0604020202020204" pitchFamily="34" charset="0"/>
              </a:rPr>
              <a:t>SVG.</a:t>
            </a:r>
            <a:r>
              <a:rPr lang="ru-RU" dirty="0"/>
              <a:t> Основные разрешения изображений в </a:t>
            </a:r>
            <a:r>
              <a:rPr lang="en-US" dirty="0"/>
              <a:t>web</a:t>
            </a:r>
            <a:endParaRPr lang="ru-RU" dirty="0">
              <a:latin typeface="Lato" panose="020B0604020202020204" pitchFamily="34" charset="0"/>
              <a:ea typeface="Lato" panose="020B0604020202020204" pitchFamily="34" charset="0"/>
              <a:cs typeface="Lato" panose="020B0604020202020204" pitchFamily="34" charset="0"/>
            </a:endParaRPr>
          </a:p>
        </p:txBody>
      </p:sp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7A90A467-6C59-4FE5-962B-AE4696A8F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441" y="1096860"/>
            <a:ext cx="7165118" cy="453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43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D3F854C-685B-4B26-A879-025B7DBF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844" y="359050"/>
            <a:ext cx="9731829" cy="53753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Svg</a:t>
            </a:r>
            <a:r>
              <a:rPr lang="en-US" dirty="0"/>
              <a:t> vs </a:t>
            </a:r>
            <a:r>
              <a:rPr lang="ru-RU" dirty="0"/>
              <a:t>растровая графика</a:t>
            </a:r>
            <a:endParaRPr lang="ru-RU" dirty="0">
              <a:latin typeface="Lato" panose="020B0604020202020204" pitchFamily="34" charset="0"/>
              <a:ea typeface="Lato" panose="020B0604020202020204" pitchFamily="34" charset="0"/>
              <a:cs typeface="Lato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1D79D-6D8E-4145-8138-F18BCB87E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88" y="1056883"/>
            <a:ext cx="5600700" cy="2686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1CD032-8583-4168-9CD6-E7FF2B0C9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758" y="3334896"/>
            <a:ext cx="5408102" cy="32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39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D3F854C-685B-4B26-A879-025B7DBF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0" y="109668"/>
            <a:ext cx="11530941" cy="537537"/>
          </a:xfrm>
        </p:spPr>
        <p:txBody>
          <a:bodyPr>
            <a:normAutofit fontScale="90000"/>
          </a:bodyPr>
          <a:lstStyle/>
          <a:p>
            <a:r>
              <a:rPr lang="ru-RU" dirty="0"/>
              <a:t>Особенности </a:t>
            </a:r>
            <a:r>
              <a:rPr lang="en-US" dirty="0" err="1"/>
              <a:t>svg</a:t>
            </a:r>
            <a:endParaRPr lang="ru-RU" dirty="0">
              <a:latin typeface="Lato" panose="020B0604020202020204" pitchFamily="34" charset="0"/>
              <a:ea typeface="Lato" panose="020B0604020202020204" pitchFamily="34" charset="0"/>
              <a:cs typeface="Lato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5F1F9-147A-42A9-979A-53D1F2EFF954}"/>
              </a:ext>
            </a:extLst>
          </p:cNvPr>
          <p:cNvSpPr txBox="1"/>
          <p:nvPr/>
        </p:nvSpPr>
        <p:spPr>
          <a:xfrm>
            <a:off x="326570" y="725522"/>
            <a:ext cx="1153094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u="sng" dirty="0"/>
              <a:t>Особенности:</a:t>
            </a:r>
          </a:p>
          <a:p>
            <a:endParaRPr lang="ru-RU" b="1" dirty="0"/>
          </a:p>
          <a:p>
            <a:pPr marL="342900" indent="-342900">
              <a:buAutoNum type="arabicPeriod"/>
            </a:pPr>
            <a:r>
              <a:rPr lang="ru-RU" b="1" dirty="0"/>
              <a:t>Масштабируемость</a:t>
            </a:r>
            <a:r>
              <a:rPr lang="ru-RU" dirty="0"/>
              <a:t>. Если увеличение фотографий в JPG и PNG может привести к ухудшению качества, то с форматом SVG все будете оставаться на прежнем уровне</a:t>
            </a:r>
          </a:p>
          <a:p>
            <a:pPr marL="342900" indent="-342900">
              <a:buFontTx/>
              <a:buAutoNum type="arabicPeriod"/>
            </a:pPr>
            <a:r>
              <a:rPr lang="ru-RU" b="1" dirty="0"/>
              <a:t>Кастомизация</a:t>
            </a:r>
            <a:r>
              <a:rPr lang="ru-RU" dirty="0"/>
              <a:t>. Возможность изменять цвет, толщину и </a:t>
            </a:r>
            <a:r>
              <a:rPr lang="ru-RU" dirty="0" err="1"/>
              <a:t>др</a:t>
            </a:r>
            <a:r>
              <a:rPr lang="ru-RU" dirty="0"/>
              <a:t> в простых графических редакторах</a:t>
            </a:r>
          </a:p>
          <a:p>
            <a:pPr marL="342900" indent="-342900">
              <a:buAutoNum type="arabicPeriod"/>
            </a:pPr>
            <a:r>
              <a:rPr lang="ru-RU" b="1" dirty="0"/>
              <a:t>SVG-изображение можно открывать в HTML и CSS</a:t>
            </a:r>
            <a:r>
              <a:rPr lang="ru-RU" dirty="0"/>
              <a:t>, а это значит, что мы можем напрямую через код изменять как сам объект, так и его цвет.</a:t>
            </a:r>
          </a:p>
          <a:p>
            <a:pPr marL="342900" indent="-342900">
              <a:buAutoNum type="arabicPeriod"/>
            </a:pPr>
            <a:r>
              <a:rPr lang="ru-RU" b="1" dirty="0"/>
              <a:t>Вес файла</a:t>
            </a:r>
            <a:r>
              <a:rPr lang="ru-RU" dirty="0"/>
              <a:t> – он будет на порядок меньше любого растрового изображения при равных характеристиках изображения.</a:t>
            </a:r>
          </a:p>
          <a:p>
            <a:pPr marL="342900" indent="-342900">
              <a:buAutoNum type="arabicPeriod"/>
            </a:pPr>
            <a:r>
              <a:rPr lang="ru-RU" b="1" dirty="0">
                <a:effectLst/>
              </a:rPr>
              <a:t>Векторное изображение можно легко анимировать при помощи JavaScript,</a:t>
            </a:r>
            <a:r>
              <a:rPr lang="ru-RU" dirty="0"/>
              <a:t> что проблематично сделать с обычной картинкой.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90A479-E764-4CE6-B9D2-5B2219A076E6}"/>
              </a:ext>
            </a:extLst>
          </p:cNvPr>
          <p:cNvSpPr txBox="1"/>
          <p:nvPr/>
        </p:nvSpPr>
        <p:spPr>
          <a:xfrm>
            <a:off x="326570" y="4378152"/>
            <a:ext cx="115309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u="sng" dirty="0"/>
              <a:t>Недостатки:</a:t>
            </a:r>
            <a:endParaRPr lang="en-US" b="1" u="sng" dirty="0"/>
          </a:p>
          <a:p>
            <a:endParaRPr lang="ru-RU" b="1" dirty="0"/>
          </a:p>
          <a:p>
            <a:pPr marL="342900" indent="-342900">
              <a:buAutoNum type="arabicPeriod"/>
            </a:pPr>
            <a:r>
              <a:rPr lang="ru-RU" b="1" dirty="0"/>
              <a:t>SVG не может быть использован для фотографий</a:t>
            </a:r>
            <a:r>
              <a:rPr lang="ru-RU" dirty="0"/>
              <a:t>. В теории вы можете получить фотографию в формате SVG, но такой файл будет очень большим. </a:t>
            </a:r>
          </a:p>
          <a:p>
            <a:pPr marL="342900" indent="-342900">
              <a:buAutoNum type="arabicPeriod"/>
            </a:pPr>
            <a:r>
              <a:rPr lang="ru-RU" b="1" dirty="0"/>
              <a:t>Не поддерживается старыми браузерами.</a:t>
            </a:r>
          </a:p>
        </p:txBody>
      </p:sp>
    </p:spTree>
    <p:extLst>
      <p:ext uri="{BB962C8B-B14F-4D97-AF65-F5344CB8AC3E}">
        <p14:creationId xmlns:p14="http://schemas.microsoft.com/office/powerpoint/2010/main" val="3399693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AFD3958-DF10-4E43-A1C5-43941EFB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63" y="109015"/>
            <a:ext cx="10956022" cy="42788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Примеры </a:t>
            </a:r>
            <a:r>
              <a:rPr lang="en-US" dirty="0" err="1"/>
              <a:t>svg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6E4B52-4D97-4839-8A4E-E7CF1F0E4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3" y="690812"/>
            <a:ext cx="4745653" cy="1750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139822-AAE9-4E4A-8843-117EF60E3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63" y="2755512"/>
            <a:ext cx="4865615" cy="29609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C636BB-8C29-4003-B985-4763035C7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728" y="690812"/>
            <a:ext cx="3452832" cy="38476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DD496F-5720-4014-900D-42877CF91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7560" y="1309703"/>
            <a:ext cx="24860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63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443CBF7-38B3-48B0-8F60-F37FD903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63" y="109015"/>
            <a:ext cx="10956022" cy="427880"/>
          </a:xfrm>
        </p:spPr>
        <p:txBody>
          <a:bodyPr>
            <a:normAutofit fontScale="90000"/>
          </a:bodyPr>
          <a:lstStyle/>
          <a:p>
            <a:r>
              <a:rPr lang="ru-RU" dirty="0"/>
              <a:t>Иконки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3B810B-F6F5-41E7-A946-6E8D78FCC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93" y="650081"/>
            <a:ext cx="10679813" cy="599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7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D3F854C-685B-4B26-A879-025B7DBF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844" y="359050"/>
            <a:ext cx="9731829" cy="53753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Lato" panose="020B0604020202020204" pitchFamily="34" charset="0"/>
                <a:ea typeface="Lato" panose="020B0604020202020204" pitchFamily="34" charset="0"/>
                <a:cs typeface="Lato" panose="020B0604020202020204" pitchFamily="34" charset="0"/>
              </a:rPr>
              <a:t>Семантика</a:t>
            </a:r>
            <a:endParaRPr lang="en-US" dirty="0">
              <a:latin typeface="Lato" panose="020B0604020202020204" pitchFamily="34" charset="0"/>
              <a:ea typeface="Lato" panose="020B0604020202020204" pitchFamily="34" charset="0"/>
              <a:cs typeface="Lato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E15836-FF8A-4919-886A-BEC38D670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0375" y="1511195"/>
            <a:ext cx="5131249" cy="3835609"/>
          </a:xfrm>
        </p:spPr>
      </p:pic>
    </p:spTree>
    <p:extLst>
      <p:ext uri="{BB962C8B-B14F-4D97-AF65-F5344CB8AC3E}">
        <p14:creationId xmlns:p14="http://schemas.microsoft.com/office/powerpoint/2010/main" val="291634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D3F854C-685B-4B26-A879-025B7DBF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844" y="359050"/>
            <a:ext cx="9731829" cy="53753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Lato" panose="020B0604020202020204" pitchFamily="34" charset="0"/>
                <a:ea typeface="Lato" panose="020B0604020202020204" pitchFamily="34" charset="0"/>
                <a:cs typeface="Lato" panose="020B0604020202020204" pitchFamily="34" charset="0"/>
              </a:rPr>
              <a:t>Семантика</a:t>
            </a:r>
            <a:endParaRPr lang="en-US" dirty="0">
              <a:latin typeface="Lato" panose="020B0604020202020204" pitchFamily="34" charset="0"/>
              <a:ea typeface="Lato" panose="020B0604020202020204" pitchFamily="34" charset="0"/>
              <a:cs typeface="Lato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814E-9074-4BBE-A4BF-D408E90F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844" y="1505906"/>
            <a:ext cx="9681468" cy="307276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b="1" dirty="0">
                <a:effectLst/>
                <a:latin typeface="Lato" panose="020B0604020202020204" pitchFamily="34" charset="0"/>
                <a:ea typeface="Lato" panose="020B0604020202020204" pitchFamily="34" charset="0"/>
                <a:cs typeface="Lato" panose="020B0604020202020204" pitchFamily="34" charset="0"/>
              </a:rPr>
              <a:t>Семантическая вёрстка</a:t>
            </a:r>
            <a:r>
              <a:rPr lang="ru-RU" dirty="0">
                <a:latin typeface="Lato" panose="020B0604020202020204" pitchFamily="34" charset="0"/>
                <a:ea typeface="Lato" panose="020B0604020202020204" pitchFamily="34" charset="0"/>
                <a:cs typeface="Lato" panose="020B0604020202020204" pitchFamily="34" charset="0"/>
              </a:rPr>
              <a:t>, или </a:t>
            </a:r>
            <a:r>
              <a:rPr lang="ru-RU" b="1" dirty="0">
                <a:effectLst/>
                <a:latin typeface="Lato" panose="020B0604020202020204" pitchFamily="34" charset="0"/>
                <a:ea typeface="Lato" panose="020B0604020202020204" pitchFamily="34" charset="0"/>
                <a:cs typeface="Lato" panose="020B0604020202020204" pitchFamily="34" charset="0"/>
              </a:rPr>
              <a:t>семантический HTML-код</a:t>
            </a:r>
            <a:r>
              <a:rPr lang="ru-RU" dirty="0">
                <a:latin typeface="Lato" panose="020B0604020202020204" pitchFamily="34" charset="0"/>
                <a:ea typeface="Lato" panose="020B0604020202020204" pitchFamily="34" charset="0"/>
                <a:cs typeface="Lato" panose="020B0604020202020204" pitchFamily="34" charset="0"/>
              </a:rPr>
              <a:t>, — это подход к созданию веб-страниц на языке HTML, основанный на использовании HTML-тегов в соответствии с их семантикой (предназначением), а также предполагающий логичную и последовательную иерархию страницы. Он противопоставляется подходу, при котором написание HTML-кода определяется внешним видом веб-страницы.</a:t>
            </a:r>
            <a:endParaRPr lang="en-US" dirty="0">
              <a:latin typeface="Lato" panose="020B0604020202020204" pitchFamily="34" charset="0"/>
              <a:ea typeface="Lato" panose="020B0604020202020204" pitchFamily="34" charset="0"/>
              <a:cs typeface="Lat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0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D3F854C-685B-4B26-A879-025B7DBF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844" y="359050"/>
            <a:ext cx="9731829" cy="53753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Lato" panose="020B0604020202020204" pitchFamily="34" charset="0"/>
                <a:ea typeface="Lato" panose="020B0604020202020204" pitchFamily="34" charset="0"/>
                <a:cs typeface="Lato" panose="020B0604020202020204" pitchFamily="34" charset="0"/>
              </a:rPr>
              <a:t>Семантика</a:t>
            </a:r>
            <a:endParaRPr lang="en-US" dirty="0">
              <a:latin typeface="Lato" panose="020B0604020202020204" pitchFamily="34" charset="0"/>
              <a:ea typeface="Lato" panose="020B0604020202020204" pitchFamily="34" charset="0"/>
              <a:cs typeface="Lato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814E-9074-4BBE-A4BF-D408E90F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844" y="1679963"/>
            <a:ext cx="9731829" cy="42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&lt;article&gt;&lt;/article&gt;</a:t>
            </a:r>
            <a:r>
              <a:rPr lang="ru-RU" dirty="0">
                <a:latin typeface="Lato" panose="020B0604020202020204" pitchFamily="34" charset="0"/>
                <a:ea typeface="Lato" panose="020B0604020202020204" pitchFamily="34" charset="0"/>
                <a:cs typeface="Lato" panose="020B0604020202020204" pitchFamily="34" charset="0"/>
              </a:rPr>
              <a:t>- тег для статей</a:t>
            </a:r>
            <a:endParaRPr lang="en-US" b="1" dirty="0">
              <a:latin typeface="Lato" panose="020B0604020202020204" pitchFamily="34" charset="0"/>
              <a:ea typeface="Lato" panose="020B0604020202020204" pitchFamily="34" charset="0"/>
              <a:cs typeface="Lato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Lato" panose="020B0604020202020204" pitchFamily="34" charset="0"/>
              <a:ea typeface="Lato" panose="020B0604020202020204" pitchFamily="34" charset="0"/>
              <a:cs typeface="Lato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16F5A-7363-4C85-98E1-65CA16196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983" y="2637470"/>
            <a:ext cx="3734321" cy="26102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0BA6AB-C1A8-44D3-BC04-27277C473A18}"/>
              </a:ext>
            </a:extLst>
          </p:cNvPr>
          <p:cNvSpPr txBox="1"/>
          <p:nvPr/>
        </p:nvSpPr>
        <p:spPr>
          <a:xfrm>
            <a:off x="1157843" y="2637470"/>
            <a:ext cx="3941439" cy="2540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&lt;h1&gt;Заголовок 1-го уровня&lt;/h1&gt;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&lt;h2&gt;Заголовок 2-го уровня&lt;/h2&gt; 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&lt;h3&gt;Заголовок 3-го уровня&lt;/h3&gt; 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&lt;h4&gt;Заголовок 4-го уровня&lt;/h4&gt;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&lt;h5&gt;Заголовок 5-го уровня&lt;/h5&gt;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&lt;h6&gt;Заголовок 6-го уровня&lt;/h6&gt;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65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D3F854C-685B-4B26-A879-025B7DBF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844" y="359050"/>
            <a:ext cx="9731829" cy="53753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Lato" panose="020B0604020202020204" pitchFamily="34" charset="0"/>
                <a:ea typeface="Lato" panose="020B0604020202020204" pitchFamily="34" charset="0"/>
                <a:cs typeface="Lato" panose="020B0604020202020204" pitchFamily="34" charset="0"/>
              </a:rPr>
              <a:t>Некоторые основные теги</a:t>
            </a:r>
            <a:endParaRPr lang="en-US" dirty="0">
              <a:latin typeface="Lato" panose="020B0604020202020204" pitchFamily="34" charset="0"/>
              <a:ea typeface="Lato" panose="020B0604020202020204" pitchFamily="34" charset="0"/>
              <a:cs typeface="Lato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8A9791-60AD-4B4C-959C-8B1D14836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844" y="1256432"/>
            <a:ext cx="4193089" cy="67177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i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&lt;button type=“button”&gt;&lt;/button&gt; </a:t>
            </a:r>
            <a:r>
              <a:rPr lang="en-US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ru-RU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Кнопка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5CE944-872D-4F36-872B-AA7F6B948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44" y="1928203"/>
            <a:ext cx="3171083" cy="6070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7B9175-84B7-4907-97E2-39F148261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844" y="3311318"/>
            <a:ext cx="3047061" cy="3153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120D30-6C55-49E6-A0AA-2EA6472F67E6}"/>
              </a:ext>
            </a:extLst>
          </p:cNvPr>
          <p:cNvSpPr txBox="1"/>
          <p:nvPr/>
        </p:nvSpPr>
        <p:spPr>
          <a:xfrm>
            <a:off x="1157844" y="2639547"/>
            <a:ext cx="2927268" cy="557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i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&lt;form&gt;&lt;/form&gt; </a:t>
            </a:r>
            <a:r>
              <a:rPr lang="en-US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ru-RU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Форма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BAD76-41A7-4F5B-8F51-7091BF2856E5}"/>
              </a:ext>
            </a:extLst>
          </p:cNvPr>
          <p:cNvSpPr txBox="1"/>
          <p:nvPr/>
        </p:nvSpPr>
        <p:spPr>
          <a:xfrm>
            <a:off x="6527668" y="2165907"/>
            <a:ext cx="398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&lt;sidebar&gt;&lt;/sidebar&gt; </a:t>
            </a:r>
            <a:r>
              <a:rPr lang="en-US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ru-RU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боковая панель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2C5F0C-DCA6-4183-AAB3-BF562AA5D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853" y="2535239"/>
            <a:ext cx="5692802" cy="320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0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D3F854C-685B-4B26-A879-025B7DBF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844" y="359050"/>
            <a:ext cx="9731829" cy="53753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Lato" panose="020B0604020202020204" pitchFamily="34" charset="0"/>
                <a:ea typeface="Lato" panose="020B0604020202020204" pitchFamily="34" charset="0"/>
                <a:cs typeface="Lato" panose="020B0604020202020204" pitchFamily="34" charset="0"/>
              </a:rPr>
              <a:t>Почему это важно?</a:t>
            </a:r>
            <a:endParaRPr lang="en-US" dirty="0">
              <a:latin typeface="Lato" panose="020B0604020202020204" pitchFamily="34" charset="0"/>
              <a:ea typeface="Lato" panose="020B0604020202020204" pitchFamily="34" charset="0"/>
              <a:cs typeface="Lato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814E-9074-4BBE-A4BF-D408E90F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844" y="2587167"/>
            <a:ext cx="9731829" cy="2079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Lato" panose="020B0604020202020204" pitchFamily="34" charset="0"/>
                <a:ea typeface="Lato" panose="020B0604020202020204" pitchFamily="34" charset="0"/>
                <a:cs typeface="Lato" panose="020B0604020202020204" pitchFamily="34" charset="0"/>
              </a:rPr>
              <a:t>Почему это важно?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Lato" panose="020B0604020202020204" pitchFamily="34" charset="0"/>
                <a:ea typeface="Lato" panose="020B0604020202020204" pitchFamily="34" charset="0"/>
                <a:cs typeface="Lato" panose="020B0604020202020204" pitchFamily="34" charset="0"/>
              </a:rPr>
              <a:t>Чтобы сделать сайт доступным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Lato" panose="020B0604020202020204" pitchFamily="34" charset="0"/>
                <a:ea typeface="Lato" panose="020B0604020202020204" pitchFamily="34" charset="0"/>
                <a:cs typeface="Lato" panose="020B0604020202020204" pitchFamily="34" charset="0"/>
              </a:rPr>
              <a:t>Чтобы сайт был выше в поисковой выдаче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Lato" panose="020B0604020202020204" pitchFamily="34" charset="0"/>
                <a:ea typeface="Lato" panose="020B0604020202020204" pitchFamily="34" charset="0"/>
                <a:cs typeface="Lato" panose="020B0604020202020204" pitchFamily="34" charset="0"/>
              </a:rPr>
              <a:t>Семантика прописана в стандартах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Lato" panose="020B0604020202020204" pitchFamily="34" charset="0"/>
                <a:ea typeface="Lato" panose="020B0604020202020204" pitchFamily="34" charset="0"/>
                <a:cs typeface="Lato" panose="020B0604020202020204" pitchFamily="34" charset="0"/>
              </a:rPr>
              <a:t>Семантика помогает избежать багов</a:t>
            </a:r>
            <a:endParaRPr lang="en-US" dirty="0">
              <a:latin typeface="Lato" panose="020B0604020202020204" pitchFamily="34" charset="0"/>
              <a:ea typeface="Lato" panose="020B0604020202020204" pitchFamily="34" charset="0"/>
              <a:cs typeface="Lat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69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D3F854C-685B-4B26-A879-025B7DBF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844" y="359050"/>
            <a:ext cx="9731829" cy="53753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Чтобы сайт был выше в поисковиках</a:t>
            </a:r>
            <a:endParaRPr lang="ru-RU" dirty="0">
              <a:latin typeface="Lato" panose="020B0604020202020204" pitchFamily="34" charset="0"/>
              <a:ea typeface="Lato" panose="020B0604020202020204" pitchFamily="34" charset="0"/>
              <a:cs typeface="Lato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8B7E4F-C71F-4974-8644-F6915D680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844" y="1359524"/>
            <a:ext cx="9713025" cy="4654157"/>
          </a:xfrm>
        </p:spPr>
      </p:pic>
    </p:spTree>
    <p:extLst>
      <p:ext uri="{BB962C8B-B14F-4D97-AF65-F5344CB8AC3E}">
        <p14:creationId xmlns:p14="http://schemas.microsoft.com/office/powerpoint/2010/main" val="424777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D3F854C-685B-4B26-A879-025B7DBF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844" y="359050"/>
            <a:ext cx="9731829" cy="53753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Пример хорошего семантического кода</a:t>
            </a:r>
            <a:endParaRPr lang="ru-RU" dirty="0">
              <a:latin typeface="Lato" panose="020B0604020202020204" pitchFamily="34" charset="0"/>
              <a:ea typeface="Lato" panose="020B0604020202020204" pitchFamily="34" charset="0"/>
              <a:cs typeface="Lato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35B004A-295F-4124-AB66-3D722042D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1050" y="1009858"/>
            <a:ext cx="3705415" cy="5646347"/>
          </a:xfrm>
        </p:spPr>
      </p:pic>
    </p:spTree>
    <p:extLst>
      <p:ext uri="{BB962C8B-B14F-4D97-AF65-F5344CB8AC3E}">
        <p14:creationId xmlns:p14="http://schemas.microsoft.com/office/powerpoint/2010/main" val="43988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D3F854C-685B-4B26-A879-025B7DBF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844" y="359050"/>
            <a:ext cx="9731829" cy="53753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Семантика помогает избежать багов</a:t>
            </a:r>
            <a:endParaRPr lang="ru-RU" dirty="0">
              <a:latin typeface="Lato" panose="020B0604020202020204" pitchFamily="34" charset="0"/>
              <a:ea typeface="Lato" panose="020B0604020202020204" pitchFamily="34" charset="0"/>
              <a:cs typeface="Lato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C8080C-5DEC-46DE-8DB1-3ED91D584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452" y="1017196"/>
            <a:ext cx="4033096" cy="563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6058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298</TotalTime>
  <Words>565</Words>
  <Application>Microsoft Office PowerPoint</Application>
  <PresentationFormat>Widescreen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Gill Sans MT</vt:lpstr>
      <vt:lpstr>Lato</vt:lpstr>
      <vt:lpstr>Parcel</vt:lpstr>
      <vt:lpstr>2. Семантика</vt:lpstr>
      <vt:lpstr>Семантика</vt:lpstr>
      <vt:lpstr>Семантика</vt:lpstr>
      <vt:lpstr>Семантика</vt:lpstr>
      <vt:lpstr>Некоторые основные теги</vt:lpstr>
      <vt:lpstr>Почему это важно?</vt:lpstr>
      <vt:lpstr>Чтобы сайт был выше в поисковиках</vt:lpstr>
      <vt:lpstr>Пример хорошего семантического кода</vt:lpstr>
      <vt:lpstr>Семантика помогает избежать багов</vt:lpstr>
      <vt:lpstr>Как разметить страницу с точки зрения семантики</vt:lpstr>
      <vt:lpstr>Как делать не нужно</vt:lpstr>
      <vt:lpstr>Как делать не нужно</vt:lpstr>
      <vt:lpstr>Как нужно делать</vt:lpstr>
      <vt:lpstr>SVG. Основные разрешения изображений в web</vt:lpstr>
      <vt:lpstr>Svg vs растровая графика</vt:lpstr>
      <vt:lpstr>Особенности svg</vt:lpstr>
      <vt:lpstr>Примеры svg</vt:lpstr>
      <vt:lpstr>Иконки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HTML</dc:title>
  <dc:creator>roman</dc:creator>
  <cp:lastModifiedBy>roman</cp:lastModifiedBy>
  <cp:revision>94</cp:revision>
  <dcterms:created xsi:type="dcterms:W3CDTF">2023-09-28T18:59:26Z</dcterms:created>
  <dcterms:modified xsi:type="dcterms:W3CDTF">2024-09-30T15:44:28Z</dcterms:modified>
</cp:coreProperties>
</file>