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4" r:id="rId10"/>
    <p:sldId id="265" r:id="rId11"/>
    <p:sldId id="274" r:id="rId12"/>
    <p:sldId id="276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6BD-AD49-477B-8EDD-40D99FE1C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15B6-A751-4851-BC31-B96795E60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5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Специфичность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C1DF-EE1B-4E82-BA79-7D6A12B4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73" y="756138"/>
            <a:ext cx="10652525" cy="6154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Специфичность</a:t>
            </a:r>
            <a:r>
              <a:rPr lang="ru-RU" dirty="0"/>
              <a:t> - это способ, с помощью которого браузеры определяют, какие значения свойств CSS наиболее соответствуют элементу и, следовательно, будут применены.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FD46E-AF8A-438B-9899-304B70ED1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94" y="1857742"/>
            <a:ext cx="2873904" cy="3007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03E19-F5A6-44B4-8499-0D5685F4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5" y="1371600"/>
            <a:ext cx="7391400" cy="485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AEC10-0AC4-4759-B638-68C031BAE7ED}"/>
              </a:ext>
            </a:extLst>
          </p:cNvPr>
          <p:cNvSpPr txBox="1"/>
          <p:nvPr/>
        </p:nvSpPr>
        <p:spPr>
          <a:xfrm>
            <a:off x="8236625" y="5090890"/>
            <a:ext cx="2665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делать плохо:</a:t>
            </a:r>
            <a:br>
              <a:rPr lang="ru-RU" dirty="0"/>
            </a:br>
            <a:r>
              <a:rPr lang="en-US" i="1" dirty="0"/>
              <a:t>color: blue</a:t>
            </a:r>
            <a:r>
              <a:rPr lang="ru-RU" i="1" dirty="0"/>
              <a:t> </a:t>
            </a:r>
            <a:r>
              <a:rPr lang="en-US" i="1" dirty="0"/>
              <a:t>!important;</a:t>
            </a:r>
          </a:p>
        </p:txBody>
      </p:sp>
    </p:spTree>
    <p:extLst>
      <p:ext uri="{BB962C8B-B14F-4D97-AF65-F5344CB8AC3E}">
        <p14:creationId xmlns:p14="http://schemas.microsoft.com/office/powerpoint/2010/main" val="188474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30509-CA5B-451C-A894-3C5207CB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27" y="2713893"/>
            <a:ext cx="7234927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519D2-E02C-4912-AA98-84E09936D306}"/>
              </a:ext>
            </a:extLst>
          </p:cNvPr>
          <p:cNvSpPr txBox="1"/>
          <p:nvPr/>
        </p:nvSpPr>
        <p:spPr>
          <a:xfrm>
            <a:off x="559776" y="895594"/>
            <a:ext cx="11072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CSS переменные</a:t>
            </a:r>
            <a:r>
              <a:rPr lang="ru-RU" dirty="0"/>
              <a:t> (</a:t>
            </a:r>
            <a:r>
              <a:rPr lang="ru-RU" b="1" dirty="0">
                <a:effectLst/>
              </a:rPr>
              <a:t>пользовательские CSS-свойства</a:t>
            </a:r>
            <a:r>
              <a:rPr lang="ru-RU" dirty="0"/>
              <a:t>) это сущности, определяемые автором CSS, хранящие конкретные значения, которые можно повторно использовать в документе.</a:t>
            </a:r>
          </a:p>
          <a:p>
            <a:endParaRPr lang="ru-RU" dirty="0"/>
          </a:p>
          <a:p>
            <a:r>
              <a:rPr lang="ru-RU" dirty="0"/>
              <a:t>Они устанавливаются с использованием </a:t>
            </a:r>
            <a:r>
              <a:rPr lang="ru-RU" dirty="0" err="1"/>
              <a:t>custom</a:t>
            </a:r>
            <a:r>
              <a:rPr lang="ru-RU" dirty="0"/>
              <a:t> </a:t>
            </a:r>
            <a:r>
              <a:rPr lang="ru-RU" dirty="0" err="1"/>
              <a:t>property</a:t>
            </a:r>
            <a:r>
              <a:rPr lang="ru-RU" dirty="0"/>
              <a:t> нотации: например. </a:t>
            </a:r>
            <a:r>
              <a:rPr lang="ru-RU" b="1" i="1" dirty="0">
                <a:solidFill>
                  <a:srgbClr val="EB5757"/>
                </a:solidFill>
                <a:effectLst/>
                <a:latin typeface="SFMono-Regular"/>
              </a:rPr>
              <a:t>--</a:t>
            </a:r>
            <a:r>
              <a:rPr lang="ru-RU" b="1" i="1" dirty="0" err="1">
                <a:solidFill>
                  <a:srgbClr val="EB5757"/>
                </a:solidFill>
                <a:effectLst/>
                <a:latin typeface="SFMono-Regular"/>
              </a:rPr>
              <a:t>main-color</a:t>
            </a:r>
            <a:r>
              <a:rPr lang="ru-RU" b="1" i="1" dirty="0">
                <a:solidFill>
                  <a:srgbClr val="EB5757"/>
                </a:solidFill>
                <a:effectLst/>
                <a:latin typeface="SFMono-Regular"/>
              </a:rPr>
              <a:t>: </a:t>
            </a:r>
            <a:r>
              <a:rPr lang="ru-RU" b="1" i="1" dirty="0" err="1">
                <a:solidFill>
                  <a:srgbClr val="EB5757"/>
                </a:solidFill>
                <a:effectLst/>
                <a:latin typeface="SFMono-Regular"/>
              </a:rPr>
              <a:t>black</a:t>
            </a:r>
            <a:r>
              <a:rPr lang="ru-RU" b="1" i="1" dirty="0">
                <a:solidFill>
                  <a:srgbClr val="EB5757"/>
                </a:solidFill>
                <a:effectLst/>
                <a:latin typeface="SFMono-Regular"/>
              </a:rPr>
              <a:t>;</a:t>
            </a:r>
            <a:r>
              <a:rPr lang="ru-RU" b="1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</a:p>
          <a:p>
            <a:r>
              <a:rPr lang="ru-RU" dirty="0"/>
              <a:t>доступны через функцию </a:t>
            </a:r>
            <a:r>
              <a:rPr lang="ru-RU" dirty="0" err="1">
                <a:effectLst/>
              </a:rPr>
              <a:t>var</a:t>
            </a:r>
            <a:r>
              <a:rPr lang="ru-RU" dirty="0">
                <a:effectLst/>
              </a:rPr>
              <a:t>()</a:t>
            </a:r>
            <a:r>
              <a:rPr lang="ru-RU" dirty="0"/>
              <a:t> (например. 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color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: 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var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(--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main-color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);</a:t>
            </a:r>
            <a:r>
              <a:rPr lang="ru-RU" dirty="0"/>
              <a:t>) 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BB247E-6B8F-44A1-B1D3-FB1B1F42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>
                <a:effectLst/>
              </a:rPr>
              <a:t>переменные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2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BB247E-6B8F-44A1-B1D3-FB1B1F42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>
                <a:effectLst/>
              </a:rPr>
              <a:t>переменные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1A69-9A6C-46DC-8AE8-B11D9DCF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42" y="690229"/>
            <a:ext cx="3815292" cy="59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BB247E-6B8F-44A1-B1D3-FB1B1F42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>
                <a:effectLst/>
              </a:rPr>
              <a:t>переменные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A006D1-BEDC-49F9-A79A-7FB02705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879" y="746620"/>
            <a:ext cx="3992884" cy="56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A5B682-3B2F-48D4-A42B-137275A8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98" y="185688"/>
            <a:ext cx="8557203" cy="6252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D5A3DF-4437-4077-8104-EF345E9B4AB1}"/>
              </a:ext>
            </a:extLst>
          </p:cNvPr>
          <p:cNvSpPr txBox="1"/>
          <p:nvPr/>
        </p:nvSpPr>
        <p:spPr>
          <a:xfrm>
            <a:off x="5161327" y="64385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27487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9959F-3942-453A-AA06-DFF7F99D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99" y="868748"/>
            <a:ext cx="6827338" cy="5120504"/>
          </a:xfrm>
        </p:spPr>
      </p:pic>
    </p:spTree>
    <p:extLst>
      <p:ext uri="{BB962C8B-B14F-4D97-AF65-F5344CB8AC3E}">
        <p14:creationId xmlns:p14="http://schemas.microsoft.com/office/powerpoint/2010/main" val="163173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78B-4D78-4C67-A059-83A40D79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7" y="1098957"/>
            <a:ext cx="11149304" cy="54780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CSS </a:t>
            </a:r>
            <a:r>
              <a:rPr lang="en-US" dirty="0"/>
              <a:t>- </a:t>
            </a:r>
            <a:r>
              <a:rPr lang="ru-RU" i="1" dirty="0" err="1">
                <a:effectLst/>
              </a:rPr>
              <a:t>Cascading</a:t>
            </a:r>
            <a:r>
              <a:rPr lang="ru-RU" i="1" dirty="0">
                <a:effectLst/>
              </a:rPr>
              <a:t> Style </a:t>
            </a:r>
            <a:r>
              <a:rPr lang="ru-RU" i="1" dirty="0" err="1">
                <a:effectLst/>
              </a:rPr>
              <a:t>Sheets</a:t>
            </a:r>
            <a:r>
              <a:rPr lang="ru-RU" dirty="0"/>
              <a:t> («каскадные таблицы стилей»).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2D1C2-8B4A-4F98-8642-5AEE04C8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20" y="1639083"/>
            <a:ext cx="422910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15F79-A35C-4019-86F7-D26C807A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9758"/>
            <a:ext cx="4838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78B-4D78-4C67-A059-83A40D79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7" y="1098957"/>
            <a:ext cx="11149304" cy="54780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Способы подключения CSS стилей: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Напрямую в теге </a:t>
            </a:r>
            <a:r>
              <a:rPr lang="en-US" dirty="0"/>
              <a:t>&lt;</a:t>
            </a:r>
            <a:r>
              <a:rPr lang="ru-RU" dirty="0" err="1"/>
              <a:t>head</a:t>
            </a:r>
            <a:r>
              <a:rPr lang="en-US" dirty="0"/>
              <a:t>&gt;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dirty="0" err="1"/>
              <a:t>аттрибуте</a:t>
            </a:r>
            <a:r>
              <a:rPr lang="ru-RU" dirty="0"/>
              <a:t>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style</a:t>
            </a:r>
            <a:r>
              <a:rPr lang="ru-RU" dirty="0"/>
              <a:t> для конкретного</a:t>
            </a:r>
          </a:p>
          <a:p>
            <a:pPr marL="0" indent="0">
              <a:buNone/>
            </a:pPr>
            <a:r>
              <a:rPr lang="ru-RU" dirty="0"/>
              <a:t> селектора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Подключить файл со стилями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9A7623-59E4-407E-B5E2-A6E4FA38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подключения </a:t>
            </a:r>
            <a:r>
              <a:rPr lang="en-US" dirty="0"/>
              <a:t>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62329-C08A-40D0-984C-E96B57DA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52" y="1192681"/>
            <a:ext cx="6754885" cy="44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C6789-6B80-460E-84E8-252D373D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81" y="494874"/>
            <a:ext cx="7727546" cy="275241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80BDC-C5F1-46FB-B275-3A45ACB2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3534874"/>
            <a:ext cx="9391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8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9793D6-F062-45C4-A363-5847B588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37" y="334321"/>
            <a:ext cx="5267325" cy="5591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67B893-6C5C-4E23-BD20-2F8E0E86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4" y="164266"/>
            <a:ext cx="4434841" cy="56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FE4098-B914-46A0-BE4E-D5F61C5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7" y="334321"/>
            <a:ext cx="6165667" cy="559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33383-E5B6-4962-92AD-65069EBA1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53" y="334321"/>
            <a:ext cx="49244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9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643A6-F923-4522-A738-920BFECC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50" y="925045"/>
            <a:ext cx="6156450" cy="519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9990F-6294-477A-A8FB-5AA822F038F3}"/>
              </a:ext>
            </a:extLst>
          </p:cNvPr>
          <p:cNvSpPr txBox="1"/>
          <p:nvPr/>
        </p:nvSpPr>
        <p:spPr>
          <a:xfrm>
            <a:off x="548874" y="631011"/>
            <a:ext cx="615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CSS </a:t>
            </a:r>
            <a:r>
              <a:rPr lang="ru-RU" dirty="0"/>
              <a:t>(</a:t>
            </a:r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Cascading</a:t>
            </a:r>
            <a:r>
              <a:rPr lang="ru-RU" dirty="0">
                <a:effectLst/>
              </a:rPr>
              <a:t> Style </a:t>
            </a:r>
            <a:r>
              <a:rPr lang="ru-RU" dirty="0" err="1">
                <a:effectLst/>
              </a:rPr>
              <a:t>Sheets</a:t>
            </a:r>
            <a:r>
              <a:rPr lang="ru-RU" dirty="0"/>
              <a:t>») - </a:t>
            </a:r>
            <a:r>
              <a:rPr lang="ru-RU" i="1" dirty="0">
                <a:effectLst/>
              </a:rPr>
              <a:t>Каскадные Таблицы Стилей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BAB5D9-2BC0-4191-BCD3-44F4D1AB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Каскады в </a:t>
            </a:r>
            <a:r>
              <a:rPr lang="en-US" dirty="0"/>
              <a:t>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AABDD-2335-4A31-A833-00581F1B3A91}"/>
              </a:ext>
            </a:extLst>
          </p:cNvPr>
          <p:cNvSpPr txBox="1"/>
          <p:nvPr/>
        </p:nvSpPr>
        <p:spPr>
          <a:xfrm>
            <a:off x="548873" y="1443841"/>
            <a:ext cx="44183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02122"/>
                </a:solidFill>
                <a:effectLst/>
              </a:rPr>
              <a:t>Применение CSS к документам HTML основано на двух принципах:</a:t>
            </a:r>
          </a:p>
          <a:p>
            <a:pPr marL="0" indent="0" algn="l">
              <a:buNone/>
            </a:pPr>
            <a:endParaRPr lang="ru-RU" b="0" i="0" dirty="0">
              <a:solidFill>
                <a:srgbClr val="2021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rgbClr val="202122"/>
                </a:solidFill>
                <a:effectLst/>
              </a:rPr>
              <a:t>наследование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заключается в том, что свойства CSS, объявленные для элементов-предков, почти всегда наследуются элементами-потомками.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rgbClr val="202122"/>
                </a:solidFill>
                <a:effectLst/>
              </a:rPr>
              <a:t>каскадирование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применяется в случае, когда какому-то элементу </a:t>
            </a:r>
            <a:r>
              <a:rPr lang="ru-RU" b="0" i="0" u="none" strike="noStrike" dirty="0">
                <a:solidFill>
                  <a:schemeClr val="tx1"/>
                </a:solidFill>
                <a:effectLst/>
              </a:rPr>
              <a:t>HTML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одновременно поставлено в соответствие более одного правила CSS, то есть, когда происходит конфликт значений этих правил. </a:t>
            </a:r>
          </a:p>
        </p:txBody>
      </p:sp>
    </p:spTree>
    <p:extLst>
      <p:ext uri="{BB962C8B-B14F-4D97-AF65-F5344CB8AC3E}">
        <p14:creationId xmlns:p14="http://schemas.microsoft.com/office/powerpoint/2010/main" val="296775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19D-6EF5-43CE-986B-3A17BE16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74" y="185107"/>
            <a:ext cx="10652526" cy="371739"/>
          </a:xfrm>
        </p:spPr>
        <p:txBody>
          <a:bodyPr>
            <a:normAutofit fontScale="90000"/>
          </a:bodyPr>
          <a:lstStyle/>
          <a:p>
            <a:r>
              <a:rPr lang="ru-RU" dirty="0"/>
              <a:t>Каскад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C1DF-EE1B-4E82-BA79-7D6A12B4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73" y="756138"/>
            <a:ext cx="10652525" cy="55919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Каскад таблицы стилей, если говорить упрощённо, означает, что порядок следования правил в CSS имеет значение; когда применимы два правила, имеющие одинаковую специфичность, используется то, которое идёт в CSS последним.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2D555-7EE9-4A8B-97F0-4419F19F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08" y="1989286"/>
            <a:ext cx="5856410" cy="31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41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283</TotalTime>
  <Words>248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SFMono-Regular</vt:lpstr>
      <vt:lpstr>Parcel</vt:lpstr>
      <vt:lpstr>4. css</vt:lpstr>
      <vt:lpstr>PowerPoint Presentation</vt:lpstr>
      <vt:lpstr>PowerPoint Presentation</vt:lpstr>
      <vt:lpstr>Способы подключения CSS</vt:lpstr>
      <vt:lpstr>PowerPoint Presentation</vt:lpstr>
      <vt:lpstr>PowerPoint Presentation</vt:lpstr>
      <vt:lpstr>PowerPoint Presentation</vt:lpstr>
      <vt:lpstr>Каскады в CSS</vt:lpstr>
      <vt:lpstr>Каскад</vt:lpstr>
      <vt:lpstr>Специфичность</vt:lpstr>
      <vt:lpstr>Css переменные</vt:lpstr>
      <vt:lpstr>Css переменные</vt:lpstr>
      <vt:lpstr>Css переменные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css. Бэм</dc:title>
  <dc:creator>roman</dc:creator>
  <cp:lastModifiedBy>roman</cp:lastModifiedBy>
  <cp:revision>128</cp:revision>
  <dcterms:created xsi:type="dcterms:W3CDTF">2023-10-04T17:53:00Z</dcterms:created>
  <dcterms:modified xsi:type="dcterms:W3CDTF">2024-10-01T21:29:42Z</dcterms:modified>
</cp:coreProperties>
</file>