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CB78-D737-44DA-9A28-C1C33E6C3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. Flexbox.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1BAD6-2E06-431C-8A57-D7837431A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Устройство </a:t>
            </a:r>
            <a:r>
              <a:rPr lang="en-US" dirty="0">
                <a:effectLst/>
              </a:rPr>
              <a:t>flex-</a:t>
            </a:r>
            <a:r>
              <a:rPr lang="ru-RU" dirty="0">
                <a:effectLst/>
              </a:rPr>
              <a:t>контейнера. Направление осей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412BE8-6329-407A-B79E-247C3F80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4" y="2254641"/>
            <a:ext cx="4665299" cy="2097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D3112D-13C0-4D90-8D89-815C2F30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283" y="722757"/>
            <a:ext cx="2445699" cy="58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Переполнение контейнера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FDBAC-B793-421D-8F3B-69EFF13E1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24012"/>
            <a:ext cx="90678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0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Переполнение контейнера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76968-F346-4179-8306-4DD946DE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669549"/>
            <a:ext cx="7524750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D3AF5D-37A9-4E16-AE4F-D20F1442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4" y="2259561"/>
            <a:ext cx="6229351" cy="43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4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Выравнивание </a:t>
            </a:r>
            <a:r>
              <a:rPr lang="en-US" dirty="0">
                <a:effectLst/>
              </a:rPr>
              <a:t>flex-</a:t>
            </a:r>
            <a:r>
              <a:rPr lang="ru-RU" dirty="0">
                <a:effectLst/>
              </a:rPr>
              <a:t>элементов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F1B98-53AF-4240-AC31-C527F0F2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052637"/>
            <a:ext cx="78962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9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25305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Выравнивание </a:t>
            </a:r>
            <a:r>
              <a:rPr lang="en-US" dirty="0">
                <a:effectLst/>
              </a:rPr>
              <a:t>flex-</a:t>
            </a:r>
            <a:r>
              <a:rPr lang="ru-RU" dirty="0">
                <a:effectLst/>
              </a:rPr>
              <a:t>элементов</a:t>
            </a:r>
            <a:r>
              <a:rPr lang="en-US" dirty="0">
                <a:effectLst/>
              </a:rPr>
              <a:t> </a:t>
            </a:r>
            <a:r>
              <a:rPr lang="ru-RU" dirty="0">
                <a:effectLst/>
              </a:rPr>
              <a:t>по основной оси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5F9EC-3A6F-4619-B628-A899DA08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70" y="847725"/>
            <a:ext cx="4414361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2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25305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Выравнивание </a:t>
            </a:r>
            <a:r>
              <a:rPr lang="en-US" dirty="0">
                <a:effectLst/>
              </a:rPr>
              <a:t>flex-</a:t>
            </a:r>
            <a:r>
              <a:rPr lang="ru-RU" dirty="0">
                <a:effectLst/>
              </a:rPr>
              <a:t>элементов</a:t>
            </a:r>
            <a:r>
              <a:rPr lang="en-US" dirty="0">
                <a:effectLst/>
              </a:rPr>
              <a:t> </a:t>
            </a:r>
            <a:r>
              <a:rPr lang="ru-RU" dirty="0">
                <a:effectLst/>
              </a:rPr>
              <a:t>по поперечной оси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7BEDA-F78C-4569-940F-E3B26775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6" y="506256"/>
            <a:ext cx="8365847" cy="2084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D28163-A2FB-4B4E-BCF0-E58E926E5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6" y="2658906"/>
            <a:ext cx="6167439" cy="3152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BD3210-F955-4E3A-903D-2883B90D3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5" y="2786063"/>
            <a:ext cx="5109567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1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en-US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8753-E33D-4F62-AF44-DDB553E0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67" y="714242"/>
            <a:ext cx="11389863" cy="514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CSS Grid </a:t>
            </a:r>
            <a:r>
              <a:rPr lang="ru-RU" b="1" dirty="0" err="1"/>
              <a:t>Layout</a:t>
            </a:r>
            <a:r>
              <a:rPr lang="ru-RU" b="1" dirty="0"/>
              <a:t> или просто </a:t>
            </a:r>
            <a:r>
              <a:rPr lang="ru-RU" b="1" dirty="0" err="1"/>
              <a:t>гриды</a:t>
            </a:r>
            <a:r>
              <a:rPr lang="ru-RU" b="1" dirty="0"/>
              <a:t> </a:t>
            </a:r>
            <a:r>
              <a:rPr lang="ru-RU" dirty="0"/>
              <a:t>— это удобная технология для раскладки элементов на веб-страницах.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E5AF137-E258-4D73-8534-14F030C4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471746"/>
            <a:ext cx="7334276" cy="467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en-US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8753-E33D-4F62-AF44-DDB553E0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636879"/>
            <a:ext cx="8286750" cy="1496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>
                <a:effectLst/>
              </a:rPr>
              <a:t>Грид</a:t>
            </a:r>
            <a:r>
              <a:rPr lang="ru-RU" b="1" dirty="0">
                <a:effectLst/>
              </a:rPr>
              <a:t>-линия</a:t>
            </a:r>
            <a:r>
              <a:rPr lang="ru-RU" dirty="0">
                <a:effectLst/>
              </a:rPr>
              <a:t>: разделительная линия, формирующая структуру </a:t>
            </a:r>
            <a:r>
              <a:rPr lang="ru-RU" dirty="0" err="1">
                <a:effectLst/>
              </a:rPr>
              <a:t>грида</a:t>
            </a:r>
            <a:r>
              <a:rPr lang="ru-RU" dirty="0">
                <a:effectLst/>
              </a:rPr>
              <a:t>. Может быть как вертикальной (</a:t>
            </a:r>
            <a:r>
              <a:rPr lang="ru-RU" dirty="0" err="1">
                <a:effectLst/>
              </a:rPr>
              <a:t>грид</a:t>
            </a:r>
            <a:r>
              <a:rPr lang="ru-RU" dirty="0">
                <a:effectLst/>
              </a:rPr>
              <a:t>-линия колонки), так и горизонтальной (</a:t>
            </a:r>
            <a:r>
              <a:rPr lang="ru-RU" dirty="0" err="1">
                <a:effectLst/>
              </a:rPr>
              <a:t>грид</a:t>
            </a:r>
            <a:r>
              <a:rPr lang="ru-RU" dirty="0">
                <a:effectLst/>
              </a:rPr>
              <a:t>-линия ряда). Располагается по обе стороны от колонки или ряда. Используется для привязки </a:t>
            </a:r>
            <a:r>
              <a:rPr lang="ru-RU" dirty="0" err="1">
                <a:effectLst/>
              </a:rPr>
              <a:t>грид</a:t>
            </a:r>
            <a:r>
              <a:rPr lang="ru-RU" dirty="0">
                <a:effectLst/>
              </a:rPr>
              <a:t>-элементов. На скрине синяя линия — </a:t>
            </a:r>
            <a:r>
              <a:rPr lang="ru-RU" dirty="0" err="1">
                <a:effectLst/>
              </a:rPr>
              <a:t>грид</a:t>
            </a:r>
            <a:r>
              <a:rPr lang="ru-RU" dirty="0">
                <a:effectLst/>
              </a:rPr>
              <a:t>-линия колонки.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A0E6-B94E-4A00-94F0-7EA06B9D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1" y="722603"/>
            <a:ext cx="2532739" cy="20586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A782EF-8209-486B-9D17-A238E6914F1C}"/>
              </a:ext>
            </a:extLst>
          </p:cNvPr>
          <p:cNvSpPr txBox="1"/>
          <p:nvPr/>
        </p:nvSpPr>
        <p:spPr>
          <a:xfrm>
            <a:off x="466725" y="2319635"/>
            <a:ext cx="4257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effectLst/>
              </a:rPr>
              <a:t>Грид</a:t>
            </a:r>
            <a:r>
              <a:rPr lang="ru-RU" b="1" dirty="0">
                <a:effectLst/>
              </a:rPr>
              <a:t>-ячейка</a:t>
            </a:r>
            <a:r>
              <a:rPr lang="ru-RU" dirty="0">
                <a:effectLst/>
              </a:rPr>
              <a:t>: пространство между соседними </a:t>
            </a:r>
            <a:r>
              <a:rPr lang="ru-RU" dirty="0" err="1">
                <a:effectLst/>
              </a:rPr>
              <a:t>грид</a:t>
            </a:r>
            <a:r>
              <a:rPr lang="ru-RU" dirty="0">
                <a:effectLst/>
              </a:rPr>
              <a:t>-линиями. Единица </a:t>
            </a:r>
            <a:r>
              <a:rPr lang="ru-RU" dirty="0" err="1">
                <a:effectLst/>
              </a:rPr>
              <a:t>грид</a:t>
            </a:r>
            <a:r>
              <a:rPr lang="ru-RU" dirty="0">
                <a:effectLst/>
              </a:rPr>
              <a:t>-сетки.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CC910A-A176-45E5-883F-C05F25B4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6" y="2271716"/>
            <a:ext cx="3362325" cy="2419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D3E52F-25F2-4679-8C24-EEF1DE179850}"/>
              </a:ext>
            </a:extLst>
          </p:cNvPr>
          <p:cNvSpPr txBox="1"/>
          <p:nvPr/>
        </p:nvSpPr>
        <p:spPr>
          <a:xfrm>
            <a:off x="400050" y="5077122"/>
            <a:ext cx="9505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effectLst/>
              </a:rPr>
              <a:t>Грид</a:t>
            </a:r>
            <a:r>
              <a:rPr lang="ru-RU" b="1" dirty="0">
                <a:effectLst/>
              </a:rPr>
              <a:t>-полоса</a:t>
            </a:r>
            <a:r>
              <a:rPr lang="ru-RU" dirty="0">
                <a:effectLst/>
              </a:rPr>
              <a:t>: пространство между двумя соседними </a:t>
            </a:r>
            <a:r>
              <a:rPr lang="ru-RU" dirty="0" err="1">
                <a:effectLst/>
              </a:rPr>
              <a:t>грид</a:t>
            </a:r>
            <a:r>
              <a:rPr lang="ru-RU" dirty="0">
                <a:effectLst/>
              </a:rPr>
              <a:t>-линиями. Может быть проще думать о </a:t>
            </a:r>
            <a:r>
              <a:rPr lang="ru-RU" dirty="0" err="1">
                <a:effectLst/>
              </a:rPr>
              <a:t>грид</a:t>
            </a:r>
            <a:r>
              <a:rPr lang="ru-RU" dirty="0">
                <a:effectLst/>
              </a:rPr>
              <a:t>-полосе как о ряде или колонке.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D5D24C-DC88-47B8-803B-85A61C808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012" y="4919370"/>
            <a:ext cx="2248919" cy="160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0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en-US" dirty="0"/>
              <a:t>Grid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A71BE-2E14-4B58-AD59-862FE9C1776F}"/>
              </a:ext>
            </a:extLst>
          </p:cNvPr>
          <p:cNvSpPr txBox="1"/>
          <p:nvPr/>
        </p:nvSpPr>
        <p:spPr>
          <a:xfrm>
            <a:off x="401068" y="1231242"/>
            <a:ext cx="592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display: grid;  </a:t>
            </a:r>
            <a:r>
              <a:rPr lang="en-US" dirty="0"/>
              <a:t>- </a:t>
            </a:r>
            <a:r>
              <a:rPr lang="ru-RU" dirty="0"/>
              <a:t>создание контейнера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BF089-F01A-44BE-9BF4-BFF2DB70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643311"/>
            <a:ext cx="4600575" cy="1914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580A0A-96DC-48FF-ABB0-BDC548AE669B}"/>
              </a:ext>
            </a:extLst>
          </p:cNvPr>
          <p:cNvSpPr txBox="1"/>
          <p:nvPr/>
        </p:nvSpPr>
        <p:spPr>
          <a:xfrm>
            <a:off x="401068" y="3587825"/>
            <a:ext cx="1913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display: inline-grid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792F9F-209B-47C9-9E9F-84A74903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318" y="3089264"/>
            <a:ext cx="19240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8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1832BE-C265-44DB-81FB-98F3D4E3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7" y="257550"/>
            <a:ext cx="3427983" cy="1790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5557F-F092-4039-9E71-35EF2B23F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67" y="2336021"/>
            <a:ext cx="7912047" cy="4397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551BCD-A26B-4713-A794-3F9757019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308" y="1152976"/>
            <a:ext cx="29813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ru-RU" dirty="0"/>
              <a:t>Вёрстка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8753-E33D-4F62-AF44-DDB553E0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68" y="714242"/>
            <a:ext cx="11389862" cy="310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Верстка</a:t>
            </a:r>
            <a:r>
              <a:rPr lang="ru-RU" dirty="0"/>
              <a:t> — это описание визуальной части сайта с помощью гипертекстового документа на основе HTML-разметки. Простыми словами, соединение и расположение на странице документа разных элементов веб-сайта: текстовых блоков, изображений, таблиц, видео и т.д.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Подходы к вёрстке:</a:t>
            </a:r>
          </a:p>
          <a:p>
            <a:pPr>
              <a:buFont typeface="+mj-lt"/>
              <a:buAutoNum type="arabicPeriod"/>
            </a:pPr>
            <a:r>
              <a:rPr lang="ru-RU" dirty="0"/>
              <a:t>Табличный подход.</a:t>
            </a:r>
          </a:p>
          <a:p>
            <a:pPr>
              <a:buFont typeface="+mj-lt"/>
              <a:buAutoNum type="arabicPeriod"/>
            </a:pPr>
            <a:r>
              <a:rPr lang="ru-RU" dirty="0"/>
              <a:t>Вёрстка слоями.</a:t>
            </a:r>
          </a:p>
          <a:p>
            <a:pPr>
              <a:buFont typeface="+mj-lt"/>
              <a:buAutoNum type="arabicPeriod"/>
            </a:pPr>
            <a:r>
              <a:rPr lang="ru-RU" dirty="0"/>
              <a:t>Блочная вёрстка.</a:t>
            </a:r>
          </a:p>
          <a:p>
            <a:pPr>
              <a:buFont typeface="+mj-lt"/>
              <a:buAutoNum type="arabicPeriod"/>
            </a:pPr>
            <a:r>
              <a:rPr lang="ru-RU" dirty="0"/>
              <a:t>Вёрстка фреймами - верстка с помощью одноимённого тега &lt;</a:t>
            </a:r>
            <a:r>
              <a:rPr lang="ru-RU" dirty="0" err="1"/>
              <a:t>frame</a:t>
            </a:r>
            <a:r>
              <a:rPr lang="ru-RU" dirty="0"/>
              <a:t>&gt;.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8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en-US" dirty="0"/>
              <a:t>Grid</a:t>
            </a:r>
            <a:r>
              <a:rPr lang="ru-RU" dirty="0"/>
              <a:t> </a:t>
            </a:r>
            <a:r>
              <a:rPr lang="en-US" dirty="0"/>
              <a:t>Fr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583F8-D01F-43EC-8F42-069049FDDAF4}"/>
              </a:ext>
            </a:extLst>
          </p:cNvPr>
          <p:cNvSpPr txBox="1"/>
          <p:nvPr/>
        </p:nvSpPr>
        <p:spPr>
          <a:xfrm>
            <a:off x="401067" y="15885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ack"/>
              </a:rPr>
              <a:t>grid-template-columns: 1fr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Hack"/>
              </a:rPr>
              <a:t>1fr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ack"/>
              </a:rPr>
              <a:t> 2fr</a:t>
            </a:r>
            <a:endParaRPr kumimoji="0" lang="en-US" altLang="en-US" sz="8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D3879-9D7F-46C1-AB7B-A902607D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913" y="1159922"/>
            <a:ext cx="4343400" cy="857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670EB8-8F0E-4577-A365-56113F8D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731" y="3093590"/>
            <a:ext cx="4333875" cy="666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0DF04A-51E6-4C3E-B53C-D0F5E2A17255}"/>
              </a:ext>
            </a:extLst>
          </p:cNvPr>
          <p:cNvSpPr txBox="1"/>
          <p:nvPr/>
        </p:nvSpPr>
        <p:spPr>
          <a:xfrm>
            <a:off x="401067" y="1962309"/>
            <a:ext cx="11389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252525"/>
                </a:solidFill>
                <a:effectLst/>
                <a:latin typeface="Roboto" panose="020B0604020202020204" pitchFamily="2" charset="0"/>
              </a:rPr>
              <a:t>В этом примере элементы 1 и 2 занимают первые два </a:t>
            </a:r>
            <a:r>
              <a:rPr lang="ru-RU" sz="1600" b="0" i="0" dirty="0">
                <a:solidFill>
                  <a:srgbClr val="252525"/>
                </a:solidFill>
                <a:effectLst/>
                <a:latin typeface="Roboto" panose="020B0604020202020204" pitchFamily="2" charset="0"/>
              </a:rPr>
              <a:t>(</a:t>
            </a:r>
            <a:r>
              <a:rPr lang="ru-RU" sz="1400" b="0" i="0" dirty="0">
                <a:solidFill>
                  <a:srgbClr val="252525"/>
                </a:solidFill>
                <a:effectLst/>
                <a:latin typeface="Roboto" panose="020B0604020202020204" pitchFamily="2" charset="0"/>
              </a:rPr>
              <a:t>из четырех) разделов, а элемент 3 — последние два.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B86EF-497F-444C-81D2-B984E1AC909A}"/>
              </a:ext>
            </a:extLst>
          </p:cNvPr>
          <p:cNvSpPr txBox="1"/>
          <p:nvPr/>
        </p:nvSpPr>
        <p:spPr>
          <a:xfrm>
            <a:off x="171450" y="3764410"/>
            <a:ext cx="11389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 этом примере 3rem и 25% будут вычтены из доступного пространства перед вычислением размера </a:t>
            </a:r>
            <a:r>
              <a:rPr lang="ru-RU" sz="16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fr</a:t>
            </a:r>
            <a:r>
              <a:rPr lang="ru-RU" sz="16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: </a:t>
            </a:r>
            <a:br>
              <a:rPr lang="en-US" sz="16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</a:br>
            <a:r>
              <a:rPr lang="ru-RU" sz="16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1fr = ((ширина сетки) - (3rem) - (25% ширины сетки)) / 3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4F30F-007F-4B59-988C-E4A47606B05E}"/>
              </a:ext>
            </a:extLst>
          </p:cNvPr>
          <p:cNvSpPr txBox="1"/>
          <p:nvPr/>
        </p:nvSpPr>
        <p:spPr>
          <a:xfrm>
            <a:off x="171450" y="32909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grid-template-columns: 3rem 25% 1fr 2fr</a:t>
            </a:r>
          </a:p>
        </p:txBody>
      </p:sp>
    </p:spTree>
    <p:extLst>
      <p:ext uri="{BB962C8B-B14F-4D97-AF65-F5344CB8AC3E}">
        <p14:creationId xmlns:p14="http://schemas.microsoft.com/office/powerpoint/2010/main" val="363060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ru-RU" dirty="0"/>
              <a:t>Табличная вёрстка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42A07-71D1-4117-A239-D33B911B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58" y="611579"/>
            <a:ext cx="3948400" cy="3954484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2125C87-FB2B-476B-8A3C-2A0DE84BC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0" y="4678879"/>
            <a:ext cx="10669980" cy="19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07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 вёрстки таблицами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AFC6F-D997-482A-B74D-FC592229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702" y="1068903"/>
            <a:ext cx="5789221" cy="51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1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 вёрстки таблицами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76208-AC48-4DE0-9C09-D5468BD8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9" y="846271"/>
            <a:ext cx="5945850" cy="516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 вёрстки таблицами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2E49F-C119-4DA1-8A36-AD4538F2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87" y="1182708"/>
            <a:ext cx="7159826" cy="48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0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Блочная вёрстка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2351D-D1DE-47A5-9F8E-0CC101B2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99" y="575953"/>
            <a:ext cx="3280504" cy="6062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C904F9-BF2B-48EF-9721-14B14B389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02" y="924951"/>
            <a:ext cx="4240728" cy="50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9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en-US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8753-E33D-4F62-AF44-DDB553E0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68" y="714243"/>
            <a:ext cx="11266438" cy="8770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err="1"/>
              <a:t>Flexbox</a:t>
            </a:r>
            <a:r>
              <a:rPr lang="ru-RU" b="1" dirty="0"/>
              <a:t> (или просто </a:t>
            </a:r>
            <a:r>
              <a:rPr lang="ru-RU" b="1" dirty="0" err="1"/>
              <a:t>flex</a:t>
            </a:r>
            <a:r>
              <a:rPr lang="ru-RU" b="1" dirty="0"/>
              <a:t>) </a:t>
            </a:r>
            <a:r>
              <a:rPr lang="ru-RU" dirty="0"/>
              <a:t>— это способ позиционирования элементов в CSS. С помощью этой функции можно быстро и легко описывать, как будет располагаться тот или иной блок на веб-странице. Элементы выстраиваются по заданной оси и автоматически распределяются согласно настройкам.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18924-F41B-493B-B29F-16008B3E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8" y="2186792"/>
            <a:ext cx="4194256" cy="3370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318B7-F0A8-46E9-9DDC-0D058769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98" y="2595629"/>
            <a:ext cx="6105784" cy="25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7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1F9-B8C8-4D29-B110-0477B770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8" y="85918"/>
            <a:ext cx="11389863" cy="412845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Устройство </a:t>
            </a:r>
            <a:r>
              <a:rPr lang="en-US" dirty="0">
                <a:effectLst/>
              </a:rPr>
              <a:t>flex-</a:t>
            </a:r>
            <a:r>
              <a:rPr lang="ru-RU" dirty="0">
                <a:effectLst/>
              </a:rPr>
              <a:t>контейнера. Направление осей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7834E3-B5F2-465D-B100-D8320631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29" y="2485609"/>
            <a:ext cx="8553450" cy="4010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F0DCCC-8B71-42AB-AFAF-9DFDDDB14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115" y="558108"/>
            <a:ext cx="4016581" cy="180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93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{2C6CD7E6-B4B1-4101-9C26-F8F740A82B58}tf10001115</Template>
  <TotalTime>297</TotalTime>
  <Words>340</Words>
  <Application>Microsoft Office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Corbel</vt:lpstr>
      <vt:lpstr>Gill Sans MT</vt:lpstr>
      <vt:lpstr>Hack</vt:lpstr>
      <vt:lpstr>Roboto</vt:lpstr>
      <vt:lpstr>Parcel</vt:lpstr>
      <vt:lpstr>6. Flexbox. grid</vt:lpstr>
      <vt:lpstr>Вёрстка</vt:lpstr>
      <vt:lpstr>Табличная вёрстка</vt:lpstr>
      <vt:lpstr>Примеры вёрстки таблицами</vt:lpstr>
      <vt:lpstr>Примеры вёрстки таблицами</vt:lpstr>
      <vt:lpstr>Примеры вёрстки таблицами</vt:lpstr>
      <vt:lpstr>Блочная вёрстка</vt:lpstr>
      <vt:lpstr>Flexbox</vt:lpstr>
      <vt:lpstr>Устройство flex-контейнера. Направление осей</vt:lpstr>
      <vt:lpstr>Устройство flex-контейнера. Направление осей</vt:lpstr>
      <vt:lpstr>Переполнение контейнера</vt:lpstr>
      <vt:lpstr>Переполнение контейнера</vt:lpstr>
      <vt:lpstr>Выравнивание flex-элементов</vt:lpstr>
      <vt:lpstr>Выравнивание flex-элементов по основной оси</vt:lpstr>
      <vt:lpstr>Выравнивание flex-элементов по поперечной оси</vt:lpstr>
      <vt:lpstr>Grid</vt:lpstr>
      <vt:lpstr>Grid</vt:lpstr>
      <vt:lpstr>Grid</vt:lpstr>
      <vt:lpstr>PowerPoint Presentation</vt:lpstr>
      <vt:lpstr>Grid Fr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Flexbox. grid</dc:title>
  <dc:creator>roman</dc:creator>
  <cp:lastModifiedBy>roman</cp:lastModifiedBy>
  <cp:revision>90</cp:revision>
  <dcterms:created xsi:type="dcterms:W3CDTF">2023-10-08T14:52:46Z</dcterms:created>
  <dcterms:modified xsi:type="dcterms:W3CDTF">2024-09-23T20:24:50Z</dcterms:modified>
</cp:coreProperties>
</file>