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C373E-93CB-4AB2-B952-C2DBF7D608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7</a:t>
            </a:r>
            <a:r>
              <a:rPr lang="en-US"/>
              <a:t>. </a:t>
            </a:r>
            <a:r>
              <a:rPr lang="ru-RU" dirty="0"/>
              <a:t>Адаптивность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8E731-2665-4CCF-9C22-58FC160F9B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713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9C94C-F7C8-4673-BE24-201B2AA2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30" y="157170"/>
            <a:ext cx="11686745" cy="484098"/>
          </a:xfrm>
        </p:spPr>
        <p:txBody>
          <a:bodyPr>
            <a:normAutofit fontScale="90000"/>
          </a:bodyPr>
          <a:lstStyle/>
          <a:p>
            <a:r>
              <a:rPr lang="ru-RU" dirty="0"/>
              <a:t>Логические операторы в медиа запросах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FD615B-8FBB-42B6-973B-88C45F021D2E}"/>
              </a:ext>
            </a:extLst>
          </p:cNvPr>
          <p:cNvSpPr txBox="1"/>
          <p:nvPr/>
        </p:nvSpPr>
        <p:spPr>
          <a:xfrm>
            <a:off x="215239" y="654068"/>
            <a:ext cx="11618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Условия внутри </a:t>
            </a:r>
            <a:r>
              <a:rPr lang="ru-RU" dirty="0" err="1"/>
              <a:t>медиазапросов</a:t>
            </a:r>
            <a:r>
              <a:rPr lang="ru-RU" dirty="0"/>
              <a:t> можно комбинировать. Для этого существует три логических оператора: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392E8B-11AC-4250-8C62-32CBCF9AA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824" y="2826241"/>
            <a:ext cx="4967097" cy="17715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8E2CBC7-2935-47F7-85B3-AF2BDA4928D5}"/>
              </a:ext>
            </a:extLst>
          </p:cNvPr>
          <p:cNvSpPr txBox="1"/>
          <p:nvPr/>
        </p:nvSpPr>
        <p:spPr>
          <a:xfrm>
            <a:off x="259831" y="3115351"/>
            <a:ext cx="58361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effectLst/>
              </a:rPr>
              <a:t>Логическое </a:t>
            </a:r>
            <a:r>
              <a:rPr lang="ru-RU" b="1" i="1" dirty="0">
                <a:effectLst/>
              </a:rPr>
              <a:t>«И</a:t>
            </a:r>
            <a:r>
              <a:rPr lang="ru-RU" b="1" i="1" dirty="0"/>
              <a:t>ЛИ</a:t>
            </a:r>
            <a:r>
              <a:rPr lang="ru-RU" b="1" i="1" dirty="0">
                <a:effectLst/>
              </a:rPr>
              <a:t>»</a:t>
            </a:r>
            <a:r>
              <a:rPr lang="en-US" b="1" i="1" dirty="0">
                <a:effectLst/>
              </a:rPr>
              <a:t>. </a:t>
            </a:r>
            <a:r>
              <a:rPr lang="ru-RU" dirty="0"/>
              <a:t>Свойства применятся в том случае, если хотя бы </a:t>
            </a:r>
            <a:r>
              <a:rPr lang="ru-RU" i="1" dirty="0">
                <a:effectLst/>
              </a:rPr>
              <a:t>одно из</a:t>
            </a:r>
            <a:r>
              <a:rPr lang="ru-RU" dirty="0"/>
              <a:t> условий будет выполнено. 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2DC32A3-C999-4E44-A5CB-D215DF5F0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824" y="1092474"/>
            <a:ext cx="3688773" cy="15928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F141335-5DDA-467D-909F-7AB4F1FD6409}"/>
              </a:ext>
            </a:extLst>
          </p:cNvPr>
          <p:cNvSpPr txBox="1"/>
          <p:nvPr/>
        </p:nvSpPr>
        <p:spPr>
          <a:xfrm>
            <a:off x="215239" y="4970260"/>
            <a:ext cx="57283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effectLst/>
              </a:rPr>
              <a:t>Логическое </a:t>
            </a:r>
            <a:r>
              <a:rPr lang="ru-RU" b="1" i="1" dirty="0">
                <a:effectLst/>
              </a:rPr>
              <a:t>«НЕ». </a:t>
            </a:r>
            <a:r>
              <a:rPr lang="ru-RU" dirty="0"/>
              <a:t>Свойства применятся в том случае, если условие </a:t>
            </a:r>
            <a:r>
              <a:rPr lang="ru-RU" i="1" dirty="0">
                <a:effectLst/>
              </a:rPr>
              <a:t>не выполняется</a:t>
            </a:r>
            <a:r>
              <a:rPr lang="ru-RU" dirty="0"/>
              <a:t>. Используется ключевое слово </a:t>
            </a:r>
            <a:r>
              <a:rPr lang="ru-RU" i="1" dirty="0" err="1">
                <a:solidFill>
                  <a:srgbClr val="EB5757"/>
                </a:solidFill>
                <a:effectLst/>
                <a:latin typeface="SFMono-Regular"/>
              </a:rPr>
              <a:t>not</a:t>
            </a:r>
            <a:endParaRPr lang="en-US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A09CB1-B283-45DE-ACF2-D77F704CD87F}"/>
              </a:ext>
            </a:extLst>
          </p:cNvPr>
          <p:cNvSpPr txBox="1"/>
          <p:nvPr/>
        </p:nvSpPr>
        <p:spPr>
          <a:xfrm>
            <a:off x="215239" y="1225668"/>
            <a:ext cx="60331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b="1" dirty="0">
                <a:effectLst/>
              </a:rPr>
              <a:t>Логическое </a:t>
            </a:r>
            <a:r>
              <a:rPr lang="ru-RU" sz="1800" b="1" i="1" dirty="0">
                <a:effectLst/>
              </a:rPr>
              <a:t>«И»</a:t>
            </a:r>
            <a:r>
              <a:rPr lang="en-US" sz="1800" b="1" i="1" dirty="0">
                <a:effectLst/>
              </a:rPr>
              <a:t>. </a:t>
            </a:r>
            <a:r>
              <a:rPr lang="ru-RU" sz="1800" dirty="0"/>
              <a:t>Означает, что несколько условий должны быть выполнены для того, чтобы CSS-стили применились к элементу. Для использования логического «И» используется ключевое слово </a:t>
            </a:r>
            <a:r>
              <a:rPr lang="ru-RU" sz="1800" i="1" dirty="0" err="1">
                <a:solidFill>
                  <a:srgbClr val="EB5757"/>
                </a:solidFill>
                <a:effectLst/>
                <a:latin typeface="SFMono-Regular"/>
              </a:rPr>
              <a:t>and</a:t>
            </a:r>
            <a:endParaRPr lang="en-US" sz="1800" i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BFBC790-A953-4D13-AAED-BAB50A4A4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824" y="4836255"/>
            <a:ext cx="5021412" cy="15656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28449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9C94C-F7C8-4673-BE24-201B2AA2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30" y="157170"/>
            <a:ext cx="11686745" cy="484098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Использование </a:t>
            </a:r>
            <a:r>
              <a:rPr lang="ru-RU" dirty="0" err="1">
                <a:effectLst/>
              </a:rPr>
              <a:t>медиазапросов</a:t>
            </a:r>
            <a:r>
              <a:rPr lang="ru-RU" dirty="0">
                <a:effectLst/>
              </a:rPr>
              <a:t> при подключении CSS</a:t>
            </a:r>
            <a:endParaRPr lang="en-US" dirty="0"/>
          </a:p>
        </p:txBody>
      </p:sp>
      <p:sp>
        <p:nvSpPr>
          <p:cNvPr id="16" name="AutoShape 5" descr="Untitled">
            <a:extLst>
              <a:ext uri="{FF2B5EF4-FFF2-40B4-BE49-F238E27FC236}">
                <a16:creationId xmlns:a16="http://schemas.microsoft.com/office/drawing/2014/main" id="{CDA4FF16-AB09-47AA-ABBF-099A2C9822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24A19-ADDE-425D-920E-D81A44D7C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073" y="2079356"/>
            <a:ext cx="6810375" cy="35147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6218596-86A3-4CCF-8AFF-1BD21C793E17}"/>
              </a:ext>
            </a:extLst>
          </p:cNvPr>
          <p:cNvSpPr txBox="1"/>
          <p:nvPr/>
        </p:nvSpPr>
        <p:spPr>
          <a:xfrm>
            <a:off x="259830" y="875345"/>
            <a:ext cx="116867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Медиазапросы</a:t>
            </a:r>
            <a:r>
              <a:rPr lang="ru-RU" dirty="0"/>
              <a:t> возможно писать не только внутри CSS-файла, но и использовать их в HTML при подключении файла стилей. В этом случае </a:t>
            </a:r>
            <a:r>
              <a:rPr lang="ru-RU" dirty="0" err="1"/>
              <a:t>медиазапрос</a:t>
            </a:r>
            <a:r>
              <a:rPr lang="ru-RU" dirty="0"/>
              <a:t> указывается в атрибуте 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media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73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9C94C-F7C8-4673-BE24-201B2AA2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30" y="157170"/>
            <a:ext cx="11686745" cy="484098"/>
          </a:xfrm>
        </p:spPr>
        <p:txBody>
          <a:bodyPr>
            <a:normAutofit fontScale="90000"/>
          </a:bodyPr>
          <a:lstStyle/>
          <a:p>
            <a:r>
              <a:rPr lang="en-US" dirty="0"/>
              <a:t>Container queries</a:t>
            </a:r>
          </a:p>
        </p:txBody>
      </p:sp>
      <p:sp>
        <p:nvSpPr>
          <p:cNvPr id="16" name="AutoShape 5" descr="Untitled">
            <a:extLst>
              <a:ext uri="{FF2B5EF4-FFF2-40B4-BE49-F238E27FC236}">
                <a16:creationId xmlns:a16="http://schemas.microsoft.com/office/drawing/2014/main" id="{CDA4FF16-AB09-47AA-ABBF-099A2C9822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6A55E-D2E8-4DC8-92D2-C38FD605D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611" y="1745019"/>
            <a:ext cx="6796668" cy="49445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6699CB-726A-4FD7-B3F1-898DB5CE55C3}"/>
              </a:ext>
            </a:extLst>
          </p:cNvPr>
          <p:cNvSpPr txBox="1"/>
          <p:nvPr/>
        </p:nvSpPr>
        <p:spPr>
          <a:xfrm>
            <a:off x="259830" y="821689"/>
            <a:ext cx="11627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effectLst/>
              </a:rPr>
              <a:t>Контейнерные запросы</a:t>
            </a:r>
            <a:r>
              <a:rPr lang="ru-RU" dirty="0"/>
              <a:t> позволяют стилизовать элементы в зависимости от доступного пространства.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75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9C94C-F7C8-4673-BE24-201B2AA2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30" y="157170"/>
            <a:ext cx="11686745" cy="484098"/>
          </a:xfrm>
        </p:spPr>
        <p:txBody>
          <a:bodyPr>
            <a:normAutofit fontScale="90000"/>
          </a:bodyPr>
          <a:lstStyle/>
          <a:p>
            <a:r>
              <a:rPr lang="en-US" dirty="0"/>
              <a:t>Container queries. </a:t>
            </a:r>
            <a:r>
              <a:rPr lang="ru-RU" dirty="0"/>
              <a:t>Синтаксис</a:t>
            </a:r>
            <a:endParaRPr lang="en-US" dirty="0"/>
          </a:p>
        </p:txBody>
      </p:sp>
      <p:sp>
        <p:nvSpPr>
          <p:cNvPr id="16" name="AutoShape 5" descr="Untitled">
            <a:extLst>
              <a:ext uri="{FF2B5EF4-FFF2-40B4-BE49-F238E27FC236}">
                <a16:creationId xmlns:a16="http://schemas.microsoft.com/office/drawing/2014/main" id="{CDA4FF16-AB09-47AA-ABBF-099A2C9822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5D8682-90BB-4CAC-B9D0-B34B074E1C48}"/>
              </a:ext>
            </a:extLst>
          </p:cNvPr>
          <p:cNvSpPr txBox="1"/>
          <p:nvPr/>
        </p:nvSpPr>
        <p:spPr>
          <a:xfrm>
            <a:off x="259829" y="822013"/>
            <a:ext cx="100586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.wrapper { container-type: inline-size; }</a:t>
            </a:r>
            <a:r>
              <a:rPr lang="ru-RU" i="1" dirty="0">
                <a:solidFill>
                  <a:srgbClr val="FF0000"/>
                </a:solidFill>
              </a:rPr>
              <a:t> </a:t>
            </a:r>
            <a:r>
              <a:rPr lang="ru-RU" dirty="0"/>
              <a:t>- Запрос на основе ширины родителя</a:t>
            </a:r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C6B727-6B72-4A16-A336-3260A9B33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93" y="1468344"/>
            <a:ext cx="3324225" cy="1943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51189C-37D3-486C-B36A-08807CFDC637}"/>
              </a:ext>
            </a:extLst>
          </p:cNvPr>
          <p:cNvSpPr txBox="1"/>
          <p:nvPr/>
        </p:nvSpPr>
        <p:spPr>
          <a:xfrm>
            <a:off x="3714617" y="2049306"/>
            <a:ext cx="80869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Если контейнер в котором лежит элемент .</a:t>
            </a:r>
            <a:r>
              <a:rPr lang="ru-RU" dirty="0" err="1"/>
              <a:t>card</a:t>
            </a:r>
            <a:r>
              <a:rPr lang="ru-RU" dirty="0"/>
              <a:t> имеет ширину равную 400px или больше, мы добавим некоторые стили.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EEC3C0-24F8-4C2E-96AC-3A7D78692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93" y="3516324"/>
            <a:ext cx="3057525" cy="12382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8EE0F17-47D6-401D-95A7-9D695971F271}"/>
              </a:ext>
            </a:extLst>
          </p:cNvPr>
          <p:cNvSpPr txBox="1"/>
          <p:nvPr/>
        </p:nvSpPr>
        <p:spPr>
          <a:xfrm>
            <a:off x="3447918" y="3734609"/>
            <a:ext cx="8209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Даем контейнеру имя, во избежание различных неприятных ситуаций и путаницы.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3F3597D-4457-44AA-B91F-57EAAFEDF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393" y="4805355"/>
            <a:ext cx="4048125" cy="18954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6A17FC8-F106-4106-86E6-EE4C6A85E6A6}"/>
              </a:ext>
            </a:extLst>
          </p:cNvPr>
          <p:cNvSpPr txBox="1"/>
          <p:nvPr/>
        </p:nvSpPr>
        <p:spPr>
          <a:xfrm>
            <a:off x="4505126" y="5255514"/>
            <a:ext cx="72964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Теперь мы можем добавить имя контейнера рядом с </a:t>
            </a:r>
            <a:r>
              <a:rPr lang="ru-RU" i="1" dirty="0">
                <a:solidFill>
                  <a:srgbClr val="EB5757"/>
                </a:solidFill>
                <a:effectLst/>
                <a:latin typeface="SFMono-Regular"/>
              </a:rPr>
              <a:t>@container</a:t>
            </a:r>
            <a:r>
              <a:rPr lang="ru-RU" dirty="0"/>
              <a:t> следующим образом: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949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9C94C-F7C8-4673-BE24-201B2AA2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30" y="157170"/>
            <a:ext cx="11686745" cy="484098"/>
          </a:xfrm>
        </p:spPr>
        <p:txBody>
          <a:bodyPr>
            <a:normAutofit fontScale="90000"/>
          </a:bodyPr>
          <a:lstStyle/>
          <a:p>
            <a:r>
              <a:rPr lang="en-US" dirty="0"/>
              <a:t>Container queries. </a:t>
            </a:r>
            <a:r>
              <a:rPr lang="ru-RU" dirty="0"/>
              <a:t>Синтаксис</a:t>
            </a:r>
            <a:endParaRPr lang="en-US" dirty="0"/>
          </a:p>
        </p:txBody>
      </p:sp>
      <p:sp>
        <p:nvSpPr>
          <p:cNvPr id="16" name="AutoShape 5" descr="Untitled">
            <a:extLst>
              <a:ext uri="{FF2B5EF4-FFF2-40B4-BE49-F238E27FC236}">
                <a16:creationId xmlns:a16="http://schemas.microsoft.com/office/drawing/2014/main" id="{CDA4FF16-AB09-47AA-ABBF-099A2C9822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391AD7-5668-486E-8A23-A26AE4877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662" y="957386"/>
            <a:ext cx="5179475" cy="564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3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6D5C4A-71C0-449C-832B-BB79F1ED0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473" y="504391"/>
            <a:ext cx="7067550" cy="5267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F6973D-22AA-44B0-9A0F-9B18A1AA7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034" y="664708"/>
            <a:ext cx="706755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4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9C94C-F7C8-4673-BE24-201B2AA2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31" y="174983"/>
            <a:ext cx="11686745" cy="484098"/>
          </a:xfrm>
        </p:spPr>
        <p:txBody>
          <a:bodyPr>
            <a:normAutofit fontScale="90000"/>
          </a:bodyPr>
          <a:lstStyle/>
          <a:p>
            <a:r>
              <a:rPr lang="ru-RU" dirty="0"/>
              <a:t>Адаптивность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3D609-F796-4DAE-8898-802C877FC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30" y="821120"/>
            <a:ext cx="11686745" cy="1055181"/>
          </a:xfrm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effectLst/>
              </a:rPr>
              <a:t>Адаптивная верстка сайта</a:t>
            </a:r>
            <a:r>
              <a:rPr lang="ru-RU" dirty="0"/>
              <a:t> — это формирование структуры документа на базе HTML-разметки, предусматривающей автоматическое изменение страницы в зависимости от размера экрана пользователя. Простыми словами это макет страницы, автоматически подстраивающийся под размер экрана пользователя.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379A2A-531C-45A1-9364-D72A78672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48" y="1807190"/>
            <a:ext cx="9743704" cy="478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57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1D8CF1-5D89-4BF5-8B2C-D58A18FC8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196" y="611580"/>
            <a:ext cx="6424673" cy="545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25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9C94C-F7C8-4673-BE24-201B2AA2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30" y="157170"/>
            <a:ext cx="11686745" cy="484098"/>
          </a:xfrm>
        </p:spPr>
        <p:txBody>
          <a:bodyPr>
            <a:normAutofit fontScale="90000"/>
          </a:bodyPr>
          <a:lstStyle/>
          <a:p>
            <a:r>
              <a:rPr lang="en-US" dirty="0"/>
              <a:t>Media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3D609-F796-4DAE-8898-802C877FC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30" y="821120"/>
            <a:ext cx="11686745" cy="1055181"/>
          </a:xfrm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effectLst/>
              </a:rPr>
              <a:t>CSS-</a:t>
            </a:r>
            <a:r>
              <a:rPr lang="ru-RU" b="1" dirty="0" err="1">
                <a:effectLst/>
              </a:rPr>
              <a:t>медиазапросы</a:t>
            </a:r>
            <a:r>
              <a:rPr lang="ru-RU" b="1" dirty="0">
                <a:effectLst/>
              </a:rPr>
              <a:t> (</a:t>
            </a:r>
            <a:r>
              <a:rPr lang="ru-RU" b="1" dirty="0" err="1">
                <a:effectLst/>
              </a:rPr>
              <a:t>media</a:t>
            </a:r>
            <a:r>
              <a:rPr lang="ru-RU" b="1" dirty="0">
                <a:effectLst/>
              </a:rPr>
              <a:t> </a:t>
            </a:r>
            <a:r>
              <a:rPr lang="ru-RU" b="1" dirty="0" err="1">
                <a:effectLst/>
              </a:rPr>
              <a:t>queries</a:t>
            </a:r>
            <a:r>
              <a:rPr lang="ru-RU" b="1" dirty="0">
                <a:effectLst/>
              </a:rPr>
              <a:t>)</a:t>
            </a:r>
            <a:r>
              <a:rPr lang="ru-RU" dirty="0"/>
              <a:t> — это набор правил (запросов), которые позволяют адаптировать внешний вид веб-страницы под технические параметры устройства пользователя: ширину и высоту экрана, плотность пикселей, количество поддерживаемых цветов и так далее.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5A3C37-DA37-4B9C-B24F-3DF516DF5FEF}"/>
              </a:ext>
            </a:extLst>
          </p:cNvPr>
          <p:cNvSpPr txBox="1"/>
          <p:nvPr/>
        </p:nvSpPr>
        <p:spPr>
          <a:xfrm>
            <a:off x="342956" y="2549889"/>
            <a:ext cx="1168674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effectLst/>
              </a:rPr>
              <a:t>Любой </a:t>
            </a:r>
            <a:r>
              <a:rPr lang="ru-RU" b="1" dirty="0" err="1">
                <a:effectLst/>
              </a:rPr>
              <a:t>медиазапрос</a:t>
            </a:r>
            <a:r>
              <a:rPr lang="ru-RU" b="1" dirty="0">
                <a:effectLst/>
              </a:rPr>
              <a:t> — это условие</a:t>
            </a:r>
            <a:r>
              <a:rPr lang="ru-RU" dirty="0"/>
              <a:t>, которое задаётся тому или иному стилю. Если условие выполняется, то стиль применяется, если нет — не применяется. Таким образом, при помощи запросов можно прописать сразу несколько стилей со своими условиями под разные ситуации. </a:t>
            </a:r>
          </a:p>
          <a:p>
            <a:endParaRPr lang="ru-RU" dirty="0"/>
          </a:p>
          <a:p>
            <a:r>
              <a:rPr lang="ru-RU" dirty="0"/>
              <a:t>Например, для разной ширины экрана пользователя: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/>
              <a:t>до 320px,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/>
              <a:t>от 320px до 720px</a:t>
            </a:r>
            <a:r>
              <a:rPr lang="ru-RU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/>
              <a:t>от 720px до 1024px</a:t>
            </a:r>
            <a:r>
              <a:rPr lang="ru-RU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/>
              <a:t>от 1024px и выше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743A3C-9931-40BB-AC41-F17510DCF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200" y="5446330"/>
            <a:ext cx="6810375" cy="1181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830028-0C7F-4E05-B53B-E9FCE474E877}"/>
              </a:ext>
            </a:extLst>
          </p:cNvPr>
          <p:cNvSpPr txBox="1"/>
          <p:nvPr/>
        </p:nvSpPr>
        <p:spPr>
          <a:xfrm>
            <a:off x="5754034" y="4950546"/>
            <a:ext cx="60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Медиазапросы</a:t>
            </a:r>
            <a:r>
              <a:rPr lang="ru-RU" dirty="0"/>
              <a:t> записываются следующим образом: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140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9C94C-F7C8-4673-BE24-201B2AA2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30" y="157170"/>
            <a:ext cx="11686745" cy="484098"/>
          </a:xfrm>
        </p:spPr>
        <p:txBody>
          <a:bodyPr>
            <a:normAutofit fontScale="90000"/>
          </a:bodyPr>
          <a:lstStyle/>
          <a:p>
            <a:r>
              <a:rPr lang="ru-RU" dirty="0"/>
              <a:t>Ориентация экрана в медиа запросах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0F67BB-1180-497C-8503-B6BE758A5443}"/>
              </a:ext>
            </a:extLst>
          </p:cNvPr>
          <p:cNvSpPr txBox="1"/>
          <p:nvPr/>
        </p:nvSpPr>
        <p:spPr>
          <a:xfrm>
            <a:off x="252628" y="806026"/>
            <a:ext cx="1168674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Для определения ориентации экрана используется ключ </a:t>
            </a:r>
            <a:r>
              <a:rPr lang="ru-RU" sz="1600" dirty="0" err="1">
                <a:solidFill>
                  <a:srgbClr val="EB5757"/>
                </a:solidFill>
                <a:effectLst/>
                <a:latin typeface="SFMono-Regular"/>
              </a:rPr>
              <a:t>orientation</a:t>
            </a:r>
            <a:r>
              <a:rPr lang="ru-RU" sz="1600" dirty="0"/>
              <a:t>, значением которого может выступать одно из двух значений: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i="1" dirty="0" err="1">
                <a:effectLst/>
                <a:latin typeface="SFMono-Regular"/>
              </a:rPr>
              <a:t>landscape</a:t>
            </a:r>
            <a:r>
              <a:rPr lang="ru-RU" sz="1600" dirty="0"/>
              <a:t>. Условие выполнится для устройств с </a:t>
            </a:r>
            <a:r>
              <a:rPr lang="ru-RU" sz="1600" i="1" dirty="0">
                <a:effectLst/>
              </a:rPr>
              <a:t>горизонтальной</a:t>
            </a:r>
            <a:r>
              <a:rPr lang="ru-RU" sz="1600" dirty="0"/>
              <a:t> ориентацией экрана. Горизонтальная — ориентация, при которой ширина </a:t>
            </a:r>
            <a:r>
              <a:rPr lang="ru-RU" sz="1600" i="1" dirty="0" err="1">
                <a:effectLst/>
              </a:rPr>
              <a:t>viewport</a:t>
            </a:r>
            <a:r>
              <a:rPr lang="ru-RU" sz="1600" dirty="0"/>
              <a:t> больше его высоты.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i="1" dirty="0" err="1">
                <a:effectLst/>
                <a:latin typeface="SFMono-Regular"/>
              </a:rPr>
              <a:t>portrait</a:t>
            </a:r>
            <a:r>
              <a:rPr lang="ru-RU" sz="1600" i="1" dirty="0"/>
              <a:t>. </a:t>
            </a:r>
            <a:r>
              <a:rPr lang="ru-RU" sz="1600" dirty="0"/>
              <a:t>Условие выполнится для устройств с </a:t>
            </a:r>
            <a:r>
              <a:rPr lang="ru-RU" sz="1600" i="1" dirty="0">
                <a:effectLst/>
              </a:rPr>
              <a:t>вертикальной</a:t>
            </a:r>
            <a:r>
              <a:rPr lang="ru-RU" sz="1600" dirty="0"/>
              <a:t> ориентацией экрана. Вертикальная — ориентация, при которой высота </a:t>
            </a:r>
            <a:r>
              <a:rPr lang="ru-RU" sz="1600" i="1" dirty="0" err="1">
                <a:effectLst/>
              </a:rPr>
              <a:t>viewport</a:t>
            </a:r>
            <a:r>
              <a:rPr lang="ru-RU" sz="1600" dirty="0"/>
              <a:t> больше его ширины.</a:t>
            </a:r>
          </a:p>
          <a:p>
            <a:endParaRPr lang="en-US" sz="1600" dirty="0"/>
          </a:p>
        </p:txBody>
      </p:sp>
      <p:sp>
        <p:nvSpPr>
          <p:cNvPr id="16" name="AutoShape 5" descr="Untitled">
            <a:extLst>
              <a:ext uri="{FF2B5EF4-FFF2-40B4-BE49-F238E27FC236}">
                <a16:creationId xmlns:a16="http://schemas.microsoft.com/office/drawing/2014/main" id="{CDA4FF16-AB09-47AA-ABBF-099A2C9822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16B3E6E-30F7-4C00-9B52-4D458B98E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97" y="2375686"/>
            <a:ext cx="4341870" cy="25703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AE47221-4DE5-4DF5-9789-769CE039F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647" y="2162732"/>
            <a:ext cx="6537345" cy="40480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21863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9C94C-F7C8-4673-BE24-201B2AA2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30" y="157170"/>
            <a:ext cx="11686745" cy="484098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Разрешение экрана в медиа запросах</a:t>
            </a:r>
            <a:endParaRPr lang="en-US" dirty="0"/>
          </a:p>
        </p:txBody>
      </p:sp>
      <p:sp>
        <p:nvSpPr>
          <p:cNvPr id="16" name="AutoShape 5" descr="Untitled">
            <a:extLst>
              <a:ext uri="{FF2B5EF4-FFF2-40B4-BE49-F238E27FC236}">
                <a16:creationId xmlns:a16="http://schemas.microsoft.com/office/drawing/2014/main" id="{CDA4FF16-AB09-47AA-ABBF-099A2C9822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6A992C-8623-4A79-AF9C-DCDB72CDBE0B}"/>
              </a:ext>
            </a:extLst>
          </p:cNvPr>
          <p:cNvSpPr txBox="1"/>
          <p:nvPr/>
        </p:nvSpPr>
        <p:spPr>
          <a:xfrm>
            <a:off x="206391" y="753138"/>
            <a:ext cx="4995001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При использовании </a:t>
            </a:r>
            <a:r>
              <a:rPr lang="ru-RU" sz="1600" dirty="0" err="1"/>
              <a:t>медиазапросов</a:t>
            </a:r>
            <a:r>
              <a:rPr lang="ru-RU" sz="1600" dirty="0"/>
              <a:t> мы также можем исходить из ширины или высоты </a:t>
            </a:r>
            <a:r>
              <a:rPr lang="ru-RU" sz="1600" i="1" dirty="0" err="1"/>
              <a:t>viewport</a:t>
            </a:r>
            <a:r>
              <a:rPr lang="ru-RU" sz="1600" dirty="0"/>
              <a:t>. Для этого используются знакомые нам по обычным CSS-правилам условия </a:t>
            </a:r>
            <a:r>
              <a:rPr lang="ru-RU" sz="1600" i="1" dirty="0" err="1"/>
              <a:t>width</a:t>
            </a:r>
            <a:r>
              <a:rPr lang="ru-RU" sz="1600" i="1" dirty="0"/>
              <a:t>, </a:t>
            </a:r>
            <a:r>
              <a:rPr lang="ru-RU" sz="1600" i="1" dirty="0" err="1"/>
              <a:t>min-width</a:t>
            </a:r>
            <a:r>
              <a:rPr lang="ru-RU" sz="1600" i="1" dirty="0"/>
              <a:t>, </a:t>
            </a:r>
            <a:r>
              <a:rPr lang="ru-RU" sz="1600" i="1" dirty="0" err="1"/>
              <a:t>max-width</a:t>
            </a:r>
            <a:r>
              <a:rPr lang="ru-RU" sz="1600" dirty="0"/>
              <a:t> для ширины и </a:t>
            </a:r>
            <a:r>
              <a:rPr lang="ru-RU" sz="1600" i="1" dirty="0" err="1"/>
              <a:t>height</a:t>
            </a:r>
            <a:r>
              <a:rPr lang="ru-RU" sz="1600" i="1" dirty="0"/>
              <a:t>, </a:t>
            </a:r>
            <a:r>
              <a:rPr lang="ru-RU" sz="1600" i="1" dirty="0" err="1"/>
              <a:t>min-height</a:t>
            </a:r>
            <a:r>
              <a:rPr lang="ru-RU" sz="1600" i="1" dirty="0"/>
              <a:t>, </a:t>
            </a:r>
            <a:r>
              <a:rPr lang="ru-RU" sz="1600" i="1" dirty="0" err="1"/>
              <a:t>max-height</a:t>
            </a:r>
            <a:r>
              <a:rPr lang="ru-RU" sz="1600" dirty="0"/>
              <a:t> для высоты.</a:t>
            </a:r>
          </a:p>
          <a:p>
            <a:endParaRPr lang="en-US" sz="1600" dirty="0"/>
          </a:p>
          <a:p>
            <a:endParaRPr lang="ru-RU" sz="1600" dirty="0"/>
          </a:p>
          <a:p>
            <a:r>
              <a:rPr lang="ru-RU" sz="1600" dirty="0"/>
              <a:t>С помощью таких условий создаются </a:t>
            </a:r>
            <a:r>
              <a:rPr lang="ru-RU" sz="1600" b="1" i="1" dirty="0" err="1"/>
              <a:t>breakpoint</a:t>
            </a:r>
            <a:r>
              <a:rPr lang="ru-RU" sz="1600" dirty="0"/>
              <a:t> — контрольные точки. Это границы значений, по которым видоизменяется наш макет. Такие точки остановки позволяют иметь правила для мониторов, планшетов, телефонов, кофеварок.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ru-RU" sz="1600" dirty="0"/>
          </a:p>
          <a:p>
            <a:r>
              <a:rPr lang="ru-RU" sz="1600" dirty="0"/>
              <a:t>При ширине </a:t>
            </a:r>
            <a:r>
              <a:rPr lang="ru-RU" sz="1600" i="1" dirty="0" err="1">
                <a:effectLst/>
              </a:rPr>
              <a:t>viewport</a:t>
            </a:r>
            <a:r>
              <a:rPr lang="ru-RU" sz="1600" dirty="0"/>
              <a:t> </a:t>
            </a:r>
            <a:r>
              <a:rPr lang="ru-RU" sz="1600" b="1" dirty="0"/>
              <a:t>770</a:t>
            </a:r>
            <a:r>
              <a:rPr lang="en-US" sz="1600" b="1" dirty="0"/>
              <a:t>px</a:t>
            </a:r>
            <a:r>
              <a:rPr lang="ru-RU" sz="1600" dirty="0"/>
              <a:t> для элемента стили применятся в следующем порядке: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Стили по умолчанию.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Стили для условия </a:t>
            </a:r>
            <a:r>
              <a:rPr lang="ru-RU" sz="1600" dirty="0" err="1"/>
              <a:t>медиазапроса</a:t>
            </a:r>
            <a:r>
              <a:rPr lang="ru-RU" sz="1600" dirty="0"/>
              <a:t> </a:t>
            </a:r>
            <a:r>
              <a:rPr lang="ru-RU" sz="1600" dirty="0" err="1">
                <a:solidFill>
                  <a:srgbClr val="EB5757"/>
                </a:solidFill>
                <a:effectLst/>
                <a:latin typeface="SFMono-Regular"/>
              </a:rPr>
              <a:t>max-width</a:t>
            </a:r>
            <a:r>
              <a:rPr lang="ru-RU" sz="1600" dirty="0">
                <a:solidFill>
                  <a:srgbClr val="EB5757"/>
                </a:solidFill>
                <a:effectLst/>
                <a:latin typeface="SFMono-Regular"/>
              </a:rPr>
              <a:t>: 1400px</a:t>
            </a:r>
            <a:r>
              <a:rPr lang="ru-RU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Стили для условия </a:t>
            </a:r>
            <a:r>
              <a:rPr lang="ru-RU" sz="1600" dirty="0" err="1"/>
              <a:t>медиазапроса</a:t>
            </a:r>
            <a:r>
              <a:rPr lang="ru-RU" sz="1600" dirty="0"/>
              <a:t> </a:t>
            </a:r>
            <a:r>
              <a:rPr lang="ru-RU" sz="1600" dirty="0" err="1">
                <a:solidFill>
                  <a:srgbClr val="EB5757"/>
                </a:solidFill>
                <a:effectLst/>
                <a:latin typeface="SFMono-Regular"/>
              </a:rPr>
              <a:t>max-width</a:t>
            </a:r>
            <a:r>
              <a:rPr lang="ru-RU" sz="1600" dirty="0">
                <a:solidFill>
                  <a:srgbClr val="EB5757"/>
                </a:solidFill>
                <a:effectLst/>
                <a:latin typeface="SFMono-Regular"/>
              </a:rPr>
              <a:t>: 990px</a:t>
            </a:r>
            <a:r>
              <a:rPr lang="ru-RU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Стили для условия </a:t>
            </a:r>
            <a:r>
              <a:rPr lang="ru-RU" sz="1600" dirty="0" err="1"/>
              <a:t>медиазапроса</a:t>
            </a:r>
            <a:r>
              <a:rPr lang="ru-RU" sz="1600" dirty="0"/>
              <a:t> </a:t>
            </a:r>
            <a:r>
              <a:rPr lang="ru-RU" sz="1600" dirty="0" err="1">
                <a:solidFill>
                  <a:srgbClr val="EB5757"/>
                </a:solidFill>
                <a:effectLst/>
                <a:latin typeface="SFMono-Regular"/>
              </a:rPr>
              <a:t>max-width</a:t>
            </a:r>
            <a:r>
              <a:rPr lang="ru-RU" sz="1600" dirty="0">
                <a:solidFill>
                  <a:srgbClr val="EB5757"/>
                </a:solidFill>
                <a:effectLst/>
                <a:latin typeface="SFMono-Regular"/>
              </a:rPr>
              <a:t>: 770px</a:t>
            </a:r>
            <a:r>
              <a:rPr lang="ru-RU" sz="16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7D99E0-D594-422F-9888-F1362952D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616" y="753138"/>
            <a:ext cx="6396959" cy="58196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06471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9C94C-F7C8-4673-BE24-201B2AA2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30" y="157170"/>
            <a:ext cx="11686745" cy="484098"/>
          </a:xfrm>
        </p:spPr>
        <p:txBody>
          <a:bodyPr>
            <a:normAutofit fontScale="90000"/>
          </a:bodyPr>
          <a:lstStyle/>
          <a:p>
            <a:r>
              <a:rPr lang="en-US" dirty="0"/>
              <a:t>DESKTOP </a:t>
            </a:r>
            <a:r>
              <a:rPr lang="en-US" dirty="0" err="1"/>
              <a:t>FIRSt</a:t>
            </a:r>
            <a:r>
              <a:rPr lang="en-US" dirty="0"/>
              <a:t> vs mobile first</a:t>
            </a:r>
          </a:p>
        </p:txBody>
      </p:sp>
      <p:sp>
        <p:nvSpPr>
          <p:cNvPr id="16" name="AutoShape 5" descr="Untitled">
            <a:extLst>
              <a:ext uri="{FF2B5EF4-FFF2-40B4-BE49-F238E27FC236}">
                <a16:creationId xmlns:a16="http://schemas.microsoft.com/office/drawing/2014/main" id="{CDA4FF16-AB09-47AA-ABBF-099A2C9822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 descr="Mobile-First or Desktop-First? What do you prefer?">
            <a:extLst>
              <a:ext uri="{FF2B5EF4-FFF2-40B4-BE49-F238E27FC236}">
                <a16:creationId xmlns:a16="http://schemas.microsoft.com/office/drawing/2014/main" id="{F02F1392-80C6-4D29-89C2-A9B152AF4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152" y="1305800"/>
            <a:ext cx="6134100" cy="48196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FFAB4E-D529-41BE-875C-25D67934BCD1}"/>
              </a:ext>
            </a:extLst>
          </p:cNvPr>
          <p:cNvSpPr txBox="1"/>
          <p:nvPr/>
        </p:nvSpPr>
        <p:spPr>
          <a:xfrm>
            <a:off x="4733802" y="6091442"/>
            <a:ext cx="1150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effectLst/>
              </a:rPr>
              <a:t>max-width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908A0A-481E-4102-9508-02CA589809D4}"/>
              </a:ext>
            </a:extLst>
          </p:cNvPr>
          <p:cNvSpPr txBox="1"/>
          <p:nvPr/>
        </p:nvSpPr>
        <p:spPr>
          <a:xfrm>
            <a:off x="7368144" y="6125450"/>
            <a:ext cx="1150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effectLst/>
              </a:rPr>
              <a:t>min-width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736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9C94C-F7C8-4673-BE24-201B2AA2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30" y="157170"/>
            <a:ext cx="11686745" cy="484098"/>
          </a:xfrm>
        </p:spPr>
        <p:txBody>
          <a:bodyPr>
            <a:normAutofit fontScale="90000"/>
          </a:bodyPr>
          <a:lstStyle/>
          <a:p>
            <a:r>
              <a:rPr lang="ru-RU" dirty="0"/>
              <a:t>Стили написанные с использованием </a:t>
            </a:r>
            <a:r>
              <a:rPr lang="en-US" dirty="0"/>
              <a:t>mobile first</a:t>
            </a:r>
          </a:p>
        </p:txBody>
      </p:sp>
      <p:sp>
        <p:nvSpPr>
          <p:cNvPr id="16" name="AutoShape 5" descr="Untitled">
            <a:extLst>
              <a:ext uri="{FF2B5EF4-FFF2-40B4-BE49-F238E27FC236}">
                <a16:creationId xmlns:a16="http://schemas.microsoft.com/office/drawing/2014/main" id="{CDA4FF16-AB09-47AA-ABBF-099A2C9822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44EA21-843A-4F24-86BD-C3F67055A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736" y="862790"/>
            <a:ext cx="6885728" cy="56686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3144696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255</TotalTime>
  <Words>558</Words>
  <Application>Microsoft Office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Corbel</vt:lpstr>
      <vt:lpstr>Gill Sans MT</vt:lpstr>
      <vt:lpstr>SFMono-Regular</vt:lpstr>
      <vt:lpstr>Parcel</vt:lpstr>
      <vt:lpstr>7. Адаптивность</vt:lpstr>
      <vt:lpstr>PowerPoint Presentation</vt:lpstr>
      <vt:lpstr>Адаптивность</vt:lpstr>
      <vt:lpstr>PowerPoint Presentation</vt:lpstr>
      <vt:lpstr>Media queries</vt:lpstr>
      <vt:lpstr>Ориентация экрана в медиа запросах</vt:lpstr>
      <vt:lpstr>Разрешение экрана в медиа запросах</vt:lpstr>
      <vt:lpstr>DESKTOP FIRSt vs mobile first</vt:lpstr>
      <vt:lpstr>Стили написанные с использованием mobile first</vt:lpstr>
      <vt:lpstr>Логические операторы в медиа запросах</vt:lpstr>
      <vt:lpstr>Использование медиазапросов при подключении CSS</vt:lpstr>
      <vt:lpstr>Container queries</vt:lpstr>
      <vt:lpstr>Container queries. Синтаксис</vt:lpstr>
      <vt:lpstr>Container queries. Синтаксис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 Адаптивность</dc:title>
  <dc:creator>roman</dc:creator>
  <cp:lastModifiedBy>roman</cp:lastModifiedBy>
  <cp:revision>86</cp:revision>
  <dcterms:created xsi:type="dcterms:W3CDTF">2023-10-12T21:07:22Z</dcterms:created>
  <dcterms:modified xsi:type="dcterms:W3CDTF">2024-10-14T14:45:09Z</dcterms:modified>
</cp:coreProperties>
</file>