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7" r:id="rId11"/>
    <p:sldId id="266" r:id="rId12"/>
    <p:sldId id="268" r:id="rId13"/>
    <p:sldId id="269" r:id="rId14"/>
    <p:sldId id="277" r:id="rId15"/>
    <p:sldId id="278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10/25/2024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10/25/2024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10/25/2024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10/25/2024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10/25/2024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10/25/2024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10/25/2024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10/25/2024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10/25/2024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10/25/2024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079C5-F0EE-4C23-A7A9-56703E5192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9. </a:t>
            </a:r>
            <a:r>
              <a:rPr lang="en-US" dirty="0" err="1"/>
              <a:t>Javascript</a:t>
            </a:r>
            <a:r>
              <a:rPr lang="en-US" dirty="0"/>
              <a:t>. DOM</a:t>
            </a:r>
            <a:r>
              <a:rPr lang="ru-RU"/>
              <a:t>.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344D52-4F9E-4B71-B89F-EC8C12186B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206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A623B-BE3C-4E32-80F2-080E93456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874" y="50291"/>
            <a:ext cx="11924251" cy="347532"/>
          </a:xfrm>
        </p:spPr>
        <p:txBody>
          <a:bodyPr>
            <a:normAutofit fontScale="90000"/>
          </a:bodyPr>
          <a:lstStyle/>
          <a:p>
            <a:r>
              <a:rPr lang="ru-RU" dirty="0"/>
              <a:t>Как работает </a:t>
            </a:r>
            <a:r>
              <a:rPr lang="en-US" dirty="0" err="1"/>
              <a:t>js</a:t>
            </a:r>
            <a:r>
              <a:rPr lang="en-US" dirty="0"/>
              <a:t>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834C27-4743-4CD8-BE59-3D567CADE583}"/>
              </a:ext>
            </a:extLst>
          </p:cNvPr>
          <p:cNvSpPr txBox="1"/>
          <p:nvPr/>
        </p:nvSpPr>
        <p:spPr>
          <a:xfrm>
            <a:off x="344384" y="1742961"/>
            <a:ext cx="4291688" cy="3372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/>
              <a:t>Как работает </a:t>
            </a:r>
            <a:r>
              <a:rPr lang="en-US" dirty="0"/>
              <a:t>JS </a:t>
            </a:r>
            <a:r>
              <a:rPr lang="ru-RU" dirty="0"/>
              <a:t>в браузере: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dirty="0"/>
              <a:t>Загрузка веб-страницы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dirty="0"/>
              <a:t>Интерпретация </a:t>
            </a:r>
            <a:r>
              <a:rPr lang="en-US" dirty="0"/>
              <a:t>HTML </a:t>
            </a:r>
            <a:r>
              <a:rPr lang="ru-RU" dirty="0"/>
              <a:t>и </a:t>
            </a:r>
            <a:r>
              <a:rPr lang="en-US" dirty="0"/>
              <a:t>CSS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dirty="0"/>
              <a:t>Нахождение и выполнение </a:t>
            </a:r>
            <a:r>
              <a:rPr lang="en-US" dirty="0"/>
              <a:t>JS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dirty="0"/>
              <a:t>Интерпретация и выполнение </a:t>
            </a:r>
            <a:r>
              <a:rPr lang="en-US" dirty="0"/>
              <a:t>JS-</a:t>
            </a:r>
            <a:r>
              <a:rPr lang="ru-RU" dirty="0"/>
              <a:t>кода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dirty="0"/>
              <a:t>Взаимодействие с </a:t>
            </a:r>
            <a:r>
              <a:rPr lang="en-US" dirty="0"/>
              <a:t>DOM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dirty="0" err="1"/>
              <a:t>Ассинхронная</a:t>
            </a:r>
            <a:r>
              <a:rPr lang="ru-RU" dirty="0"/>
              <a:t> работа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dirty="0"/>
              <a:t>Обновление </a:t>
            </a:r>
            <a:r>
              <a:rPr lang="en-US" dirty="0"/>
              <a:t>DOM</a:t>
            </a:r>
          </a:p>
        </p:txBody>
      </p:sp>
    </p:spTree>
    <p:extLst>
      <p:ext uri="{BB962C8B-B14F-4D97-AF65-F5344CB8AC3E}">
        <p14:creationId xmlns:p14="http://schemas.microsoft.com/office/powerpoint/2010/main" val="3945231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A623B-BE3C-4E32-80F2-080E93456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874" y="50291"/>
            <a:ext cx="11924251" cy="347532"/>
          </a:xfrm>
        </p:spPr>
        <p:txBody>
          <a:bodyPr>
            <a:normAutofit fontScale="90000"/>
          </a:bodyPr>
          <a:lstStyle/>
          <a:p>
            <a:r>
              <a:rPr lang="en-US" dirty="0"/>
              <a:t>DOM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97D725-47AD-4D23-9B0F-4F425C60E464}"/>
              </a:ext>
            </a:extLst>
          </p:cNvPr>
          <p:cNvSpPr txBox="1"/>
          <p:nvPr/>
        </p:nvSpPr>
        <p:spPr>
          <a:xfrm>
            <a:off x="133873" y="564791"/>
            <a:ext cx="1192425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effectLst/>
              </a:rPr>
              <a:t>DOM (</a:t>
            </a:r>
            <a:r>
              <a:rPr lang="ru-RU" dirty="0"/>
              <a:t>«Document Object Model»)— это объектная модель документа, которую браузер создает в памяти компьютера на основании HTML-кода, полученного им от сервера. Иными словами, это представление HTML-документа в виде дерева тегов. В соответствии DOM, каждый HTML-тег является объектом. Вложенные теги являются «детьми» родительского элемента. Текст, который находится внутри тега, также является объектом.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858580-B471-47FF-890F-4DCE2FC452B0}"/>
              </a:ext>
            </a:extLst>
          </p:cNvPr>
          <p:cNvSpPr txBox="1"/>
          <p:nvPr/>
        </p:nvSpPr>
        <p:spPr>
          <a:xfrm>
            <a:off x="133873" y="2052934"/>
            <a:ext cx="119242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Все эти объекты доступны при помощи JavaScript, мы можем использовать их для изменения страницы. Например, 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document.body</a:t>
            </a:r>
            <a:r>
              <a:rPr lang="ru-RU" dirty="0"/>
              <a:t> – объект для тега </a:t>
            </a:r>
            <a:r>
              <a:rPr lang="ru-RU" dirty="0">
                <a:solidFill>
                  <a:srgbClr val="EB5757"/>
                </a:solidFill>
                <a:effectLst/>
                <a:latin typeface="SFMono-Regular"/>
              </a:rPr>
              <a:t>&lt;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body</a:t>
            </a:r>
            <a:r>
              <a:rPr lang="ru-RU" dirty="0">
                <a:solidFill>
                  <a:srgbClr val="EB5757"/>
                </a:solidFill>
                <a:effectLst/>
                <a:latin typeface="SFMono-Regular"/>
              </a:rPr>
              <a:t>&gt;</a:t>
            </a:r>
            <a:r>
              <a:rPr lang="ru-RU" dirty="0"/>
              <a:t>.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B69A02D-5D1D-4380-8080-8365EE1B1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316" y="3112881"/>
            <a:ext cx="2695575" cy="292417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C09F834-6F4D-4387-AAE0-5823AED90D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1262" y="3112881"/>
            <a:ext cx="3743325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281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A623B-BE3C-4E32-80F2-080E93456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874" y="50291"/>
            <a:ext cx="11924251" cy="347532"/>
          </a:xfrm>
        </p:spPr>
        <p:txBody>
          <a:bodyPr>
            <a:normAutofit fontScale="90000"/>
          </a:bodyPr>
          <a:lstStyle/>
          <a:p>
            <a:r>
              <a:rPr lang="en-US" dirty="0"/>
              <a:t>DOM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97D725-47AD-4D23-9B0F-4F425C60E464}"/>
              </a:ext>
            </a:extLst>
          </p:cNvPr>
          <p:cNvSpPr txBox="1"/>
          <p:nvPr/>
        </p:nvSpPr>
        <p:spPr>
          <a:xfrm>
            <a:off x="133873" y="564791"/>
            <a:ext cx="119242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Для чтения и изменения DOM браузеры предоставляют DOM </a:t>
            </a:r>
            <a:r>
              <a:rPr lang="ru-RU" dirty="0">
                <a:effectLst/>
              </a:rPr>
              <a:t>API</a:t>
            </a:r>
            <a:r>
              <a:rPr lang="ru-RU" dirty="0"/>
              <a:t> (программный интерфейс). DOM API — это набор различных объектов, которые разработчик использует для чтения и изменения DOM с помощью </a:t>
            </a:r>
            <a:r>
              <a:rPr lang="ru-RU" dirty="0" err="1"/>
              <a:t>JavaScrip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28C1FF7-9098-419D-867E-7BE968C65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056" y="1272206"/>
            <a:ext cx="2695575" cy="29241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FE415C-E569-4773-81B4-DFE169CD63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5002" y="1272206"/>
            <a:ext cx="3743325" cy="27432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DED618C-A115-49FB-8DDF-6039B0566570}"/>
              </a:ext>
            </a:extLst>
          </p:cNvPr>
          <p:cNvSpPr txBox="1"/>
          <p:nvPr/>
        </p:nvSpPr>
        <p:spPr>
          <a:xfrm>
            <a:off x="262740" y="4354676"/>
            <a:ext cx="1179538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Каждый узел этого дерева – это объект.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Теги являются </a:t>
            </a:r>
            <a:r>
              <a:rPr lang="ru-RU" i="1" dirty="0">
                <a:effectLst/>
              </a:rPr>
              <a:t>узлами-элементами</a:t>
            </a:r>
            <a:r>
              <a:rPr lang="ru-RU" dirty="0"/>
              <a:t> (или просто элементами). Они образуют структуру дерева: </a:t>
            </a:r>
            <a:r>
              <a:rPr lang="ru-RU" dirty="0">
                <a:solidFill>
                  <a:srgbClr val="EB5757"/>
                </a:solidFill>
                <a:effectLst/>
                <a:latin typeface="SFMono-Regular"/>
              </a:rPr>
              <a:t>&lt;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html</a:t>
            </a:r>
            <a:r>
              <a:rPr lang="ru-RU" dirty="0">
                <a:solidFill>
                  <a:srgbClr val="EB5757"/>
                </a:solidFill>
                <a:effectLst/>
                <a:latin typeface="SFMono-Regular"/>
              </a:rPr>
              <a:t>&gt;</a:t>
            </a:r>
            <a:r>
              <a:rPr lang="ru-RU" dirty="0"/>
              <a:t> – это корневой узел, </a:t>
            </a:r>
            <a:r>
              <a:rPr lang="ru-RU" dirty="0">
                <a:solidFill>
                  <a:srgbClr val="EB5757"/>
                </a:solidFill>
                <a:effectLst/>
                <a:latin typeface="SFMono-Regular"/>
              </a:rPr>
              <a:t>&lt;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head</a:t>
            </a:r>
            <a:r>
              <a:rPr lang="ru-RU" dirty="0">
                <a:solidFill>
                  <a:srgbClr val="EB5757"/>
                </a:solidFill>
                <a:effectLst/>
                <a:latin typeface="SFMono-Regular"/>
              </a:rPr>
              <a:t>&gt;</a:t>
            </a:r>
            <a:r>
              <a:rPr lang="ru-RU" dirty="0"/>
              <a:t> и </a:t>
            </a:r>
            <a:r>
              <a:rPr lang="ru-RU" dirty="0">
                <a:solidFill>
                  <a:srgbClr val="EB5757"/>
                </a:solidFill>
                <a:effectLst/>
                <a:latin typeface="SFMono-Regular"/>
              </a:rPr>
              <a:t>&lt;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body</a:t>
            </a:r>
            <a:r>
              <a:rPr lang="ru-RU" dirty="0">
                <a:solidFill>
                  <a:srgbClr val="EB5757"/>
                </a:solidFill>
                <a:effectLst/>
                <a:latin typeface="SFMono-Regular"/>
              </a:rPr>
              <a:t>&gt;</a:t>
            </a:r>
            <a:r>
              <a:rPr lang="ru-RU" dirty="0"/>
              <a:t> его дочерние узлы и т.д.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Текст внутри элементов образует </a:t>
            </a:r>
            <a:r>
              <a:rPr lang="ru-RU" i="1" dirty="0">
                <a:effectLst/>
              </a:rPr>
              <a:t>текстовые узлы</a:t>
            </a:r>
            <a:r>
              <a:rPr lang="ru-RU" dirty="0"/>
              <a:t>, обозначенные как </a:t>
            </a:r>
            <a:r>
              <a:rPr lang="ru-RU" dirty="0">
                <a:solidFill>
                  <a:srgbClr val="EB5757"/>
                </a:solidFill>
                <a:effectLst/>
                <a:latin typeface="SFMono-Regular"/>
              </a:rPr>
              <a:t>#text</a:t>
            </a:r>
            <a:r>
              <a:rPr lang="ru-RU" dirty="0"/>
              <a:t>. Текстовый узел содержит в себе только строку текста. У него не может быть потомков, т.е. он находится всегда на самом нижнем уровне.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C3FE1A-CA56-4757-B342-71A118FABE3D}"/>
              </a:ext>
            </a:extLst>
          </p:cNvPr>
          <p:cNvSpPr txBox="1"/>
          <p:nvPr/>
        </p:nvSpPr>
        <p:spPr>
          <a:xfrm>
            <a:off x="518061" y="5986608"/>
            <a:ext cx="112028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effectLst/>
              </a:rPr>
              <a:t>Все, что есть в HTML, даже комментарии, является частью DOM.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8744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A623B-BE3C-4E32-80F2-080E93456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874" y="50291"/>
            <a:ext cx="11924251" cy="347532"/>
          </a:xfrm>
        </p:spPr>
        <p:txBody>
          <a:bodyPr>
            <a:normAutofit fontScale="90000"/>
          </a:bodyPr>
          <a:lstStyle/>
          <a:p>
            <a:r>
              <a:rPr lang="en-US" dirty="0"/>
              <a:t>DOM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EC3716-D7EB-4D4D-8ACD-CF5DB3258A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989" y="1405531"/>
            <a:ext cx="7391400" cy="84772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B326702-16AB-4653-935E-0C72C1683416}"/>
              </a:ext>
            </a:extLst>
          </p:cNvPr>
          <p:cNvSpPr txBox="1"/>
          <p:nvPr/>
        </p:nvSpPr>
        <p:spPr>
          <a:xfrm>
            <a:off x="133874" y="558577"/>
            <a:ext cx="11924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Если запустить этот код, то </a:t>
            </a:r>
            <a:r>
              <a:rPr lang="ru-RU" dirty="0">
                <a:solidFill>
                  <a:srgbClr val="EB5757"/>
                </a:solidFill>
                <a:effectLst/>
                <a:latin typeface="SFMono-Regular"/>
              </a:rPr>
              <a:t>&lt;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body</a:t>
            </a:r>
            <a:r>
              <a:rPr lang="ru-RU" dirty="0">
                <a:solidFill>
                  <a:srgbClr val="EB5757"/>
                </a:solidFill>
                <a:effectLst/>
                <a:latin typeface="SFMono-Regular"/>
              </a:rPr>
              <a:t>&gt;</a:t>
            </a:r>
            <a:r>
              <a:rPr lang="ru-RU" dirty="0"/>
              <a:t> станет красным на 3 секунды: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DC81F33-56E9-4360-90DF-F48AB83E7AE4}"/>
              </a:ext>
            </a:extLst>
          </p:cNvPr>
          <p:cNvSpPr txBox="1"/>
          <p:nvPr/>
        </p:nvSpPr>
        <p:spPr>
          <a:xfrm>
            <a:off x="133874" y="2955907"/>
            <a:ext cx="11924250" cy="29520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Существует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12 типов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узлов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Но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на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практике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мы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в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основном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работаем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с 4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из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них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document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– «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входная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точка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» в DOM. 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узлы-элементы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– HTML-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теги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основные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строительные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блоки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текстовые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узлы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содержат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текст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lang="en-US" altLang="en-US" dirty="0" err="1"/>
              <a:t>комментарии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иногда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в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них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можно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включить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информацию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которая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не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будет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показана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но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доступна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в DOM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для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чтения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JS. 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27142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A623B-BE3C-4E32-80F2-080E93456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874" y="50291"/>
            <a:ext cx="11924251" cy="347532"/>
          </a:xfrm>
        </p:spPr>
        <p:txBody>
          <a:bodyPr>
            <a:normAutofit fontScale="90000"/>
          </a:bodyPr>
          <a:lstStyle/>
          <a:p>
            <a:r>
              <a:rPr lang="en-US" dirty="0"/>
              <a:t>DOM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990FB3-87BF-45AE-ACD4-F0D77B797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097" y="520823"/>
            <a:ext cx="8555806" cy="6015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6035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A623B-BE3C-4E32-80F2-080E93456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874" y="50291"/>
            <a:ext cx="11924251" cy="347532"/>
          </a:xfrm>
        </p:spPr>
        <p:txBody>
          <a:bodyPr>
            <a:normAutofit fontScale="90000"/>
          </a:bodyPr>
          <a:lstStyle/>
          <a:p>
            <a:r>
              <a:rPr lang="en-US" dirty="0"/>
              <a:t>DOM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90C789-8890-4E0A-9680-1D9E990E7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180" y="486328"/>
            <a:ext cx="9019639" cy="6371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8601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A623B-BE3C-4E32-80F2-080E93456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874" y="50291"/>
            <a:ext cx="11924251" cy="347532"/>
          </a:xfrm>
        </p:spPr>
        <p:txBody>
          <a:bodyPr>
            <a:normAutofit fontScale="90000"/>
          </a:bodyPr>
          <a:lstStyle/>
          <a:p>
            <a:r>
              <a:rPr lang="ru-RU" dirty="0"/>
              <a:t>Поиск </a:t>
            </a:r>
            <a:r>
              <a:rPr lang="en-US" dirty="0"/>
              <a:t>DOM-</a:t>
            </a:r>
            <a:r>
              <a:rPr lang="ru-RU" dirty="0"/>
              <a:t>элементов</a:t>
            </a:r>
            <a:r>
              <a:rPr lang="en-US" dirty="0"/>
              <a:t>.</a:t>
            </a:r>
            <a:r>
              <a:rPr lang="en-US" b="1" dirty="0">
                <a:effectLst/>
              </a:rPr>
              <a:t> </a:t>
            </a:r>
            <a:r>
              <a:rPr lang="en-US" b="1" dirty="0" err="1">
                <a:effectLst/>
              </a:rPr>
              <a:t>getElementById</a:t>
            </a:r>
            <a:r>
              <a:rPr lang="en-US" b="1" dirty="0">
                <a:effectLst/>
              </a:rPr>
              <a:t> 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0D7C45-7927-4976-A5EA-C24CC1700DDE}"/>
              </a:ext>
            </a:extLst>
          </p:cNvPr>
          <p:cNvSpPr txBox="1"/>
          <p:nvPr/>
        </p:nvSpPr>
        <p:spPr>
          <a:xfrm>
            <a:off x="133874" y="673715"/>
            <a:ext cx="119242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Если у элемента есть атрибут 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id</a:t>
            </a:r>
            <a:r>
              <a:rPr lang="ru-RU" dirty="0"/>
              <a:t>, то мы можем получить его вызовом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document.getElementById</a:t>
            </a:r>
            <a:r>
              <a:rPr lang="ru-RU" dirty="0">
                <a:solidFill>
                  <a:srgbClr val="EB5757"/>
                </a:solidFill>
                <a:effectLst/>
                <a:latin typeface="SFMono-Regular"/>
              </a:rPr>
              <a:t>(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id</a:t>
            </a:r>
            <a:r>
              <a:rPr lang="ru-RU" dirty="0">
                <a:solidFill>
                  <a:srgbClr val="EB5757"/>
                </a:solidFill>
                <a:effectLst/>
                <a:latin typeface="SFMono-Regular"/>
              </a:rPr>
              <a:t>)</a:t>
            </a:r>
            <a:r>
              <a:rPr lang="ru-RU" dirty="0"/>
              <a:t>, где бы он ни находился.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F6817F-2067-4DB1-A184-7DDBFB847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6145" y="1230178"/>
            <a:ext cx="3632835" cy="250411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68C2E7F-B220-458D-93DA-5FC2A13AB79F}"/>
              </a:ext>
            </a:extLst>
          </p:cNvPr>
          <p:cNvSpPr txBox="1"/>
          <p:nvPr/>
        </p:nvSpPr>
        <p:spPr>
          <a:xfrm>
            <a:off x="133874" y="3921424"/>
            <a:ext cx="109227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Также есть глобальная переменная с именем, указанным в 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id</a:t>
            </a:r>
            <a:r>
              <a:rPr lang="ru-RU" dirty="0"/>
              <a:t>: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F54887C-7249-4A35-8550-0CF559382D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0294" y="4314181"/>
            <a:ext cx="6181726" cy="2493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2521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A623B-BE3C-4E32-80F2-080E93456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874" y="50291"/>
            <a:ext cx="11924251" cy="347532"/>
          </a:xfrm>
        </p:spPr>
        <p:txBody>
          <a:bodyPr>
            <a:normAutofit fontScale="90000"/>
          </a:bodyPr>
          <a:lstStyle/>
          <a:p>
            <a:r>
              <a:rPr lang="ru-RU" dirty="0"/>
              <a:t>Поиск </a:t>
            </a:r>
            <a:r>
              <a:rPr lang="en-US" dirty="0"/>
              <a:t>DOM-</a:t>
            </a:r>
            <a:r>
              <a:rPr lang="ru-RU" dirty="0"/>
              <a:t>элементов</a:t>
            </a:r>
            <a:r>
              <a:rPr lang="en-US" dirty="0"/>
              <a:t>.</a:t>
            </a:r>
            <a:r>
              <a:rPr lang="en-US" b="1" dirty="0">
                <a:effectLst/>
              </a:rPr>
              <a:t> </a:t>
            </a:r>
            <a:r>
              <a:rPr lang="en-US" b="1" dirty="0" err="1">
                <a:effectLst/>
              </a:rPr>
              <a:t>querySelector</a:t>
            </a:r>
            <a:r>
              <a:rPr lang="en-US" b="1" dirty="0">
                <a:effectLst/>
              </a:rPr>
              <a:t>(All)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0D7C45-7927-4976-A5EA-C24CC1700DDE}"/>
              </a:ext>
            </a:extLst>
          </p:cNvPr>
          <p:cNvSpPr txBox="1"/>
          <p:nvPr/>
        </p:nvSpPr>
        <p:spPr>
          <a:xfrm>
            <a:off x="133874" y="490281"/>
            <a:ext cx="119242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Самый универсальный метод поиска – это 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elem.querySelectorAll</a:t>
            </a:r>
            <a:r>
              <a:rPr lang="ru-RU" dirty="0">
                <a:solidFill>
                  <a:srgbClr val="EB5757"/>
                </a:solidFill>
                <a:effectLst/>
                <a:latin typeface="SFMono-Regular"/>
              </a:rPr>
              <a:t>(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css</a:t>
            </a:r>
            <a:r>
              <a:rPr lang="ru-RU" dirty="0">
                <a:solidFill>
                  <a:srgbClr val="EB5757"/>
                </a:solidFill>
                <a:effectLst/>
                <a:latin typeface="SFMono-Regular"/>
              </a:rPr>
              <a:t>)</a:t>
            </a:r>
            <a:r>
              <a:rPr lang="ru-RU" dirty="0"/>
              <a:t>, он возвращает все элементы внутри 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elem</a:t>
            </a:r>
            <a:r>
              <a:rPr lang="ru-RU" dirty="0"/>
              <a:t>, удовлетворяющие данному CSS-селектору.</a:t>
            </a:r>
            <a:endParaRPr lang="en-US" dirty="0"/>
          </a:p>
          <a:p>
            <a:endParaRPr lang="en-US" dirty="0"/>
          </a:p>
          <a:p>
            <a:r>
              <a:rPr lang="ru-RU" dirty="0"/>
              <a:t>Метод 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elem.querySelector</a:t>
            </a:r>
            <a:r>
              <a:rPr lang="ru-RU" dirty="0">
                <a:solidFill>
                  <a:srgbClr val="EB5757"/>
                </a:solidFill>
                <a:effectLst/>
                <a:latin typeface="SFMono-Regular"/>
              </a:rPr>
              <a:t>(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css</a:t>
            </a:r>
            <a:r>
              <a:rPr lang="ru-RU" dirty="0">
                <a:solidFill>
                  <a:srgbClr val="EB5757"/>
                </a:solidFill>
                <a:effectLst/>
                <a:latin typeface="SFMono-Regular"/>
              </a:rPr>
              <a:t>)</a:t>
            </a:r>
            <a:r>
              <a:rPr lang="ru-RU" dirty="0"/>
              <a:t> возвращает первый элемент, соответствующий данному CSS-селектору.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1E016F-2CD3-4EAA-94F8-0E1FD55E7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6087" y="1751647"/>
            <a:ext cx="6600825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4133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A623B-BE3C-4E32-80F2-080E93456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874" y="50291"/>
            <a:ext cx="11924251" cy="347532"/>
          </a:xfrm>
        </p:spPr>
        <p:txBody>
          <a:bodyPr>
            <a:normAutofit fontScale="90000"/>
          </a:bodyPr>
          <a:lstStyle/>
          <a:p>
            <a:r>
              <a:rPr lang="ru-RU" dirty="0"/>
              <a:t>Поиск </a:t>
            </a:r>
            <a:r>
              <a:rPr lang="en-US" dirty="0"/>
              <a:t>DOM-</a:t>
            </a:r>
            <a:r>
              <a:rPr lang="ru-RU" dirty="0"/>
              <a:t>элементов</a:t>
            </a:r>
            <a:r>
              <a:rPr lang="en-US" dirty="0"/>
              <a:t>.</a:t>
            </a:r>
            <a:r>
              <a:rPr lang="en-US" b="1" dirty="0">
                <a:effectLst/>
              </a:rPr>
              <a:t> </a:t>
            </a:r>
            <a:r>
              <a:rPr lang="ru-RU" dirty="0"/>
              <a:t>Итого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75D2FC-5AC4-48F3-B2DF-261DEA19F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047" y="489584"/>
            <a:ext cx="4064195" cy="380809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03589C6-8F85-47B5-B076-8F85BEEB03B6}"/>
              </a:ext>
            </a:extLst>
          </p:cNvPr>
          <p:cNvSpPr txBox="1"/>
          <p:nvPr/>
        </p:nvSpPr>
        <p:spPr>
          <a:xfrm>
            <a:off x="207521" y="4058871"/>
            <a:ext cx="11850603" cy="25410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Кроме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того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endParaRPr kumimoji="0" lang="ru-RU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Есть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метод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</a:rPr>
              <a:t>elem.matches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</a:rPr>
              <a:t>css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который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проверяет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удовлетворяет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ли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элемент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CSS-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селектору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  <a:endParaRPr kumimoji="0" lang="ru-RU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Метод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</a:rPr>
              <a:t>elem.closest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</a:rPr>
              <a:t>css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)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ищет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ближайшего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по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иерархии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предка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соответствующему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данному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CSS-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селектору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Сам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элемент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также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включён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в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поиск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  <a:endParaRPr lang="ru-RU" altLang="en-US" dirty="0"/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 err="1">
                <a:solidFill>
                  <a:srgbClr val="EB5757"/>
                </a:solidFill>
                <a:effectLst/>
                <a:latin typeface="SFMono-Regular"/>
              </a:rPr>
              <a:t>elemA.contains</a:t>
            </a:r>
            <a:r>
              <a:rPr lang="en-US" dirty="0">
                <a:solidFill>
                  <a:srgbClr val="EB5757"/>
                </a:solidFill>
                <a:effectLst/>
                <a:latin typeface="SFMono-Regular"/>
              </a:rPr>
              <a:t>(</a:t>
            </a:r>
            <a:r>
              <a:rPr lang="en-US" dirty="0" err="1">
                <a:solidFill>
                  <a:srgbClr val="EB5757"/>
                </a:solidFill>
                <a:effectLst/>
                <a:latin typeface="SFMono-Regular"/>
              </a:rPr>
              <a:t>elemB</a:t>
            </a:r>
            <a:r>
              <a:rPr lang="en-US" dirty="0">
                <a:solidFill>
                  <a:srgbClr val="EB5757"/>
                </a:solidFill>
                <a:effectLst/>
                <a:latin typeface="SFMono-Regular"/>
              </a:rPr>
              <a:t>)</a:t>
            </a:r>
            <a:r>
              <a:rPr lang="en-US" dirty="0"/>
              <a:t> </a:t>
            </a:r>
            <a:r>
              <a:rPr lang="ru-RU" dirty="0"/>
              <a:t>вернёт </a:t>
            </a:r>
            <a:r>
              <a:rPr lang="en-US" dirty="0">
                <a:solidFill>
                  <a:srgbClr val="EB5757"/>
                </a:solidFill>
                <a:effectLst/>
                <a:latin typeface="SFMono-Regular"/>
              </a:rPr>
              <a:t>true</a:t>
            </a:r>
            <a:r>
              <a:rPr lang="en-US" dirty="0"/>
              <a:t>, </a:t>
            </a:r>
            <a:r>
              <a:rPr lang="ru-RU" dirty="0"/>
              <a:t>если </a:t>
            </a:r>
            <a:r>
              <a:rPr lang="en-US" dirty="0" err="1">
                <a:solidFill>
                  <a:srgbClr val="EB5757"/>
                </a:solidFill>
                <a:effectLst/>
                <a:latin typeface="SFMono-Regular"/>
              </a:rPr>
              <a:t>elemB</a:t>
            </a:r>
            <a:r>
              <a:rPr lang="en-US" dirty="0"/>
              <a:t> </a:t>
            </a:r>
            <a:r>
              <a:rPr lang="ru-RU" dirty="0"/>
              <a:t>находится внутри </a:t>
            </a:r>
            <a:r>
              <a:rPr lang="en-US" dirty="0" err="1">
                <a:solidFill>
                  <a:srgbClr val="EB5757"/>
                </a:solidFill>
                <a:effectLst/>
                <a:latin typeface="SFMono-Regular"/>
              </a:rPr>
              <a:t>elemA</a:t>
            </a:r>
            <a:r>
              <a:rPr lang="en-US" dirty="0"/>
              <a:t> (</a:t>
            </a:r>
            <a:r>
              <a:rPr lang="en-US" dirty="0" err="1">
                <a:solidFill>
                  <a:srgbClr val="EB5757"/>
                </a:solidFill>
                <a:effectLst/>
                <a:latin typeface="SFMono-Regular"/>
              </a:rPr>
              <a:t>elemB</a:t>
            </a:r>
            <a:r>
              <a:rPr lang="en-US" dirty="0"/>
              <a:t> </a:t>
            </a:r>
            <a:r>
              <a:rPr lang="ru-RU" dirty="0"/>
              <a:t>потомок </a:t>
            </a:r>
            <a:r>
              <a:rPr lang="en-US" dirty="0" err="1">
                <a:solidFill>
                  <a:srgbClr val="EB5757"/>
                </a:solidFill>
                <a:effectLst/>
                <a:latin typeface="SFMono-Regular"/>
              </a:rPr>
              <a:t>elemA</a:t>
            </a:r>
            <a:r>
              <a:rPr lang="en-US" dirty="0"/>
              <a:t>) </a:t>
            </a:r>
            <a:r>
              <a:rPr lang="ru-RU" dirty="0"/>
              <a:t>или когда </a:t>
            </a:r>
            <a:r>
              <a:rPr lang="en-US" dirty="0" err="1">
                <a:solidFill>
                  <a:srgbClr val="EB5757"/>
                </a:solidFill>
                <a:effectLst/>
                <a:latin typeface="SFMono-Regular"/>
              </a:rPr>
              <a:t>elemA</a:t>
            </a:r>
            <a:r>
              <a:rPr lang="en-US" dirty="0">
                <a:solidFill>
                  <a:srgbClr val="EB5757"/>
                </a:solidFill>
                <a:effectLst/>
                <a:latin typeface="SFMono-Regular"/>
              </a:rPr>
              <a:t>==</a:t>
            </a:r>
            <a:r>
              <a:rPr lang="en-US" dirty="0" err="1">
                <a:solidFill>
                  <a:srgbClr val="EB5757"/>
                </a:solidFill>
                <a:effectLst/>
                <a:latin typeface="SFMono-Regular"/>
              </a:rPr>
              <a:t>elemB</a:t>
            </a:r>
            <a:r>
              <a:rPr lang="en-US" dirty="0"/>
              <a:t>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709842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A623B-BE3C-4E32-80F2-080E93456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874" y="50291"/>
            <a:ext cx="11924251" cy="347532"/>
          </a:xfrm>
        </p:spPr>
        <p:txBody>
          <a:bodyPr>
            <a:normAutofit fontScale="90000"/>
          </a:bodyPr>
          <a:lstStyle/>
          <a:p>
            <a:r>
              <a:rPr lang="ru-RU" dirty="0"/>
              <a:t>Изменение </a:t>
            </a:r>
            <a:r>
              <a:rPr lang="en-US" dirty="0"/>
              <a:t>DOM </a:t>
            </a:r>
            <a:r>
              <a:rPr lang="ru-RU" dirty="0"/>
              <a:t>при</a:t>
            </a:r>
            <a:r>
              <a:rPr lang="en-US" dirty="0"/>
              <a:t> </a:t>
            </a:r>
            <a:r>
              <a:rPr lang="ru-RU" dirty="0"/>
              <a:t>помощи </a:t>
            </a:r>
            <a:r>
              <a:rPr lang="en-US" dirty="0"/>
              <a:t>JS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6527FA-61C5-4692-9931-D4F1BCE7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2697" y="870585"/>
            <a:ext cx="6334125" cy="38671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20A377-5A4C-4458-9A0F-9EEC125A0D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4099" y="5056822"/>
            <a:ext cx="7543800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058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A623B-BE3C-4E32-80F2-080E93456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874" y="50291"/>
            <a:ext cx="11924251" cy="34753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Javascript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6C33A-88A7-4A46-A0B6-59F341242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873" y="583613"/>
            <a:ext cx="11924251" cy="698922"/>
          </a:xfrm>
        </p:spPr>
        <p:txBody>
          <a:bodyPr/>
          <a:lstStyle/>
          <a:p>
            <a:pPr marL="0" indent="0">
              <a:buNone/>
            </a:pPr>
            <a:r>
              <a:rPr lang="ru-RU" b="1" dirty="0">
                <a:effectLst/>
              </a:rPr>
              <a:t>JavaScript </a:t>
            </a:r>
            <a:r>
              <a:rPr lang="ru-RU" dirty="0"/>
              <a:t>- это мощный язык программирования, который используется для создания интерактивных веб-сайтов. Он работает в браузере пользователя и позволяет делать ваши веб-страницы живыми и отзывчивыми.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6B62A7-3D7D-40C5-BD41-C7B240053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9286" y="1330177"/>
            <a:ext cx="4848731" cy="45008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BED5C1-EED6-4F27-9DB4-FFA398E654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838" y="1468325"/>
            <a:ext cx="3000375" cy="23050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B99E62C-F15D-4F20-93F7-5408B32445FC}"/>
              </a:ext>
            </a:extLst>
          </p:cNvPr>
          <p:cNvSpPr txBox="1"/>
          <p:nvPr/>
        </p:nvSpPr>
        <p:spPr>
          <a:xfrm>
            <a:off x="3351795" y="2117242"/>
            <a:ext cx="2483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Подключение </a:t>
            </a:r>
            <a:r>
              <a:rPr lang="en-US" dirty="0"/>
              <a:t>JS </a:t>
            </a:r>
            <a:r>
              <a:rPr lang="ru-RU" dirty="0"/>
              <a:t>файла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933E9C-973C-4546-8A86-1E7BF7AC4E39}"/>
              </a:ext>
            </a:extLst>
          </p:cNvPr>
          <p:cNvSpPr txBox="1"/>
          <p:nvPr/>
        </p:nvSpPr>
        <p:spPr>
          <a:xfrm>
            <a:off x="8626244" y="5905055"/>
            <a:ext cx="18748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Пример </a:t>
            </a:r>
            <a:r>
              <a:rPr lang="en-US" dirty="0"/>
              <a:t>JS </a:t>
            </a:r>
            <a:r>
              <a:rPr lang="ru-RU" dirty="0"/>
              <a:t>файла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484CDD9-892B-459C-8AE4-42E2941AD0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648" y="3943709"/>
            <a:ext cx="5115313" cy="233067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B61567C-4243-4F88-9079-D4B61777ACC8}"/>
              </a:ext>
            </a:extLst>
          </p:cNvPr>
          <p:cNvSpPr txBox="1"/>
          <p:nvPr/>
        </p:nvSpPr>
        <p:spPr>
          <a:xfrm>
            <a:off x="957616" y="6274387"/>
            <a:ext cx="29315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JS </a:t>
            </a:r>
            <a:r>
              <a:rPr lang="ru-RU" dirty="0"/>
              <a:t>код внутри </a:t>
            </a:r>
            <a:r>
              <a:rPr lang="en-US" dirty="0"/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42721018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A623B-BE3C-4E32-80F2-080E93456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874" y="50291"/>
            <a:ext cx="11924251" cy="347532"/>
          </a:xfrm>
        </p:spPr>
        <p:txBody>
          <a:bodyPr>
            <a:normAutofit fontScale="90000"/>
          </a:bodyPr>
          <a:lstStyle/>
          <a:p>
            <a:r>
              <a:rPr lang="ru-RU" dirty="0"/>
              <a:t>Изменение </a:t>
            </a:r>
            <a:r>
              <a:rPr lang="en-US" dirty="0"/>
              <a:t>DOM </a:t>
            </a:r>
            <a:r>
              <a:rPr lang="ru-RU" dirty="0"/>
              <a:t>при</a:t>
            </a:r>
            <a:r>
              <a:rPr lang="en-US" dirty="0"/>
              <a:t> </a:t>
            </a:r>
            <a:r>
              <a:rPr lang="ru-RU" dirty="0"/>
              <a:t>помощи </a:t>
            </a:r>
            <a:r>
              <a:rPr lang="en-US" dirty="0"/>
              <a:t>JS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FA7373-D774-4F3E-B04E-D52BE230D5F9}"/>
              </a:ext>
            </a:extLst>
          </p:cNvPr>
          <p:cNvSpPr txBox="1"/>
          <p:nvPr/>
        </p:nvSpPr>
        <p:spPr>
          <a:xfrm>
            <a:off x="133874" y="562094"/>
            <a:ext cx="11924250" cy="23980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DOM-узел можно создать двумя методами: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document.createElement</a:t>
            </a:r>
            <a:r>
              <a:rPr lang="en-US" dirty="0"/>
              <a:t>(tag) - </a:t>
            </a:r>
            <a:r>
              <a:rPr lang="ru-RU" dirty="0"/>
              <a:t>Создаёт новый элемент с заданным тегом: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EB5757"/>
                </a:solidFill>
                <a:effectLst/>
                <a:latin typeface="SFMono-Regular"/>
              </a:rPr>
              <a:t>document.createTextNode</a:t>
            </a:r>
            <a:r>
              <a:rPr lang="en-US" b="1" dirty="0">
                <a:solidFill>
                  <a:srgbClr val="EB5757"/>
                </a:solidFill>
                <a:effectLst/>
                <a:latin typeface="SFMono-Regular"/>
              </a:rPr>
              <a:t>(text) </a:t>
            </a:r>
            <a:r>
              <a:rPr lang="ru-RU" dirty="0"/>
              <a:t>Создаёт новый </a:t>
            </a:r>
            <a:r>
              <a:rPr lang="ru-RU" i="1" dirty="0">
                <a:effectLst/>
              </a:rPr>
              <a:t>текстовый узел</a:t>
            </a:r>
            <a:r>
              <a:rPr lang="ru-RU" dirty="0"/>
              <a:t> с заданным текстом:</a:t>
            </a:r>
            <a:br>
              <a:rPr lang="en-US" dirty="0"/>
            </a:b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E5DEF55-127D-43B8-96AE-0DEA12D6C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2802" y="1522983"/>
            <a:ext cx="4533900" cy="4762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C13976E-E949-4122-82FA-41CC178E02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9389" y="2862456"/>
            <a:ext cx="5800725" cy="5238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B26109D-5FC6-4676-93AF-476F3CEECD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172" y="4511040"/>
            <a:ext cx="7496175" cy="9906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CB2DABF-A0E9-4CD3-983C-1EDAAA0BBAFD}"/>
              </a:ext>
            </a:extLst>
          </p:cNvPr>
          <p:cNvSpPr txBox="1"/>
          <p:nvPr/>
        </p:nvSpPr>
        <p:spPr>
          <a:xfrm>
            <a:off x="324802" y="5560706"/>
            <a:ext cx="116766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Мы создали элемент, но пока он только в переменной. Мы не можем видеть его на странице, поскольку он не является частью документа.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7337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A623B-BE3C-4E32-80F2-080E93456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874" y="50291"/>
            <a:ext cx="11924251" cy="347532"/>
          </a:xfrm>
        </p:spPr>
        <p:txBody>
          <a:bodyPr>
            <a:normAutofit fontScale="90000"/>
          </a:bodyPr>
          <a:lstStyle/>
          <a:p>
            <a:r>
              <a:rPr lang="ru-RU" dirty="0"/>
              <a:t>Изменение </a:t>
            </a:r>
            <a:r>
              <a:rPr lang="en-US" dirty="0"/>
              <a:t>DOM </a:t>
            </a:r>
            <a:r>
              <a:rPr lang="ru-RU" dirty="0"/>
              <a:t>при</a:t>
            </a:r>
            <a:r>
              <a:rPr lang="en-US" dirty="0"/>
              <a:t> </a:t>
            </a:r>
            <a:r>
              <a:rPr lang="ru-RU" dirty="0"/>
              <a:t>помощи </a:t>
            </a:r>
            <a:r>
              <a:rPr lang="en-US" dirty="0"/>
              <a:t>JS. </a:t>
            </a:r>
            <a:r>
              <a:rPr lang="ru-RU" dirty="0"/>
              <a:t>МЕТОДЫ ВСТАВКИ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C1CD51-9E1A-4D55-8776-F2CEEA8CA74F}"/>
              </a:ext>
            </a:extLst>
          </p:cNvPr>
          <p:cNvSpPr txBox="1"/>
          <p:nvPr/>
        </p:nvSpPr>
        <p:spPr>
          <a:xfrm>
            <a:off x="133875" y="658755"/>
            <a:ext cx="119242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Чтобы наш 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div</a:t>
            </a:r>
            <a:r>
              <a:rPr lang="ru-RU" dirty="0"/>
              <a:t> появился, нам нужно вставить его где-нибудь в 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document</a:t>
            </a:r>
            <a:r>
              <a:rPr lang="ru-RU" dirty="0"/>
              <a:t>. Например, в 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document.body</a:t>
            </a:r>
            <a:r>
              <a:rPr lang="ru-RU" dirty="0"/>
              <a:t>. Для этого есть метод 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append</a:t>
            </a:r>
            <a:r>
              <a:rPr lang="ru-RU" dirty="0"/>
              <a:t>, в нашем случае: 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document.body.append</a:t>
            </a:r>
            <a:r>
              <a:rPr lang="ru-RU" dirty="0">
                <a:solidFill>
                  <a:srgbClr val="EB5757"/>
                </a:solidFill>
                <a:effectLst/>
                <a:latin typeface="SFMono-Regular"/>
              </a:rPr>
              <a:t>(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div</a:t>
            </a:r>
            <a:r>
              <a:rPr lang="ru-RU" dirty="0">
                <a:solidFill>
                  <a:srgbClr val="EB5757"/>
                </a:solidFill>
                <a:effectLst/>
                <a:latin typeface="SFMono-Regular"/>
              </a:rPr>
              <a:t>)</a:t>
            </a:r>
            <a:r>
              <a:rPr lang="ru-RU" dirty="0"/>
              <a:t>.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1312FB6-B048-408B-B12E-4BD0FDFD17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2672" y="1566018"/>
            <a:ext cx="7800975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0596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A623B-BE3C-4E32-80F2-080E93456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874" y="50291"/>
            <a:ext cx="11924251" cy="347532"/>
          </a:xfrm>
        </p:spPr>
        <p:txBody>
          <a:bodyPr>
            <a:normAutofit fontScale="90000"/>
          </a:bodyPr>
          <a:lstStyle/>
          <a:p>
            <a:r>
              <a:rPr lang="ru-RU" dirty="0"/>
              <a:t>Изменение </a:t>
            </a:r>
            <a:r>
              <a:rPr lang="en-US" dirty="0"/>
              <a:t>DOM </a:t>
            </a:r>
            <a:r>
              <a:rPr lang="ru-RU" dirty="0"/>
              <a:t>при</a:t>
            </a:r>
            <a:r>
              <a:rPr lang="en-US" dirty="0"/>
              <a:t> </a:t>
            </a:r>
            <a:r>
              <a:rPr lang="ru-RU" dirty="0"/>
              <a:t>помощи </a:t>
            </a:r>
            <a:r>
              <a:rPr lang="en-US" dirty="0"/>
              <a:t>JS. </a:t>
            </a:r>
            <a:r>
              <a:rPr lang="ru-RU" dirty="0"/>
              <a:t>МЕТОДЫ ВСТАВКИ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3D3AB4-0408-4027-B397-559EF22E2C2C}"/>
              </a:ext>
            </a:extLst>
          </p:cNvPr>
          <p:cNvSpPr txBox="1"/>
          <p:nvPr/>
        </p:nvSpPr>
        <p:spPr>
          <a:xfrm>
            <a:off x="133874" y="575995"/>
            <a:ext cx="11924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Есть еще один, довольно универсальный метод</a:t>
            </a:r>
            <a:r>
              <a:rPr lang="en-US" dirty="0"/>
              <a:t>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elem.insertAdjacentHTML</a:t>
            </a:r>
            <a:r>
              <a:rPr lang="ru-RU" dirty="0">
                <a:solidFill>
                  <a:srgbClr val="EB5757"/>
                </a:solidFill>
                <a:effectLst/>
                <a:latin typeface="SFMono-Regular"/>
              </a:rPr>
              <a:t>(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where</a:t>
            </a:r>
            <a:r>
              <a:rPr lang="ru-RU" dirty="0">
                <a:solidFill>
                  <a:srgbClr val="EB5757"/>
                </a:solidFill>
                <a:effectLst/>
                <a:latin typeface="SFMono-Regular"/>
              </a:rPr>
              <a:t>,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html</a:t>
            </a:r>
            <a:r>
              <a:rPr lang="ru-RU" dirty="0">
                <a:solidFill>
                  <a:srgbClr val="EB5757"/>
                </a:solidFill>
                <a:effectLst/>
                <a:latin typeface="SFMono-Regular"/>
              </a:rPr>
              <a:t>)</a:t>
            </a:r>
            <a:r>
              <a:rPr lang="ru-RU" dirty="0"/>
              <a:t>.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08577D-359B-4B82-B70E-80245DC8E147}"/>
              </a:ext>
            </a:extLst>
          </p:cNvPr>
          <p:cNvSpPr txBox="1"/>
          <p:nvPr/>
        </p:nvSpPr>
        <p:spPr>
          <a:xfrm>
            <a:off x="133874" y="1241763"/>
            <a:ext cx="11867626" cy="25410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/>
              <a:t>Первый параметр – это специальное слово, указывающее, куда по отношению к 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elem</a:t>
            </a:r>
            <a:r>
              <a:rPr lang="ru-RU" dirty="0"/>
              <a:t> производить вставку. Значение должно быть одним из следующих:</a:t>
            </a: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rgbClr val="EB5757"/>
                </a:solidFill>
                <a:effectLst/>
                <a:latin typeface="SFMono-Regular"/>
              </a:rPr>
              <a:t>"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beforebegin</a:t>
            </a:r>
            <a:r>
              <a:rPr lang="ru-RU" dirty="0">
                <a:solidFill>
                  <a:srgbClr val="EB5757"/>
                </a:solidFill>
                <a:effectLst/>
                <a:latin typeface="SFMono-Regular"/>
              </a:rPr>
              <a:t>"</a:t>
            </a:r>
            <a:r>
              <a:rPr lang="ru-RU" dirty="0"/>
              <a:t> – вставить 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html</a:t>
            </a:r>
            <a:r>
              <a:rPr lang="ru-RU" dirty="0"/>
              <a:t> непосредственно перед 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elem</a:t>
            </a:r>
            <a:r>
              <a:rPr lang="ru-RU" dirty="0"/>
              <a:t>,</a:t>
            </a: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rgbClr val="EB5757"/>
                </a:solidFill>
                <a:effectLst/>
                <a:latin typeface="SFMono-Regular"/>
              </a:rPr>
              <a:t>"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afterbegin</a:t>
            </a:r>
            <a:r>
              <a:rPr lang="ru-RU" dirty="0">
                <a:solidFill>
                  <a:srgbClr val="EB5757"/>
                </a:solidFill>
                <a:effectLst/>
                <a:latin typeface="SFMono-Regular"/>
              </a:rPr>
              <a:t>"</a:t>
            </a:r>
            <a:r>
              <a:rPr lang="ru-RU" dirty="0"/>
              <a:t> – вставить 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html</a:t>
            </a:r>
            <a:r>
              <a:rPr lang="ru-RU" dirty="0"/>
              <a:t> в начало 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elem</a:t>
            </a:r>
            <a:r>
              <a:rPr lang="ru-RU" dirty="0"/>
              <a:t>,</a:t>
            </a: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rgbClr val="EB5757"/>
                </a:solidFill>
                <a:effectLst/>
                <a:latin typeface="SFMono-Regular"/>
              </a:rPr>
              <a:t>"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beforeend</a:t>
            </a:r>
            <a:r>
              <a:rPr lang="ru-RU" dirty="0">
                <a:solidFill>
                  <a:srgbClr val="EB5757"/>
                </a:solidFill>
                <a:effectLst/>
                <a:latin typeface="SFMono-Regular"/>
              </a:rPr>
              <a:t>"</a:t>
            </a:r>
            <a:r>
              <a:rPr lang="ru-RU" dirty="0"/>
              <a:t> – вставить 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html</a:t>
            </a:r>
            <a:r>
              <a:rPr lang="ru-RU" dirty="0"/>
              <a:t> в конец 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elem</a:t>
            </a:r>
            <a:endParaRPr lang="ru-RU" dirty="0">
              <a:solidFill>
                <a:srgbClr val="EB5757"/>
              </a:solidFill>
              <a:effectLst/>
              <a:latin typeface="SFMono-Regular"/>
            </a:endParaRP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rgbClr val="EB5757"/>
                </a:solidFill>
                <a:effectLst/>
                <a:latin typeface="SFMono-Regular"/>
              </a:rPr>
              <a:t>"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afterend</a:t>
            </a:r>
            <a:r>
              <a:rPr lang="ru-RU" dirty="0">
                <a:solidFill>
                  <a:srgbClr val="EB5757"/>
                </a:solidFill>
                <a:effectLst/>
                <a:latin typeface="SFMono-Regular"/>
              </a:rPr>
              <a:t>"</a:t>
            </a:r>
            <a:r>
              <a:rPr lang="ru-RU" dirty="0"/>
              <a:t> – вставить 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html</a:t>
            </a:r>
            <a:r>
              <a:rPr lang="ru-RU" dirty="0"/>
              <a:t> непосредственно после 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elem</a:t>
            </a:r>
            <a:r>
              <a:rPr lang="ru-RU" dirty="0"/>
              <a:t>.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53EC72-EA79-4115-AEF7-F54EEA3ABFE4}"/>
              </a:ext>
            </a:extLst>
          </p:cNvPr>
          <p:cNvSpPr txBox="1"/>
          <p:nvPr/>
        </p:nvSpPr>
        <p:spPr>
          <a:xfrm>
            <a:off x="133874" y="4452848"/>
            <a:ext cx="11924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Второй параметр – это HTML-строка, которая будет вставлена именно «как HTML».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21505FB-5C97-44E8-99B5-897DC60DB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594" y="4982676"/>
            <a:ext cx="5591175" cy="13239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3110060-8E1E-4C6A-88A5-92AB23C57D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7009" y="5054035"/>
            <a:ext cx="2152650" cy="876300"/>
          </a:xfrm>
          <a:prstGeom prst="rect">
            <a:avLst/>
          </a:prstGeom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B0AA5EAF-CC9C-4AB8-8F0F-13E6CAE68C0B}"/>
              </a:ext>
            </a:extLst>
          </p:cNvPr>
          <p:cNvSpPr/>
          <p:nvPr/>
        </p:nvSpPr>
        <p:spPr>
          <a:xfrm>
            <a:off x="7030185" y="5249869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512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A623B-BE3C-4E32-80F2-080E93456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874" y="50291"/>
            <a:ext cx="11924251" cy="347532"/>
          </a:xfrm>
        </p:spPr>
        <p:txBody>
          <a:bodyPr>
            <a:normAutofit fontScale="90000"/>
          </a:bodyPr>
          <a:lstStyle/>
          <a:p>
            <a:r>
              <a:rPr lang="ru-RU" dirty="0"/>
              <a:t>Подключение </a:t>
            </a:r>
            <a:r>
              <a:rPr lang="en-US" dirty="0"/>
              <a:t>Js-</a:t>
            </a:r>
            <a:r>
              <a:rPr lang="ru-RU" dirty="0"/>
              <a:t>файла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0DBBF43-B02B-46A7-897E-FAF1D7059B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74" y="1950618"/>
            <a:ext cx="4114800" cy="31432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1E066E3-5767-4A8E-ADCC-E2C6072527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1950618"/>
            <a:ext cx="4381500" cy="16573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31D77EF-B833-4637-9EF3-B27F934923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3673585"/>
            <a:ext cx="5800725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139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A623B-BE3C-4E32-80F2-080E93456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874" y="50291"/>
            <a:ext cx="11924251" cy="347532"/>
          </a:xfrm>
        </p:spPr>
        <p:txBody>
          <a:bodyPr>
            <a:normAutofit fontScale="90000"/>
          </a:bodyPr>
          <a:lstStyle/>
          <a:p>
            <a:r>
              <a:rPr lang="ru-RU" dirty="0"/>
              <a:t>Подключение </a:t>
            </a:r>
            <a:r>
              <a:rPr lang="en-US" dirty="0"/>
              <a:t>Js-</a:t>
            </a:r>
            <a:r>
              <a:rPr lang="ru-RU" dirty="0"/>
              <a:t>файла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9FC359-EF94-4950-9FC8-3F01796D6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6453" y="530554"/>
            <a:ext cx="7491500" cy="35664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0DC0723-65B4-43E7-B174-13F2E94F5C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6453" y="4373645"/>
            <a:ext cx="7439025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466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A623B-BE3C-4E32-80F2-080E93456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874" y="50291"/>
            <a:ext cx="11924251" cy="347532"/>
          </a:xfrm>
        </p:spPr>
        <p:txBody>
          <a:bodyPr>
            <a:normAutofit fontScale="90000"/>
          </a:bodyPr>
          <a:lstStyle/>
          <a:p>
            <a:r>
              <a:rPr lang="ru-RU" dirty="0"/>
              <a:t>Подключение </a:t>
            </a:r>
            <a:r>
              <a:rPr lang="en-US" dirty="0"/>
              <a:t>Js-</a:t>
            </a:r>
            <a:r>
              <a:rPr lang="ru-RU" dirty="0"/>
              <a:t>файла</a:t>
            </a:r>
            <a:r>
              <a:rPr lang="en-US" dirty="0"/>
              <a:t>.defer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13E85B-A855-4873-8129-4A18DE566431}"/>
              </a:ext>
            </a:extLst>
          </p:cNvPr>
          <p:cNvSpPr txBox="1"/>
          <p:nvPr/>
        </p:nvSpPr>
        <p:spPr>
          <a:xfrm>
            <a:off x="133874" y="646745"/>
            <a:ext cx="119242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Атрибут 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defer</a:t>
            </a:r>
            <a:r>
              <a:rPr lang="ru-RU" dirty="0"/>
              <a:t> сообщает браузеру, что он должен продолжать обрабатывать страницу и загружать скрипт в фоновом режиме, а затем запустить этот скрипт, когда DOM дерево будет полностью построено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216ECB-C6CC-4960-853E-4AB2C2651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5280" y="2253344"/>
            <a:ext cx="7115175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018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A623B-BE3C-4E32-80F2-080E93456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874" y="50291"/>
            <a:ext cx="11924251" cy="347532"/>
          </a:xfrm>
        </p:spPr>
        <p:txBody>
          <a:bodyPr>
            <a:normAutofit fontScale="90000"/>
          </a:bodyPr>
          <a:lstStyle/>
          <a:p>
            <a:r>
              <a:rPr lang="ru-RU" dirty="0"/>
              <a:t>Подключение </a:t>
            </a:r>
            <a:r>
              <a:rPr lang="en-US" dirty="0"/>
              <a:t>Js-</a:t>
            </a:r>
            <a:r>
              <a:rPr lang="ru-RU" dirty="0"/>
              <a:t>файла</a:t>
            </a:r>
            <a:r>
              <a:rPr lang="en-US" dirty="0"/>
              <a:t>.defer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13E85B-A855-4873-8129-4A18DE566431}"/>
              </a:ext>
            </a:extLst>
          </p:cNvPr>
          <p:cNvSpPr txBox="1"/>
          <p:nvPr/>
        </p:nvSpPr>
        <p:spPr>
          <a:xfrm>
            <a:off x="133874" y="607712"/>
            <a:ext cx="11924250" cy="53110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Особенности атрибута </a:t>
            </a:r>
            <a:r>
              <a:rPr lang="en-US" dirty="0">
                <a:solidFill>
                  <a:srgbClr val="FF0000"/>
                </a:solidFill>
              </a:rPr>
              <a:t>defer</a:t>
            </a:r>
            <a:r>
              <a:rPr lang="en-US" dirty="0"/>
              <a:t>: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b="1" dirty="0"/>
              <a:t>Скрипты с </a:t>
            </a:r>
            <a:r>
              <a:rPr lang="ru-RU" b="1" dirty="0" err="1">
                <a:solidFill>
                  <a:srgbClr val="EB5757"/>
                </a:solidFill>
                <a:effectLst/>
                <a:latin typeface="SFMono-Regular"/>
              </a:rPr>
              <a:t>defer</a:t>
            </a:r>
            <a:r>
              <a:rPr lang="ru-RU" b="1" dirty="0"/>
              <a:t> никогда не блокируют страницу.</a:t>
            </a:r>
            <a:endParaRPr lang="en-US" b="1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b="1" dirty="0"/>
              <a:t>Скрипты с </a:t>
            </a:r>
            <a:r>
              <a:rPr lang="ru-RU" b="1" dirty="0" err="1">
                <a:solidFill>
                  <a:srgbClr val="EB5757"/>
                </a:solidFill>
                <a:effectLst/>
                <a:latin typeface="SFMono-Regular"/>
              </a:rPr>
              <a:t>defer</a:t>
            </a:r>
            <a:r>
              <a:rPr lang="ru-RU" b="1" dirty="0"/>
              <a:t> всегда выполняются, когда дерево DOM готово, но до события </a:t>
            </a:r>
            <a:r>
              <a:rPr lang="ru-RU" b="1" dirty="0" err="1">
                <a:solidFill>
                  <a:srgbClr val="EB5757"/>
                </a:solidFill>
                <a:effectLst/>
                <a:latin typeface="SFMono-Regular"/>
              </a:rPr>
              <a:t>DOMContentLoaded</a:t>
            </a:r>
            <a:r>
              <a:rPr lang="ru-RU" b="1" dirty="0"/>
              <a:t>.</a:t>
            </a:r>
            <a:endParaRPr lang="en-US" b="1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b="1" dirty="0">
                <a:effectLst/>
              </a:rPr>
              <a:t>Отложенные с помощью </a:t>
            </a:r>
            <a:r>
              <a:rPr lang="ru-RU" b="1" dirty="0" err="1">
                <a:solidFill>
                  <a:srgbClr val="EB5757"/>
                </a:solidFill>
                <a:effectLst/>
                <a:latin typeface="SFMono-Regular"/>
              </a:rPr>
              <a:t>defer</a:t>
            </a:r>
            <a:r>
              <a:rPr lang="ru-RU" b="1" dirty="0">
                <a:effectLst/>
              </a:rPr>
              <a:t> скрипты сохраняют порядок относительно друг друга, как и обычные скрипты.</a:t>
            </a:r>
            <a:endParaRPr lang="en-US" b="1" dirty="0">
              <a:effectLst/>
            </a:endParaRPr>
          </a:p>
          <a:p>
            <a:pPr lvl="1" algn="just">
              <a:lnSpc>
                <a:spcPct val="150000"/>
              </a:lnSpc>
            </a:pPr>
            <a:endParaRPr lang="en-US" b="1" dirty="0">
              <a:effectLst/>
            </a:endParaRPr>
          </a:p>
          <a:p>
            <a:pPr algn="just">
              <a:lnSpc>
                <a:spcPct val="150000"/>
              </a:lnSpc>
            </a:pPr>
            <a:endParaRPr lang="en-US" dirty="0"/>
          </a:p>
          <a:p>
            <a:pPr algn="just">
              <a:lnSpc>
                <a:spcPct val="150000"/>
              </a:lnSpc>
            </a:pPr>
            <a:endParaRPr lang="en-US" dirty="0"/>
          </a:p>
          <a:p>
            <a:pPr algn="just">
              <a:lnSpc>
                <a:spcPct val="150000"/>
              </a:lnSpc>
            </a:pPr>
            <a:r>
              <a:rPr lang="en-US" dirty="0"/>
              <a:t>	</a:t>
            </a:r>
            <a:r>
              <a:rPr lang="ru-RU" dirty="0"/>
              <a:t>оба скрипта скачиваются параллельно. </a:t>
            </a:r>
            <a:r>
              <a:rPr lang="ru-RU" dirty="0">
                <a:solidFill>
                  <a:srgbClr val="EB5757"/>
                </a:solidFill>
                <a:effectLst/>
                <a:latin typeface="SFMono-Regular"/>
              </a:rPr>
              <a:t>small.js</a:t>
            </a:r>
            <a:r>
              <a:rPr lang="ru-RU" dirty="0"/>
              <a:t> скорее всего загрузится первым.</a:t>
            </a:r>
            <a:r>
              <a:rPr lang="en-US" dirty="0"/>
              <a:t>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defer</a:t>
            </a:r>
            <a:r>
              <a:rPr lang="ru-RU" dirty="0"/>
              <a:t> не только говорит браузеру </a:t>
            </a:r>
            <a:r>
              <a:rPr lang="en-US" dirty="0"/>
              <a:t>	</a:t>
            </a:r>
            <a:r>
              <a:rPr lang="ru-RU" dirty="0"/>
              <a:t>«не блокировать рендеринг», он также обеспечивает правильную последовательность выполнения скриптов. </a:t>
            </a:r>
            <a:r>
              <a:rPr lang="en-US" dirty="0"/>
              <a:t>	</a:t>
            </a:r>
            <a:r>
              <a:rPr lang="ru-RU" dirty="0"/>
              <a:t>Даже если </a:t>
            </a:r>
            <a:r>
              <a:rPr lang="ru-RU" dirty="0">
                <a:solidFill>
                  <a:srgbClr val="EB5757"/>
                </a:solidFill>
                <a:effectLst/>
                <a:latin typeface="SFMono-Regular"/>
              </a:rPr>
              <a:t>small.js</a:t>
            </a:r>
            <a:r>
              <a:rPr lang="ru-RU" dirty="0"/>
              <a:t> загрузится первым, он будет ждать выполнения </a:t>
            </a:r>
            <a:r>
              <a:rPr lang="ru-RU" dirty="0">
                <a:solidFill>
                  <a:srgbClr val="EB5757"/>
                </a:solidFill>
                <a:effectLst/>
                <a:latin typeface="SFMono-Regular"/>
              </a:rPr>
              <a:t>long.js</a:t>
            </a:r>
            <a:r>
              <a:rPr lang="ru-RU" dirty="0"/>
              <a:t>.</a:t>
            </a:r>
            <a:r>
              <a:rPr lang="en-US" dirty="0"/>
              <a:t> </a:t>
            </a:r>
            <a:r>
              <a:rPr lang="ru-RU" dirty="0"/>
              <a:t>Это важно в тех случаях, когда нам </a:t>
            </a:r>
            <a:r>
              <a:rPr lang="en-US" dirty="0"/>
              <a:t>	</a:t>
            </a:r>
            <a:r>
              <a:rPr lang="ru-RU" dirty="0"/>
              <a:t>сначала нужно загрузить JavaScript-библиотеку, а затем скрипт, который от неё зависит.</a:t>
            </a:r>
            <a:endParaRPr lang="en-US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b="1" dirty="0">
                <a:effectLst/>
              </a:rPr>
              <a:t>Атрибут </a:t>
            </a:r>
            <a:r>
              <a:rPr lang="ru-RU" b="1" dirty="0" err="1">
                <a:solidFill>
                  <a:srgbClr val="EB5757"/>
                </a:solidFill>
                <a:effectLst/>
                <a:latin typeface="SFMono-Regular"/>
              </a:rPr>
              <a:t>defer</a:t>
            </a:r>
            <a:r>
              <a:rPr lang="ru-RU" b="1" dirty="0">
                <a:effectLst/>
              </a:rPr>
              <a:t> предназначен только для внешних скриптов</a:t>
            </a:r>
            <a:r>
              <a:rPr lang="en-US" b="1" dirty="0">
                <a:effectLst/>
              </a:rPr>
              <a:t>. </a:t>
            </a:r>
            <a:r>
              <a:rPr lang="ru-RU" dirty="0"/>
              <a:t>Атрибут 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defer</a:t>
            </a:r>
            <a:r>
              <a:rPr lang="ru-RU" dirty="0"/>
              <a:t> будет проигнорирован, если в теге </a:t>
            </a:r>
            <a:r>
              <a:rPr lang="ru-RU" dirty="0">
                <a:solidFill>
                  <a:srgbClr val="EB5757"/>
                </a:solidFill>
                <a:effectLst/>
                <a:latin typeface="SFMono-Regular"/>
              </a:rPr>
              <a:t>&lt;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script</a:t>
            </a:r>
            <a:r>
              <a:rPr lang="ru-RU" dirty="0">
                <a:solidFill>
                  <a:srgbClr val="EB5757"/>
                </a:solidFill>
                <a:effectLst/>
                <a:latin typeface="SFMono-Regular"/>
              </a:rPr>
              <a:t>&gt;</a:t>
            </a:r>
            <a:r>
              <a:rPr lang="ru-RU" dirty="0"/>
              <a:t> нет 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src</a:t>
            </a:r>
            <a:r>
              <a:rPr lang="ru-RU" dirty="0"/>
              <a:t>.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BB1FB0-07FA-46F7-86B7-5AE1F9B14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7102" y="2248518"/>
            <a:ext cx="3190875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920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A623B-BE3C-4E32-80F2-080E93456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874" y="50291"/>
            <a:ext cx="11924251" cy="347532"/>
          </a:xfrm>
        </p:spPr>
        <p:txBody>
          <a:bodyPr>
            <a:normAutofit fontScale="90000"/>
          </a:bodyPr>
          <a:lstStyle/>
          <a:p>
            <a:r>
              <a:rPr lang="ru-RU" dirty="0"/>
              <a:t>Подключение </a:t>
            </a:r>
            <a:r>
              <a:rPr lang="en-US" dirty="0"/>
              <a:t>Js-</a:t>
            </a:r>
            <a:r>
              <a:rPr lang="ru-RU" dirty="0"/>
              <a:t>файла</a:t>
            </a:r>
            <a:r>
              <a:rPr lang="en-US" dirty="0"/>
              <a:t>.Async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C8096BD-C4B9-4AAC-B177-C2002C9350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874" y="696044"/>
            <a:ext cx="11924251" cy="336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Атрибут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async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означает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что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скрипт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абсолютно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независим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Страница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не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ждёт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асинхронных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скриптов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содержимое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обрабатывается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и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отображается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Событие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effectLst/>
              </a:rPr>
              <a:t>DOMContentLoaded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и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асинхронные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скрипты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не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ждут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друг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друга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</a:p>
          <a:p>
            <a:pPr marL="742950" lvl="1" indent="-28575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0" i="1" u="none" strike="noStrike" cap="none" normalizeH="0" baseline="0" dirty="0" err="1">
                <a:ln>
                  <a:noFill/>
                </a:ln>
                <a:effectLst/>
              </a:rPr>
              <a:t>DOMContentLoaded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может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произойти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как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до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асинхронного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скрипта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если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асинхронный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скрипт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завершит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загрузку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после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того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как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страница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будет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готова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), </a:t>
            </a:r>
          </a:p>
          <a:p>
            <a:pPr marL="742950" lvl="1" indent="-28575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…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так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и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после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асинхронного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скрипта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если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он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короткий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или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уже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содержится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в HTTP-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кеше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 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Остальные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скрипты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не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ждут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async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и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скрипты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async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не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ждут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другие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скрипты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39A8F3-E5BC-4520-A427-53337933B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732" y="4153332"/>
            <a:ext cx="7058025" cy="9620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D737662-BFC9-47ED-BB1B-33D590634466}"/>
              </a:ext>
            </a:extLst>
          </p:cNvPr>
          <p:cNvSpPr txBox="1"/>
          <p:nvPr/>
        </p:nvSpPr>
        <p:spPr>
          <a:xfrm>
            <a:off x="133874" y="5626372"/>
            <a:ext cx="119242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effectLst/>
              </a:rPr>
              <a:t>Атрибут </a:t>
            </a:r>
            <a:r>
              <a:rPr lang="ru-RU" b="1" dirty="0" err="1">
                <a:solidFill>
                  <a:srgbClr val="EB5757"/>
                </a:solidFill>
                <a:effectLst/>
                <a:latin typeface="SFMono-Regular"/>
              </a:rPr>
              <a:t>async</a:t>
            </a:r>
            <a:r>
              <a:rPr lang="ru-RU" b="1" dirty="0">
                <a:effectLst/>
              </a:rPr>
              <a:t> предназначен только для внешних скриптов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132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A623B-BE3C-4E32-80F2-080E93456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874" y="50291"/>
            <a:ext cx="11924251" cy="347532"/>
          </a:xfrm>
        </p:spPr>
        <p:txBody>
          <a:bodyPr>
            <a:normAutofit fontScale="90000"/>
          </a:bodyPr>
          <a:lstStyle/>
          <a:p>
            <a:r>
              <a:rPr lang="ru-RU" dirty="0"/>
              <a:t>Подключение </a:t>
            </a:r>
            <a:r>
              <a:rPr lang="en-US" dirty="0"/>
              <a:t>Js-</a:t>
            </a:r>
            <a:r>
              <a:rPr lang="ru-RU" dirty="0"/>
              <a:t>файла</a:t>
            </a:r>
            <a:r>
              <a:rPr lang="en-US" dirty="0"/>
              <a:t>.</a:t>
            </a:r>
            <a:r>
              <a:rPr lang="ru-RU" dirty="0"/>
              <a:t>ИТОГО</a:t>
            </a:r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C8096BD-C4B9-4AAC-B177-C2002C9350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874" y="883498"/>
            <a:ext cx="11924251" cy="1710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dirty="0"/>
              <a:t>У 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async</a:t>
            </a:r>
            <a:r>
              <a:rPr lang="ru-RU" dirty="0"/>
              <a:t> и 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defer</a:t>
            </a:r>
            <a:r>
              <a:rPr lang="ru-RU" dirty="0"/>
              <a:t> есть кое-что общее: они не блокируют отрисовку страницы. Так что пользователь может просмотреть содержимое страницы и ознакомиться с ней сразу же. </a:t>
            </a:r>
            <a:br>
              <a:rPr lang="ru-RU" dirty="0"/>
            </a:br>
            <a:endParaRPr lang="ru-RU" dirty="0"/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dirty="0"/>
              <a:t>Но есть и значимые различия: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4AF996-2753-41AE-B07C-23DC7603F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761" y="2794845"/>
            <a:ext cx="8372475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571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A623B-BE3C-4E32-80F2-080E93456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874" y="50291"/>
            <a:ext cx="11924251" cy="347532"/>
          </a:xfrm>
        </p:spPr>
        <p:txBody>
          <a:bodyPr>
            <a:normAutofit fontScale="90000"/>
          </a:bodyPr>
          <a:lstStyle/>
          <a:p>
            <a:r>
              <a:rPr lang="ru-RU" dirty="0"/>
              <a:t>Как работает </a:t>
            </a:r>
            <a:r>
              <a:rPr lang="en-US" dirty="0" err="1"/>
              <a:t>js</a:t>
            </a:r>
            <a:r>
              <a:rPr lang="en-US" dirty="0"/>
              <a:t>?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C8096BD-C4B9-4AAC-B177-C2002C9350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872" y="449980"/>
            <a:ext cx="11924251" cy="1294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dirty="0"/>
              <a:t>Сегодня JavaScript может выполняться не только в браузере, но и на сервере или на любом другом устройстве, которое имеет специальную программу, называющуюся </a:t>
            </a:r>
            <a:r>
              <a:rPr lang="ru-RU" dirty="0">
                <a:effectLst/>
              </a:rPr>
              <a:t>«движком» JavaScript</a:t>
            </a:r>
            <a:r>
              <a:rPr lang="ru-RU" dirty="0"/>
              <a:t>. </a:t>
            </a:r>
            <a:r>
              <a:rPr lang="en-US" dirty="0">
                <a:effectLst/>
              </a:rPr>
              <a:t>V8</a:t>
            </a:r>
            <a:r>
              <a:rPr lang="en-US" dirty="0"/>
              <a:t> – в Chrome, Opera и Edge, </a:t>
            </a:r>
            <a:r>
              <a:rPr lang="en-US" dirty="0">
                <a:effectLst/>
              </a:rPr>
              <a:t>SpiderMonkey</a:t>
            </a:r>
            <a:r>
              <a:rPr lang="en-US" dirty="0"/>
              <a:t> – </a:t>
            </a:r>
            <a:r>
              <a:rPr lang="ru-RU" dirty="0"/>
              <a:t>в </a:t>
            </a:r>
            <a:r>
              <a:rPr lang="en-US" dirty="0"/>
              <a:t>Firefox.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8556FC-31C8-49A8-93CD-902238D5F9B9}"/>
              </a:ext>
            </a:extLst>
          </p:cNvPr>
          <p:cNvSpPr txBox="1"/>
          <p:nvPr/>
        </p:nvSpPr>
        <p:spPr>
          <a:xfrm>
            <a:off x="133871" y="2764556"/>
            <a:ext cx="11924251" cy="15715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effectLst/>
              </a:rPr>
              <a:t>Как работают движки? </a:t>
            </a:r>
            <a:endParaRPr lang="en-US" b="1" dirty="0">
              <a:effectLst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dirty="0"/>
              <a:t>Движок (встроенный, если это браузер) читает («</a:t>
            </a:r>
            <a:r>
              <a:rPr lang="ru-RU" dirty="0" err="1"/>
              <a:t>парсит</a:t>
            </a:r>
            <a:r>
              <a:rPr lang="ru-RU" dirty="0"/>
              <a:t>») текст скрипта. </a:t>
            </a:r>
            <a:endParaRPr lang="en-US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dirty="0"/>
              <a:t>Затем он преобразует скрипт в машинный язык. </a:t>
            </a:r>
            <a:endParaRPr lang="en-US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dirty="0"/>
              <a:t>После этого машинный код запускается и работает достаточно быстро.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288362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222</TotalTime>
  <Words>1164</Words>
  <Application>Microsoft Office PowerPoint</Application>
  <PresentationFormat>Widescreen</PresentationFormat>
  <Paragraphs>94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Corbel</vt:lpstr>
      <vt:lpstr>Gill Sans MT</vt:lpstr>
      <vt:lpstr>SFMono-Regular</vt:lpstr>
      <vt:lpstr>Parcel</vt:lpstr>
      <vt:lpstr>9. Javascript. DOM.</vt:lpstr>
      <vt:lpstr>Javascript</vt:lpstr>
      <vt:lpstr>Подключение Js-файла</vt:lpstr>
      <vt:lpstr>Подключение Js-файла</vt:lpstr>
      <vt:lpstr>Подключение Js-файла.defer</vt:lpstr>
      <vt:lpstr>Подключение Js-файла.defer</vt:lpstr>
      <vt:lpstr>Подключение Js-файла.Async</vt:lpstr>
      <vt:lpstr>Подключение Js-файла.ИТОГО</vt:lpstr>
      <vt:lpstr>Как работает js?</vt:lpstr>
      <vt:lpstr>Как работает js?</vt:lpstr>
      <vt:lpstr>DOM</vt:lpstr>
      <vt:lpstr>DOM</vt:lpstr>
      <vt:lpstr>DOM</vt:lpstr>
      <vt:lpstr>DOM</vt:lpstr>
      <vt:lpstr>DOM</vt:lpstr>
      <vt:lpstr>Поиск DOM-элементов. getElementById </vt:lpstr>
      <vt:lpstr>Поиск DOM-элементов. querySelector(All)</vt:lpstr>
      <vt:lpstr>Поиск DOM-элементов. Итого</vt:lpstr>
      <vt:lpstr>Изменение DOM при помощи JS</vt:lpstr>
      <vt:lpstr>Изменение DOM при помощи JS</vt:lpstr>
      <vt:lpstr>Изменение DOM при помощи JS. МЕТОДЫ ВСТАВКИ</vt:lpstr>
      <vt:lpstr>Изменение DOM при помощи JS. МЕТОДЫ ВСТАВКИ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9. Javascript. DOM. NPM</dc:title>
  <dc:creator>roman</dc:creator>
  <cp:lastModifiedBy>roman</cp:lastModifiedBy>
  <cp:revision>156</cp:revision>
  <dcterms:created xsi:type="dcterms:W3CDTF">2023-10-23T14:34:16Z</dcterms:created>
  <dcterms:modified xsi:type="dcterms:W3CDTF">2024-10-25T15:59:12Z</dcterms:modified>
</cp:coreProperties>
</file>