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50A858-6701-4D89-AFE9-F8DFEA157347}">
  <a:tblStyle styleId="{5750A858-6701-4D89-AFE9-F8DFEA157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verage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ae7a684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ae7a68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7cc85dc47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7cc85dc47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15a8cba81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15a8cba81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15a8cba81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15a8cba81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15a8cba81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15a8cba81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ae7a684f6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ae7a684f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7cc85d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7cc85d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ae7a684f6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ae7a684f6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15a8cba81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15a8cba81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15a8cba81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15a8cba81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15a8cba81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15a8cba81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15a8cba81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15a8cba81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15a8cba81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15a8cba81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15a8cba81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15a8cba81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Defaults predicted as No Default are most costly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of Principal and potential earnings on interest.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 to truly predict Default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Willing to accept some erroneous Default as less costly (interest only)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cc85dc4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cc85dc4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16.38% Decrease in number of Predicted No Defaults that will actually default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15a8cba81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15a8cba81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Credit Default Risk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89400" cy="12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1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 Diaz Fadel, Kalyani Joshi, </a:t>
            </a:r>
            <a:r>
              <a:rPr lang="en" sz="2000"/>
              <a:t>Roman</a:t>
            </a:r>
            <a:r>
              <a:rPr lang="en" sz="2000"/>
              <a:t> Brock, Chris Porter</a:t>
            </a:r>
            <a:endParaRPr sz="20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50" y="228250"/>
            <a:ext cx="1459775" cy="8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445075"/>
            <a:ext cx="42603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Recommendations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Pursue further metrics/insights from external data source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develop model, then integrate into automated onboarding/underwriting systems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572000" y="509850"/>
            <a:ext cx="42603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Business Value</a:t>
            </a:r>
            <a:endParaRPr sz="3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19.5%reduction of average lending risk 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3194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~$37,700 average avoided loss per client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3194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Expedited acquisition with reduced overhead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75" y="152400"/>
            <a:ext cx="80799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r>
              <a:rPr lang="en"/>
              <a:t> 1 ROC Curve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463" y="1017725"/>
            <a:ext cx="60810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2 Relative Importance of All Variables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463" y="1017725"/>
            <a:ext cx="608107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/>
          <p:nvPr/>
        </p:nvSpPr>
        <p:spPr>
          <a:xfrm>
            <a:off x="2980300" y="1681450"/>
            <a:ext cx="4378500" cy="32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3 Variables Included in Final Model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EXT_SOURCE_3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EXT_SOURCE_2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DAYS_EMPLOYED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DAYS_REGISTRATION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DAYS_BIRTH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DAYS_ID_PUBLISH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Avg_days_credit_enddate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Avg_amt_credit_sum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Avg_days_credit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AMT_ANNUITY</a:t>
            </a:r>
            <a:endParaRPr/>
          </a:p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Avg_amt_credit_sum_debt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DAYS_LAST_PHONE_CHANGE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APARTMENTS_AVG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AVG_EXT_SCORE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EXT_SOURCE_1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AMT_CREDIT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Avg_amt_credit_max_overdue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AMT_INCOME_TOTAL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/>
              <a:t>AMT_GOODS_PRICE</a:t>
            </a:r>
            <a:endParaRPr sz="11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4 Tuned Hyperparameters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Tuning Grid</a:t>
            </a:r>
            <a:endParaRPr sz="1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max_depth = 3 ≥ x ≥ 9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nrounds = 200 </a:t>
            </a:r>
            <a:r>
              <a:rPr lang="en" sz="1800"/>
              <a:t>≥ x ≥ 500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min_child_weight = 5 ≥ x ≥ 10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subsample = 0.5 ≥ x ≥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Gamma = 0 ≥ x ≥ 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colsample_bytree = 0.7 ≥ x ≥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eta = 0.01 ≥ x ≥ 1</a:t>
            </a:r>
            <a:endParaRPr sz="1800"/>
          </a:p>
        </p:txBody>
      </p:sp>
      <p:sp>
        <p:nvSpPr>
          <p:cNvPr id="166" name="Google Shape;166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Selected Hyperparameters</a:t>
            </a:r>
            <a:endParaRPr sz="1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max_depth = 8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nrounds = 460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min_child_weight = 6.356507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subsample = 0.5333193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gamma = 2.946654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colsample_bytree = 0.8473639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eta = 0.9114226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Credit Current Branding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600" y="1771650"/>
            <a:ext cx="4292150" cy="24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About Home Credit Risk</a:t>
            </a:r>
            <a:endParaRPr sz="28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64200" y="1076900"/>
            <a:ext cx="4539000" cy="4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Non-bank finance provider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Lend loans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Financial inclusion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Diverse applicants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/>
              <a:t>Positive and safe borrowing experience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27000"/>
            <a:ext cx="3999899" cy="34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4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Objective of Home Credit</a:t>
            </a:r>
            <a:endParaRPr sz="28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95400"/>
            <a:ext cx="4113000" cy="3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Reach out to credit-invisible population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Help achieve financial goals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Client data from various sources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Build ML model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Assess repayment abilities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300" y="1148225"/>
            <a:ext cx="4113000" cy="3424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Problems and Risks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Customers have insufficient or non-existent </a:t>
            </a:r>
            <a:r>
              <a:rPr lang="en" sz="2000"/>
              <a:t>credit</a:t>
            </a:r>
            <a:r>
              <a:rPr lang="en" sz="2000"/>
              <a:t> histories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Available data is inconsistent and non-traditional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majority class accounts for over 90% of the population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Knowledge of available data is limited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Project Scope</a:t>
            </a:r>
            <a:endParaRPr sz="28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and explore</a:t>
            </a:r>
            <a:r>
              <a:rPr lang="en"/>
              <a:t> available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Classification Model to predict default; balance inclusivity with prudent risk assessment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Deliverables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Professional notebook containing data analysis and trained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w/ findings and recommendation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22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Extreme Gradient Boosting (XGBoost) was the best performing model.</a:t>
            </a:r>
            <a:endParaRPr sz="22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2200"/>
              <a:t>19 Features</a:t>
            </a:r>
            <a:r>
              <a:rPr lang="en"/>
              <a:t>*</a:t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2200"/>
              <a:t>7</a:t>
            </a:r>
            <a:r>
              <a:rPr lang="en" sz="2200"/>
              <a:t> Tuned Hyperparameters</a:t>
            </a:r>
            <a:r>
              <a:rPr lang="en"/>
              <a:t>*</a:t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2200"/>
              <a:t>5-fold Cross Validation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2200"/>
              <a:t>50 iterations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678424"/>
            <a:ext cx="4260299" cy="26709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11700" y="4349400"/>
            <a:ext cx="3273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*See Appendices for Details</a:t>
            </a:r>
            <a:endParaRPr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primary goal of our model is to reduce Defaults classified as No Default (Type II Errors)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Prediction using only Majority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1390850" y="273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{5750A858-6701-4D89-AFE9-F8DFEA157347}</a:tableStyleId>
              </a:tblPr>
              <a:tblGrid>
                <a:gridCol w="2288150"/>
                <a:gridCol w="1634850"/>
                <a:gridCol w="130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No Default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Default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No Default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72829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Default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19"/>
          <p:cNvSpPr/>
          <p:nvPr/>
        </p:nvSpPr>
        <p:spPr>
          <a:xfrm rot="5400000">
            <a:off x="5776650" y="3531325"/>
            <a:ext cx="409200" cy="32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8609671">
            <a:off x="4859841" y="3472762"/>
            <a:ext cx="547151" cy="3217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350125" y="4061225"/>
            <a:ext cx="32730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(values shown are from validation set)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15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primary goal of our model is to reduce Defaults classified as No Default (Type II Errors)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Prediction using XGBoost Model</a:t>
            </a:r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1390850" y="273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{5750A858-6701-4D89-AFE9-F8DFEA157347}</a:tableStyleId>
              </a:tblPr>
              <a:tblGrid>
                <a:gridCol w="2288150"/>
                <a:gridCol w="1634850"/>
                <a:gridCol w="130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No Default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Default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No Default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66801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Default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20"/>
          <p:cNvSpPr txBox="1"/>
          <p:nvPr/>
        </p:nvSpPr>
        <p:spPr>
          <a:xfrm>
            <a:off x="530900" y="4130375"/>
            <a:ext cx="356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Kaggle Score: 0.5563</a:t>
            </a:r>
            <a:endParaRPr sz="18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 amt="90000"/>
          </a:blip>
          <a:srcRect b="1105" l="963" r="688" t="1066"/>
          <a:stretch/>
        </p:blipFill>
        <p:spPr>
          <a:xfrm>
            <a:off x="3850700" y="1190038"/>
            <a:ext cx="4921075" cy="30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M</a:t>
            </a:r>
            <a:r>
              <a:rPr lang="en" sz="2800"/>
              <a:t>ost Predictive Features</a:t>
            </a:r>
            <a:endParaRPr sz="2800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561900" y="1472200"/>
            <a:ext cx="2927400" cy="29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data source is highly valuable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Basic, time-oriented metrics drive impact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