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math.ru/poleznoe/formules_6_3.php" TargetMode="External"/><Relationship Id="rId2" Type="http://schemas.openxmlformats.org/officeDocument/2006/relationships/hyperlink" Target="http://www.webmath.ru/poleznoe/formules_5_1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%D0%A1%D0%BA%D0%B0%D0%BB%D1%8F%D1%80%D0%BD%D0%BE%D0%B5_%D0%BF%D1%80%D0%BE%D0%B8%D0%B7%D0%B2%D0%B5%D0%B4%D0%B5%D0%BD%D0%B8%D0%B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/>
              <a:t>	</a:t>
            </a:r>
            <a:r>
              <a:rPr lang="ru-UA" smtClean="0"/>
              <a:t>Умножение матриц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701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045029"/>
            <a:ext cx="10058400" cy="722810"/>
          </a:xfrm>
        </p:spPr>
        <p:txBody>
          <a:bodyPr>
            <a:normAutofit/>
          </a:bodyPr>
          <a:lstStyle/>
          <a:p>
            <a:r>
              <a:rPr lang="ru-UA" sz="4300" dirty="0" smtClean="0"/>
              <a:t>Применение матриц</a:t>
            </a:r>
            <a:endParaRPr lang="uk-UA" sz="43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97280" y="1767839"/>
            <a:ext cx="10058400" cy="3169437"/>
          </a:xfrm>
        </p:spPr>
        <p:txBody>
          <a:bodyPr>
            <a:noAutofit/>
          </a:bodyPr>
          <a:lstStyle/>
          <a:p>
            <a:r>
              <a:rPr lang="ru-RU" sz="3600" dirty="0"/>
              <a:t>Матрицы широко применяются в математике для </a:t>
            </a:r>
            <a:r>
              <a:rPr lang="ru-RU" sz="3600" dirty="0">
                <a:hlinkClick r:id="rId2" tooltip="Матричная запись систем уравнений"/>
              </a:rPr>
              <a:t>компактной записи СЛАУ</a:t>
            </a:r>
            <a:r>
              <a:rPr lang="ru-RU" sz="3600" dirty="0"/>
              <a:t> или систем дифференциальных уравнений. Тогда количество строк матрицы соответствует количеству уравнений системы, а количество столбцов равно количеству неизвестных. Матричный аппарат позволяет свести решение СЛАУ к </a:t>
            </a:r>
            <a:r>
              <a:rPr lang="ru-RU" sz="3600" dirty="0">
                <a:hlinkClick r:id="rId3" tooltip="Операциии над матрицами"/>
              </a:rPr>
              <a:t>операциям над матрицами</a:t>
            </a:r>
            <a:r>
              <a:rPr lang="ru-RU" sz="3600" dirty="0"/>
              <a:t>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7745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4300" dirty="0" smtClean="0"/>
              <a:t>Правила умножения</a:t>
            </a:r>
            <a:endParaRPr lang="uk-UA" sz="4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Произведение матриц </a:t>
            </a:r>
            <a:r>
              <a:rPr lang="ru-RU" sz="3600" i="1" dirty="0"/>
              <a:t>AB</a:t>
            </a:r>
            <a:r>
              <a:rPr lang="ru-RU" sz="3600" dirty="0"/>
              <a:t> состоит из </a:t>
            </a:r>
            <a:r>
              <a:rPr lang="ru-RU" sz="3600" dirty="0" smtClean="0"/>
              <a:t>всех</a:t>
            </a:r>
            <a:endParaRPr lang="ru-UA" sz="3600" dirty="0" smtClean="0"/>
          </a:p>
          <a:p>
            <a:r>
              <a:rPr lang="ru-RU" sz="3600" dirty="0" smtClean="0"/>
              <a:t>возможных </a:t>
            </a:r>
            <a:r>
              <a:rPr lang="ru-RU" sz="3600" dirty="0"/>
              <a:t>комбинаций </a:t>
            </a:r>
            <a:r>
              <a:rPr lang="ru-RU" sz="3600" dirty="0" smtClean="0">
                <a:hlinkClick r:id="rId2" tooltip="Скалярное произведение"/>
              </a:rPr>
              <a:t>скалярных</a:t>
            </a:r>
            <a:endParaRPr lang="ru-UA" sz="3600" dirty="0" smtClean="0">
              <a:hlinkClick r:id="rId2" tooltip="Скалярное произведение"/>
            </a:endParaRPr>
          </a:p>
          <a:p>
            <a:r>
              <a:rPr lang="ru-RU" sz="3600" dirty="0" smtClean="0">
                <a:hlinkClick r:id="rId2" tooltip="Скалярное произведение"/>
              </a:rPr>
              <a:t> </a:t>
            </a:r>
            <a:r>
              <a:rPr lang="ru-RU" sz="3600" dirty="0">
                <a:hlinkClick r:id="rId2" tooltip="Скалярное произведение"/>
              </a:rPr>
              <a:t>произведений</a:t>
            </a:r>
            <a:r>
              <a:rPr lang="ru-RU" sz="3600" dirty="0"/>
              <a:t> </a:t>
            </a:r>
            <a:r>
              <a:rPr lang="ru-RU" sz="3600" dirty="0" smtClean="0"/>
              <a:t>вектор-строк</a:t>
            </a:r>
            <a:endParaRPr lang="ru-UA" sz="3600" dirty="0"/>
          </a:p>
          <a:p>
            <a:r>
              <a:rPr lang="ru-RU" sz="3600" dirty="0" smtClean="0"/>
              <a:t>матрицы</a:t>
            </a:r>
            <a:r>
              <a:rPr lang="ru-RU" sz="3600" dirty="0"/>
              <a:t> </a:t>
            </a:r>
            <a:r>
              <a:rPr lang="ru-RU" sz="3600" i="1" dirty="0"/>
              <a:t>A</a:t>
            </a:r>
            <a:r>
              <a:rPr lang="ru-RU" sz="3600" dirty="0"/>
              <a:t> </a:t>
            </a:r>
            <a:r>
              <a:rPr lang="ru-RU" sz="3600" dirty="0" smtClean="0"/>
              <a:t>и</a:t>
            </a:r>
            <a:r>
              <a:rPr lang="ru-UA" sz="3600" dirty="0"/>
              <a:t> </a:t>
            </a:r>
            <a:r>
              <a:rPr lang="ru-RU" sz="3600" dirty="0" smtClean="0"/>
              <a:t>вектор-столбцов</a:t>
            </a:r>
            <a:endParaRPr lang="ru-UA" sz="3600" dirty="0"/>
          </a:p>
          <a:p>
            <a:r>
              <a:rPr lang="ru-RU" sz="3600" dirty="0" smtClean="0"/>
              <a:t>матрицы</a:t>
            </a:r>
            <a:r>
              <a:rPr lang="ru-RU" sz="3600" dirty="0"/>
              <a:t> </a:t>
            </a:r>
            <a:r>
              <a:rPr lang="ru-RU" sz="3600" i="1" dirty="0"/>
              <a:t>B</a:t>
            </a:r>
            <a:r>
              <a:rPr lang="ru-RU" sz="3600" dirty="0" smtClean="0"/>
              <a:t>.</a:t>
            </a:r>
            <a:endParaRPr lang="uk-UA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7" y="1845734"/>
            <a:ext cx="5347336" cy="46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4" y="1994098"/>
            <a:ext cx="8291619" cy="21828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4" y="4176994"/>
            <a:ext cx="8291619" cy="438710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1476373" y="166150"/>
            <a:ext cx="10058400" cy="1450757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Очевидно, что перемножать можно только такие матрицы, у которых число столбцов первой матрицы равно числу строк второй матрицы</a:t>
            </a:r>
            <a:endParaRPr lang="uk-UA" sz="3600" dirty="0">
              <a:latin typeface="+mn-lt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83" y="4746480"/>
            <a:ext cx="9109800" cy="20521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814388" y="4746480"/>
            <a:ext cx="10558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65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32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 Умножение матриц</vt:lpstr>
      <vt:lpstr>Применение матриц</vt:lpstr>
      <vt:lpstr>Правила умножения</vt:lpstr>
      <vt:lpstr>Очевидно, что перемножать можно только такие матрицы, у которых число столбцов первой матрицы равно числу строк второй матрицы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Умножение матриц</dc:title>
  <dc:creator>Роман</dc:creator>
  <cp:lastModifiedBy>Роман</cp:lastModifiedBy>
  <cp:revision>8</cp:revision>
  <dcterms:created xsi:type="dcterms:W3CDTF">2017-03-22T15:03:23Z</dcterms:created>
  <dcterms:modified xsi:type="dcterms:W3CDTF">2017-03-22T16:02:49Z</dcterms:modified>
</cp:coreProperties>
</file>