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304" r:id="rId6"/>
    <p:sldId id="305" r:id="rId7"/>
    <p:sldId id="257" r:id="rId8"/>
    <p:sldId id="258" r:id="rId9"/>
    <p:sldId id="259" r:id="rId10"/>
    <p:sldId id="262" r:id="rId11"/>
    <p:sldId id="264" r:id="rId12"/>
    <p:sldId id="265" r:id="rId13"/>
    <p:sldId id="266" r:id="rId14"/>
    <p:sldId id="260" r:id="rId15"/>
    <p:sldId id="273" r:id="rId16"/>
    <p:sldId id="274" r:id="rId17"/>
    <p:sldId id="275" r:id="rId18"/>
    <p:sldId id="281" r:id="rId19"/>
    <p:sldId id="280" r:id="rId20"/>
    <p:sldId id="276" r:id="rId21"/>
    <p:sldId id="279" r:id="rId22"/>
    <p:sldId id="278" r:id="rId23"/>
    <p:sldId id="277" r:id="rId24"/>
    <p:sldId id="282" r:id="rId25"/>
    <p:sldId id="283" r:id="rId26"/>
    <p:sldId id="267" r:id="rId27"/>
    <p:sldId id="268" r:id="rId28"/>
    <p:sldId id="286" r:id="rId29"/>
    <p:sldId id="284" r:id="rId30"/>
    <p:sldId id="288" r:id="rId31"/>
    <p:sldId id="285" r:id="rId32"/>
    <p:sldId id="287" r:id="rId33"/>
    <p:sldId id="290" r:id="rId34"/>
    <p:sldId id="292" r:id="rId35"/>
    <p:sldId id="291" r:id="rId36"/>
    <p:sldId id="269" r:id="rId37"/>
    <p:sldId id="289" r:id="rId38"/>
    <p:sldId id="306" r:id="rId39"/>
    <p:sldId id="307" r:id="rId40"/>
    <p:sldId id="308" r:id="rId41"/>
    <p:sldId id="309" r:id="rId42"/>
    <p:sldId id="30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2C98-FBBE-4EB5-951F-41A3077294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BCA 3rd Sem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4151-8B94-4279-9D7B-97661BFC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28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5384-77A3-4AD7-BC4B-5B9D53AAFF3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BCA 3rd Sem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31B86-AEC8-4CF6-B98E-AA36E741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3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31B86-AEC8-4CF6-B98E-AA36E741DB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31B86-AEC8-4CF6-B98E-AA36E741DB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31B86-AEC8-4CF6-B98E-AA36E741DB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0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974F-13DF-469A-B68D-152D7A0A2725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5AB1-73AE-4CD8-B241-0FAD5D64AABC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424-19F3-4603-BA87-67777A5395ED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A8AE-AC1B-404F-B0CA-D3D113300EF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C44E-2BF0-482A-8D5A-EE97D19A76F8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937F-A5BC-4037-B2A7-2661D772AD38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AE22-1BF1-453C-BB4A-830EEF2A411D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E310-7760-4665-8D11-9231EEF9CBB0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5CAA-7760-415B-B583-5598C84E0247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E00E-65D1-4998-8404-F16287F7CB06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4AB-E9F7-4A68-9456-461CFD1B4173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09D2-8373-4572-A561-76ED80C711AB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of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7ACC-4DC9-4895-A7D7-C1B446191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29740"/>
            <a:ext cx="9740348" cy="100647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of Java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240" y="4977020"/>
            <a:ext cx="7721600" cy="426623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Er</a:t>
            </a:r>
            <a:r>
              <a:rPr lang="en-US" dirty="0" smtClean="0"/>
              <a:t>. Suman Bhandari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14" y="544168"/>
            <a:ext cx="3285572" cy="328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09930"/>
              </p:ext>
            </p:extLst>
          </p:nvPr>
        </p:nvGraphicFramePr>
        <p:xfrm>
          <a:off x="1060173" y="370489"/>
          <a:ext cx="9597666" cy="5021820"/>
        </p:xfrm>
        <a:graphic>
          <a:graphicData uri="http://schemas.openxmlformats.org/drawingml/2006/table">
            <a:tbl>
              <a:tblPr/>
              <a:tblGrid>
                <a:gridCol w="2722933"/>
                <a:gridCol w="2695974"/>
                <a:gridCol w="4178759"/>
              </a:tblGrid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Version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Code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Release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JDK 1.0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Oak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January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1996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JDK 1.1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none)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February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1997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J2SE 1.2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Playground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December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J2SE 1.3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Kestrel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May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J2SE 1.4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Merlin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February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J2SE 5.0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Tiger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September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2004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6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Mustang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December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2006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7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Dolphin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July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8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>
                          <a:effectLst/>
                          <a:latin typeface="+mn-lt"/>
                        </a:rPr>
                        <a:t> </a:t>
                      </a:r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March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>
                          <a:effectLst/>
                          <a:latin typeface="+mn-lt"/>
                        </a:rPr>
                        <a:t> </a:t>
                      </a:r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September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, 21st 2017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March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, 20th 2018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11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September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, 25th 2018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 12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19th 2019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September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10th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20347"/>
              </p:ext>
            </p:extLst>
          </p:nvPr>
        </p:nvGraphicFramePr>
        <p:xfrm>
          <a:off x="1060173" y="5392309"/>
          <a:ext cx="9597666" cy="1004364"/>
        </p:xfrm>
        <a:graphic>
          <a:graphicData uri="http://schemas.openxmlformats.org/drawingml/2006/table">
            <a:tbl>
              <a:tblPr/>
              <a:tblGrid>
                <a:gridCol w="2722933"/>
                <a:gridCol w="2695974"/>
                <a:gridCol w="4178759"/>
              </a:tblGrid>
              <a:tr h="332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effectLst/>
                          <a:latin typeface="+mn-lt"/>
                        </a:rPr>
                        <a:t>14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March, 17th 2020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 15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September, 15th 2020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JDK 16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March, 16th 2021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21769" marR="21769" marT="30234" marB="302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Simple. 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 and Compiled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262710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is partially </a:t>
            </a:r>
            <a:r>
              <a:rPr lang="en-GB" sz="2400" dirty="0" err="1" smtClean="0">
                <a:solidFill>
                  <a:srgbClr val="C00000"/>
                </a:solidFill>
              </a:rPr>
              <a:t>modeled</a:t>
            </a:r>
            <a:r>
              <a:rPr lang="en-GB" sz="2400" dirty="0" smtClean="0">
                <a:solidFill>
                  <a:srgbClr val="C00000"/>
                </a:solidFill>
              </a:rPr>
              <a:t> on C++, but greatly simplified and improved. Some people refer to Java as "C++--" because it is like C++ but with more functionality and fewer negative aspects.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404730"/>
            <a:ext cx="5165035" cy="520810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was designed from the start to be object-oriented. Object- oriented programming (OOP) is a popular programming approach that is replacing traditional procedural programming techniques.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Object-oriented programming provides great flexibility, modularity, clarity, and reusability through encapsulation, inheritance, and polymorphism.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423061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Distributed computing involves several computers working together on a network.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is designed to make distributed computing easy. Since networking capability is inherently integrated into Java, writing network programs is like sending and receiving data to and from a file.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423061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Write once, run anywhere With a Java Virtual Machine (JVM), you can write one program that will run on any platform.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41643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compilers can detect many problems that would first show up at execution time in other languages.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has a runtime exception-handling feature to provide programming support for robustness.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010" y="1825625"/>
            <a:ext cx="5035826" cy="356801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You need an interpreter to run Java programs. The programs are compiled into the Java Virtual Machine code called bytecode.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 bytecode is machine-independent and can run on any machine that has a Java interpreter, which is part of the Java Virtual Machine (JVM).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262710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implements several security mechanisms to protect your system against harm caused by stray programs.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 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262710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Because Java is architecture neutral, Java programs are portable.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They can be run on any platform without being recompiled.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20824"/>
            <a:ext cx="5181600" cy="503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8284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Stroustrup</a:t>
            </a:r>
            <a:r>
              <a:rPr lang="en-US" b="1" dirty="0" smtClean="0"/>
              <a:t> (</a:t>
            </a:r>
            <a:r>
              <a:rPr lang="en-US" dirty="0"/>
              <a:t>Danish computer </a:t>
            </a:r>
            <a:r>
              <a:rPr lang="en-US" dirty="0" smtClean="0"/>
              <a:t>scientist)</a:t>
            </a:r>
            <a:r>
              <a:rPr lang="en-US" b="1" dirty="0" smtClean="0"/>
              <a:t> </a:t>
            </a:r>
            <a:r>
              <a:rPr lang="en-US" b="1" dirty="0"/>
              <a:t>[1994] says </a:t>
            </a:r>
            <a:r>
              <a:rPr lang="en-US" b="1" dirty="0" smtClean="0"/>
              <a:t>that a programming languages is: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dirty="0"/>
              <a:t>a tool for instructing machines</a:t>
            </a:r>
          </a:p>
          <a:p>
            <a:r>
              <a:rPr lang="en-US" dirty="0" smtClean="0"/>
              <a:t> </a:t>
            </a:r>
            <a:r>
              <a:rPr lang="en-US" dirty="0"/>
              <a:t>a means of communicating between programmers</a:t>
            </a:r>
          </a:p>
          <a:p>
            <a:r>
              <a:rPr lang="en-US" dirty="0" smtClean="0"/>
              <a:t>a </a:t>
            </a:r>
            <a:r>
              <a:rPr lang="en-US" dirty="0"/>
              <a:t>vehicle for expressing high-level designs</a:t>
            </a:r>
          </a:p>
          <a:p>
            <a:r>
              <a:rPr lang="en-US" dirty="0" smtClean="0"/>
              <a:t> </a:t>
            </a:r>
            <a:r>
              <a:rPr lang="en-US" dirty="0"/>
              <a:t>a notation for algorithms</a:t>
            </a:r>
          </a:p>
          <a:p>
            <a:r>
              <a:rPr lang="en-US" dirty="0" smtClean="0"/>
              <a:t> </a:t>
            </a:r>
            <a:r>
              <a:rPr lang="en-US" dirty="0"/>
              <a:t>a way of expressing relationships between concepts</a:t>
            </a:r>
          </a:p>
          <a:p>
            <a:r>
              <a:rPr lang="en-US" dirty="0" smtClean="0"/>
              <a:t> </a:t>
            </a:r>
            <a:r>
              <a:rPr lang="en-US" dirty="0"/>
              <a:t>a tool for experimentation</a:t>
            </a:r>
          </a:p>
          <a:p>
            <a:r>
              <a:rPr lang="en-US" dirty="0" smtClean="0"/>
              <a:t> </a:t>
            </a:r>
            <a:r>
              <a:rPr lang="en-US" dirty="0"/>
              <a:t>a means for controlling computerized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 smtClean="0"/>
              <a:t>Programming </a:t>
            </a:r>
            <a:r>
              <a:rPr lang="en-US" dirty="0"/>
              <a:t>languages are notations, used </a:t>
            </a:r>
            <a:r>
              <a:rPr lang="en-US" dirty="0" smtClean="0"/>
              <a:t>for specifying</a:t>
            </a:r>
            <a:r>
              <a:rPr lang="en-US" dirty="0"/>
              <a:t>, organizing, and reasoning </a:t>
            </a:r>
            <a:r>
              <a:rPr lang="en-US" dirty="0" smtClean="0"/>
              <a:t>about computations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26" y="2408873"/>
            <a:ext cx="3729354" cy="37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4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Multi-Threaded</a:t>
            </a:r>
          </a:p>
          <a:p>
            <a:r>
              <a:rPr lang="en-GB" dirty="0" smtClean="0"/>
              <a:t>Java Is Dynamic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262710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Multithread programming is smoothly integrated in Java, where as in other languages you have to call procedures specific to the operating system to enable multithreading.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Features of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4076"/>
            <a:ext cx="5181600" cy="5032376"/>
          </a:xfrm>
        </p:spPr>
        <p:txBody>
          <a:bodyPr>
            <a:noAutofit/>
          </a:bodyPr>
          <a:lstStyle/>
          <a:p>
            <a:r>
              <a:rPr lang="en-GB" dirty="0" smtClean="0"/>
              <a:t>Java is Simple</a:t>
            </a:r>
          </a:p>
          <a:p>
            <a:r>
              <a:rPr lang="en-GB" dirty="0" smtClean="0"/>
              <a:t>Java is Object Oriented </a:t>
            </a:r>
          </a:p>
          <a:p>
            <a:r>
              <a:rPr lang="en-GB" dirty="0" smtClean="0"/>
              <a:t>Java is Distributed </a:t>
            </a:r>
          </a:p>
          <a:p>
            <a:r>
              <a:rPr lang="en-GB" dirty="0" smtClean="0"/>
              <a:t>Java is Architecture Neutral</a:t>
            </a:r>
          </a:p>
          <a:p>
            <a:r>
              <a:rPr lang="en-GB" dirty="0" smtClean="0"/>
              <a:t>Java is Robust </a:t>
            </a:r>
          </a:p>
          <a:p>
            <a:r>
              <a:rPr lang="en-GB" dirty="0" smtClean="0"/>
              <a:t>Java is Interpreted</a:t>
            </a:r>
          </a:p>
          <a:p>
            <a:r>
              <a:rPr lang="en-GB" dirty="0" smtClean="0"/>
              <a:t>Java is Secure </a:t>
            </a:r>
          </a:p>
          <a:p>
            <a:r>
              <a:rPr lang="en-GB" dirty="0" smtClean="0"/>
              <a:t>Java is Portable </a:t>
            </a:r>
          </a:p>
          <a:p>
            <a:r>
              <a:rPr lang="en-GB" dirty="0" smtClean="0"/>
              <a:t>Java is Multi-Threaded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Java Is Dynamic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12635" cy="420411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Java was designed to adapt to an evolving environment. New code can be loaded on the fly without recompilation.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There is no need for developers to create, and for users to install, major new software versions.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New features can be incorporated transparently as needed.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Disadvantages of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Slower than compiled language such as </a:t>
            </a:r>
            <a:r>
              <a:rPr lang="en-GB" b="1" dirty="0" smtClean="0"/>
              <a:t>C </a:t>
            </a:r>
          </a:p>
          <a:p>
            <a:r>
              <a:rPr lang="en-GB" dirty="0" smtClean="0"/>
              <a:t>an experiment in 1999 showed that Java was 3 or 4 times slower than </a:t>
            </a:r>
            <a:r>
              <a:rPr lang="en-GB" b="1" dirty="0" smtClean="0"/>
              <a:t>C</a:t>
            </a:r>
            <a:r>
              <a:rPr lang="en-GB" dirty="0" smtClean="0"/>
              <a:t> or </a:t>
            </a:r>
            <a:r>
              <a:rPr lang="en-GB" b="1" dirty="0" smtClean="0"/>
              <a:t>C++ </a:t>
            </a:r>
          </a:p>
          <a:p>
            <a:r>
              <a:rPr lang="en-GB" dirty="0"/>
              <a:t>Since Java Programs run on top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chemeClr val="accent1"/>
                </a:solidFill>
              </a:rPr>
              <a:t>JVM</a:t>
            </a:r>
            <a:r>
              <a:rPr lang="en-GB" dirty="0" smtClean="0"/>
              <a:t>, </a:t>
            </a:r>
            <a:r>
              <a:rPr lang="en-GB" dirty="0"/>
              <a:t>it consumes more memory.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Java Platform Edition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240617" cy="514184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Java Platform is the set of APIs, class libraries, and other programs used in developing Java programs for specific applications. </a:t>
            </a:r>
          </a:p>
          <a:p>
            <a:pPr marL="0" indent="0">
              <a:buNone/>
            </a:pPr>
            <a:r>
              <a:rPr lang="en-US" i="1" dirty="0" smtClean="0"/>
              <a:t>There are 3 Java Platform Editions </a:t>
            </a:r>
          </a:p>
          <a:p>
            <a:pPr marL="396875" indent="-396875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Java 2 Platform, Standard Edition (J2SE) </a:t>
            </a:r>
          </a:p>
          <a:p>
            <a:pPr lvl="1"/>
            <a:r>
              <a:rPr lang="en-US" dirty="0" smtClean="0"/>
              <a:t>Core Java Platform targeting applications running on workstations </a:t>
            </a:r>
          </a:p>
          <a:p>
            <a:pPr marL="396875" indent="-396875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Java 2 Platform, Enterprise Edition (J2EE) </a:t>
            </a:r>
          </a:p>
          <a:p>
            <a:pPr lvl="1"/>
            <a:r>
              <a:rPr lang="en-US" dirty="0" smtClean="0"/>
              <a:t>Component-based approach to developing distributed, multi-tier enterprise applications </a:t>
            </a:r>
          </a:p>
          <a:p>
            <a:pPr marL="396875" indent="-396875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Java 2 Platform, Micro Edition (J2ME) </a:t>
            </a:r>
          </a:p>
          <a:p>
            <a:pPr lvl="1"/>
            <a:r>
              <a:rPr lang="en-US" dirty="0" smtClean="0"/>
              <a:t>Targeted at small, stand-alone or connectable consumer and embedded devices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Java Development Kit (JDK)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274"/>
            <a:ext cx="8279296" cy="28523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 Development Kit (JDK)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 set of Java tools for developing Java programs </a:t>
            </a:r>
          </a:p>
          <a:p>
            <a:pPr lvl="1"/>
            <a:r>
              <a:rPr lang="en-US" dirty="0" smtClean="0"/>
              <a:t>Consists of Java API, Java Compiler, and JVM </a:t>
            </a:r>
          </a:p>
          <a:p>
            <a:pPr marL="0" indent="0">
              <a:buNone/>
            </a:pPr>
            <a:r>
              <a:rPr lang="en-US" b="1" dirty="0" smtClean="0"/>
              <a:t>Java Application Programming Interface (API) </a:t>
            </a:r>
          </a:p>
          <a:p>
            <a:pPr lvl="1"/>
            <a:r>
              <a:rPr lang="en-US" dirty="0" smtClean="0"/>
              <a:t>Is prewritten code, organized into packages of similar topics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69" y="4023234"/>
            <a:ext cx="4171575" cy="2670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3686" y="4465983"/>
            <a:ext cx="27697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Java Virtual Machine (JVM) is an execution engine that runs compiled Java byte code. 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Java Compiler (Byte Code)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1904" cy="4351338"/>
          </a:xfrm>
        </p:spPr>
        <p:txBody>
          <a:bodyPr/>
          <a:lstStyle/>
          <a:p>
            <a:r>
              <a:rPr lang="en-US" dirty="0" smtClean="0"/>
              <a:t>The Java compiler translates Java programs into byte‐code. </a:t>
            </a:r>
          </a:p>
          <a:p>
            <a:r>
              <a:rPr lang="en-US" dirty="0" smtClean="0"/>
              <a:t>Byte-code creates and store on disk as </a:t>
            </a:r>
            <a:r>
              <a:rPr lang="en-US" b="1" i="1" dirty="0" smtClean="0">
                <a:solidFill>
                  <a:srgbClr val="C00000"/>
                </a:solidFill>
              </a:rPr>
              <a:t>.class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Byte-code verifier verify the validation and check whether it violate java’s security or not.</a:t>
            </a:r>
          </a:p>
          <a:p>
            <a:r>
              <a:rPr lang="en-US" dirty="0" smtClean="0"/>
              <a:t>Once compiled to byte‐code, a Java program can be used  on any computer, making it very portable machine.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Java Virtual Machine (JVM)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Virtual Machine is the like usual computer which translate high level language into machine language. </a:t>
            </a:r>
          </a:p>
          <a:p>
            <a:r>
              <a:rPr lang="en-US" dirty="0" smtClean="0"/>
              <a:t>Just like that Java virtual machine also translate Bytecode into machine language. </a:t>
            </a:r>
          </a:p>
          <a:p>
            <a:r>
              <a:rPr lang="en-US" dirty="0" smtClean="0"/>
              <a:t>JVM are available for many hardware and software Platform.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Java Program Development </a:t>
            </a:r>
            <a:r>
              <a:rPr lang="en-US" b="1" dirty="0" smtClean="0">
                <a:latin typeface="+mn-lt"/>
              </a:rPr>
              <a:t>Phase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programs normally undergo four phases </a:t>
            </a:r>
          </a:p>
          <a:p>
            <a:pPr marL="396875" indent="-396875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Edit </a:t>
            </a:r>
          </a:p>
          <a:p>
            <a:pPr lvl="1"/>
            <a:r>
              <a:rPr lang="en-US" dirty="0" smtClean="0"/>
              <a:t>Programmer writes program (and stores program on disk) </a:t>
            </a:r>
          </a:p>
          <a:p>
            <a:pPr marL="396875" indent="-396875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Compile </a:t>
            </a:r>
          </a:p>
          <a:p>
            <a:pPr lvl="1"/>
            <a:r>
              <a:rPr lang="en-US" dirty="0" smtClean="0"/>
              <a:t>Compiler creates byte-codes from program (.class) </a:t>
            </a:r>
          </a:p>
          <a:p>
            <a:pPr marL="396875" indent="-396875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Load </a:t>
            </a:r>
          </a:p>
          <a:p>
            <a:pPr lvl="1"/>
            <a:r>
              <a:rPr lang="en-US" dirty="0" smtClean="0"/>
              <a:t>Class loader stores byte-codes in memory </a:t>
            </a:r>
          </a:p>
          <a:p>
            <a:pPr marL="396875" indent="-396875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Execute </a:t>
            </a:r>
          </a:p>
          <a:p>
            <a:pPr lvl="1"/>
            <a:r>
              <a:rPr lang="en-US" b="1" dirty="0" smtClean="0"/>
              <a:t>Interpreter</a:t>
            </a:r>
            <a:r>
              <a:rPr lang="en-US" dirty="0" smtClean="0"/>
              <a:t>: translates byte-codes into machine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Cont</a:t>
            </a:r>
            <a:r>
              <a:rPr lang="en-US" b="1" dirty="0" smtClean="0">
                <a:latin typeface="+mn-lt"/>
              </a:rPr>
              <a:t>…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79374"/>
            <a:ext cx="9285853" cy="259290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Portability of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4351338"/>
          </a:xfrm>
        </p:spPr>
        <p:txBody>
          <a:bodyPr/>
          <a:lstStyle/>
          <a:p>
            <a:r>
              <a:rPr lang="en-GB" dirty="0" smtClean="0"/>
              <a:t>Portable means that a program may be written on one type of computer and then run on a wide variety of computers, with little or no modification.</a:t>
            </a:r>
          </a:p>
          <a:p>
            <a:r>
              <a:rPr lang="en-GB" dirty="0" smtClean="0"/>
              <a:t>Java byte code runs on the JVM and not on any particular CPU; therefore, compiled programs are highly portable. </a:t>
            </a:r>
          </a:p>
          <a:p>
            <a:r>
              <a:rPr lang="en-GB" dirty="0" smtClean="0"/>
              <a:t>JVMs exist on many platforms: </a:t>
            </a:r>
          </a:p>
          <a:p>
            <a:pPr lvl="1"/>
            <a:r>
              <a:rPr lang="en-GB" dirty="0" smtClean="0"/>
              <a:t>Windows </a:t>
            </a:r>
          </a:p>
          <a:p>
            <a:pPr lvl="1"/>
            <a:r>
              <a:rPr lang="en-GB" dirty="0" smtClean="0"/>
              <a:t>Mac</a:t>
            </a:r>
          </a:p>
          <a:p>
            <a:pPr lvl="1"/>
            <a:r>
              <a:rPr lang="en-GB" dirty="0" smtClean="0"/>
              <a:t>Linux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69" y="3299791"/>
            <a:ext cx="4843018" cy="3367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Programming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 - C</a:t>
            </a:r>
          </a:p>
          <a:p>
            <a:r>
              <a:rPr lang="en-US" dirty="0" smtClean="0"/>
              <a:t>Functional   - LISP</a:t>
            </a:r>
          </a:p>
          <a:p>
            <a:r>
              <a:rPr lang="en-US" dirty="0" smtClean="0"/>
              <a:t>Object Oriented   - C++, </a:t>
            </a:r>
            <a:r>
              <a:rPr lang="en-US" dirty="0" err="1" smtClean="0"/>
              <a:t>smalltalk</a:t>
            </a:r>
            <a:r>
              <a:rPr lang="en-US" dirty="0" smtClean="0"/>
              <a:t>, Java, </a:t>
            </a:r>
            <a:r>
              <a:rPr lang="en-US" dirty="0" err="1" smtClean="0"/>
              <a:t>simula</a:t>
            </a:r>
            <a:endParaRPr lang="en-US" dirty="0" smtClean="0"/>
          </a:p>
          <a:p>
            <a:r>
              <a:rPr lang="en-US" dirty="0" smtClean="0"/>
              <a:t>Logic  - </a:t>
            </a:r>
            <a:r>
              <a:rPr lang="en-US" dirty="0" err="1" smtClean="0"/>
              <a:t>Proglog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 Simple Java Program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//This program prints Welcome to Java!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class Welcome {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static void main(String[]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{ 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("Welcome to Java!"); 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447399"/>
            <a:ext cx="10836964" cy="6287328"/>
          </a:xfrm>
        </p:spPr>
        <p:txBody>
          <a:bodyPr>
            <a:normAutofit fontScale="92500" lnSpcReduction="20000"/>
          </a:bodyPr>
          <a:lstStyle/>
          <a:p>
            <a:r>
              <a:rPr lang="en-GB" sz="2400" b="1" dirty="0"/>
              <a:t>Class definition</a:t>
            </a:r>
            <a:r>
              <a:rPr lang="en-GB" sz="2400" b="1" dirty="0" smtClean="0"/>
              <a:t>: </a:t>
            </a:r>
            <a:r>
              <a:rPr lang="en-GB" sz="2400" dirty="0" smtClean="0"/>
              <a:t>This </a:t>
            </a:r>
            <a:r>
              <a:rPr lang="en-GB" sz="2400" dirty="0"/>
              <a:t>line uses the keyword </a:t>
            </a:r>
            <a:r>
              <a:rPr lang="en-GB" sz="2400" b="1" dirty="0"/>
              <a:t>class </a:t>
            </a:r>
            <a:r>
              <a:rPr lang="en-GB" sz="2400" dirty="0"/>
              <a:t>to declare that a new class is being defined</a:t>
            </a:r>
            <a:r>
              <a:rPr lang="en-GB" sz="2400" dirty="0" smtClean="0"/>
              <a:t>. </a:t>
            </a:r>
            <a:endParaRPr lang="en-GB" sz="2400" dirty="0"/>
          </a:p>
          <a:p>
            <a:pPr marL="0" indent="0">
              <a:buNone/>
            </a:pPr>
            <a:r>
              <a:rPr lang="en-GB" sz="2400" i="1" smtClean="0">
                <a:solidFill>
                  <a:schemeClr val="accent1"/>
                </a:solidFill>
              </a:rPr>
              <a:t>	</a:t>
            </a:r>
            <a:r>
              <a:rPr lang="en-GB" sz="2400" i="1" smtClean="0">
                <a:solidFill>
                  <a:schemeClr val="accent1"/>
                </a:solidFill>
              </a:rPr>
              <a:t>class </a:t>
            </a:r>
            <a:r>
              <a:rPr lang="en-GB" sz="2400" i="1" dirty="0" smtClean="0">
                <a:solidFill>
                  <a:schemeClr val="accent1"/>
                </a:solidFill>
              </a:rPr>
              <a:t>Welcome</a:t>
            </a:r>
          </a:p>
          <a:p>
            <a:r>
              <a:rPr lang="en-US" sz="2400" dirty="0" smtClean="0"/>
              <a:t>Main Method: </a:t>
            </a:r>
            <a:r>
              <a:rPr lang="en-US" altLang="en-US" sz="2400" dirty="0"/>
              <a:t>In Java programming language, every application must contain a main method whose signature is: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accent1"/>
                </a:solidFill>
              </a:rPr>
              <a:t>public </a:t>
            </a:r>
            <a:r>
              <a:rPr lang="en-US" altLang="en-US" sz="2400" dirty="0">
                <a:solidFill>
                  <a:schemeClr val="accent1"/>
                </a:solidFill>
              </a:rPr>
              <a:t>static void main(String[] </a:t>
            </a:r>
            <a:r>
              <a:rPr lang="en-US" altLang="en-US" sz="2400" dirty="0" err="1">
                <a:solidFill>
                  <a:schemeClr val="accent1"/>
                </a:solidFill>
              </a:rPr>
              <a:t>args</a:t>
            </a:r>
            <a:r>
              <a:rPr lang="en-US" altLang="en-US" sz="2400" dirty="0">
                <a:solidFill>
                  <a:schemeClr val="accent1"/>
                </a:solidFill>
              </a:rPr>
              <a:t>) </a:t>
            </a:r>
            <a:endParaRPr lang="en-US" alt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en-US" sz="2000" b="1" dirty="0" smtClean="0">
                <a:solidFill>
                  <a:srgbClr val="C00000"/>
                </a:solidFill>
              </a:rPr>
              <a:t>public</a:t>
            </a:r>
            <a:r>
              <a:rPr lang="en-US" altLang="en-US" sz="2000" dirty="0"/>
              <a:t>: So that </a:t>
            </a:r>
            <a:r>
              <a:rPr lang="en-US" altLang="en-US" sz="2000" dirty="0" smtClean="0"/>
              <a:t>JVM can </a:t>
            </a:r>
            <a:r>
              <a:rPr lang="en-US" altLang="en-US" sz="2000" dirty="0"/>
              <a:t>execute the method from anywhere. 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C00000"/>
                </a:solidFill>
              </a:rPr>
              <a:t>static</a:t>
            </a:r>
            <a:r>
              <a:rPr lang="en-US" altLang="en-US" sz="2000" dirty="0"/>
              <a:t>: Main method is to be called without object. The modifiers public and static can be written in either order. 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C00000"/>
                </a:solidFill>
              </a:rPr>
              <a:t>void</a:t>
            </a:r>
            <a:r>
              <a:rPr lang="en-US" altLang="en-US" sz="2000" dirty="0"/>
              <a:t>: The main method doesn't return anything. 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C00000"/>
                </a:solidFill>
              </a:rPr>
              <a:t>main</a:t>
            </a:r>
            <a:r>
              <a:rPr lang="en-US" altLang="en-US" sz="2000" b="1" dirty="0">
                <a:solidFill>
                  <a:srgbClr val="C00000"/>
                </a:solidFill>
              </a:rPr>
              <a:t>()</a:t>
            </a:r>
            <a:r>
              <a:rPr lang="en-US" altLang="en-US" sz="2000" dirty="0"/>
              <a:t>: Name configured in the </a:t>
            </a:r>
            <a:r>
              <a:rPr lang="en-US" altLang="en-US" sz="2000" dirty="0" smtClean="0"/>
              <a:t>JVM. </a:t>
            </a:r>
          </a:p>
          <a:p>
            <a:pPr lvl="1"/>
            <a:r>
              <a:rPr lang="en-US" altLang="en-US" sz="2000" b="1" dirty="0" smtClean="0">
                <a:solidFill>
                  <a:srgbClr val="C00000"/>
                </a:solidFill>
              </a:rPr>
              <a:t>String</a:t>
            </a:r>
            <a:r>
              <a:rPr lang="en-US" altLang="en-US" sz="2000" b="1" dirty="0">
                <a:solidFill>
                  <a:srgbClr val="C00000"/>
                </a:solidFill>
              </a:rPr>
              <a:t>[]</a:t>
            </a:r>
            <a:r>
              <a:rPr lang="en-US" altLang="en-US" sz="2000" dirty="0">
                <a:solidFill>
                  <a:srgbClr val="C00000"/>
                </a:solidFill>
              </a:rPr>
              <a:t>: </a:t>
            </a:r>
            <a:r>
              <a:rPr lang="en-US" altLang="en-US" sz="2000" dirty="0"/>
              <a:t>The main method accepts a single argument: an array of elements of type String.</a:t>
            </a:r>
            <a:r>
              <a:rPr lang="en-US" altLang="en-US" dirty="0"/>
              <a:t> </a:t>
            </a:r>
            <a:endParaRPr lang="en-US" altLang="en-US" sz="4400" dirty="0"/>
          </a:p>
          <a:p>
            <a:r>
              <a:rPr lang="en-GB" sz="2400" dirty="0" smtClean="0"/>
              <a:t>The </a:t>
            </a:r>
            <a:r>
              <a:rPr lang="en-GB" sz="2400" dirty="0"/>
              <a:t>next line of code is shown here. Notice that it occurs inside </a:t>
            </a:r>
            <a:r>
              <a:rPr lang="en-GB" sz="2400" b="1" dirty="0"/>
              <a:t>main( </a:t>
            </a:r>
            <a:r>
              <a:rPr lang="en-GB" sz="2400" b="1" dirty="0" smtClean="0"/>
              <a:t>)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accent1"/>
                </a:solidFill>
              </a:rPr>
              <a:t>	</a:t>
            </a:r>
            <a:r>
              <a:rPr lang="en-US" altLang="en-US" sz="2400" dirty="0" err="1" smtClean="0">
                <a:solidFill>
                  <a:schemeClr val="accent1"/>
                </a:solidFill>
              </a:rPr>
              <a:t>System.out.println</a:t>
            </a:r>
            <a:r>
              <a:rPr lang="en-US" altLang="en-US" sz="2400" dirty="0">
                <a:solidFill>
                  <a:schemeClr val="accent1"/>
                </a:solidFill>
              </a:rPr>
              <a:t>("Hello, World"); </a:t>
            </a:r>
            <a:endParaRPr lang="en-US" alt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400" dirty="0"/>
              <a:t>Output is actually accomplished by the built-in </a:t>
            </a:r>
            <a:r>
              <a:rPr lang="en-GB" sz="2400" dirty="0" err="1"/>
              <a:t>println</a:t>
            </a:r>
            <a:r>
              <a:rPr lang="en-GB" sz="2400" dirty="0"/>
              <a:t>(</a:t>
            </a:r>
            <a:r>
              <a:rPr lang="en-GB" sz="2400" i="1" dirty="0"/>
              <a:t> )</a:t>
            </a:r>
            <a:r>
              <a:rPr lang="en-GB" sz="2400" dirty="0"/>
              <a:t> method. </a:t>
            </a:r>
            <a:r>
              <a:rPr lang="en-GB" sz="2400" b="1" dirty="0"/>
              <a:t>System</a:t>
            </a:r>
            <a:r>
              <a:rPr lang="en-GB" sz="2400" dirty="0"/>
              <a:t> is a predefined class that provides access to the system, and </a:t>
            </a:r>
            <a:r>
              <a:rPr lang="en-GB" sz="2400" b="1" dirty="0"/>
              <a:t>out</a:t>
            </a:r>
            <a:r>
              <a:rPr lang="en-GB" sz="2400" dirty="0"/>
              <a:t> is the variable of type output stream that is connected to the console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Comments: They can either be multi-line or single line comments</a:t>
            </a:r>
            <a:r>
              <a:rPr lang="en-GB" sz="2400" dirty="0" smtClean="0"/>
              <a:t>.</a:t>
            </a:r>
          </a:p>
          <a:p>
            <a:r>
              <a:rPr lang="en-US" altLang="en-US" sz="2200" i="1" dirty="0">
                <a:solidFill>
                  <a:schemeClr val="accent1"/>
                </a:solidFill>
              </a:rPr>
              <a:t>/* This is </a:t>
            </a:r>
            <a:r>
              <a:rPr lang="en-US" sz="2200" i="1" dirty="0">
                <a:solidFill>
                  <a:schemeClr val="accent1"/>
                </a:solidFill>
              </a:rPr>
              <a:t>multiline comment</a:t>
            </a:r>
            <a:r>
              <a:rPr lang="en-US" altLang="en-US" sz="2200" i="1" dirty="0" smtClean="0">
                <a:solidFill>
                  <a:schemeClr val="accent1"/>
                </a:solidFill>
              </a:rPr>
              <a:t>*/ </a:t>
            </a:r>
          </a:p>
          <a:p>
            <a:r>
              <a:rPr lang="en-US" altLang="en-US" sz="2200" i="1" dirty="0" smtClean="0">
                <a:solidFill>
                  <a:schemeClr val="accent1"/>
                </a:solidFill>
              </a:rPr>
              <a:t>// This single line comment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Java Development Tools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software that provides an </a:t>
            </a:r>
            <a:r>
              <a:rPr lang="en-US" b="1" dirty="0" smtClean="0"/>
              <a:t>integrated development environment </a:t>
            </a:r>
            <a:r>
              <a:rPr lang="en-US" dirty="0" smtClean="0"/>
              <a:t>(IDE) for rapidly developing Java programs. </a:t>
            </a:r>
          </a:p>
          <a:p>
            <a:r>
              <a:rPr lang="en-US" dirty="0" smtClean="0"/>
              <a:t>Java development tools on the market: </a:t>
            </a:r>
          </a:p>
          <a:p>
            <a:pPr lvl="1"/>
            <a:r>
              <a:rPr lang="en-US" dirty="0" smtClean="0"/>
              <a:t>NetBeans by Sun (open source) </a:t>
            </a:r>
          </a:p>
          <a:p>
            <a:pPr lvl="1"/>
            <a:r>
              <a:rPr lang="en-US" dirty="0" smtClean="0"/>
              <a:t>IntelliJ IDEA by </a:t>
            </a:r>
            <a:r>
              <a:rPr lang="en-US" dirty="0" err="1" smtClean="0"/>
              <a:t>Jetbrains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Eclipse by IBM (open source)</a:t>
            </a:r>
          </a:p>
          <a:p>
            <a:r>
              <a:rPr lang="en-US" dirty="0" smtClean="0"/>
              <a:t>Other useful tools:</a:t>
            </a:r>
          </a:p>
          <a:p>
            <a:pPr lvl="1"/>
            <a:r>
              <a:rPr lang="en-US" dirty="0" err="1" smtClean="0"/>
              <a:t>TextPad</a:t>
            </a:r>
            <a:r>
              <a:rPr lang="en-US" dirty="0" smtClean="0"/>
              <a:t> Editor 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err="1" smtClean="0"/>
              <a:t>Jedit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What is Object Oriented Programming?	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076"/>
            <a:ext cx="10515600" cy="5012498"/>
          </a:xfrm>
        </p:spPr>
        <p:txBody>
          <a:bodyPr>
            <a:normAutofit/>
          </a:bodyPr>
          <a:lstStyle/>
          <a:p>
            <a:r>
              <a:rPr lang="en-GB" dirty="0" smtClean="0"/>
              <a:t>A language in which everything represent in the form of Object is called Object Oriented Programming Language.</a:t>
            </a:r>
          </a:p>
          <a:p>
            <a:r>
              <a:rPr lang="en-GB" dirty="0" smtClean="0"/>
              <a:t>It not only makes the program less complex but also makes the software reuse feasible and possible.</a:t>
            </a:r>
          </a:p>
          <a:p>
            <a:r>
              <a:rPr lang="en-GB" dirty="0" smtClean="0"/>
              <a:t>All object-oriented programming languages provide mechanisms that help you implement the object- oriented model. </a:t>
            </a:r>
            <a:endParaRPr lang="en-GB" dirty="0" smtClean="0"/>
          </a:p>
          <a:p>
            <a:pPr fontAlgn="base"/>
            <a:r>
              <a:rPr lang="en-US" dirty="0"/>
              <a:t>Principles of OOP: 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Encapsulation 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Inheritance 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Polymorphism </a:t>
            </a:r>
          </a:p>
          <a:p>
            <a:pPr lvl="1" fontAlgn="base"/>
            <a:r>
              <a:rPr lang="en-US" dirty="0">
                <a:solidFill>
                  <a:srgbClr val="C00000"/>
                </a:solidFill>
              </a:rPr>
              <a:t>Abstraction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Procedure Oriented Vs Object Oriented</a:t>
            </a:r>
            <a:endParaRPr lang="en-US" b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31445"/>
              </p:ext>
            </p:extLst>
          </p:nvPr>
        </p:nvGraphicFramePr>
        <p:xfrm>
          <a:off x="838200" y="1097280"/>
          <a:ext cx="10515600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"/>
                <a:gridCol w="4693920"/>
                <a:gridCol w="51562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Procedural Oriented Programming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Programming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procedural programming, program is divided into small parts called </a:t>
                      </a:r>
                      <a:r>
                        <a:rPr lang="en-US" b="1" i="1" dirty="0" smtClean="0"/>
                        <a:t>functions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object oriented programming, program is divided into small parts called </a:t>
                      </a:r>
                      <a:r>
                        <a:rPr lang="en-US" b="1" i="1" dirty="0" smtClean="0"/>
                        <a:t>objects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 programming follows </a:t>
                      </a:r>
                      <a:r>
                        <a:rPr lang="en-US" b="1" i="1" dirty="0" smtClean="0"/>
                        <a:t>top down approach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programming follows </a:t>
                      </a:r>
                      <a:r>
                        <a:rPr lang="en-US" b="1" i="1" dirty="0" smtClean="0"/>
                        <a:t>bottom up approach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no access specifier in procedural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programming have access specifiers like private, public, protected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new data and function is not easy.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new data and function is easy.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 programming does not have any proper way for hiding data so it is </a:t>
                      </a:r>
                      <a:r>
                        <a:rPr lang="en-US" b="1" i="1" dirty="0" smtClean="0"/>
                        <a:t>less secure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programming provides data hiding so it is </a:t>
                      </a:r>
                      <a:r>
                        <a:rPr lang="en-US" b="1" i="1" dirty="0" smtClean="0"/>
                        <a:t>more secure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procedural programming, overloading is not possible.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Overloading is possible in object oriented programming.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procedural programming, function is more important than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object oriented programming, data is more important than function.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 programming is based on </a:t>
                      </a:r>
                      <a:r>
                        <a:rPr lang="en-US" b="1" i="1" dirty="0" smtClean="0"/>
                        <a:t>unreal world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programming is based on </a:t>
                      </a:r>
                      <a:r>
                        <a:rPr lang="en-US" b="1" i="1" dirty="0" smtClean="0"/>
                        <a:t>real world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Examples: C, FORTRAN, Pascal, Basic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r>
                        <a:rPr lang="fr-FR" dirty="0" smtClean="0"/>
                        <a:t>:  C++, Java, Python, C# etc.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Handling Common Errors: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executing Java code, different errors can occur: coding errors made by the programmer, errors due to wrong input, or other unforeseeable things</a:t>
            </a:r>
            <a:r>
              <a:rPr lang="en-US" dirty="0" smtClean="0"/>
              <a:t>.</a:t>
            </a:r>
          </a:p>
          <a:p>
            <a:r>
              <a:rPr lang="en-US" dirty="0"/>
              <a:t>When an error occurs, Java will normally stop and generate an error message. The technical term for this is: Java will throw an </a:t>
            </a:r>
            <a:r>
              <a:rPr lang="en-US" b="1" dirty="0"/>
              <a:t>exception</a:t>
            </a:r>
            <a:r>
              <a:rPr lang="en-US" dirty="0"/>
              <a:t> (throw an error).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3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try and catch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try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statement allows you to define a block of code to be tested for errors while it is being executed.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catch</a:t>
            </a:r>
            <a:r>
              <a:rPr lang="en-US" dirty="0" smtClean="0"/>
              <a:t> Statement allows you to define a block of code to be executed, if an error occurs in the try block.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catch</a:t>
            </a:r>
            <a:r>
              <a:rPr lang="en-US" dirty="0" smtClean="0"/>
              <a:t> keywords come in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Syntax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37" y="1450834"/>
            <a:ext cx="6455189" cy="23998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error Handling: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84" y="1857084"/>
            <a:ext cx="9364222" cy="37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85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Assignment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What is object oriented programming? Differentiate between procedural vs object oriented programming. What is error handling? 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Next Class</a:t>
            </a:r>
          </a:p>
          <a:p>
            <a:pPr marL="0" indent="0">
              <a:buNone/>
            </a:pPr>
            <a:r>
              <a:rPr lang="en-US" sz="3200" dirty="0" smtClean="0"/>
              <a:t>What are the Data Types in Java?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Content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357"/>
            <a:ext cx="10515600" cy="511299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What is Java ? </a:t>
            </a:r>
          </a:p>
          <a:p>
            <a:r>
              <a:rPr lang="en-GB" dirty="0" smtClean="0"/>
              <a:t>Where is Java used ? </a:t>
            </a:r>
          </a:p>
          <a:p>
            <a:r>
              <a:rPr lang="en-GB" dirty="0" smtClean="0"/>
              <a:t>History of Java</a:t>
            </a:r>
          </a:p>
          <a:p>
            <a:r>
              <a:rPr lang="en-GB" dirty="0" smtClean="0"/>
              <a:t>Features of Java </a:t>
            </a:r>
          </a:p>
          <a:p>
            <a:r>
              <a:rPr lang="en-GB" dirty="0" smtClean="0"/>
              <a:t>Disadvantage of Java</a:t>
            </a:r>
          </a:p>
          <a:p>
            <a:r>
              <a:rPr lang="en-GB" dirty="0" smtClean="0"/>
              <a:t>Java Development Kit (JDK)</a:t>
            </a:r>
          </a:p>
          <a:p>
            <a:r>
              <a:rPr lang="en-GB" dirty="0" smtClean="0"/>
              <a:t>Java Compiler</a:t>
            </a:r>
          </a:p>
          <a:p>
            <a:r>
              <a:rPr lang="en-GB" dirty="0" smtClean="0"/>
              <a:t>Java Virtual Machine (JVM)</a:t>
            </a:r>
          </a:p>
          <a:p>
            <a:r>
              <a:rPr lang="en-GB" dirty="0" smtClean="0"/>
              <a:t>Java Program-Development phase </a:t>
            </a:r>
          </a:p>
          <a:p>
            <a:r>
              <a:rPr lang="en-GB" dirty="0" smtClean="0"/>
              <a:t>Portability of Java </a:t>
            </a:r>
          </a:p>
          <a:p>
            <a:r>
              <a:rPr lang="en-GB" dirty="0" smtClean="0"/>
              <a:t>Simple Java Program</a:t>
            </a:r>
          </a:p>
          <a:p>
            <a:r>
              <a:rPr lang="en-GB" dirty="0" smtClean="0"/>
              <a:t>Java Development Tools</a:t>
            </a:r>
          </a:p>
          <a:p>
            <a:r>
              <a:rPr lang="en-GB" dirty="0"/>
              <a:t>What is Object Oriented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What is Java 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8520" y="4158455"/>
            <a:ext cx="3406139" cy="210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James Arthur Gosling, often referred to as "Dr. Java", OC is a Canadian computer scientist, best known as the founder and lead designer behind the Java programming language.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95" y="175577"/>
            <a:ext cx="2761065" cy="375475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6812280" cy="420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is relatively high-level language, class-based and Object-oriented Programming Language.</a:t>
            </a:r>
          </a:p>
          <a:p>
            <a:r>
              <a:rPr lang="en-GB" dirty="0" smtClean="0"/>
              <a:t>Java was developed by </a:t>
            </a:r>
            <a:r>
              <a:rPr lang="en-GB" dirty="0" smtClean="0">
                <a:solidFill>
                  <a:srgbClr val="C00000"/>
                </a:solidFill>
              </a:rPr>
              <a:t>James Gosling </a:t>
            </a:r>
            <a:r>
              <a:rPr lang="en-GB" dirty="0" smtClean="0"/>
              <a:t>at Sun Microsystems.</a:t>
            </a:r>
          </a:p>
          <a:p>
            <a:r>
              <a:rPr lang="en-GB" dirty="0" smtClean="0"/>
              <a:t>Java is a first programming language which provide the concept of writing programs that can be executed using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Is Java Used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956"/>
            <a:ext cx="10515599" cy="53008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Billion devices run java.</a:t>
            </a:r>
          </a:p>
          <a:p>
            <a:r>
              <a:rPr lang="en-US" dirty="0" smtClean="0"/>
              <a:t> There are many devices where Java is currently used.</a:t>
            </a:r>
          </a:p>
          <a:p>
            <a:r>
              <a:rPr lang="en-US" dirty="0" smtClean="0"/>
              <a:t>Java is full-featured and general-purpose programming language that is capable for developing a robust mission-critical application for:</a:t>
            </a:r>
          </a:p>
          <a:p>
            <a:pPr lvl="1"/>
            <a:r>
              <a:rPr lang="en-US" b="1" dirty="0" smtClean="0"/>
              <a:t>Desktop Applications </a:t>
            </a:r>
            <a:r>
              <a:rPr lang="en-US" dirty="0" smtClean="0"/>
              <a:t>- Media player,  Antiviruses etc.</a:t>
            </a:r>
            <a:endParaRPr lang="en-US" b="1" dirty="0" smtClean="0"/>
          </a:p>
          <a:p>
            <a:pPr lvl="1"/>
            <a:r>
              <a:rPr lang="en-US" b="1" dirty="0" smtClean="0"/>
              <a:t>Servers</a:t>
            </a:r>
          </a:p>
          <a:p>
            <a:pPr lvl="1"/>
            <a:r>
              <a:rPr lang="en-US" b="1" dirty="0" smtClean="0"/>
              <a:t>Mobile Devices</a:t>
            </a:r>
          </a:p>
          <a:p>
            <a:pPr lvl="1"/>
            <a:r>
              <a:rPr lang="en-US" b="1" dirty="0" smtClean="0"/>
              <a:t>Web Applications</a:t>
            </a:r>
          </a:p>
          <a:p>
            <a:pPr lvl="1"/>
            <a:r>
              <a:rPr lang="en-US" b="1" dirty="0" smtClean="0"/>
              <a:t>Enterprise Application – Banking Application, Business Application</a:t>
            </a:r>
          </a:p>
          <a:p>
            <a:pPr lvl="1"/>
            <a:r>
              <a:rPr lang="en-US" b="1" dirty="0" smtClean="0"/>
              <a:t>Embedded System</a:t>
            </a:r>
          </a:p>
          <a:p>
            <a:pPr lvl="1"/>
            <a:r>
              <a:rPr lang="en-US" b="1" dirty="0" smtClean="0"/>
              <a:t>Games</a:t>
            </a:r>
          </a:p>
          <a:p>
            <a:pPr lvl="1"/>
            <a:r>
              <a:rPr lang="en-US" b="1" dirty="0" smtClean="0"/>
              <a:t>Robotics</a:t>
            </a:r>
          </a:p>
          <a:p>
            <a:r>
              <a:rPr lang="en-US" dirty="0" smtClean="0"/>
              <a:t>Java running on the desktop is called </a:t>
            </a:r>
            <a:r>
              <a:rPr lang="en-US" b="1" i="1" dirty="0" smtClean="0"/>
              <a:t>Application</a:t>
            </a:r>
          </a:p>
          <a:p>
            <a:r>
              <a:rPr lang="en-US" dirty="0" smtClean="0"/>
              <a:t>Java running on the Internet is called </a:t>
            </a:r>
            <a:r>
              <a:rPr lang="en-US" b="1" i="1" dirty="0" smtClean="0"/>
              <a:t>Applets</a:t>
            </a:r>
          </a:p>
          <a:p>
            <a:r>
              <a:rPr lang="en-US" dirty="0" smtClean="0"/>
              <a:t>Java running on the server-side is called </a:t>
            </a:r>
            <a:r>
              <a:rPr lang="en-US" b="1" i="1" dirty="0" smtClean="0"/>
              <a:t>Servlet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715539" cy="920336"/>
          </a:xfrm>
        </p:spPr>
        <p:txBody>
          <a:bodyPr>
            <a:norm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James Gosling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83017" cy="4588427"/>
          </a:xfrm>
        </p:spPr>
        <p:txBody>
          <a:bodyPr/>
          <a:lstStyle/>
          <a:p>
            <a:r>
              <a:rPr lang="en-GB" dirty="0" smtClean="0"/>
              <a:t>James Gosling is generally credited as the inventor of the Java programming language </a:t>
            </a:r>
          </a:p>
          <a:p>
            <a:r>
              <a:rPr lang="en-GB" dirty="0" smtClean="0"/>
              <a:t>He was the first designer of Java and implemented its original </a:t>
            </a:r>
            <a:r>
              <a:rPr lang="en-GB" b="1" dirty="0" smtClean="0"/>
              <a:t>compiler</a:t>
            </a:r>
            <a:r>
              <a:rPr lang="en-GB" dirty="0" smtClean="0"/>
              <a:t> and </a:t>
            </a:r>
            <a:r>
              <a:rPr lang="en-GB" b="1" dirty="0" smtClean="0"/>
              <a:t>virtual machine </a:t>
            </a:r>
          </a:p>
          <a:p>
            <a:r>
              <a:rPr lang="en-GB" dirty="0" smtClean="0"/>
              <a:t>He is also known as the </a:t>
            </a:r>
            <a:r>
              <a:rPr lang="en-GB" b="1" dirty="0" smtClean="0">
                <a:solidFill>
                  <a:srgbClr val="C00000"/>
                </a:solidFill>
              </a:rPr>
              <a:t>Father of Java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70" y="927651"/>
            <a:ext cx="3657600" cy="548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848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Brief History of Java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r>
              <a:rPr lang="en-GB" dirty="0" smtClean="0"/>
              <a:t>In 1990, Sun Microsystems began an internal project known as the </a:t>
            </a:r>
            <a:r>
              <a:rPr lang="en-GB" b="1" i="1" dirty="0" smtClean="0"/>
              <a:t>Green Project </a:t>
            </a:r>
            <a:r>
              <a:rPr lang="en-GB" dirty="0" smtClean="0"/>
              <a:t>to work on a new technology. </a:t>
            </a:r>
          </a:p>
          <a:p>
            <a:r>
              <a:rPr lang="en-GB" dirty="0" smtClean="0"/>
              <a:t>In 1992, the Green Project was spun off and its interest directed toward building highly interactive devices for the cable TV industry. </a:t>
            </a:r>
          </a:p>
          <a:p>
            <a:r>
              <a:rPr lang="en-GB" dirty="0" smtClean="0"/>
              <a:t>In 1994, the focus of the original team was re-targeted, this time to the use of Internet technology. A small web browser called </a:t>
            </a:r>
            <a:r>
              <a:rPr lang="en-GB" b="1" i="1" dirty="0" err="1" smtClean="0"/>
              <a:t>HotJava</a:t>
            </a:r>
            <a:r>
              <a:rPr lang="en-GB" dirty="0" smtClean="0"/>
              <a:t> was written. </a:t>
            </a:r>
          </a:p>
          <a:p>
            <a:r>
              <a:rPr lang="en-GB" b="1" i="1" dirty="0" smtClean="0"/>
              <a:t>Oak</a:t>
            </a:r>
            <a:r>
              <a:rPr lang="en-GB" dirty="0" smtClean="0"/>
              <a:t> was renamed to </a:t>
            </a:r>
            <a:r>
              <a:rPr lang="en-GB" b="1" i="1" dirty="0" smtClean="0"/>
              <a:t>Java</a:t>
            </a:r>
            <a:r>
              <a:rPr lang="en-GB" dirty="0" smtClean="0"/>
              <a:t> after learning that Oak had already been trademarked.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1995, Java was first publicly released. </a:t>
            </a:r>
          </a:p>
          <a:p>
            <a:r>
              <a:rPr lang="en-GB" dirty="0" smtClean="0"/>
              <a:t>In 1996, Java Development Kit </a:t>
            </a:r>
            <a:r>
              <a:rPr lang="en-GB" b="1" i="1" dirty="0" smtClean="0"/>
              <a:t>(JDK) </a:t>
            </a:r>
            <a:r>
              <a:rPr lang="en-GB" dirty="0" smtClean="0"/>
              <a:t>1.0 was released. </a:t>
            </a:r>
          </a:p>
          <a:p>
            <a:r>
              <a:rPr lang="en-GB" dirty="0" smtClean="0"/>
              <a:t>In 2002, JDK 1.4 (codename </a:t>
            </a:r>
            <a:r>
              <a:rPr lang="en-GB" i="1" dirty="0" smtClean="0"/>
              <a:t>Merlin</a:t>
            </a:r>
            <a:r>
              <a:rPr lang="en-GB" dirty="0" smtClean="0"/>
              <a:t>) was released, the most widely used version. </a:t>
            </a:r>
          </a:p>
          <a:p>
            <a:r>
              <a:rPr lang="en-GB" dirty="0" smtClean="0"/>
              <a:t>In 2004, JDK 5.0 (codename </a:t>
            </a:r>
            <a:r>
              <a:rPr lang="en-GB" i="1" dirty="0" smtClean="0"/>
              <a:t>Tiger</a:t>
            </a:r>
            <a:r>
              <a:rPr lang="en-GB" dirty="0" smtClean="0"/>
              <a:t>) was released, the latest version.</a:t>
            </a:r>
          </a:p>
          <a:p>
            <a:r>
              <a:rPr lang="en-GB" dirty="0" smtClean="0"/>
              <a:t>There are the JDK version list and its release date.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7ACC-4DC9-4895-A7D7-C1B446191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D241F6-1503-4103-8A09-6FFD3712A0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AFC5F5-8BDC-4CFB-BF54-2CEB8655DC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914FD-7172-4AA6-91EB-CC3B1FC7614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2165</Words>
  <Application>Microsoft Office PowerPoint</Application>
  <PresentationFormat>Widescreen</PresentationFormat>
  <Paragraphs>435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Office Theme</vt:lpstr>
      <vt:lpstr>Introduction of Java</vt:lpstr>
      <vt:lpstr>What is programming Language?</vt:lpstr>
      <vt:lpstr>Different Programming Paradigm</vt:lpstr>
      <vt:lpstr>Content</vt:lpstr>
      <vt:lpstr>What is Java ?</vt:lpstr>
      <vt:lpstr>Where Is Java Used ?</vt:lpstr>
      <vt:lpstr>James Gosling</vt:lpstr>
      <vt:lpstr>Brief History of Java</vt:lpstr>
      <vt:lpstr>PowerPoint Presentation</vt:lpstr>
      <vt:lpstr>PowerPoint Presentation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Disadvantages of Java</vt:lpstr>
      <vt:lpstr>Java Platform Edition</vt:lpstr>
      <vt:lpstr>Java Development Kit (JDK)</vt:lpstr>
      <vt:lpstr>Java Compiler (Byte Code)</vt:lpstr>
      <vt:lpstr>Java Virtual Machine (JVM)</vt:lpstr>
      <vt:lpstr>Java Program Development Phase</vt:lpstr>
      <vt:lpstr>Cont…  </vt:lpstr>
      <vt:lpstr>Portability of Java</vt:lpstr>
      <vt:lpstr>A Simple Java Program</vt:lpstr>
      <vt:lpstr>PowerPoint Presentation</vt:lpstr>
      <vt:lpstr>Java Development Tools</vt:lpstr>
      <vt:lpstr>What is Object Oriented Programming? </vt:lpstr>
      <vt:lpstr>Procedure Oriented Vs Object Oriented</vt:lpstr>
      <vt:lpstr>Handling Common Errors:</vt:lpstr>
      <vt:lpstr>Java try and catch </vt:lpstr>
      <vt:lpstr>Syntax</vt:lpstr>
      <vt:lpstr>Example of Simple error Handling: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shah</dc:creator>
  <cp:lastModifiedBy>Lenovo</cp:lastModifiedBy>
  <cp:revision>86</cp:revision>
  <dcterms:created xsi:type="dcterms:W3CDTF">2019-11-06T15:21:04Z</dcterms:created>
  <dcterms:modified xsi:type="dcterms:W3CDTF">2021-05-18T01:09:08Z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</Properties>
</file>