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4"/>
  </p:sldMasterIdLst>
  <p:sldIdLst>
    <p:sldId id="292" r:id="rId5"/>
    <p:sldId id="256" r:id="rId6"/>
    <p:sldId id="28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84" r:id="rId16"/>
    <p:sldId id="285" r:id="rId17"/>
    <p:sldId id="286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6" r:id="rId28"/>
    <p:sldId id="287" r:id="rId29"/>
    <p:sldId id="288" r:id="rId30"/>
    <p:sldId id="289" r:id="rId31"/>
    <p:sldId id="278" r:id="rId32"/>
    <p:sldId id="279" r:id="rId33"/>
    <p:sldId id="280" r:id="rId34"/>
    <p:sldId id="281" r:id="rId35"/>
    <p:sldId id="290" r:id="rId3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71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675" y="1236678"/>
            <a:ext cx="8020050" cy="2630781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68912"/>
            <a:ext cx="8020050" cy="182440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534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097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314"/>
            <a:ext cx="2305764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402314"/>
            <a:ext cx="6783626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9341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1681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3878"/>
            <a:ext cx="9223058" cy="3143294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56909"/>
            <a:ext cx="9223058" cy="1652984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9741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1568"/>
            <a:ext cx="454469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1568"/>
            <a:ext cx="454469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8533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314"/>
            <a:ext cx="9223058" cy="1460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2393"/>
            <a:ext cx="4523809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0222"/>
            <a:ext cx="4523809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2393"/>
            <a:ext cx="4546088" cy="90782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0222"/>
            <a:ext cx="454608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5585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4585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7765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0058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088" y="1087996"/>
            <a:ext cx="5413534" cy="5370013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6950"/>
            <a:ext cx="3448900" cy="419980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592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1568"/>
            <a:ext cx="922305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3756"/>
            <a:ext cx="360902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345"/>
              </a:lnSpc>
            </a:pPr>
            <a:r>
              <a:rPr lang="en-US" spc="-20"/>
              <a:t>OOP:</a:t>
            </a:r>
            <a:r>
              <a:rPr lang="en-US" spc="-55"/>
              <a:t> </a:t>
            </a:r>
            <a:r>
              <a:rPr lang="en-US" spc="-20"/>
              <a:t>Collections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3756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6680">
              <a:lnSpc>
                <a:spcPts val="1345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180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+mn-lt"/>
              </a:rPr>
              <a:t>Chapter-10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Holding Collection Of Data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5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523" y="290489"/>
            <a:ext cx="750824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Iterator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 </a:t>
            </a:r>
            <a:r>
              <a:rPr sz="4400" b="1" spc="-13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 </a:t>
            </a:r>
            <a:r>
              <a:rPr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  <a:endParaRPr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171576"/>
            <a:ext cx="6295928" cy="61880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04100" y="3092450"/>
            <a:ext cx="26019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Output</a:t>
            </a:r>
          </a:p>
          <a:p>
            <a:r>
              <a:rPr lang="en-US" altLang="en-US" sz="2800" dirty="0">
                <a:latin typeface="Arial Unicode MS" panose="020B0604020202020204" pitchFamily="34" charset="-128"/>
              </a:rPr>
              <a:t>List elements : </a:t>
            </a:r>
          </a:p>
          <a:p>
            <a:r>
              <a:rPr lang="en-US" altLang="en-US" sz="2800" dirty="0">
                <a:latin typeface="Arial Unicode MS" panose="020B0604020202020204" pitchFamily="34" charset="-128"/>
              </a:rPr>
              <a:t>A B C D E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sz="28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980" y="335398"/>
            <a:ext cx="776732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 Interface</a:t>
            </a:r>
            <a:endParaRPr sz="4000" b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59" y="1165860"/>
            <a:ext cx="9718041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Set is a Collection that cannot contain duplicate elements. It models the mathematical set abstraction.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Set interface contains only methods inherited from Collection and adds the restriction that duplicate elements are prohibited.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Set also adds a stronger contract on the </a:t>
            </a:r>
            <a:r>
              <a:rPr lang="en-GB" sz="2800" dirty="0" err="1"/>
              <a:t>behavior</a:t>
            </a:r>
            <a:r>
              <a:rPr lang="en-GB" sz="2800" dirty="0"/>
              <a:t> of the equals and </a:t>
            </a:r>
            <a:r>
              <a:rPr lang="en-GB" sz="2800" dirty="0" err="1"/>
              <a:t>hashCode</a:t>
            </a:r>
            <a:r>
              <a:rPr lang="en-GB" sz="2800" dirty="0"/>
              <a:t> operations, allowing Set instances to be compared meaningfully even if their implementation types differ.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methods declared by Set are summarized in the following table −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96101"/>
              </p:ext>
            </p:extLst>
          </p:nvPr>
        </p:nvGraphicFramePr>
        <p:xfrm>
          <a:off x="698500" y="806450"/>
          <a:ext cx="9168728" cy="57121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37">
                <a:tc>
                  <a:txBody>
                    <a:bodyPr/>
                    <a:lstStyle/>
                    <a:p>
                      <a:r>
                        <a:rPr lang="en-US" sz="2000" dirty="0" err="1"/>
                        <a:t>Sr.No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90898" marR="90898" marT="45449" marB="45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Method &amp; Description</a:t>
                      </a:r>
                    </a:p>
                  </a:txBody>
                  <a:tcPr marL="90898" marR="90898" marT="45449" marB="454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376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90898" marR="90898" marT="45449" marB="45449"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add( )</a:t>
                      </a:r>
                    </a:p>
                    <a:p>
                      <a:r>
                        <a:rPr lang="en-GB" sz="2000" dirty="0"/>
                        <a:t>Adds an object to the collection.</a:t>
                      </a:r>
                    </a:p>
                  </a:txBody>
                  <a:tcPr marL="90898" marR="90898" marT="45449" marB="454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76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90898" marR="90898" marT="45449" marB="45449"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clear( )</a:t>
                      </a:r>
                    </a:p>
                    <a:p>
                      <a:r>
                        <a:rPr lang="en-GB" sz="2000" dirty="0"/>
                        <a:t>Removes all objects from the collection.</a:t>
                      </a:r>
                    </a:p>
                  </a:txBody>
                  <a:tcPr marL="90898" marR="90898" marT="45449" marB="454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61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marL="90898" marR="90898" marT="45449" marB="45449"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contains( )</a:t>
                      </a:r>
                    </a:p>
                    <a:p>
                      <a:r>
                        <a:rPr lang="en-GB" sz="2000" dirty="0"/>
                        <a:t>Returns true if a specified object is an element within the collection.</a:t>
                      </a:r>
                    </a:p>
                  </a:txBody>
                  <a:tcPr marL="90898" marR="90898" marT="45449" marB="454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376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90898" marR="90898" marT="45449" marB="45449"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 err="1"/>
                        <a:t>isEmpty</a:t>
                      </a:r>
                      <a:r>
                        <a:rPr lang="en-GB" sz="2000" b="1" dirty="0"/>
                        <a:t>( )</a:t>
                      </a:r>
                    </a:p>
                    <a:p>
                      <a:r>
                        <a:rPr lang="en-GB" sz="2000" dirty="0"/>
                        <a:t>Returns true if the collection has no elements.</a:t>
                      </a:r>
                    </a:p>
                  </a:txBody>
                  <a:tcPr marL="90898" marR="90898" marT="45449" marB="4544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615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90898" marR="90898" marT="45449" marB="45449"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iterator( )</a:t>
                      </a:r>
                    </a:p>
                    <a:p>
                      <a:r>
                        <a:rPr lang="en-GB" sz="2000" dirty="0"/>
                        <a:t>Returns an Iterator object for the collection, which may be used to retrieve an object.</a:t>
                      </a:r>
                    </a:p>
                  </a:txBody>
                  <a:tcPr marL="90898" marR="90898" marT="45449" marB="4544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376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 marL="90898" marR="90898" marT="45449" marB="45449"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remove( )</a:t>
                      </a:r>
                    </a:p>
                    <a:p>
                      <a:r>
                        <a:rPr lang="en-GB" sz="2000" dirty="0"/>
                        <a:t>Removes a specified object from the collection.</a:t>
                      </a:r>
                    </a:p>
                  </a:txBody>
                  <a:tcPr marL="90898" marR="90898" marT="45449" marB="4544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376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90898" marR="90898" marT="45449" marB="45449"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size( )</a:t>
                      </a:r>
                    </a:p>
                    <a:p>
                      <a:r>
                        <a:rPr lang="en-GB" sz="2000" dirty="0"/>
                        <a:t>Returns the number of elements in the collection.</a:t>
                      </a:r>
                    </a:p>
                  </a:txBody>
                  <a:tcPr marL="90898" marR="90898" marT="45449" marB="4544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83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73050"/>
            <a:ext cx="9223058" cy="5565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035050"/>
            <a:ext cx="8814012" cy="6223407"/>
          </a:xfrm>
        </p:spPr>
      </p:pic>
    </p:spTree>
    <p:extLst>
      <p:ext uri="{BB962C8B-B14F-4D97-AF65-F5344CB8AC3E}">
        <p14:creationId xmlns:p14="http://schemas.microsoft.com/office/powerpoint/2010/main" val="261791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2" y="2025650"/>
            <a:ext cx="5496015" cy="1663759"/>
          </a:xfrm>
        </p:spPr>
      </p:pic>
    </p:spTree>
    <p:extLst>
      <p:ext uri="{BB962C8B-B14F-4D97-AF65-F5344CB8AC3E}">
        <p14:creationId xmlns:p14="http://schemas.microsoft.com/office/powerpoint/2010/main" val="138838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20" y="350520"/>
            <a:ext cx="230378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5" dirty="0">
                <a:latin typeface="Courier New"/>
                <a:cs typeface="Courier New"/>
              </a:rPr>
              <a:t>Set</a:t>
            </a:r>
            <a:r>
              <a:rPr b="1" spc="-1385" dirty="0">
                <a:latin typeface="Courier New"/>
                <a:cs typeface="Courier New"/>
              </a:rPr>
              <a:t> </a:t>
            </a:r>
            <a:r>
              <a:rPr spc="-35" dirty="0"/>
              <a:t>Idioms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1117573"/>
            <a:ext cx="4282440" cy="276098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08940" indent="-320040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118867"/>
              <a:buChar char="•"/>
              <a:tabLst>
                <a:tab pos="408305" algn="l"/>
                <a:tab pos="408940" algn="l"/>
              </a:tabLst>
            </a:pPr>
            <a:r>
              <a:rPr sz="2650" spc="-5" dirty="0">
                <a:latin typeface="Times New Roman"/>
                <a:cs typeface="Times New Roman"/>
              </a:rPr>
              <a:t>set1 </a:t>
            </a:r>
            <a:r>
              <a:rPr sz="2650" spc="-10" dirty="0">
                <a:latin typeface="Symbol"/>
                <a:cs typeface="Symbol"/>
              </a:rPr>
              <a:t></a:t>
            </a:r>
            <a:r>
              <a:rPr sz="2650" spc="6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set2</a:t>
            </a:r>
            <a:endParaRPr sz="2650">
              <a:latin typeface="Times New Roman"/>
              <a:cs typeface="Times New Roman"/>
            </a:endParaRPr>
          </a:p>
          <a:p>
            <a:pPr marL="789940" lvl="1" indent="-274955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89305" algn="l"/>
                <a:tab pos="789940" algn="l"/>
              </a:tabLst>
            </a:pPr>
            <a:r>
              <a:rPr sz="2250" b="1" dirty="0">
                <a:latin typeface="Courier New"/>
                <a:cs typeface="Courier New"/>
              </a:rPr>
              <a:t>set1.addAll(set2)</a:t>
            </a:r>
            <a:endParaRPr sz="2250">
              <a:latin typeface="Courier New"/>
              <a:cs typeface="Courier New"/>
            </a:endParaRPr>
          </a:p>
          <a:p>
            <a:pPr marL="408940" indent="-320675">
              <a:lnSpc>
                <a:spcPct val="100000"/>
              </a:lnSpc>
              <a:spcBef>
                <a:spcPts val="1040"/>
              </a:spcBef>
              <a:buClr>
                <a:srgbClr val="3333CC"/>
              </a:buClr>
              <a:buSzPct val="118867"/>
              <a:buChar char="•"/>
              <a:tabLst>
                <a:tab pos="408305" algn="l"/>
                <a:tab pos="408940" algn="l"/>
              </a:tabLst>
            </a:pPr>
            <a:r>
              <a:rPr sz="2650" spc="-5" dirty="0">
                <a:latin typeface="Times New Roman"/>
                <a:cs typeface="Times New Roman"/>
              </a:rPr>
              <a:t>set1 </a:t>
            </a:r>
            <a:r>
              <a:rPr sz="2650" spc="-10" dirty="0">
                <a:latin typeface="Symbol"/>
                <a:cs typeface="Symbol"/>
              </a:rPr>
              <a:t></a:t>
            </a:r>
            <a:r>
              <a:rPr sz="2650" spc="6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set2</a:t>
            </a:r>
            <a:endParaRPr sz="2650">
              <a:latin typeface="Times New Roman"/>
              <a:cs typeface="Times New Roman"/>
            </a:endParaRPr>
          </a:p>
          <a:p>
            <a:pPr marL="789940" lvl="1" indent="-274955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89305" algn="l"/>
                <a:tab pos="789940" algn="l"/>
              </a:tabLst>
            </a:pPr>
            <a:r>
              <a:rPr sz="2250" b="1" spc="-5" dirty="0">
                <a:latin typeface="Courier New"/>
                <a:cs typeface="Courier New"/>
              </a:rPr>
              <a:t>set1.retainAll(set2)</a:t>
            </a:r>
            <a:endParaRPr sz="2250">
              <a:latin typeface="Courier New"/>
              <a:cs typeface="Courier New"/>
            </a:endParaRPr>
          </a:p>
          <a:p>
            <a:pPr marL="408940" indent="-320675">
              <a:lnSpc>
                <a:spcPct val="100000"/>
              </a:lnSpc>
              <a:spcBef>
                <a:spcPts val="980"/>
              </a:spcBef>
              <a:buClr>
                <a:srgbClr val="3333CC"/>
              </a:buClr>
              <a:buSzPct val="118867"/>
              <a:buChar char="•"/>
              <a:tabLst>
                <a:tab pos="408305" algn="l"/>
                <a:tab pos="408940" algn="l"/>
              </a:tabLst>
            </a:pPr>
            <a:r>
              <a:rPr sz="2650" spc="-5" dirty="0">
                <a:latin typeface="Times New Roman"/>
                <a:cs typeface="Times New Roman"/>
              </a:rPr>
              <a:t>set1 </a:t>
            </a:r>
            <a:r>
              <a:rPr sz="2650" spc="-10" dirty="0">
                <a:latin typeface="Symbol"/>
                <a:cs typeface="Symbol"/>
              </a:rPr>
              <a:t></a:t>
            </a:r>
            <a:r>
              <a:rPr sz="2650" spc="4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set2</a:t>
            </a:r>
            <a:endParaRPr sz="2650">
              <a:latin typeface="Times New Roman"/>
              <a:cs typeface="Times New Roman"/>
            </a:endParaRPr>
          </a:p>
          <a:p>
            <a:pPr marL="789940" lvl="1" indent="-274955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89305" algn="l"/>
                <a:tab pos="789940" algn="l"/>
              </a:tabLst>
            </a:pPr>
            <a:r>
              <a:rPr sz="2250" b="1" spc="-5" dirty="0">
                <a:latin typeface="Courier New"/>
                <a:cs typeface="Courier New"/>
              </a:rPr>
              <a:t>set1.removeAll(set2)</a:t>
            </a:r>
            <a:endParaRPr sz="2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393" y="277009"/>
            <a:ext cx="753872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Hash Set and Tree Set Classes</a:t>
            </a:r>
            <a:endParaRPr sz="4000" b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59" y="1150619"/>
            <a:ext cx="7843520" cy="12349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118867"/>
              <a:buFont typeface="Times New Roman"/>
              <a:buChar char="•"/>
              <a:tabLst>
                <a:tab pos="332105" algn="l"/>
                <a:tab pos="332740" algn="l"/>
              </a:tabLst>
            </a:pPr>
            <a:r>
              <a:rPr sz="2650" b="1" spc="-10" dirty="0">
                <a:latin typeface="Courier New"/>
                <a:cs typeface="Courier New"/>
              </a:rPr>
              <a:t>HashSet</a:t>
            </a:r>
            <a:r>
              <a:rPr sz="2650" b="1" spc="-994" dirty="0">
                <a:latin typeface="Courier New"/>
                <a:cs typeface="Courier New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and</a:t>
            </a:r>
            <a:r>
              <a:rPr sz="2650" spc="6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Courier New"/>
                <a:cs typeface="Courier New"/>
              </a:rPr>
              <a:t>TreeSet</a:t>
            </a:r>
            <a:r>
              <a:rPr sz="2650" b="1" spc="-1005" dirty="0">
                <a:latin typeface="Courier New"/>
                <a:cs typeface="Courier New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implement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the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interface</a:t>
            </a:r>
            <a:r>
              <a:rPr sz="2650" spc="95" dirty="0">
                <a:latin typeface="Times New Roman"/>
                <a:cs typeface="Times New Roman"/>
              </a:rPr>
              <a:t> </a:t>
            </a:r>
            <a:r>
              <a:rPr sz="2650" b="1" spc="-25" dirty="0">
                <a:latin typeface="Courier New"/>
                <a:cs typeface="Courier New"/>
              </a:rPr>
              <a:t>Set</a:t>
            </a:r>
            <a:r>
              <a:rPr sz="2650" spc="-25" dirty="0">
                <a:latin typeface="Times New Roman"/>
                <a:cs typeface="Times New Roman"/>
              </a:rPr>
              <a:t>.</a:t>
            </a:r>
            <a:endParaRPr sz="26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3333CC"/>
              </a:buClr>
              <a:buSzPct val="118867"/>
              <a:buFont typeface="Times New Roman"/>
              <a:buChar char="•"/>
              <a:tabLst>
                <a:tab pos="332105" algn="l"/>
                <a:tab pos="332740" algn="l"/>
              </a:tabLst>
            </a:pPr>
            <a:endParaRPr lang="en-US" sz="2650" b="1" spc="-10" dirty="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buClr>
                <a:srgbClr val="3333CC"/>
              </a:buClr>
              <a:buSzPct val="118867"/>
              <a:buFont typeface="Times New Roman"/>
              <a:buChar char="•"/>
              <a:tabLst>
                <a:tab pos="332105" algn="l"/>
                <a:tab pos="332740" algn="l"/>
              </a:tabLst>
            </a:pPr>
            <a:r>
              <a:rPr sz="2650" b="1" spc="-10" dirty="0" err="1">
                <a:latin typeface="Courier New"/>
                <a:cs typeface="Courier New"/>
              </a:rPr>
              <a:t>HashSet</a:t>
            </a:r>
            <a:endParaRPr sz="26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3147060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3550920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980" y="2602992"/>
            <a:ext cx="9291320" cy="16712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3952875" indent="-274320">
              <a:lnSpc>
                <a:spcPct val="115599"/>
              </a:lnSpc>
              <a:spcBef>
                <a:spcPts val="9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Implemented using </a:t>
            </a:r>
            <a:r>
              <a:rPr sz="2400" spc="1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hash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table.  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287020" marR="3952875" indent="-274320">
              <a:lnSpc>
                <a:spcPct val="115599"/>
              </a:lnSpc>
              <a:spcBef>
                <a:spcPts val="9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15" dirty="0">
                <a:latin typeface="Times New Roman"/>
                <a:cs typeface="Times New Roman"/>
              </a:rPr>
              <a:t>ordering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elements.</a:t>
            </a:r>
            <a:endParaRPr sz="24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Courier New"/>
                <a:cs typeface="Courier New"/>
              </a:rPr>
              <a:t>add</a:t>
            </a:r>
            <a:r>
              <a:rPr sz="2400" spc="-1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latin typeface="Courier New"/>
                <a:cs typeface="Courier New"/>
              </a:rPr>
              <a:t>remove</a:t>
            </a:r>
            <a:r>
              <a:rPr sz="2400" spc="-5" dirty="0">
                <a:latin typeface="Times New Roman"/>
                <a:cs typeface="Times New Roman"/>
              </a:rPr>
              <a:t>, and </a:t>
            </a:r>
            <a:r>
              <a:rPr sz="2400" b="1" dirty="0">
                <a:latin typeface="Courier New"/>
                <a:cs typeface="Courier New"/>
              </a:rPr>
              <a:t>contains</a:t>
            </a:r>
            <a:r>
              <a:rPr sz="2400" b="1" spc="-90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methods constant </a:t>
            </a:r>
            <a:r>
              <a:rPr sz="2400" spc="-10" dirty="0">
                <a:latin typeface="Times New Roman"/>
                <a:cs typeface="Times New Roman"/>
              </a:rPr>
              <a:t>time </a:t>
            </a:r>
            <a:r>
              <a:rPr sz="2400" spc="-20" dirty="0">
                <a:latin typeface="Times New Roman"/>
                <a:cs typeface="Times New Roman"/>
              </a:rPr>
              <a:t>complexity</a:t>
            </a:r>
            <a:endParaRPr sz="24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"/>
              </a:spcBef>
            </a:pPr>
            <a:r>
              <a:rPr sz="2400" i="1" spc="-10" dirty="0">
                <a:latin typeface="Times New Roman"/>
                <a:cs typeface="Times New Roman"/>
              </a:rPr>
              <a:t>O(c)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259" y="4678679"/>
            <a:ext cx="1755139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118867"/>
              <a:buFont typeface="Times New Roman"/>
              <a:buChar char="•"/>
              <a:tabLst>
                <a:tab pos="332105" algn="l"/>
                <a:tab pos="332740" algn="l"/>
              </a:tabLst>
            </a:pPr>
            <a:r>
              <a:rPr sz="2650" b="1" spc="-10" dirty="0">
                <a:latin typeface="Courier New"/>
                <a:cs typeface="Courier New"/>
              </a:rPr>
              <a:t>TreeSet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80" y="5684520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980" y="6088379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5980" y="5140451"/>
            <a:ext cx="8278495" cy="1564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3983354" indent="-274320">
              <a:lnSpc>
                <a:spcPct val="115599"/>
              </a:lnSpc>
              <a:spcBef>
                <a:spcPts val="9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250" spc="-10" dirty="0">
                <a:latin typeface="Times New Roman"/>
                <a:cs typeface="Times New Roman"/>
              </a:rPr>
              <a:t>Implemented using </a:t>
            </a:r>
            <a:r>
              <a:rPr sz="2250" spc="10" dirty="0">
                <a:latin typeface="Times New Roman"/>
                <a:cs typeface="Times New Roman"/>
              </a:rPr>
              <a:t>a </a:t>
            </a:r>
            <a:r>
              <a:rPr sz="2250" spc="-10" dirty="0">
                <a:latin typeface="Times New Roman"/>
                <a:cs typeface="Times New Roman"/>
              </a:rPr>
              <a:t>tree</a:t>
            </a:r>
            <a:r>
              <a:rPr sz="2250" spc="-150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structure.  Guarantees ordering </a:t>
            </a:r>
            <a:r>
              <a:rPr sz="2250" spc="-5" dirty="0">
                <a:latin typeface="Times New Roman"/>
                <a:cs typeface="Times New Roman"/>
              </a:rPr>
              <a:t>of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elements.</a:t>
            </a:r>
            <a:endParaRPr sz="225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20"/>
              </a:spcBef>
            </a:pPr>
            <a:r>
              <a:rPr sz="2250" b="1" spc="-10" dirty="0">
                <a:latin typeface="Courier New"/>
                <a:cs typeface="Courier New"/>
              </a:rPr>
              <a:t>add</a:t>
            </a:r>
            <a:r>
              <a:rPr sz="2250" spc="-10" dirty="0">
                <a:latin typeface="Times New Roman"/>
                <a:cs typeface="Times New Roman"/>
              </a:rPr>
              <a:t>, </a:t>
            </a:r>
            <a:r>
              <a:rPr sz="2250" b="1" spc="-5" dirty="0">
                <a:latin typeface="Courier New"/>
                <a:cs typeface="Courier New"/>
              </a:rPr>
              <a:t>remove</a:t>
            </a:r>
            <a:r>
              <a:rPr sz="2250" spc="-5" dirty="0">
                <a:latin typeface="Times New Roman"/>
                <a:cs typeface="Times New Roman"/>
              </a:rPr>
              <a:t>, and </a:t>
            </a:r>
            <a:r>
              <a:rPr sz="2250" b="1" dirty="0">
                <a:latin typeface="Courier New"/>
                <a:cs typeface="Courier New"/>
              </a:rPr>
              <a:t>contains</a:t>
            </a:r>
            <a:r>
              <a:rPr sz="2250" b="1" spc="-905" dirty="0">
                <a:latin typeface="Courier New"/>
                <a:cs typeface="Courier New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methods logarithmic </a:t>
            </a:r>
            <a:r>
              <a:rPr sz="2250" spc="-10" dirty="0">
                <a:latin typeface="Times New Roman"/>
                <a:cs typeface="Times New Roman"/>
              </a:rPr>
              <a:t>time </a:t>
            </a:r>
            <a:r>
              <a:rPr sz="2250" spc="-20" dirty="0">
                <a:latin typeface="Times New Roman"/>
                <a:cs typeface="Times New Roman"/>
              </a:rPr>
              <a:t>complexity</a:t>
            </a:r>
            <a:endParaRPr sz="225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"/>
              </a:spcBef>
            </a:pPr>
            <a:r>
              <a:rPr sz="2250" i="1" spc="-10" dirty="0">
                <a:latin typeface="Times New Roman"/>
                <a:cs typeface="Times New Roman"/>
              </a:rPr>
              <a:t>O(log (n))</a:t>
            </a:r>
            <a:r>
              <a:rPr sz="2250" spc="-10" dirty="0">
                <a:latin typeface="Times New Roman"/>
                <a:cs typeface="Times New Roman"/>
              </a:rPr>
              <a:t>, where </a:t>
            </a:r>
            <a:r>
              <a:rPr sz="2250" spc="15" dirty="0">
                <a:latin typeface="Times New Roman"/>
                <a:cs typeface="Times New Roman"/>
              </a:rPr>
              <a:t>n </a:t>
            </a:r>
            <a:r>
              <a:rPr sz="2250" spc="-5" dirty="0">
                <a:latin typeface="Times New Roman"/>
                <a:cs typeface="Times New Roman"/>
              </a:rPr>
              <a:t>is the </a:t>
            </a:r>
            <a:r>
              <a:rPr sz="2250" spc="-10" dirty="0">
                <a:latin typeface="Times New Roman"/>
                <a:cs typeface="Times New Roman"/>
              </a:rPr>
              <a:t>number </a:t>
            </a:r>
            <a:r>
              <a:rPr sz="2250" spc="-5" dirty="0">
                <a:latin typeface="Times New Roman"/>
                <a:cs typeface="Times New Roman"/>
              </a:rPr>
              <a:t>of </a:t>
            </a:r>
            <a:r>
              <a:rPr sz="2250" spc="-15" dirty="0">
                <a:latin typeface="Times New Roman"/>
                <a:cs typeface="Times New Roman"/>
              </a:rPr>
              <a:t>elements </a:t>
            </a:r>
            <a:r>
              <a:rPr sz="2250" spc="-5" dirty="0">
                <a:latin typeface="Times New Roman"/>
                <a:cs typeface="Times New Roman"/>
              </a:rPr>
              <a:t>in the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set.</a:t>
            </a: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960" y="350520"/>
            <a:ext cx="396494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Courier New"/>
                <a:cs typeface="Courier New"/>
              </a:rPr>
              <a:t>HashSet</a:t>
            </a:r>
            <a:r>
              <a:rPr dirty="0"/>
              <a:t>,</a:t>
            </a:r>
            <a:r>
              <a:rPr spc="-7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440180"/>
            <a:ext cx="8468995" cy="40278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4866640">
              <a:lnSpc>
                <a:spcPts val="2100"/>
              </a:lnSpc>
              <a:spcBef>
                <a:spcPts val="280"/>
              </a:spcBef>
            </a:pPr>
            <a:r>
              <a:rPr sz="1850" b="1" spc="10" dirty="0">
                <a:latin typeface="Courier New"/>
                <a:cs typeface="Courier New"/>
              </a:rPr>
              <a:t>// </a:t>
            </a:r>
            <a:r>
              <a:rPr sz="1850" b="1" spc="15" dirty="0">
                <a:latin typeface="Courier New"/>
                <a:cs typeface="Courier New"/>
              </a:rPr>
              <a:t>[Source:</a:t>
            </a:r>
            <a:r>
              <a:rPr sz="1850" b="1" spc="-95" dirty="0">
                <a:latin typeface="Courier New"/>
                <a:cs typeface="Courier New"/>
              </a:rPr>
              <a:t> </a:t>
            </a:r>
            <a:r>
              <a:rPr sz="1850" b="1" spc="20" dirty="0">
                <a:latin typeface="Courier New"/>
                <a:cs typeface="Courier New"/>
              </a:rPr>
              <a:t>java.sun.com]  </a:t>
            </a:r>
            <a:r>
              <a:rPr sz="1850" b="1" spc="10" dirty="0">
                <a:latin typeface="Courier New"/>
                <a:cs typeface="Courier New"/>
              </a:rPr>
              <a:t>import </a:t>
            </a:r>
            <a:r>
              <a:rPr sz="1850" b="1" spc="15" dirty="0">
                <a:latin typeface="Courier New"/>
                <a:cs typeface="Courier New"/>
              </a:rPr>
              <a:t>java.util.*;  </a:t>
            </a:r>
            <a:r>
              <a:rPr sz="1850" b="1" spc="10" dirty="0">
                <a:latin typeface="Courier New"/>
                <a:cs typeface="Courier New"/>
              </a:rPr>
              <a:t>public class FindDups</a:t>
            </a:r>
            <a:r>
              <a:rPr sz="1850" b="1" spc="-35" dirty="0">
                <a:latin typeface="Courier New"/>
                <a:cs typeface="Courier New"/>
              </a:rPr>
              <a:t> </a:t>
            </a:r>
            <a:r>
              <a:rPr sz="1850" b="1" spc="5" dirty="0">
                <a:latin typeface="Courier New"/>
                <a:cs typeface="Courier New"/>
              </a:rPr>
              <a:t>{</a:t>
            </a:r>
            <a:endParaRPr sz="1850" dirty="0">
              <a:latin typeface="Courier New"/>
              <a:cs typeface="Courier New"/>
            </a:endParaRPr>
          </a:p>
          <a:p>
            <a:pPr marL="1155700" marR="2291080" indent="-571500">
              <a:lnSpc>
                <a:spcPts val="2100"/>
              </a:lnSpc>
            </a:pPr>
            <a:r>
              <a:rPr sz="1850" b="1" spc="10" dirty="0">
                <a:latin typeface="Courier New"/>
                <a:cs typeface="Courier New"/>
              </a:rPr>
              <a:t>public static void main(String </a:t>
            </a:r>
            <a:r>
              <a:rPr sz="1850" b="1" spc="15" dirty="0">
                <a:latin typeface="Courier New"/>
                <a:cs typeface="Courier New"/>
              </a:rPr>
              <a:t>args[]){  </a:t>
            </a:r>
            <a:r>
              <a:rPr sz="1850" b="1" spc="10" dirty="0">
                <a:solidFill>
                  <a:srgbClr val="FF0000"/>
                </a:solidFill>
                <a:latin typeface="Courier New"/>
                <a:cs typeface="Courier New"/>
              </a:rPr>
              <a:t>Set </a:t>
            </a:r>
            <a:r>
              <a:rPr sz="1850" b="1" spc="5" dirty="0">
                <a:solidFill>
                  <a:srgbClr val="FF0000"/>
                </a:solidFill>
                <a:latin typeface="Courier New"/>
                <a:cs typeface="Courier New"/>
              </a:rPr>
              <a:t>s = </a:t>
            </a:r>
            <a:r>
              <a:rPr sz="1850" b="1" spc="10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1850" b="1" spc="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50" b="1" spc="15" dirty="0">
                <a:solidFill>
                  <a:srgbClr val="FF0000"/>
                </a:solidFill>
                <a:latin typeface="Courier New"/>
                <a:cs typeface="Courier New"/>
              </a:rPr>
              <a:t>HashSet();</a:t>
            </a:r>
            <a:endParaRPr sz="1850" dirty="0">
              <a:latin typeface="Courier New"/>
              <a:cs typeface="Courier New"/>
            </a:endParaRPr>
          </a:p>
          <a:p>
            <a:pPr marL="1155700">
              <a:lnSpc>
                <a:spcPts val="1930"/>
              </a:lnSpc>
            </a:pPr>
            <a:r>
              <a:rPr sz="1850" b="1" spc="5" dirty="0">
                <a:latin typeface="Courier New"/>
                <a:cs typeface="Courier New"/>
              </a:rPr>
              <a:t>for (int i = 0; i &lt; </a:t>
            </a:r>
            <a:r>
              <a:rPr sz="1850" b="1" spc="10" dirty="0">
                <a:latin typeface="Courier New"/>
                <a:cs typeface="Courier New"/>
              </a:rPr>
              <a:t>args.length;</a:t>
            </a:r>
            <a:r>
              <a:rPr sz="1850" b="1" spc="22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i++){</a:t>
            </a:r>
            <a:endParaRPr sz="1850" dirty="0">
              <a:latin typeface="Courier New"/>
              <a:cs typeface="Courier New"/>
            </a:endParaRPr>
          </a:p>
          <a:p>
            <a:pPr marL="2298700" marR="5080" indent="-571500">
              <a:lnSpc>
                <a:spcPts val="2100"/>
              </a:lnSpc>
              <a:spcBef>
                <a:spcPts val="110"/>
              </a:spcBef>
            </a:pPr>
            <a:r>
              <a:rPr sz="1850" b="1" spc="15" dirty="0">
                <a:latin typeface="Courier New"/>
                <a:cs typeface="Courier New"/>
              </a:rPr>
              <a:t>if (!</a:t>
            </a:r>
            <a:r>
              <a:rPr sz="1850" b="1" spc="15" dirty="0">
                <a:solidFill>
                  <a:srgbClr val="FF0000"/>
                </a:solidFill>
                <a:latin typeface="Courier New"/>
                <a:cs typeface="Courier New"/>
              </a:rPr>
              <a:t>s.add(args[i])</a:t>
            </a:r>
            <a:r>
              <a:rPr sz="1850" b="1" spc="15" dirty="0">
                <a:latin typeface="Courier New"/>
                <a:cs typeface="Courier New"/>
              </a:rPr>
              <a:t>)  System.out.println("Duplicate </a:t>
            </a:r>
            <a:r>
              <a:rPr sz="1850" b="1" spc="10" dirty="0">
                <a:latin typeface="Courier New"/>
                <a:cs typeface="Courier New"/>
              </a:rPr>
              <a:t>detected: </a:t>
            </a:r>
            <a:r>
              <a:rPr sz="1850" b="1" spc="5" dirty="0">
                <a:latin typeface="Courier New"/>
                <a:cs typeface="Courier New"/>
              </a:rPr>
              <a:t>" +</a:t>
            </a:r>
            <a:endParaRPr sz="1850" dirty="0">
              <a:latin typeface="Courier New"/>
              <a:cs typeface="Courier New"/>
            </a:endParaRPr>
          </a:p>
          <a:p>
            <a:pPr marL="5163820">
              <a:lnSpc>
                <a:spcPts val="1989"/>
              </a:lnSpc>
            </a:pPr>
            <a:r>
              <a:rPr sz="1850" b="1" spc="15" dirty="0">
                <a:latin typeface="Courier New"/>
                <a:cs typeface="Courier New"/>
              </a:rPr>
              <a:t>args[i]);</a:t>
            </a:r>
            <a:endParaRPr sz="1850" dirty="0">
              <a:latin typeface="Courier New"/>
              <a:cs typeface="Courier New"/>
            </a:endParaRPr>
          </a:p>
          <a:p>
            <a:pPr marL="1155700">
              <a:lnSpc>
                <a:spcPts val="2070"/>
              </a:lnSpc>
            </a:pPr>
            <a:r>
              <a:rPr sz="1850" b="1" spc="5" dirty="0">
                <a:latin typeface="Courier New"/>
                <a:cs typeface="Courier New"/>
              </a:rPr>
              <a:t>}</a:t>
            </a:r>
            <a:endParaRPr sz="1850" dirty="0">
              <a:latin typeface="Courier New"/>
              <a:cs typeface="Courier New"/>
            </a:endParaRPr>
          </a:p>
          <a:p>
            <a:pPr marL="1155700">
              <a:lnSpc>
                <a:spcPts val="2070"/>
              </a:lnSpc>
            </a:pPr>
            <a:r>
              <a:rPr sz="1850" b="1" spc="10" dirty="0">
                <a:latin typeface="Courier New"/>
                <a:cs typeface="Courier New"/>
              </a:rPr>
              <a:t>System.out.println(</a:t>
            </a:r>
            <a:r>
              <a:rPr sz="1850" b="1" spc="10" dirty="0">
                <a:solidFill>
                  <a:srgbClr val="FF0000"/>
                </a:solidFill>
                <a:latin typeface="Courier New"/>
                <a:cs typeface="Courier New"/>
              </a:rPr>
              <a:t>s.size()</a:t>
            </a:r>
            <a:r>
              <a:rPr sz="1850" b="1" spc="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50" b="1" spc="5" dirty="0">
                <a:latin typeface="Courier New"/>
                <a:cs typeface="Courier New"/>
              </a:rPr>
              <a:t>+</a:t>
            </a:r>
            <a:endParaRPr sz="1850" dirty="0">
              <a:latin typeface="Courier New"/>
              <a:cs typeface="Courier New"/>
            </a:endParaRPr>
          </a:p>
          <a:p>
            <a:pPr marL="3304540" marR="860425" indent="-6350">
              <a:lnSpc>
                <a:spcPts val="2100"/>
              </a:lnSpc>
              <a:spcBef>
                <a:spcPts val="110"/>
              </a:spcBef>
            </a:pPr>
            <a:r>
              <a:rPr sz="1850" b="1" spc="5" dirty="0">
                <a:latin typeface="Courier New"/>
                <a:cs typeface="Courier New"/>
              </a:rPr>
              <a:t>" </a:t>
            </a:r>
            <a:r>
              <a:rPr sz="1850" b="1" spc="10" dirty="0">
                <a:latin typeface="Courier New"/>
                <a:cs typeface="Courier New"/>
              </a:rPr>
              <a:t>distinct words detected: </a:t>
            </a:r>
            <a:r>
              <a:rPr sz="1850" b="1" spc="5" dirty="0">
                <a:latin typeface="Courier New"/>
                <a:cs typeface="Courier New"/>
              </a:rPr>
              <a:t>" +  </a:t>
            </a:r>
            <a:r>
              <a:rPr sz="1850" b="1" spc="25" dirty="0">
                <a:latin typeface="Courier New"/>
                <a:cs typeface="Courier New"/>
              </a:rPr>
              <a:t>s);</a:t>
            </a:r>
            <a:endParaRPr sz="1850" dirty="0">
              <a:latin typeface="Courier New"/>
              <a:cs typeface="Courier New"/>
            </a:endParaRPr>
          </a:p>
          <a:p>
            <a:pPr marL="302260">
              <a:lnSpc>
                <a:spcPts val="1989"/>
              </a:lnSpc>
            </a:pPr>
            <a:r>
              <a:rPr sz="1850" b="1" spc="5" dirty="0">
                <a:latin typeface="Courier New"/>
                <a:cs typeface="Courier New"/>
              </a:rPr>
              <a:t>}</a:t>
            </a:r>
            <a:endParaRPr sz="1850" dirty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1850" b="1" spc="5" dirty="0">
                <a:latin typeface="Courier New"/>
                <a:cs typeface="Courier New"/>
              </a:rPr>
              <a:t>}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335398"/>
            <a:ext cx="92202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List Interface</a:t>
            </a:r>
            <a:endParaRPr sz="4000" b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159" y="1118615"/>
            <a:ext cx="8945245" cy="2461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marR="17780" indent="-320040">
              <a:lnSpc>
                <a:spcPct val="107500"/>
              </a:lnSpc>
              <a:spcBef>
                <a:spcPts val="100"/>
              </a:spcBef>
              <a:buClr>
                <a:srgbClr val="3333CC"/>
              </a:buClr>
              <a:buSzPct val="118867"/>
              <a:buChar char="•"/>
              <a:tabLst>
                <a:tab pos="370205" algn="l"/>
                <a:tab pos="37084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b="1" spc="-15" dirty="0">
                <a:latin typeface="Courier New"/>
                <a:cs typeface="Courier New"/>
              </a:rPr>
              <a:t>List</a:t>
            </a:r>
            <a:r>
              <a:rPr sz="2800" b="1" spc="-810" dirty="0">
                <a:latin typeface="Courier New"/>
                <a:cs typeface="Courier New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interface corresponds </a:t>
            </a:r>
            <a:r>
              <a:rPr sz="2800" spc="-5" dirty="0">
                <a:latin typeface="Times New Roman"/>
                <a:cs typeface="Times New Roman"/>
              </a:rPr>
              <a:t>to an order group of </a:t>
            </a:r>
            <a:r>
              <a:rPr sz="2800" dirty="0">
                <a:latin typeface="Times New Roman"/>
                <a:cs typeface="Times New Roman"/>
              </a:rPr>
              <a:t>elements.  Duplicates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allowed.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Times New Roman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370840" indent="-320040">
              <a:lnSpc>
                <a:spcPct val="100000"/>
              </a:lnSpc>
              <a:buClr>
                <a:srgbClr val="3333CC"/>
              </a:buClr>
              <a:buSzPct val="118867"/>
              <a:buChar char="•"/>
              <a:tabLst>
                <a:tab pos="370205" algn="l"/>
                <a:tab pos="370840" algn="l"/>
              </a:tabLst>
            </a:pPr>
            <a:r>
              <a:rPr sz="2800" spc="-5" dirty="0">
                <a:latin typeface="Times New Roman"/>
                <a:cs typeface="Times New Roman"/>
              </a:rPr>
              <a:t>Extensions compared to the </a:t>
            </a:r>
            <a:r>
              <a:rPr sz="2800" b="1" spc="-10" dirty="0">
                <a:latin typeface="Courier New"/>
                <a:cs typeface="Courier New"/>
              </a:rPr>
              <a:t>Collection</a:t>
            </a:r>
            <a:r>
              <a:rPr sz="2800" b="1" spc="-869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</a:t>
            </a:r>
            <a:endParaRPr sz="2800" dirty="0">
              <a:latin typeface="Times New Roman"/>
              <a:cs typeface="Times New Roman"/>
            </a:endParaRPr>
          </a:p>
          <a:p>
            <a:pPr marL="751840" lvl="1" indent="-274955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51205" algn="l"/>
                <a:tab pos="751840" algn="l"/>
              </a:tabLst>
            </a:pPr>
            <a:r>
              <a:rPr sz="2400" spc="-15" dirty="0">
                <a:latin typeface="Times New Roman"/>
                <a:cs typeface="Times New Roman"/>
              </a:rPr>
              <a:t>Access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elements </a:t>
            </a:r>
            <a:r>
              <a:rPr sz="2400" spc="-10" dirty="0">
                <a:latin typeface="Times New Roman"/>
                <a:cs typeface="Times New Roman"/>
              </a:rPr>
              <a:t>via </a:t>
            </a:r>
            <a:r>
              <a:rPr sz="2400" spc="-15" dirty="0">
                <a:latin typeface="Times New Roman"/>
                <a:cs typeface="Times New Roman"/>
              </a:rPr>
              <a:t>indexes, like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arrays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0319" y="3682365"/>
            <a:ext cx="1460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3333CC"/>
                </a:solidFill>
                <a:latin typeface="Wingdings"/>
                <a:cs typeface="Wingdings"/>
              </a:rPr>
              <a:t></a:t>
            </a:r>
            <a:endParaRPr sz="9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625850"/>
            <a:ext cx="6959600" cy="9906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6080" marR="5080">
              <a:lnSpc>
                <a:spcPts val="2160"/>
              </a:lnSpc>
              <a:spcBef>
                <a:spcPts val="229"/>
              </a:spcBef>
            </a:pPr>
            <a:r>
              <a:rPr sz="1850" b="1" spc="5" dirty="0">
                <a:latin typeface="Courier New"/>
                <a:cs typeface="Courier New"/>
              </a:rPr>
              <a:t>add (int, </a:t>
            </a:r>
            <a:r>
              <a:rPr sz="1850" b="1" spc="10" dirty="0">
                <a:latin typeface="Courier New"/>
                <a:cs typeface="Courier New"/>
              </a:rPr>
              <a:t>Object), get(int), remove(int),  set(int, Object) </a:t>
            </a:r>
            <a:r>
              <a:rPr sz="1850" spc="-15" dirty="0">
                <a:latin typeface="Times New Roman"/>
                <a:cs typeface="Times New Roman"/>
              </a:rPr>
              <a:t>(note </a:t>
            </a:r>
            <a:r>
              <a:rPr sz="1850" spc="-10" dirty="0">
                <a:latin typeface="Times New Roman"/>
                <a:cs typeface="Times New Roman"/>
              </a:rPr>
              <a:t>set </a:t>
            </a:r>
            <a:r>
              <a:rPr sz="1850" spc="5" dirty="0">
                <a:latin typeface="Times New Roman"/>
                <a:cs typeface="Times New Roman"/>
              </a:rPr>
              <a:t>= </a:t>
            </a:r>
            <a:r>
              <a:rPr sz="1850" spc="-15" dirty="0">
                <a:latin typeface="Times New Roman"/>
                <a:cs typeface="Times New Roman"/>
              </a:rPr>
              <a:t>replace </a:t>
            </a:r>
            <a:r>
              <a:rPr sz="1850" spc="-10" dirty="0">
                <a:latin typeface="Times New Roman"/>
                <a:cs typeface="Times New Roman"/>
              </a:rPr>
              <a:t>bad name for the</a:t>
            </a:r>
            <a:r>
              <a:rPr sz="1850" spc="-254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method)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250" spc="-20" dirty="0">
                <a:latin typeface="Times New Roman"/>
                <a:cs typeface="Times New Roman"/>
              </a:rPr>
              <a:t>Search </a:t>
            </a:r>
            <a:r>
              <a:rPr sz="2250" spc="-15" dirty="0">
                <a:latin typeface="Times New Roman"/>
                <a:cs typeface="Times New Roman"/>
              </a:rPr>
              <a:t>for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elements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980" y="4340860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659630"/>
            <a:ext cx="5557520" cy="11760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6080" indent="-213995">
              <a:lnSpc>
                <a:spcPct val="100000"/>
              </a:lnSpc>
              <a:spcBef>
                <a:spcPts val="490"/>
              </a:spcBef>
              <a:buClr>
                <a:srgbClr val="3333CC"/>
              </a:buClr>
              <a:buSzPct val="51351"/>
              <a:buFont typeface="Wingdings"/>
              <a:buChar char=""/>
              <a:tabLst>
                <a:tab pos="386080" algn="l"/>
              </a:tabLst>
            </a:pPr>
            <a:r>
              <a:rPr sz="1850" b="1" spc="15" dirty="0">
                <a:latin typeface="Courier New"/>
                <a:cs typeface="Courier New"/>
              </a:rPr>
              <a:t>indexOf(Object),</a:t>
            </a:r>
            <a:r>
              <a:rPr sz="1850" b="1" spc="-90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lastIndexOf(Object)</a:t>
            </a:r>
            <a:endParaRPr sz="1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250" spc="-15" dirty="0">
                <a:latin typeface="Times New Roman"/>
                <a:cs typeface="Times New Roman"/>
              </a:rPr>
              <a:t>Specialized </a:t>
            </a:r>
            <a:r>
              <a:rPr sz="2250" b="1" spc="-5" dirty="0">
                <a:latin typeface="Courier New"/>
                <a:cs typeface="Courier New"/>
              </a:rPr>
              <a:t>Iterator</a:t>
            </a:r>
            <a:r>
              <a:rPr sz="2250" spc="-5" dirty="0">
                <a:latin typeface="Times New Roman"/>
                <a:cs typeface="Times New Roman"/>
              </a:rPr>
              <a:t>, </a:t>
            </a:r>
            <a:r>
              <a:rPr sz="2250" spc="-15" dirty="0">
                <a:latin typeface="Times New Roman"/>
                <a:cs typeface="Times New Roman"/>
              </a:rPr>
              <a:t>call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b="1" dirty="0">
                <a:latin typeface="Courier New"/>
                <a:cs typeface="Courier New"/>
              </a:rPr>
              <a:t>ListIterator</a:t>
            </a:r>
            <a:endParaRPr sz="22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250" spc="-15" dirty="0">
                <a:latin typeface="Times New Roman"/>
                <a:cs typeface="Times New Roman"/>
              </a:rPr>
              <a:t>Extraction </a:t>
            </a:r>
            <a:r>
              <a:rPr sz="2250" spc="-5" dirty="0">
                <a:latin typeface="Times New Roman"/>
                <a:cs typeface="Times New Roman"/>
              </a:rPr>
              <a:t>of</a:t>
            </a:r>
            <a:r>
              <a:rPr sz="2250" spc="-3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sublist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5980" y="5156200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980" y="5560060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319" y="5907405"/>
            <a:ext cx="525272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51351"/>
              <a:buFont typeface="Wingdings"/>
              <a:buChar char=""/>
              <a:tabLst>
                <a:tab pos="226060" algn="l"/>
              </a:tabLst>
            </a:pPr>
            <a:r>
              <a:rPr sz="1850" b="1" spc="10" dirty="0">
                <a:latin typeface="Courier New"/>
                <a:cs typeface="Courier New"/>
              </a:rPr>
              <a:t>subList(int fromIndex, int</a:t>
            </a:r>
            <a:r>
              <a:rPr sz="1850" b="1" spc="55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toIndex)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59" y="335398"/>
            <a:ext cx="913384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sz="4000" b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List</a:t>
            </a:r>
            <a:r>
              <a:rPr sz="4000" b="1" spc="-13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Interface, 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59" y="1339850"/>
            <a:ext cx="9743441" cy="395916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2800" dirty="0">
                <a:cs typeface="Times New Roman"/>
              </a:rPr>
              <a:t>Further requirements compared to the </a:t>
            </a:r>
            <a:r>
              <a:rPr sz="2800" b="1" spc="-10" dirty="0">
                <a:cs typeface="Courier New"/>
              </a:rPr>
              <a:t>Collection</a:t>
            </a:r>
            <a:r>
              <a:rPr sz="2800" b="1" spc="-880" dirty="0">
                <a:cs typeface="Courier New"/>
              </a:rPr>
              <a:t> </a:t>
            </a:r>
            <a:r>
              <a:rPr sz="2800" spc="-15" dirty="0">
                <a:cs typeface="Times New Roman"/>
              </a:rPr>
              <a:t>Interface</a:t>
            </a:r>
            <a:endParaRPr sz="2800" dirty="0">
              <a:cs typeface="Times New Roman"/>
            </a:endParaRPr>
          </a:p>
          <a:p>
            <a:pPr marL="358140" indent="-320040">
              <a:lnSpc>
                <a:spcPct val="100000"/>
              </a:lnSpc>
              <a:spcBef>
                <a:spcPts val="840"/>
              </a:spcBef>
              <a:buClr>
                <a:srgbClr val="3333CC"/>
              </a:buClr>
              <a:buSzPct val="118867"/>
              <a:buFont typeface="Times New Roman"/>
              <a:buChar char="•"/>
              <a:tabLst>
                <a:tab pos="357505" algn="l"/>
                <a:tab pos="358140" algn="l"/>
              </a:tabLst>
            </a:pPr>
            <a:r>
              <a:rPr sz="2800" b="1" spc="-10" dirty="0">
                <a:cs typeface="Courier New"/>
              </a:rPr>
              <a:t>add(Object)</a:t>
            </a:r>
            <a:r>
              <a:rPr sz="2800" spc="-10" dirty="0">
                <a:cs typeface="Times New Roman"/>
              </a:rPr>
              <a:t>adds </a:t>
            </a:r>
            <a:r>
              <a:rPr sz="2800" spc="-5" dirty="0">
                <a:cs typeface="Times New Roman"/>
              </a:rPr>
              <a:t>at the end of the</a:t>
            </a:r>
            <a:r>
              <a:rPr sz="2800" spc="25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list.</a:t>
            </a:r>
          </a:p>
          <a:p>
            <a:pPr marL="358140" indent="-320040">
              <a:lnSpc>
                <a:spcPct val="100000"/>
              </a:lnSpc>
              <a:spcBef>
                <a:spcPts val="1080"/>
              </a:spcBef>
              <a:buClr>
                <a:srgbClr val="3333CC"/>
              </a:buClr>
              <a:buSzPct val="118867"/>
              <a:buFont typeface="Times New Roman"/>
              <a:buChar char="•"/>
              <a:tabLst>
                <a:tab pos="357505" algn="l"/>
                <a:tab pos="358140" algn="l"/>
              </a:tabLst>
            </a:pPr>
            <a:r>
              <a:rPr sz="2800" b="1" spc="-20" dirty="0">
                <a:cs typeface="Courier New"/>
              </a:rPr>
              <a:t>remove(Object)</a:t>
            </a:r>
            <a:r>
              <a:rPr sz="2800" spc="-20" dirty="0">
                <a:cs typeface="Times New Roman"/>
              </a:rPr>
              <a:t>removes </a:t>
            </a:r>
            <a:r>
              <a:rPr sz="2800" spc="-10" dirty="0">
                <a:cs typeface="Times New Roman"/>
              </a:rPr>
              <a:t>at </a:t>
            </a:r>
            <a:r>
              <a:rPr sz="2800" spc="-15" dirty="0">
                <a:cs typeface="Times New Roman"/>
              </a:rPr>
              <a:t>the start </a:t>
            </a:r>
            <a:r>
              <a:rPr sz="2800" spc="-10" dirty="0">
                <a:cs typeface="Times New Roman"/>
              </a:rPr>
              <a:t>of </a:t>
            </a:r>
            <a:r>
              <a:rPr sz="2800" spc="-15" dirty="0">
                <a:cs typeface="Times New Roman"/>
              </a:rPr>
              <a:t>the</a:t>
            </a:r>
            <a:r>
              <a:rPr sz="2800" spc="235" dirty="0">
                <a:cs typeface="Times New Roman"/>
              </a:rPr>
              <a:t> </a:t>
            </a:r>
            <a:r>
              <a:rPr sz="2800" spc="-15" dirty="0">
                <a:cs typeface="Times New Roman"/>
              </a:rPr>
              <a:t>list.</a:t>
            </a:r>
            <a:endParaRPr sz="2800" dirty="0">
              <a:cs typeface="Times New Roman"/>
            </a:endParaRPr>
          </a:p>
          <a:p>
            <a:pPr marL="358140" marR="304165" indent="-320040">
              <a:lnSpc>
                <a:spcPct val="105700"/>
              </a:lnSpc>
              <a:spcBef>
                <a:spcPts val="835"/>
              </a:spcBef>
              <a:buClr>
                <a:srgbClr val="3333CC"/>
              </a:buClr>
              <a:buSzPct val="118867"/>
              <a:buFont typeface="Times New Roman"/>
              <a:buChar char="•"/>
              <a:tabLst>
                <a:tab pos="357505" algn="l"/>
                <a:tab pos="358140" algn="l"/>
              </a:tabLst>
            </a:pPr>
            <a:r>
              <a:rPr sz="2800" b="1" spc="-15" dirty="0">
                <a:cs typeface="Courier New"/>
              </a:rPr>
              <a:t>list1.equals(list2)</a:t>
            </a:r>
            <a:r>
              <a:rPr sz="2800" spc="-15" dirty="0">
                <a:cs typeface="Times New Roman"/>
              </a:rPr>
              <a:t>the </a:t>
            </a:r>
            <a:r>
              <a:rPr sz="2800" spc="-5" dirty="0">
                <a:cs typeface="Times New Roman"/>
              </a:rPr>
              <a:t>ordering of the elements is  </a:t>
            </a:r>
            <a:r>
              <a:rPr sz="2800" spc="-10" dirty="0">
                <a:cs typeface="Times New Roman"/>
              </a:rPr>
              <a:t>taken into</a:t>
            </a:r>
            <a:r>
              <a:rPr sz="2800" spc="-5" dirty="0">
                <a:cs typeface="Times New Roman"/>
              </a:rPr>
              <a:t> </a:t>
            </a:r>
            <a:r>
              <a:rPr sz="2800" spc="-10" dirty="0">
                <a:cs typeface="Times New Roman"/>
              </a:rPr>
              <a:t>consideration.</a:t>
            </a:r>
            <a:endParaRPr sz="2800" dirty="0">
              <a:cs typeface="Times New Roman"/>
            </a:endParaRPr>
          </a:p>
          <a:p>
            <a:pPr marL="358140" indent="-32004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118867"/>
              <a:buChar char="•"/>
              <a:tabLst>
                <a:tab pos="357505" algn="l"/>
                <a:tab pos="358140" algn="l"/>
              </a:tabLst>
            </a:pPr>
            <a:r>
              <a:rPr sz="2800" dirty="0">
                <a:cs typeface="Times New Roman"/>
              </a:rPr>
              <a:t>Extra requirements to the method</a:t>
            </a:r>
            <a:r>
              <a:rPr sz="2800" spc="40" dirty="0">
                <a:cs typeface="Times New Roman"/>
              </a:rPr>
              <a:t> </a:t>
            </a:r>
            <a:r>
              <a:rPr sz="2800" b="1" spc="-10" dirty="0">
                <a:cs typeface="Courier New"/>
              </a:rPr>
              <a:t>hashCode</a:t>
            </a:r>
            <a:r>
              <a:rPr sz="2800" spc="-10" dirty="0">
                <a:cs typeface="Times New Roman"/>
              </a:rPr>
              <a:t>.</a:t>
            </a:r>
            <a:endParaRPr sz="2800" dirty="0">
              <a:cs typeface="Times New Roman"/>
            </a:endParaRPr>
          </a:p>
          <a:p>
            <a:pPr marL="739140" lvl="1" indent="-274320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38505" algn="l"/>
                <a:tab pos="739140" algn="l"/>
              </a:tabLst>
            </a:pPr>
            <a:r>
              <a:rPr sz="2400" b="1" dirty="0">
                <a:cs typeface="Courier New"/>
              </a:rPr>
              <a:t>list1.equals(list2)</a:t>
            </a:r>
            <a:r>
              <a:rPr sz="2400" b="1" spc="-885" dirty="0">
                <a:cs typeface="Courier New"/>
              </a:rPr>
              <a:t> </a:t>
            </a:r>
            <a:r>
              <a:rPr sz="2400" spc="-5" dirty="0">
                <a:cs typeface="Times New Roman"/>
              </a:rPr>
              <a:t>implies </a:t>
            </a:r>
            <a:r>
              <a:rPr sz="2400" spc="-10" dirty="0">
                <a:cs typeface="Times New Roman"/>
              </a:rPr>
              <a:t>that</a:t>
            </a:r>
            <a:endParaRPr sz="2400" dirty="0"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sz="2400" b="1" dirty="0">
                <a:cs typeface="Courier New"/>
              </a:rPr>
              <a:t>list1.hashCode()==list2.hashCode()</a:t>
            </a:r>
            <a:endParaRPr sz="2400" dirty="0"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47" y="196850"/>
            <a:ext cx="7696199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Collections </a:t>
            </a:r>
            <a:r>
              <a:rPr sz="40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</a:t>
            </a:r>
            <a:r>
              <a:rPr sz="4000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247" y="806450"/>
            <a:ext cx="9184641" cy="648446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08940" indent="-32004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118867"/>
              <a:buChar char="•"/>
              <a:tabLst>
                <a:tab pos="408305" algn="l"/>
                <a:tab pos="408940" algn="l"/>
              </a:tabLst>
            </a:pPr>
            <a:r>
              <a:rPr sz="2800" spc="-55" dirty="0">
                <a:cs typeface="Times New Roman"/>
              </a:rPr>
              <a:t>Arrays</a:t>
            </a:r>
            <a:endParaRPr sz="2800" dirty="0">
              <a:cs typeface="Times New Roman"/>
            </a:endParaRPr>
          </a:p>
          <a:p>
            <a:pPr marL="789940" lvl="1" indent="-27495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89305" algn="l"/>
                <a:tab pos="789940" algn="l"/>
              </a:tabLst>
            </a:pPr>
            <a:r>
              <a:rPr sz="2400" dirty="0">
                <a:cs typeface="Times New Roman"/>
              </a:rPr>
              <a:t>Has </a:t>
            </a:r>
            <a:r>
              <a:rPr sz="2400" spc="-10" dirty="0">
                <a:cs typeface="Times New Roman"/>
              </a:rPr>
              <a:t>special </a:t>
            </a:r>
            <a:r>
              <a:rPr sz="2400" spc="-5" dirty="0">
                <a:cs typeface="Times New Roman"/>
              </a:rPr>
              <a:t>language</a:t>
            </a:r>
            <a:r>
              <a:rPr sz="2400" spc="-7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support</a:t>
            </a:r>
            <a:endParaRPr sz="2400" dirty="0">
              <a:cs typeface="Times New Roman"/>
            </a:endParaRPr>
          </a:p>
          <a:p>
            <a:pPr marL="408940" indent="-320675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118867"/>
              <a:buChar char="•"/>
              <a:tabLst>
                <a:tab pos="408305" algn="l"/>
                <a:tab pos="408940" algn="l"/>
              </a:tabLst>
            </a:pPr>
            <a:r>
              <a:rPr sz="2800" dirty="0">
                <a:cs typeface="Times New Roman"/>
              </a:rPr>
              <a:t>Iterators</a:t>
            </a:r>
          </a:p>
          <a:p>
            <a:pPr marL="789940" lvl="1" indent="-274955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89305" algn="l"/>
                <a:tab pos="789940" algn="l"/>
              </a:tabLst>
            </a:pPr>
            <a:r>
              <a:rPr sz="2400" b="1" dirty="0">
                <a:cs typeface="Courier New"/>
              </a:rPr>
              <a:t>Iterator</a:t>
            </a:r>
            <a:r>
              <a:rPr sz="2400" b="1" spc="-890" dirty="0">
                <a:cs typeface="Courier New"/>
              </a:rPr>
              <a:t> </a:t>
            </a:r>
            <a:endParaRPr sz="2400" dirty="0">
              <a:cs typeface="Times New Roman"/>
            </a:endParaRPr>
          </a:p>
          <a:p>
            <a:pPr marL="408940" indent="-32004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118867"/>
              <a:buChar char="•"/>
              <a:tabLst>
                <a:tab pos="408305" algn="l"/>
                <a:tab pos="408940" algn="l"/>
              </a:tabLst>
            </a:pPr>
            <a:r>
              <a:rPr sz="2800" spc="-10" dirty="0">
                <a:cs typeface="Times New Roman"/>
              </a:rPr>
              <a:t>Collections (also called</a:t>
            </a:r>
            <a:r>
              <a:rPr sz="2800" spc="-55" dirty="0">
                <a:cs typeface="Times New Roman"/>
              </a:rPr>
              <a:t> </a:t>
            </a:r>
            <a:r>
              <a:rPr sz="2800" spc="-10" dirty="0">
                <a:cs typeface="Times New Roman"/>
              </a:rPr>
              <a:t>containers)</a:t>
            </a:r>
            <a:endParaRPr sz="2800" dirty="0">
              <a:cs typeface="Times New Roman"/>
            </a:endParaRPr>
          </a:p>
          <a:p>
            <a:pPr marL="789940" lvl="1" indent="-27432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89305" algn="l"/>
                <a:tab pos="789940" algn="l"/>
              </a:tabLst>
            </a:pPr>
            <a:r>
              <a:rPr sz="2400" b="1" dirty="0">
                <a:cs typeface="Courier New"/>
              </a:rPr>
              <a:t>Collection</a:t>
            </a:r>
            <a:r>
              <a:rPr sz="2400" b="1" spc="-890" dirty="0">
                <a:cs typeface="Courier New"/>
              </a:rPr>
              <a:t> </a:t>
            </a:r>
            <a:endParaRPr sz="2400" dirty="0">
              <a:cs typeface="Times New Roman"/>
            </a:endParaRPr>
          </a:p>
          <a:p>
            <a:pPr marL="789940" lvl="1" indent="-274320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89305" algn="l"/>
                <a:tab pos="789940" algn="l"/>
              </a:tabLst>
            </a:pPr>
            <a:r>
              <a:rPr sz="2400" b="1" spc="-5" dirty="0">
                <a:cs typeface="Courier New"/>
              </a:rPr>
              <a:t>Set</a:t>
            </a:r>
            <a:r>
              <a:rPr sz="2400" b="1" spc="-815" dirty="0">
                <a:cs typeface="Courier New"/>
              </a:rPr>
              <a:t> </a:t>
            </a:r>
            <a:endParaRPr sz="2400" dirty="0">
              <a:cs typeface="Times New Roman"/>
            </a:endParaRPr>
          </a:p>
          <a:p>
            <a:pPr marL="1163320" lvl="2" indent="-213360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51351"/>
              <a:buFont typeface="Wingdings"/>
              <a:buChar char=""/>
              <a:tabLst>
                <a:tab pos="1163320" algn="l"/>
              </a:tabLst>
            </a:pPr>
            <a:r>
              <a:rPr sz="2000" b="1" spc="15" dirty="0" err="1">
                <a:cs typeface="Courier New"/>
              </a:rPr>
              <a:t>HashSet</a:t>
            </a:r>
            <a:r>
              <a:rPr sz="2000" b="1" spc="-680" dirty="0">
                <a:cs typeface="Courier New"/>
              </a:rPr>
              <a:t> </a:t>
            </a:r>
            <a:endParaRPr lang="en-US" sz="2000" spc="-15" dirty="0">
              <a:cs typeface="Times New Roman"/>
            </a:endParaRPr>
          </a:p>
          <a:p>
            <a:pPr marL="1163320" lvl="2" indent="-213360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51351"/>
              <a:buFont typeface="Wingdings"/>
              <a:buChar char=""/>
              <a:tabLst>
                <a:tab pos="1163320" algn="l"/>
              </a:tabLst>
            </a:pPr>
            <a:r>
              <a:rPr sz="2000" b="1" spc="15" dirty="0" err="1">
                <a:cs typeface="Courier New"/>
              </a:rPr>
              <a:t>TreeSet</a:t>
            </a:r>
            <a:r>
              <a:rPr sz="2000" b="1" spc="-675">
                <a:cs typeface="Courier New"/>
              </a:rPr>
              <a:t> </a:t>
            </a:r>
            <a:endParaRPr sz="2000" dirty="0">
              <a:cs typeface="Times New Roman"/>
            </a:endParaRPr>
          </a:p>
          <a:p>
            <a:pPr marL="789940" lvl="1" indent="-274955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89305" algn="l"/>
                <a:tab pos="789940" algn="l"/>
              </a:tabLst>
            </a:pPr>
            <a:r>
              <a:rPr sz="2400" b="1" spc="10" dirty="0">
                <a:cs typeface="Courier New"/>
              </a:rPr>
              <a:t>List</a:t>
            </a:r>
            <a:r>
              <a:rPr sz="2400" b="1" spc="-850" dirty="0">
                <a:cs typeface="Courier New"/>
              </a:rPr>
              <a:t> </a:t>
            </a:r>
            <a:endParaRPr sz="2400" dirty="0">
              <a:cs typeface="Times New Roman"/>
            </a:endParaRPr>
          </a:p>
          <a:p>
            <a:pPr marL="1163320" lvl="2" indent="-213995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51351"/>
              <a:buFont typeface="Wingdings"/>
              <a:buChar char=""/>
              <a:tabLst>
                <a:tab pos="1163320" algn="l"/>
              </a:tabLst>
            </a:pPr>
            <a:r>
              <a:rPr sz="2000" b="1" spc="10" dirty="0" err="1">
                <a:cs typeface="Courier New"/>
              </a:rPr>
              <a:t>ArrayList</a:t>
            </a:r>
            <a:r>
              <a:rPr sz="2000" b="1" spc="-620" dirty="0">
                <a:cs typeface="Courier New"/>
              </a:rPr>
              <a:t> </a:t>
            </a:r>
            <a:endParaRPr lang="en-US" sz="2000" b="1" spc="-620" dirty="0">
              <a:cs typeface="Courier New"/>
            </a:endParaRPr>
          </a:p>
          <a:p>
            <a:pPr marL="1163320" lvl="2" indent="-213995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51351"/>
              <a:buFont typeface="Wingdings"/>
              <a:buChar char=""/>
              <a:tabLst>
                <a:tab pos="1163320" algn="l"/>
              </a:tabLst>
            </a:pPr>
            <a:r>
              <a:rPr sz="2000" b="1" spc="10" dirty="0" err="1">
                <a:cs typeface="Courier New"/>
              </a:rPr>
              <a:t>LinkedList</a:t>
            </a:r>
            <a:endParaRPr sz="2000" dirty="0">
              <a:cs typeface="Times New Roman"/>
            </a:endParaRPr>
          </a:p>
          <a:p>
            <a:pPr marL="789940" lvl="1" indent="-274955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89305" algn="l"/>
                <a:tab pos="789940" algn="l"/>
              </a:tabLst>
            </a:pPr>
            <a:r>
              <a:rPr sz="2400" b="1" spc="-5" dirty="0">
                <a:cs typeface="Courier New"/>
              </a:rPr>
              <a:t>Map</a:t>
            </a:r>
            <a:r>
              <a:rPr sz="2400" b="1" spc="-815" dirty="0">
                <a:cs typeface="Courier New"/>
              </a:rPr>
              <a:t> </a:t>
            </a:r>
            <a:endParaRPr sz="2400" dirty="0">
              <a:cs typeface="Times New Roman"/>
            </a:endParaRPr>
          </a:p>
          <a:p>
            <a:pPr marL="1163320" lvl="2" indent="-213995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51351"/>
              <a:buFont typeface="Wingdings"/>
              <a:buChar char=""/>
              <a:tabLst>
                <a:tab pos="1163320" algn="l"/>
              </a:tabLst>
            </a:pPr>
            <a:r>
              <a:rPr sz="2000" b="1" spc="15" dirty="0" err="1">
                <a:cs typeface="Courier New"/>
              </a:rPr>
              <a:t>HashMap</a:t>
            </a:r>
            <a:endParaRPr lang="en-US" sz="2000" b="1" spc="-680" dirty="0">
              <a:cs typeface="Courier New"/>
            </a:endParaRPr>
          </a:p>
          <a:p>
            <a:pPr marL="1163320" lvl="2" indent="-213995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51351"/>
              <a:buFont typeface="Wingdings"/>
              <a:buChar char=""/>
              <a:tabLst>
                <a:tab pos="1163320" algn="l"/>
              </a:tabLst>
            </a:pPr>
            <a:r>
              <a:rPr sz="2000" b="1" spc="15" dirty="0" err="1">
                <a:cs typeface="Courier New"/>
              </a:rPr>
              <a:t>TreeMap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874" y="374134"/>
            <a:ext cx="9021226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sz="4000" b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List</a:t>
            </a:r>
            <a:r>
              <a:rPr sz="4000" b="1" spc="-13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 </a:t>
            </a:r>
            <a:r>
              <a:rPr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Interface, 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73480"/>
            <a:ext cx="7760334" cy="1109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10"/>
              </a:spcBef>
            </a:pPr>
            <a:r>
              <a:rPr sz="1850" b="1" spc="10" dirty="0">
                <a:latin typeface="Courier New"/>
                <a:cs typeface="Courier New"/>
              </a:rPr>
              <a:t>public interface List extends Collection</a:t>
            </a:r>
            <a:r>
              <a:rPr sz="1850" b="1" dirty="0">
                <a:latin typeface="Courier New"/>
                <a:cs typeface="Courier New"/>
              </a:rPr>
              <a:t> </a:t>
            </a:r>
            <a:r>
              <a:rPr sz="1850" b="1" spc="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86740" marR="4013200" indent="-5080">
              <a:lnSpc>
                <a:spcPts val="2100"/>
              </a:lnSpc>
              <a:spcBef>
                <a:spcPts val="110"/>
              </a:spcBef>
            </a:pPr>
            <a:r>
              <a:rPr sz="1850" b="1" spc="10" dirty="0">
                <a:latin typeface="Courier New"/>
                <a:cs typeface="Courier New"/>
              </a:rPr>
              <a:t>// Positional </a:t>
            </a:r>
            <a:r>
              <a:rPr sz="1850" b="1" spc="15" dirty="0">
                <a:latin typeface="Courier New"/>
                <a:cs typeface="Courier New"/>
              </a:rPr>
              <a:t>Access  </a:t>
            </a:r>
            <a:r>
              <a:rPr sz="1850" b="1" spc="10" dirty="0">
                <a:latin typeface="Courier New"/>
                <a:cs typeface="Courier New"/>
              </a:rPr>
              <a:t>Object get(int </a:t>
            </a:r>
            <a:r>
              <a:rPr sz="1850" b="1" spc="15" dirty="0">
                <a:latin typeface="Courier New"/>
                <a:cs typeface="Courier New"/>
              </a:rPr>
              <a:t>index);</a:t>
            </a:r>
            <a:endParaRPr sz="1850">
              <a:latin typeface="Courier New"/>
              <a:cs typeface="Courier New"/>
            </a:endParaRPr>
          </a:p>
          <a:p>
            <a:pPr marL="585470">
              <a:lnSpc>
                <a:spcPts val="2050"/>
              </a:lnSpc>
            </a:pPr>
            <a:r>
              <a:rPr sz="1850" b="1" spc="10" dirty="0">
                <a:latin typeface="Courier New"/>
                <a:cs typeface="Courier New"/>
              </a:rPr>
              <a:t>Object set(int index, Object element); //</a:t>
            </a:r>
            <a:r>
              <a:rPr sz="1850" b="1" spc="150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Optional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40" y="2240279"/>
            <a:ext cx="5183505" cy="5683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-635">
              <a:lnSpc>
                <a:spcPts val="2039"/>
              </a:lnSpc>
              <a:spcBef>
                <a:spcPts val="325"/>
              </a:spcBef>
            </a:pPr>
            <a:r>
              <a:rPr sz="1850" b="1" spc="10" dirty="0">
                <a:latin typeface="Courier New"/>
                <a:cs typeface="Courier New"/>
              </a:rPr>
              <a:t>void add(int index, Object </a:t>
            </a:r>
            <a:r>
              <a:rPr sz="1850" b="1" spc="15" dirty="0">
                <a:latin typeface="Courier New"/>
                <a:cs typeface="Courier New"/>
              </a:rPr>
              <a:t>element);  </a:t>
            </a:r>
            <a:r>
              <a:rPr sz="1850" b="1" spc="10" dirty="0">
                <a:latin typeface="Courier New"/>
                <a:cs typeface="Courier New"/>
              </a:rPr>
              <a:t>Object remove(int</a:t>
            </a:r>
            <a:r>
              <a:rPr sz="1850" b="1" spc="35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index);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1915" y="2240279"/>
            <a:ext cx="160274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>
              <a:lnSpc>
                <a:spcPts val="2130"/>
              </a:lnSpc>
              <a:spcBef>
                <a:spcPts val="110"/>
              </a:spcBef>
            </a:pPr>
            <a:r>
              <a:rPr sz="1850" b="1" spc="10" dirty="0">
                <a:latin typeface="Courier New"/>
                <a:cs typeface="Courier New"/>
              </a:rPr>
              <a:t>//</a:t>
            </a:r>
            <a:r>
              <a:rPr sz="1850" b="1" spc="-70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Optional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50" b="1" spc="10" dirty="0">
                <a:latin typeface="Courier New"/>
                <a:cs typeface="Courier New"/>
              </a:rPr>
              <a:t>//</a:t>
            </a:r>
            <a:r>
              <a:rPr sz="1850" b="1" spc="-70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Optional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766059"/>
            <a:ext cx="7668259" cy="3832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6515" algn="r">
              <a:lnSpc>
                <a:spcPts val="2160"/>
              </a:lnSpc>
              <a:spcBef>
                <a:spcPts val="110"/>
              </a:spcBef>
            </a:pPr>
            <a:r>
              <a:rPr sz="1850" b="1" spc="10" dirty="0">
                <a:latin typeface="Courier New"/>
                <a:cs typeface="Courier New"/>
              </a:rPr>
              <a:t>abstract boolean addAll(int index, Collection</a:t>
            </a:r>
            <a:r>
              <a:rPr sz="1850" b="1" spc="175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c);</a:t>
            </a:r>
            <a:endParaRPr sz="1850">
              <a:latin typeface="Courier New"/>
              <a:cs typeface="Courier New"/>
            </a:endParaRPr>
          </a:p>
          <a:p>
            <a:pPr marR="5080" algn="r">
              <a:lnSpc>
                <a:spcPts val="2160"/>
              </a:lnSpc>
            </a:pPr>
            <a:r>
              <a:rPr sz="1850" b="1" spc="10" dirty="0">
                <a:latin typeface="Courier New"/>
                <a:cs typeface="Courier New"/>
              </a:rPr>
              <a:t>//</a:t>
            </a:r>
            <a:r>
              <a:rPr sz="1850" b="1" spc="-55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Optional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579120">
              <a:lnSpc>
                <a:spcPts val="2130"/>
              </a:lnSpc>
              <a:spcBef>
                <a:spcPts val="5"/>
              </a:spcBef>
            </a:pPr>
            <a:r>
              <a:rPr sz="1850" b="1" spc="5" dirty="0">
                <a:latin typeface="Courier New"/>
                <a:cs typeface="Courier New"/>
              </a:rPr>
              <a:t>// </a:t>
            </a:r>
            <a:r>
              <a:rPr sz="1850" b="1" spc="10" dirty="0">
                <a:latin typeface="Courier New"/>
                <a:cs typeface="Courier New"/>
              </a:rPr>
              <a:t>Search</a:t>
            </a:r>
            <a:endParaRPr sz="1850">
              <a:latin typeface="Courier New"/>
              <a:cs typeface="Courier New"/>
            </a:endParaRPr>
          </a:p>
          <a:p>
            <a:pPr marL="586740" marR="3350895">
              <a:lnSpc>
                <a:spcPts val="2100"/>
              </a:lnSpc>
              <a:spcBef>
                <a:spcPts val="80"/>
              </a:spcBef>
            </a:pPr>
            <a:r>
              <a:rPr sz="1850" b="1" spc="10" dirty="0">
                <a:latin typeface="Courier New"/>
                <a:cs typeface="Courier New"/>
              </a:rPr>
              <a:t>int </a:t>
            </a:r>
            <a:r>
              <a:rPr sz="1850" b="1" spc="15" dirty="0">
                <a:latin typeface="Courier New"/>
                <a:cs typeface="Courier New"/>
              </a:rPr>
              <a:t>indexOf(Object o);  </a:t>
            </a:r>
            <a:r>
              <a:rPr sz="1850" b="1" spc="10" dirty="0">
                <a:latin typeface="Courier New"/>
                <a:cs typeface="Courier New"/>
              </a:rPr>
              <a:t>int </a:t>
            </a:r>
            <a:r>
              <a:rPr sz="1850" b="1" spc="15" dirty="0">
                <a:latin typeface="Courier New"/>
                <a:cs typeface="Courier New"/>
              </a:rPr>
              <a:t>lastIndexOf(Object</a:t>
            </a:r>
            <a:r>
              <a:rPr sz="1850" b="1" spc="-35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o);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 marL="579120">
              <a:lnSpc>
                <a:spcPts val="2130"/>
              </a:lnSpc>
            </a:pPr>
            <a:r>
              <a:rPr sz="1850" b="1" spc="10" dirty="0">
                <a:latin typeface="Courier New"/>
                <a:cs typeface="Courier New"/>
              </a:rPr>
              <a:t>//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20" dirty="0">
                <a:latin typeface="Courier New"/>
                <a:cs typeface="Courier New"/>
              </a:rPr>
              <a:t>Iteration</a:t>
            </a:r>
            <a:endParaRPr sz="1850">
              <a:latin typeface="Courier New"/>
              <a:cs typeface="Courier New"/>
            </a:endParaRPr>
          </a:p>
          <a:p>
            <a:pPr marL="581660" marR="1787525" indent="-2540">
              <a:lnSpc>
                <a:spcPts val="2100"/>
              </a:lnSpc>
              <a:spcBef>
                <a:spcPts val="80"/>
              </a:spcBef>
            </a:pPr>
            <a:r>
              <a:rPr sz="1850" b="1" spc="15" dirty="0">
                <a:latin typeface="Courier New"/>
                <a:cs typeface="Courier New"/>
              </a:rPr>
              <a:t>ListIterator listIterator();  ListIterator listIterator(int</a:t>
            </a:r>
            <a:r>
              <a:rPr sz="1850" b="1" spc="-70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index);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ourier New"/>
              <a:cs typeface="Courier New"/>
            </a:endParaRPr>
          </a:p>
          <a:p>
            <a:pPr marL="579120">
              <a:lnSpc>
                <a:spcPts val="2160"/>
              </a:lnSpc>
            </a:pPr>
            <a:r>
              <a:rPr sz="1850" b="1" spc="10" dirty="0">
                <a:latin typeface="Courier New"/>
                <a:cs typeface="Courier New"/>
              </a:rPr>
              <a:t>//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20" dirty="0">
                <a:latin typeface="Courier New"/>
                <a:cs typeface="Courier New"/>
              </a:rPr>
              <a:t>Range-view</a:t>
            </a:r>
            <a:endParaRPr sz="1850">
              <a:latin typeface="Courier New"/>
              <a:cs typeface="Courier New"/>
            </a:endParaRPr>
          </a:p>
          <a:p>
            <a:pPr marL="584200">
              <a:lnSpc>
                <a:spcPts val="2140"/>
              </a:lnSpc>
            </a:pPr>
            <a:r>
              <a:rPr sz="1850" b="1" spc="10" dirty="0">
                <a:latin typeface="Courier New"/>
                <a:cs typeface="Courier New"/>
              </a:rPr>
              <a:t>List subList(int from, int</a:t>
            </a:r>
            <a:r>
              <a:rPr sz="1850" b="1" spc="65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to);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680"/>
              </a:lnSpc>
            </a:pPr>
            <a:r>
              <a:rPr sz="2250" spc="10" dirty="0">
                <a:latin typeface="Times New Roman"/>
                <a:cs typeface="Times New Roman"/>
              </a:rPr>
              <a:t>}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59" y="335398"/>
            <a:ext cx="969264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b="1" spc="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ArrayList</a:t>
            </a:r>
            <a:r>
              <a:rPr lang="en-US" sz="40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 and </a:t>
            </a:r>
            <a:r>
              <a:rPr lang="en-US" sz="4000" b="1" spc="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LinkedList</a:t>
            </a:r>
            <a:r>
              <a:rPr lang="en-US" sz="40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 Classes</a:t>
            </a:r>
            <a:endParaRPr sz="4000" b="1" spc="-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458" y="1118615"/>
            <a:ext cx="9692641" cy="372012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3540" indent="-32004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118867"/>
              <a:buChar char="•"/>
              <a:tabLst>
                <a:tab pos="382905" algn="l"/>
                <a:tab pos="383540" algn="l"/>
              </a:tabLst>
            </a:pPr>
            <a:r>
              <a:rPr sz="2650" spc="-10" dirty="0">
                <a:latin typeface="Times New Roman"/>
                <a:cs typeface="Times New Roman"/>
              </a:rPr>
              <a:t>The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classes</a:t>
            </a:r>
            <a:r>
              <a:rPr sz="2650" spc="50" dirty="0">
                <a:latin typeface="Times New Roman"/>
                <a:cs typeface="Times New Roman"/>
              </a:rPr>
              <a:t> </a:t>
            </a:r>
            <a:r>
              <a:rPr sz="2650" b="1" spc="-20" dirty="0">
                <a:latin typeface="Courier New"/>
                <a:cs typeface="Courier New"/>
              </a:rPr>
              <a:t>ArrayList</a:t>
            </a:r>
            <a:r>
              <a:rPr sz="2650" b="1" spc="-950" dirty="0">
                <a:latin typeface="Courier New"/>
                <a:cs typeface="Courier New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and</a:t>
            </a:r>
            <a:r>
              <a:rPr sz="2650" spc="6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Courier New"/>
                <a:cs typeface="Courier New"/>
              </a:rPr>
              <a:t>LinkedList</a:t>
            </a:r>
            <a:r>
              <a:rPr sz="2650" b="1" spc="-1000" dirty="0">
                <a:latin typeface="Courier New"/>
                <a:cs typeface="Courier New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implement the</a:t>
            </a:r>
            <a:endParaRPr sz="2650" dirty="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240"/>
              </a:spcBef>
            </a:pPr>
            <a:r>
              <a:rPr sz="2650" b="1" spc="-15" dirty="0">
                <a:latin typeface="Courier New"/>
                <a:cs typeface="Courier New"/>
              </a:rPr>
              <a:t>List</a:t>
            </a:r>
            <a:r>
              <a:rPr sz="2650" b="1" spc="-944" dirty="0">
                <a:latin typeface="Courier New"/>
                <a:cs typeface="Courier New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interface.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383540" marR="55880" indent="-320040">
              <a:lnSpc>
                <a:spcPct val="107500"/>
              </a:lnSpc>
              <a:buClr>
                <a:srgbClr val="3333CC"/>
              </a:buClr>
              <a:buSzPct val="118867"/>
              <a:buFont typeface="Times New Roman"/>
              <a:buChar char="•"/>
              <a:tabLst>
                <a:tab pos="382905" algn="l"/>
                <a:tab pos="383540" algn="l"/>
              </a:tabLst>
            </a:pPr>
            <a:r>
              <a:rPr sz="2650" b="1" spc="-20" dirty="0">
                <a:latin typeface="Courier New"/>
                <a:cs typeface="Courier New"/>
              </a:rPr>
              <a:t>ArrayList</a:t>
            </a:r>
            <a:r>
              <a:rPr sz="2650" b="1" spc="-825" dirty="0">
                <a:latin typeface="Courier New"/>
                <a:cs typeface="Courier New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is an array based implementation where elements  can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be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accessed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directly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via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the</a:t>
            </a:r>
            <a:r>
              <a:rPr sz="2650" spc="105" dirty="0">
                <a:latin typeface="Times New Roman"/>
                <a:cs typeface="Times New Roman"/>
              </a:rPr>
              <a:t> </a:t>
            </a:r>
            <a:r>
              <a:rPr sz="2650" b="1" dirty="0">
                <a:latin typeface="Courier New"/>
                <a:cs typeface="Courier New"/>
              </a:rPr>
              <a:t>get</a:t>
            </a:r>
            <a:r>
              <a:rPr sz="2650" b="1" spc="-975" dirty="0">
                <a:latin typeface="Courier New"/>
                <a:cs typeface="Courier New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and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b="1" dirty="0">
                <a:latin typeface="Courier New"/>
                <a:cs typeface="Courier New"/>
              </a:rPr>
              <a:t>set</a:t>
            </a:r>
            <a:r>
              <a:rPr sz="2650" b="1" spc="-980" dirty="0">
                <a:latin typeface="Courier New"/>
                <a:cs typeface="Courier New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methods.</a:t>
            </a:r>
            <a:endParaRPr sz="2650" dirty="0">
              <a:latin typeface="Times New Roman"/>
              <a:cs typeface="Times New Roman"/>
            </a:endParaRPr>
          </a:p>
          <a:p>
            <a:pPr marL="764540" lvl="1" indent="-27495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63905" algn="l"/>
                <a:tab pos="764540" algn="l"/>
              </a:tabLst>
            </a:pPr>
            <a:r>
              <a:rPr sz="2250" spc="-20" dirty="0">
                <a:latin typeface="Times New Roman"/>
                <a:cs typeface="Times New Roman"/>
              </a:rPr>
              <a:t>Default choice </a:t>
            </a:r>
            <a:r>
              <a:rPr sz="2250" spc="-15" dirty="0">
                <a:latin typeface="Times New Roman"/>
                <a:cs typeface="Times New Roman"/>
              </a:rPr>
              <a:t>for </a:t>
            </a:r>
            <a:r>
              <a:rPr sz="2250" spc="-20" dirty="0">
                <a:latin typeface="Times New Roman"/>
                <a:cs typeface="Times New Roman"/>
              </a:rPr>
              <a:t>simple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sequence.</a:t>
            </a:r>
            <a:endParaRPr sz="22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3700" dirty="0">
              <a:latin typeface="Times New Roman"/>
              <a:cs typeface="Times New Roman"/>
            </a:endParaRPr>
          </a:p>
          <a:p>
            <a:pPr marL="383540" indent="-32067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118867"/>
              <a:buFont typeface="Times New Roman"/>
              <a:buChar char="•"/>
              <a:tabLst>
                <a:tab pos="382905" algn="l"/>
                <a:tab pos="383540" algn="l"/>
              </a:tabLst>
            </a:pPr>
            <a:r>
              <a:rPr sz="2650" b="1" spc="-10" dirty="0">
                <a:latin typeface="Courier New"/>
                <a:cs typeface="Courier New"/>
              </a:rPr>
              <a:t>LinkedList</a:t>
            </a:r>
            <a:r>
              <a:rPr sz="2650" b="1" spc="-885" dirty="0">
                <a:latin typeface="Courier New"/>
                <a:cs typeface="Courier New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is </a:t>
            </a:r>
            <a:r>
              <a:rPr sz="2650" spc="-15" dirty="0">
                <a:latin typeface="Times New Roman"/>
                <a:cs typeface="Times New Roman"/>
              </a:rPr>
              <a:t>based </a:t>
            </a:r>
            <a:r>
              <a:rPr sz="2650" spc="-10" dirty="0">
                <a:latin typeface="Times New Roman"/>
                <a:cs typeface="Times New Roman"/>
              </a:rPr>
              <a:t>on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15" dirty="0">
                <a:latin typeface="Times New Roman"/>
                <a:cs typeface="Times New Roman"/>
              </a:rPr>
              <a:t>double linked list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5707379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4846320"/>
            <a:ext cx="9215119" cy="147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250" spc="-20" dirty="0">
                <a:latin typeface="Times New Roman"/>
                <a:cs typeface="Times New Roman"/>
              </a:rPr>
              <a:t>Gives </a:t>
            </a:r>
            <a:r>
              <a:rPr sz="2250" spc="-25" dirty="0">
                <a:latin typeface="Times New Roman"/>
                <a:cs typeface="Times New Roman"/>
              </a:rPr>
              <a:t>better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performance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on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b="1" spc="-5" dirty="0">
                <a:latin typeface="Courier New"/>
                <a:cs typeface="Courier New"/>
              </a:rPr>
              <a:t>add</a:t>
            </a:r>
            <a:r>
              <a:rPr sz="2250" b="1" spc="-745" dirty="0">
                <a:latin typeface="Courier New"/>
                <a:cs typeface="Courier New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and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b="1" spc="5" dirty="0">
                <a:latin typeface="Courier New"/>
                <a:cs typeface="Courier New"/>
              </a:rPr>
              <a:t>remove</a:t>
            </a:r>
            <a:r>
              <a:rPr sz="2250" b="1" spc="-880" dirty="0">
                <a:latin typeface="Courier New"/>
                <a:cs typeface="Courier New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compared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to</a:t>
            </a:r>
            <a:endParaRPr sz="225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250" b="1" spc="-10" dirty="0">
                <a:latin typeface="Courier New"/>
                <a:cs typeface="Courier New"/>
              </a:rPr>
              <a:t>ArrayList</a:t>
            </a:r>
            <a:r>
              <a:rPr sz="2250" spc="-10" dirty="0">
                <a:latin typeface="Times New Roman"/>
                <a:cs typeface="Times New Roman"/>
              </a:rPr>
              <a:t>.</a:t>
            </a:r>
            <a:endParaRPr sz="225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40"/>
              </a:spcBef>
            </a:pPr>
            <a:r>
              <a:rPr sz="2250" spc="-25" dirty="0">
                <a:latin typeface="Times New Roman"/>
                <a:cs typeface="Times New Roman"/>
              </a:rPr>
              <a:t>Gives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poorer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-30" dirty="0">
                <a:latin typeface="Times New Roman"/>
                <a:cs typeface="Times New Roman"/>
              </a:rPr>
              <a:t>performance</a:t>
            </a:r>
            <a:r>
              <a:rPr sz="2250" spc="-1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on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b="1" spc="-5" dirty="0">
                <a:latin typeface="Courier New"/>
                <a:cs typeface="Courier New"/>
              </a:rPr>
              <a:t>get</a:t>
            </a:r>
            <a:r>
              <a:rPr sz="2250" b="1" spc="-745" dirty="0">
                <a:latin typeface="Courier New"/>
                <a:cs typeface="Courier New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and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b="1" spc="-5" dirty="0">
                <a:latin typeface="Courier New"/>
                <a:cs typeface="Courier New"/>
              </a:rPr>
              <a:t>set</a:t>
            </a:r>
            <a:r>
              <a:rPr sz="2250" b="1" spc="-745" dirty="0">
                <a:latin typeface="Courier New"/>
                <a:cs typeface="Courier New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methods compared </a:t>
            </a:r>
            <a:r>
              <a:rPr sz="2250" spc="-25" dirty="0">
                <a:latin typeface="Times New Roman"/>
                <a:cs typeface="Times New Roman"/>
              </a:rPr>
              <a:t>to</a:t>
            </a:r>
            <a:endParaRPr sz="225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250" b="1" spc="-10" dirty="0">
                <a:latin typeface="Courier New"/>
                <a:cs typeface="Courier New"/>
              </a:rPr>
              <a:t>ArrayList</a:t>
            </a:r>
            <a:r>
              <a:rPr sz="2250" spc="-10" dirty="0">
                <a:latin typeface="Times New Roman"/>
                <a:cs typeface="Times New Roman"/>
              </a:rPr>
              <a:t>.</a:t>
            </a: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346234"/>
            <a:ext cx="8382000" cy="610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Courier New"/>
                <a:cs typeface="Courier New"/>
              </a:rPr>
              <a:t>ArrayList</a:t>
            </a:r>
            <a:r>
              <a:rPr dirty="0"/>
              <a:t>,</a:t>
            </a:r>
            <a:r>
              <a:rPr spc="-7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300" y="1234439"/>
            <a:ext cx="8686800" cy="36215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2870835">
              <a:lnSpc>
                <a:spcPts val="2100"/>
              </a:lnSpc>
              <a:spcBef>
                <a:spcPts val="280"/>
              </a:spcBef>
            </a:pPr>
            <a:r>
              <a:rPr sz="2000" b="1" spc="10" dirty="0">
                <a:latin typeface="Courier New"/>
                <a:cs typeface="Courier New"/>
              </a:rPr>
              <a:t>// </a:t>
            </a:r>
            <a:r>
              <a:rPr sz="2000" b="1" spc="15" dirty="0">
                <a:latin typeface="Courier New"/>
                <a:cs typeface="Courier New"/>
              </a:rPr>
              <a:t>[Source: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20" dirty="0">
                <a:latin typeface="Courier New"/>
                <a:cs typeface="Courier New"/>
              </a:rPr>
              <a:t>java.sun.com]  </a:t>
            </a:r>
            <a:endParaRPr lang="en-US" sz="2000" b="1" spc="20" dirty="0">
              <a:latin typeface="Courier New"/>
              <a:cs typeface="Courier New"/>
            </a:endParaRPr>
          </a:p>
          <a:p>
            <a:pPr marL="12700" marR="2870835">
              <a:lnSpc>
                <a:spcPts val="2100"/>
              </a:lnSpc>
              <a:spcBef>
                <a:spcPts val="280"/>
              </a:spcBef>
            </a:pPr>
            <a:endParaRPr lang="en-US" sz="2000" b="1" spc="20" dirty="0">
              <a:latin typeface="Courier New"/>
              <a:cs typeface="Courier New"/>
            </a:endParaRPr>
          </a:p>
          <a:p>
            <a:pPr marL="12700" marR="2870835">
              <a:lnSpc>
                <a:spcPts val="2100"/>
              </a:lnSpc>
              <a:spcBef>
                <a:spcPts val="280"/>
              </a:spcBef>
            </a:pPr>
            <a:r>
              <a:rPr sz="2000" b="1" spc="10" dirty="0">
                <a:latin typeface="Courier New"/>
                <a:cs typeface="Courier New"/>
              </a:rPr>
              <a:t>import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java.util.*;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dirty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  <a:spcBef>
                <a:spcPts val="5"/>
              </a:spcBef>
            </a:pPr>
            <a:r>
              <a:rPr sz="2000" b="1" spc="10" dirty="0">
                <a:latin typeface="Courier New"/>
                <a:cs typeface="Courier New"/>
              </a:rPr>
              <a:t>public class Shuffle</a:t>
            </a:r>
            <a:r>
              <a:rPr sz="2000" b="1" spc="35" dirty="0">
                <a:latin typeface="Courier New"/>
                <a:cs typeface="Courier New"/>
              </a:rPr>
              <a:t> </a:t>
            </a:r>
            <a:r>
              <a:rPr sz="2000" b="1" spc="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1155700" marR="151765" indent="-567690">
              <a:lnSpc>
                <a:spcPts val="2039"/>
              </a:lnSpc>
              <a:spcBef>
                <a:spcPts val="155"/>
              </a:spcBef>
            </a:pPr>
            <a:r>
              <a:rPr sz="2000" b="1" spc="10" dirty="0">
                <a:latin typeface="Courier New"/>
                <a:cs typeface="Courier New"/>
              </a:rPr>
              <a:t>public static void main(String args[]) </a:t>
            </a:r>
            <a:r>
              <a:rPr sz="2000" b="1" spc="5" dirty="0">
                <a:latin typeface="Courier New"/>
                <a:cs typeface="Courier New"/>
              </a:rPr>
              <a:t>{  </a:t>
            </a:r>
            <a:endParaRPr lang="en-US" sz="2000" b="1" spc="5" dirty="0">
              <a:latin typeface="Courier New"/>
              <a:cs typeface="Courier New"/>
            </a:endParaRPr>
          </a:p>
          <a:p>
            <a:pPr marL="1155700" marR="151765" indent="-567690">
              <a:lnSpc>
                <a:spcPts val="2039"/>
              </a:lnSpc>
              <a:spcBef>
                <a:spcPts val="155"/>
              </a:spcBef>
            </a:pP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List </a:t>
            </a:r>
            <a:r>
              <a:rPr sz="2000" b="1" spc="5" dirty="0">
                <a:solidFill>
                  <a:srgbClr val="FF0000"/>
                </a:solidFill>
                <a:latin typeface="Courier New"/>
                <a:cs typeface="Courier New"/>
              </a:rPr>
              <a:t>l = 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r>
              <a:rPr sz="2000" b="1" spc="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solidFill>
                  <a:srgbClr val="FF0000"/>
                </a:solidFill>
                <a:latin typeface="Courier New"/>
                <a:cs typeface="Courier New"/>
              </a:rPr>
              <a:t>ArrayList();</a:t>
            </a:r>
            <a:endParaRPr sz="2000" dirty="0">
              <a:latin typeface="Courier New"/>
              <a:cs typeface="Courier New"/>
            </a:endParaRPr>
          </a:p>
          <a:p>
            <a:pPr marL="1727200" marR="5080" indent="-575310">
              <a:lnSpc>
                <a:spcPts val="2100"/>
              </a:lnSpc>
              <a:spcBef>
                <a:spcPts val="15"/>
              </a:spcBef>
            </a:pPr>
            <a:r>
              <a:rPr sz="2000" b="1" spc="15" dirty="0">
                <a:latin typeface="Courier New"/>
                <a:cs typeface="Courier New"/>
              </a:rPr>
              <a:t>for (int </a:t>
            </a:r>
            <a:r>
              <a:rPr sz="2000" b="1" spc="5" dirty="0">
                <a:latin typeface="Courier New"/>
                <a:cs typeface="Courier New"/>
              </a:rPr>
              <a:t>i = </a:t>
            </a:r>
            <a:r>
              <a:rPr sz="2000" b="1" spc="10" dirty="0">
                <a:latin typeface="Courier New"/>
                <a:cs typeface="Courier New"/>
              </a:rPr>
              <a:t>0; </a:t>
            </a:r>
            <a:r>
              <a:rPr sz="2000" b="1" spc="5" dirty="0">
                <a:latin typeface="Courier New"/>
                <a:cs typeface="Courier New"/>
              </a:rPr>
              <a:t>i &lt; </a:t>
            </a:r>
            <a:r>
              <a:rPr sz="2000" b="1" spc="15" dirty="0">
                <a:latin typeface="Courier New"/>
                <a:cs typeface="Courier New"/>
              </a:rPr>
              <a:t>args.length; </a:t>
            </a:r>
            <a:r>
              <a:rPr sz="2000" b="1" spc="20" dirty="0">
                <a:latin typeface="Courier New"/>
                <a:cs typeface="Courier New"/>
              </a:rPr>
              <a:t>i++)  </a:t>
            </a:r>
            <a:r>
              <a:rPr sz="2000" b="1" spc="15" dirty="0">
                <a:solidFill>
                  <a:srgbClr val="FF0000"/>
                </a:solidFill>
                <a:latin typeface="Courier New"/>
                <a:cs typeface="Courier New"/>
              </a:rPr>
              <a:t>l.add(args[i]);</a:t>
            </a:r>
            <a:endParaRPr sz="2000" dirty="0">
              <a:latin typeface="Courier New"/>
              <a:cs typeface="Courier New"/>
            </a:endParaRPr>
          </a:p>
          <a:p>
            <a:pPr marL="1155700" marR="5080" indent="-3175">
              <a:lnSpc>
                <a:spcPts val="2100"/>
              </a:lnSpc>
            </a:pPr>
            <a:r>
              <a:rPr lang="en-US" sz="2000" b="1" spc="15" dirty="0">
                <a:latin typeface="Courier New"/>
                <a:cs typeface="Courier New"/>
              </a:rPr>
              <a:t>	    </a:t>
            </a:r>
            <a:r>
              <a:rPr sz="2000" b="1" spc="15" dirty="0" err="1">
                <a:latin typeface="Courier New"/>
                <a:cs typeface="Courier New"/>
              </a:rPr>
              <a:t>Collections.shuffle</a:t>
            </a:r>
            <a:r>
              <a:rPr sz="2000" b="1" spc="15" dirty="0">
                <a:latin typeface="Courier New"/>
                <a:cs typeface="Courier New"/>
              </a:rPr>
              <a:t>(l, </a:t>
            </a:r>
            <a:r>
              <a:rPr sz="2000" b="1" spc="10" dirty="0">
                <a:latin typeface="Courier New"/>
                <a:cs typeface="Courier New"/>
              </a:rPr>
              <a:t>new </a:t>
            </a:r>
            <a:r>
              <a:rPr sz="2000" b="1" spc="15" dirty="0">
                <a:latin typeface="Courier New"/>
                <a:cs typeface="Courier New"/>
              </a:rPr>
              <a:t>Random());  </a:t>
            </a:r>
            <a:r>
              <a:rPr lang="en-US" sz="2000" b="1" spc="15" dirty="0">
                <a:latin typeface="Courier New"/>
                <a:cs typeface="Courier New"/>
              </a:rPr>
              <a:t>          	</a:t>
            </a:r>
            <a:r>
              <a:rPr sz="2000" b="1" spc="15" dirty="0" err="1">
                <a:latin typeface="Courier New"/>
                <a:cs typeface="Courier New"/>
              </a:rPr>
              <a:t>System.out.println</a:t>
            </a:r>
            <a:r>
              <a:rPr sz="2000" b="1" spc="15" dirty="0">
                <a:latin typeface="Courier New"/>
                <a:cs typeface="Courier New"/>
              </a:rPr>
              <a:t>(l);</a:t>
            </a:r>
            <a:endParaRPr sz="2000" dirty="0">
              <a:latin typeface="Courier New"/>
              <a:cs typeface="Courier New"/>
            </a:endParaRPr>
          </a:p>
          <a:p>
            <a:pPr marL="584200">
              <a:lnSpc>
                <a:spcPts val="1930"/>
              </a:lnSpc>
            </a:pPr>
            <a:r>
              <a:rPr sz="2000" b="1" spc="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2000" b="1" spc="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346234"/>
            <a:ext cx="9448800" cy="610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Courier New"/>
                <a:cs typeface="Courier New"/>
              </a:rPr>
              <a:t>LinkedList</a:t>
            </a:r>
            <a:r>
              <a:rPr dirty="0"/>
              <a:t>,</a:t>
            </a:r>
            <a:r>
              <a:rPr spc="-4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303020"/>
            <a:ext cx="9677400" cy="576824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3580129">
              <a:lnSpc>
                <a:spcPts val="2100"/>
              </a:lnSpc>
              <a:spcBef>
                <a:spcPts val="280"/>
              </a:spcBef>
            </a:pPr>
            <a:r>
              <a:rPr sz="2000" b="1" spc="10" dirty="0">
                <a:latin typeface="Courier New"/>
                <a:cs typeface="Courier New"/>
              </a:rPr>
              <a:t>import </a:t>
            </a:r>
            <a:r>
              <a:rPr sz="2000" b="1" spc="15" dirty="0">
                <a:latin typeface="Courier New"/>
                <a:cs typeface="Courier New"/>
              </a:rPr>
              <a:t>java.util.*;  </a:t>
            </a:r>
            <a:endParaRPr lang="en-US" sz="2000" b="1" spc="15" dirty="0">
              <a:latin typeface="Courier New"/>
              <a:cs typeface="Courier New"/>
            </a:endParaRPr>
          </a:p>
          <a:p>
            <a:pPr marL="12700" marR="3580129">
              <a:lnSpc>
                <a:spcPts val="2100"/>
              </a:lnSpc>
              <a:spcBef>
                <a:spcPts val="280"/>
              </a:spcBef>
            </a:pPr>
            <a:endParaRPr lang="en-US" sz="2000" b="1" spc="15" dirty="0">
              <a:latin typeface="Courier New"/>
              <a:cs typeface="Courier New"/>
            </a:endParaRPr>
          </a:p>
          <a:p>
            <a:pPr marL="12700" marR="3580129">
              <a:lnSpc>
                <a:spcPts val="2100"/>
              </a:lnSpc>
              <a:spcBef>
                <a:spcPts val="280"/>
              </a:spcBef>
            </a:pPr>
            <a:r>
              <a:rPr sz="2000" b="1" spc="10" dirty="0">
                <a:latin typeface="Courier New"/>
                <a:cs typeface="Courier New"/>
              </a:rPr>
              <a:t>public class MyStack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spc="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584200" marR="5080">
              <a:lnSpc>
                <a:spcPts val="2100"/>
              </a:lnSpc>
            </a:pP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private LinkedList list </a:t>
            </a:r>
            <a:r>
              <a:rPr sz="2000" b="1" spc="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new </a:t>
            </a:r>
            <a:r>
              <a:rPr sz="2000" b="1" spc="15" dirty="0">
                <a:solidFill>
                  <a:srgbClr val="FF0000"/>
                </a:solidFill>
                <a:latin typeface="Courier New"/>
                <a:cs typeface="Courier New"/>
              </a:rPr>
              <a:t>LinkedList();  </a:t>
            </a:r>
            <a:endParaRPr lang="en-US" sz="2000" b="1" spc="1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584200" marR="5080">
              <a:lnSpc>
                <a:spcPts val="2100"/>
              </a:lnSpc>
            </a:pPr>
            <a:r>
              <a:rPr sz="2000" b="1" spc="10" dirty="0">
                <a:latin typeface="Courier New"/>
                <a:cs typeface="Courier New"/>
              </a:rPr>
              <a:t>public void push(Object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o){</a:t>
            </a:r>
            <a:endParaRPr sz="2000" dirty="0">
              <a:latin typeface="Courier New"/>
              <a:cs typeface="Courier New"/>
            </a:endParaRPr>
          </a:p>
          <a:p>
            <a:pPr marL="1155700">
              <a:lnSpc>
                <a:spcPts val="1960"/>
              </a:lnSpc>
            </a:pPr>
            <a:r>
              <a:rPr sz="2000" b="1" spc="15" dirty="0">
                <a:latin typeface="Courier New"/>
                <a:cs typeface="Courier New"/>
              </a:rPr>
              <a:t>list.</a:t>
            </a:r>
            <a:r>
              <a:rPr sz="2000" b="1" spc="15" dirty="0">
                <a:solidFill>
                  <a:srgbClr val="FF0000"/>
                </a:solidFill>
                <a:latin typeface="Courier New"/>
                <a:cs typeface="Courier New"/>
              </a:rPr>
              <a:t>addFirst(o)</a:t>
            </a:r>
            <a:r>
              <a:rPr sz="2000" b="1" spc="15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584200">
              <a:lnSpc>
                <a:spcPts val="2070"/>
              </a:lnSpc>
            </a:pPr>
            <a:r>
              <a:rPr sz="2000" b="1" spc="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155700" marR="2301240" indent="-571500">
              <a:lnSpc>
                <a:spcPts val="2100"/>
              </a:lnSpc>
              <a:spcBef>
                <a:spcPts val="110"/>
              </a:spcBef>
            </a:pPr>
            <a:r>
              <a:rPr sz="2000" b="1" spc="10" dirty="0">
                <a:latin typeface="Courier New"/>
                <a:cs typeface="Courier New"/>
              </a:rPr>
              <a:t>public Object </a:t>
            </a:r>
            <a:r>
              <a:rPr sz="2000" b="1" spc="15" dirty="0">
                <a:latin typeface="Courier New"/>
                <a:cs typeface="Courier New"/>
              </a:rPr>
              <a:t>top(){  </a:t>
            </a:r>
            <a:endParaRPr lang="en-US" sz="2000" b="1" spc="15" dirty="0">
              <a:latin typeface="Courier New"/>
              <a:cs typeface="Courier New"/>
            </a:endParaRPr>
          </a:p>
          <a:p>
            <a:pPr marL="1155700" marR="2301240" indent="-571500">
              <a:lnSpc>
                <a:spcPts val="2100"/>
              </a:lnSpc>
              <a:spcBef>
                <a:spcPts val="110"/>
              </a:spcBef>
            </a:pPr>
            <a:r>
              <a:rPr lang="en-US" sz="2000" b="1" spc="15" dirty="0">
                <a:latin typeface="Courier New"/>
                <a:cs typeface="Courier New"/>
              </a:rPr>
              <a:t>    </a:t>
            </a:r>
            <a:r>
              <a:rPr sz="2000" b="1" spc="10" dirty="0">
                <a:latin typeface="Courier New"/>
                <a:cs typeface="Courier New"/>
              </a:rPr>
              <a:t>return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list.getFirst()</a:t>
            </a:r>
            <a:r>
              <a:rPr sz="2000" b="1" spc="10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584200">
              <a:lnSpc>
                <a:spcPts val="1989"/>
              </a:lnSpc>
            </a:pPr>
            <a:r>
              <a:rPr sz="2000" b="1" spc="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584200">
              <a:lnSpc>
                <a:spcPts val="2070"/>
              </a:lnSpc>
            </a:pPr>
            <a:r>
              <a:rPr sz="2000" b="1" spc="10" dirty="0">
                <a:latin typeface="Courier New"/>
                <a:cs typeface="Courier New"/>
              </a:rPr>
              <a:t>public Object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pop(){</a:t>
            </a:r>
            <a:endParaRPr sz="2000" dirty="0">
              <a:latin typeface="Courier New"/>
              <a:cs typeface="Courier New"/>
            </a:endParaRPr>
          </a:p>
          <a:p>
            <a:pPr marL="1155700">
              <a:lnSpc>
                <a:spcPts val="2070"/>
              </a:lnSpc>
            </a:pPr>
            <a:r>
              <a:rPr sz="2000" b="1" spc="10" dirty="0">
                <a:latin typeface="Courier New"/>
                <a:cs typeface="Courier New"/>
              </a:rPr>
              <a:t>return</a:t>
            </a:r>
            <a:r>
              <a:rPr sz="2000" b="1" spc="35" dirty="0">
                <a:latin typeface="Courier New"/>
                <a:cs typeface="Courier New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Courier New"/>
                <a:cs typeface="Courier New"/>
              </a:rPr>
              <a:t>list.removeFirst()</a:t>
            </a:r>
            <a:r>
              <a:rPr sz="2000" b="1" spc="10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584200">
              <a:lnSpc>
                <a:spcPts val="2160"/>
              </a:lnSpc>
            </a:pPr>
            <a:r>
              <a:rPr sz="2000" b="1" spc="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ourier New"/>
              <a:cs typeface="Courier New"/>
            </a:endParaRPr>
          </a:p>
          <a:p>
            <a:pPr marL="1155700" marR="433070" indent="-567690">
              <a:lnSpc>
                <a:spcPts val="2039"/>
              </a:lnSpc>
            </a:pPr>
            <a:r>
              <a:rPr sz="2000" b="1" spc="10" dirty="0">
                <a:latin typeface="Courier New"/>
                <a:cs typeface="Courier New"/>
              </a:rPr>
              <a:t>public static void main(String args[]) </a:t>
            </a:r>
            <a:r>
              <a:rPr sz="2000" b="1" spc="5" dirty="0">
                <a:latin typeface="Courier New"/>
                <a:cs typeface="Courier New"/>
              </a:rPr>
              <a:t>{  </a:t>
            </a:r>
            <a:endParaRPr lang="en-US" sz="2000" b="1" spc="5" dirty="0">
              <a:latin typeface="Courier New"/>
              <a:cs typeface="Courier New"/>
            </a:endParaRPr>
          </a:p>
          <a:p>
            <a:pPr marL="1155700" marR="433070" indent="-567690">
              <a:lnSpc>
                <a:spcPts val="2039"/>
              </a:lnSpc>
            </a:pPr>
            <a:r>
              <a:rPr lang="en-US" sz="2000" b="1" spc="5" dirty="0">
                <a:latin typeface="Courier New"/>
                <a:cs typeface="Courier New"/>
              </a:rPr>
              <a:t>	</a:t>
            </a:r>
            <a:r>
              <a:rPr sz="2000" b="1" spc="10" dirty="0">
                <a:latin typeface="Courier New"/>
                <a:cs typeface="Courier New"/>
              </a:rPr>
              <a:t>Car</a:t>
            </a:r>
            <a:r>
              <a:rPr sz="2000" b="1" spc="35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myCar;</a:t>
            </a:r>
            <a:endParaRPr sz="2000" dirty="0">
              <a:latin typeface="Courier New"/>
              <a:cs typeface="Courier New"/>
            </a:endParaRPr>
          </a:p>
          <a:p>
            <a:pPr marL="1155700" marR="1864360">
              <a:lnSpc>
                <a:spcPts val="2100"/>
              </a:lnSpc>
              <a:spcBef>
                <a:spcPts val="10"/>
              </a:spcBef>
            </a:pPr>
            <a:r>
              <a:rPr sz="2000" b="1" spc="10" dirty="0">
                <a:latin typeface="Courier New"/>
                <a:cs typeface="Courier New"/>
              </a:rPr>
              <a:t>MyStack </a:t>
            </a:r>
            <a:r>
              <a:rPr sz="2000" b="1" spc="5" dirty="0">
                <a:latin typeface="Courier New"/>
                <a:cs typeface="Courier New"/>
              </a:rPr>
              <a:t>s = new </a:t>
            </a:r>
            <a:r>
              <a:rPr sz="2000" b="1" spc="20" dirty="0">
                <a:latin typeface="Courier New"/>
                <a:cs typeface="Courier New"/>
              </a:rPr>
              <a:t>MyStack();  </a:t>
            </a:r>
            <a:endParaRPr lang="en-US" sz="2000" b="1" spc="20" dirty="0">
              <a:latin typeface="Courier New"/>
              <a:cs typeface="Courier New"/>
            </a:endParaRPr>
          </a:p>
          <a:p>
            <a:pPr marL="1155700" marR="1864360">
              <a:lnSpc>
                <a:spcPts val="2100"/>
              </a:lnSpc>
              <a:spcBef>
                <a:spcPts val="10"/>
              </a:spcBef>
            </a:pPr>
            <a:r>
              <a:rPr sz="2000" b="1" spc="15" dirty="0" err="1">
                <a:latin typeface="Courier New"/>
                <a:cs typeface="Courier New"/>
              </a:rPr>
              <a:t>s.push</a:t>
            </a:r>
            <a:r>
              <a:rPr sz="2000" b="1" spc="15" dirty="0">
                <a:latin typeface="Courier New"/>
                <a:cs typeface="Courier New"/>
              </a:rPr>
              <a:t> (new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20" dirty="0">
                <a:latin typeface="Courier New"/>
                <a:cs typeface="Courier New"/>
              </a:rPr>
              <a:t>Car());</a:t>
            </a:r>
            <a:endParaRPr sz="2000" dirty="0">
              <a:latin typeface="Courier New"/>
              <a:cs typeface="Courier New"/>
            </a:endParaRPr>
          </a:p>
          <a:p>
            <a:pPr marL="1155700">
              <a:lnSpc>
                <a:spcPts val="1989"/>
              </a:lnSpc>
            </a:pPr>
            <a:r>
              <a:rPr sz="2000" b="1" spc="10" dirty="0">
                <a:latin typeface="Courier New"/>
                <a:cs typeface="Courier New"/>
              </a:rPr>
              <a:t>myCar </a:t>
            </a:r>
            <a:r>
              <a:rPr sz="2000" b="1" spc="5" dirty="0">
                <a:latin typeface="Courier New"/>
                <a:cs typeface="Courier New"/>
              </a:rPr>
              <a:t>=</a:t>
            </a:r>
            <a:r>
              <a:rPr sz="2000" b="1" spc="6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(Car)s.pop();</a:t>
            </a:r>
            <a:endParaRPr sz="2000" dirty="0">
              <a:latin typeface="Courier New"/>
              <a:cs typeface="Courier New"/>
            </a:endParaRPr>
          </a:p>
          <a:p>
            <a:pPr marL="584200">
              <a:lnSpc>
                <a:spcPts val="2070"/>
              </a:lnSpc>
            </a:pPr>
            <a:r>
              <a:rPr sz="2000" b="1" spc="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2000" b="1" spc="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59" y="120650"/>
            <a:ext cx="957977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Map Interface in 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808601"/>
            <a:ext cx="10073641" cy="64748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118867"/>
              <a:tabLst>
                <a:tab pos="382905" algn="l"/>
                <a:tab pos="383540" algn="l"/>
              </a:tabLst>
            </a:pPr>
            <a:r>
              <a:rPr lang="en-GB" sz="2800" dirty="0"/>
              <a:t>The </a:t>
            </a:r>
            <a:r>
              <a:rPr lang="en-GB" sz="2800" b="1" dirty="0" err="1"/>
              <a:t>java.util.Map</a:t>
            </a:r>
            <a:r>
              <a:rPr lang="en-GB" sz="2800" dirty="0"/>
              <a:t> interface represents a mapping between a key and a value. The Map interface is not a subtype of the Collection interface. Therefore it behaves a bit different from the rest of the collection types.</a:t>
            </a:r>
          </a:p>
          <a:p>
            <a:r>
              <a:rPr lang="en-GB" sz="2800" b="1" u="sng" dirty="0"/>
              <a:t>Characteristics of the Map Interface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Map cannot contain duplicate keys and each key can map to at most one value. Some implementations allow null key and null value like the </a:t>
            </a:r>
            <a:r>
              <a:rPr lang="en-GB" sz="2800" b="1" dirty="0" err="1"/>
              <a:t>HashMap</a:t>
            </a:r>
            <a:r>
              <a:rPr lang="en-GB" sz="2800" dirty="0"/>
              <a:t> and </a:t>
            </a:r>
            <a:r>
              <a:rPr lang="en-GB" sz="2800" b="1" dirty="0" err="1"/>
              <a:t>LinkedHashMap</a:t>
            </a:r>
            <a:r>
              <a:rPr lang="en-GB" sz="2800" dirty="0"/>
              <a:t>, but some do not like the </a:t>
            </a:r>
            <a:r>
              <a:rPr lang="en-GB" sz="2800" b="1" dirty="0" err="1"/>
              <a:t>TreeMap</a:t>
            </a:r>
            <a:r>
              <a:rPr lang="en-GB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order of a map depends on specific implementations, </a:t>
            </a:r>
            <a:r>
              <a:rPr lang="en-GB" sz="2800" dirty="0" err="1"/>
              <a:t>e.g</a:t>
            </a:r>
            <a:r>
              <a:rPr lang="en-GB" sz="2800" dirty="0"/>
              <a:t> </a:t>
            </a:r>
            <a:r>
              <a:rPr lang="en-GB" sz="2800" b="1" dirty="0" err="1"/>
              <a:t>TreeMap</a:t>
            </a:r>
            <a:r>
              <a:rPr lang="en-GB" sz="2800" dirty="0"/>
              <a:t> and </a:t>
            </a:r>
            <a:r>
              <a:rPr lang="en-GB" sz="2800" b="1" dirty="0" err="1"/>
              <a:t>LinkedHashMap</a:t>
            </a:r>
            <a:r>
              <a:rPr lang="en-GB" sz="2800" dirty="0"/>
              <a:t> have predictable order, while </a:t>
            </a:r>
            <a:r>
              <a:rPr lang="en-GB" sz="2800" b="1" dirty="0" err="1"/>
              <a:t>HashMap</a:t>
            </a:r>
            <a:r>
              <a:rPr lang="en-GB" sz="2800" dirty="0"/>
              <a:t> does not.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There are two interfaces for implementing Map in java: Map and </a:t>
            </a:r>
            <a:r>
              <a:rPr lang="en-GB" sz="2800" b="1" dirty="0" err="1"/>
              <a:t>SortedMap</a:t>
            </a:r>
            <a:r>
              <a:rPr lang="en-GB" sz="2800" dirty="0"/>
              <a:t>, and three classes: </a:t>
            </a:r>
            <a:r>
              <a:rPr lang="en-GB" sz="2800" b="1" dirty="0" err="1"/>
              <a:t>HashMap</a:t>
            </a:r>
            <a:r>
              <a:rPr lang="en-GB" sz="2800" dirty="0"/>
              <a:t>, </a:t>
            </a:r>
            <a:r>
              <a:rPr lang="en-GB" sz="2800" b="1" dirty="0" err="1"/>
              <a:t>TreeMap</a:t>
            </a:r>
            <a:r>
              <a:rPr lang="en-GB" sz="2800" dirty="0"/>
              <a:t> and </a:t>
            </a:r>
            <a:r>
              <a:rPr lang="en-GB" sz="2800" b="1" dirty="0" err="1"/>
              <a:t>LinkedHashMap</a:t>
            </a:r>
            <a:r>
              <a:rPr lang="en-GB" sz="2800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1" y="402314"/>
            <a:ext cx="9412128" cy="708936"/>
          </a:xfrm>
        </p:spPr>
        <p:txBody>
          <a:bodyPr/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Why and When to use Maps?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6218" y="1200607"/>
            <a:ext cx="9601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Maps are perfect to use for key-value association mapping such as dictionaries. The maps are used to perform lookups by keys or when someone wants to retrieve and update elements by keys.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examples are: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map of error codes and their descriptions.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map of zip codes and cities.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map of managers and employees. Each manager (key) is associated with a list of employees (value) he manages.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map of classes and students. Each class (key) is associated with a list of students (value).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740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632736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in Map Interface: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71" y="1339850"/>
            <a:ext cx="9223058" cy="5466248"/>
          </a:xfrm>
        </p:spPr>
        <p:txBody>
          <a:bodyPr>
            <a:noAutofit/>
          </a:bodyPr>
          <a:lstStyle/>
          <a:p>
            <a:r>
              <a:rPr lang="en-GB" sz="2400" b="1" dirty="0"/>
              <a:t>public Object put(Object key, Object value): </a:t>
            </a:r>
            <a:r>
              <a:rPr lang="en-GB" sz="2400" dirty="0"/>
              <a:t>This method is used to insert an entry in this map.</a:t>
            </a:r>
          </a:p>
          <a:p>
            <a:r>
              <a:rPr lang="en-GB" sz="2400" b="1" dirty="0"/>
              <a:t>public void </a:t>
            </a:r>
            <a:r>
              <a:rPr lang="en-GB" sz="2400" b="1" dirty="0" err="1"/>
              <a:t>putAll</a:t>
            </a:r>
            <a:r>
              <a:rPr lang="en-GB" sz="2400" b="1" dirty="0"/>
              <a:t>(Map map): </a:t>
            </a:r>
            <a:r>
              <a:rPr lang="en-GB" sz="2400" dirty="0"/>
              <a:t>This method is used to insert the specified map in this map.</a:t>
            </a:r>
          </a:p>
          <a:p>
            <a:r>
              <a:rPr lang="en-GB" sz="2400" b="1" dirty="0"/>
              <a:t>public Object remove(Object key): </a:t>
            </a:r>
            <a:r>
              <a:rPr lang="en-GB" sz="2400" dirty="0"/>
              <a:t>This method is used to delete an entry for the specified key.</a:t>
            </a:r>
          </a:p>
          <a:p>
            <a:r>
              <a:rPr lang="en-GB" sz="2400" b="1" dirty="0"/>
              <a:t>public Object get(Object key): </a:t>
            </a:r>
            <a:r>
              <a:rPr lang="en-GB" sz="2400" dirty="0"/>
              <a:t>This method is used to return the value for the specified key.</a:t>
            </a:r>
          </a:p>
          <a:p>
            <a:r>
              <a:rPr lang="en-GB" sz="2400" b="1" dirty="0"/>
              <a:t>public </a:t>
            </a:r>
            <a:r>
              <a:rPr lang="en-GB" sz="2400" b="1" dirty="0" err="1"/>
              <a:t>boolean</a:t>
            </a:r>
            <a:r>
              <a:rPr lang="en-GB" sz="2400" b="1" dirty="0"/>
              <a:t> </a:t>
            </a:r>
            <a:r>
              <a:rPr lang="en-GB" sz="2400" b="1" dirty="0" err="1"/>
              <a:t>containsKey</a:t>
            </a:r>
            <a:r>
              <a:rPr lang="en-GB" sz="2400" b="1" dirty="0"/>
              <a:t>(Object key): </a:t>
            </a:r>
            <a:r>
              <a:rPr lang="en-GB" sz="2400" dirty="0"/>
              <a:t>This method is used to search the specified key from this map.</a:t>
            </a:r>
          </a:p>
          <a:p>
            <a:r>
              <a:rPr lang="en-GB" sz="2400" b="1" dirty="0"/>
              <a:t>public Set </a:t>
            </a:r>
            <a:r>
              <a:rPr lang="en-GB" sz="2400" b="1" dirty="0" err="1"/>
              <a:t>keySet</a:t>
            </a:r>
            <a:r>
              <a:rPr lang="en-GB" sz="2400" b="1" dirty="0"/>
              <a:t>(): </a:t>
            </a:r>
            <a:r>
              <a:rPr lang="en-GB" sz="2400" dirty="0"/>
              <a:t>This method is used to return the Set view containing all the keys.</a:t>
            </a:r>
          </a:p>
          <a:p>
            <a:r>
              <a:rPr lang="en-GB" sz="2400" b="1" dirty="0"/>
              <a:t>public Set </a:t>
            </a:r>
            <a:r>
              <a:rPr lang="en-GB" sz="2400" b="1" dirty="0" err="1"/>
              <a:t>entrySet</a:t>
            </a:r>
            <a:r>
              <a:rPr lang="en-GB" sz="2400" b="1" dirty="0"/>
              <a:t>(): </a:t>
            </a:r>
            <a:r>
              <a:rPr lang="en-GB" sz="2400" dirty="0"/>
              <a:t>This method is used to return the Set view containing all the keys and values.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769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63273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7" y="1492250"/>
            <a:ext cx="7162800" cy="5721679"/>
          </a:xfrm>
        </p:spPr>
      </p:pic>
      <p:sp>
        <p:nvSpPr>
          <p:cNvPr id="5" name="TextBox 4"/>
          <p:cNvSpPr txBox="1"/>
          <p:nvPr/>
        </p:nvSpPr>
        <p:spPr>
          <a:xfrm>
            <a:off x="8470900" y="2482850"/>
            <a:ext cx="11031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Output</a:t>
            </a:r>
          </a:p>
          <a:p>
            <a:r>
              <a:rPr lang="en-US" altLang="en-US" sz="2400" dirty="0">
                <a:latin typeface="Arial Unicode MS" panose="020B0604020202020204" pitchFamily="34" charset="-128"/>
              </a:rPr>
              <a:t>a:100 </a:t>
            </a:r>
          </a:p>
          <a:p>
            <a:r>
              <a:rPr lang="en-US" altLang="en-US" sz="2400" dirty="0">
                <a:latin typeface="Arial Unicode MS" panose="020B0604020202020204" pitchFamily="34" charset="-128"/>
              </a:rPr>
              <a:t>b:200 </a:t>
            </a:r>
          </a:p>
          <a:p>
            <a:r>
              <a:rPr lang="en-US" altLang="en-US" sz="2400" dirty="0">
                <a:latin typeface="Arial Unicode MS" panose="020B0604020202020204" pitchFamily="34" charset="-128"/>
              </a:rPr>
              <a:t>c:300 </a:t>
            </a:r>
          </a:p>
          <a:p>
            <a:r>
              <a:rPr lang="en-US" altLang="en-US" sz="2400" dirty="0">
                <a:latin typeface="Arial Unicode MS" panose="020B0604020202020204" pitchFamily="34" charset="-128"/>
              </a:rPr>
              <a:t>d:400</a:t>
            </a:r>
            <a:r>
              <a:rPr lang="en-US" altLang="en-US" sz="20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US" sz="2400" b="1" u="sng" dirty="0"/>
          </a:p>
          <a:p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85531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335398"/>
            <a:ext cx="937514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HashMap</a:t>
            </a:r>
            <a:r>
              <a:rPr sz="4000" b="1" spc="-12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sz="4000" b="1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sz="4000"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TreeMap</a:t>
            </a:r>
            <a:r>
              <a:rPr sz="4000" b="1" spc="-12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 </a:t>
            </a:r>
            <a:r>
              <a:rPr sz="4000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59" y="1416050"/>
            <a:ext cx="9679941" cy="453970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0840" indent="-32004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118867"/>
              <a:buChar char="•"/>
              <a:tabLst>
                <a:tab pos="370205" algn="l"/>
                <a:tab pos="370840" algn="l"/>
              </a:tabLst>
            </a:pPr>
            <a:r>
              <a:rPr sz="2650" dirty="0">
                <a:latin typeface="Times New Roman"/>
                <a:cs typeface="Times New Roman"/>
              </a:rPr>
              <a:t>The </a:t>
            </a:r>
            <a:r>
              <a:rPr sz="2650" b="1" spc="-10" dirty="0">
                <a:latin typeface="Courier New"/>
                <a:cs typeface="Courier New"/>
              </a:rPr>
              <a:t>HashMap</a:t>
            </a:r>
            <a:r>
              <a:rPr sz="2650" b="1" spc="-990" dirty="0">
                <a:latin typeface="Courier New"/>
                <a:cs typeface="Courier New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and</a:t>
            </a:r>
            <a:r>
              <a:rPr sz="2650" spc="65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Courier New"/>
                <a:cs typeface="Courier New"/>
              </a:rPr>
              <a:t>HashTree</a:t>
            </a:r>
            <a:r>
              <a:rPr sz="2650" b="1" spc="-940" dirty="0">
                <a:latin typeface="Courier New"/>
                <a:cs typeface="Courier New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classes</a:t>
            </a:r>
            <a:r>
              <a:rPr sz="2650" spc="-1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implement the</a:t>
            </a:r>
            <a:r>
              <a:rPr sz="2650" spc="105" dirty="0">
                <a:latin typeface="Times New Roman"/>
                <a:cs typeface="Times New Roman"/>
              </a:rPr>
              <a:t> </a:t>
            </a:r>
            <a:r>
              <a:rPr sz="2650" b="1" spc="5" dirty="0">
                <a:latin typeface="Courier New"/>
                <a:cs typeface="Courier New"/>
              </a:rPr>
              <a:t>Map</a:t>
            </a:r>
            <a:endParaRPr sz="2650" dirty="0">
              <a:latin typeface="Courier New"/>
              <a:cs typeface="Courier New"/>
            </a:endParaRPr>
          </a:p>
          <a:p>
            <a:pPr marL="370840">
              <a:lnSpc>
                <a:spcPct val="100000"/>
              </a:lnSpc>
              <a:spcBef>
                <a:spcPts val="240"/>
              </a:spcBef>
            </a:pPr>
            <a:r>
              <a:rPr sz="2650" spc="-15" dirty="0">
                <a:latin typeface="Times New Roman"/>
                <a:cs typeface="Times New Roman"/>
              </a:rPr>
              <a:t>interface.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370840" indent="-320040">
              <a:lnSpc>
                <a:spcPct val="100000"/>
              </a:lnSpc>
              <a:buClr>
                <a:srgbClr val="3333CC"/>
              </a:buClr>
              <a:buSzPct val="118867"/>
              <a:buFont typeface="Times New Roman"/>
              <a:buChar char="•"/>
              <a:tabLst>
                <a:tab pos="370205" algn="l"/>
                <a:tab pos="370840" algn="l"/>
              </a:tabLst>
            </a:pPr>
            <a:r>
              <a:rPr sz="2650" b="1" spc="-10" dirty="0">
                <a:latin typeface="Courier New"/>
                <a:cs typeface="Courier New"/>
              </a:rPr>
              <a:t>HashMap</a:t>
            </a:r>
            <a:endParaRPr sz="2650" dirty="0">
              <a:latin typeface="Courier New"/>
              <a:cs typeface="Courier New"/>
            </a:endParaRPr>
          </a:p>
          <a:p>
            <a:pPr marL="751840" lvl="1" indent="-274320">
              <a:lnSpc>
                <a:spcPct val="100000"/>
              </a:lnSpc>
              <a:spcBef>
                <a:spcPts val="88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51205" algn="l"/>
                <a:tab pos="751840" algn="l"/>
              </a:tabLst>
            </a:pPr>
            <a:r>
              <a:rPr sz="2250" spc="-5" dirty="0">
                <a:latin typeface="Times New Roman"/>
                <a:cs typeface="Times New Roman"/>
              </a:rPr>
              <a:t>The </a:t>
            </a:r>
            <a:r>
              <a:rPr sz="2250" spc="-10" dirty="0">
                <a:latin typeface="Times New Roman"/>
                <a:cs typeface="Times New Roman"/>
              </a:rPr>
              <a:t>implementation </a:t>
            </a:r>
            <a:r>
              <a:rPr sz="2250" spc="-5" dirty="0">
                <a:latin typeface="Times New Roman"/>
                <a:cs typeface="Times New Roman"/>
              </a:rPr>
              <a:t>is </a:t>
            </a:r>
            <a:r>
              <a:rPr sz="2250" spc="-10" dirty="0">
                <a:latin typeface="Times New Roman"/>
                <a:cs typeface="Times New Roman"/>
              </a:rPr>
              <a:t>based </a:t>
            </a:r>
            <a:r>
              <a:rPr sz="2250" dirty="0">
                <a:latin typeface="Times New Roman"/>
                <a:cs typeface="Times New Roman"/>
              </a:rPr>
              <a:t>on </a:t>
            </a:r>
            <a:r>
              <a:rPr sz="2250" spc="10" dirty="0">
                <a:latin typeface="Times New Roman"/>
                <a:cs typeface="Times New Roman"/>
              </a:rPr>
              <a:t>a </a:t>
            </a:r>
            <a:r>
              <a:rPr sz="2250" spc="-10" dirty="0">
                <a:latin typeface="Times New Roman"/>
                <a:cs typeface="Times New Roman"/>
              </a:rPr>
              <a:t>hash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-15" dirty="0">
                <a:latin typeface="Times New Roman"/>
                <a:cs typeface="Times New Roman"/>
              </a:rPr>
              <a:t>table.</a:t>
            </a:r>
            <a:endParaRPr sz="2250" dirty="0">
              <a:latin typeface="Times New Roman"/>
              <a:cs typeface="Times New Roman"/>
            </a:endParaRPr>
          </a:p>
          <a:p>
            <a:pPr marL="751840" lvl="1" indent="-27432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51205" algn="l"/>
                <a:tab pos="751840" algn="l"/>
              </a:tabLst>
            </a:pPr>
            <a:r>
              <a:rPr sz="2250" dirty="0">
                <a:latin typeface="Times New Roman"/>
                <a:cs typeface="Times New Roman"/>
              </a:rPr>
              <a:t>No </a:t>
            </a:r>
            <a:r>
              <a:rPr sz="2250" spc="-15" dirty="0">
                <a:latin typeface="Times New Roman"/>
                <a:cs typeface="Times New Roman"/>
              </a:rPr>
              <a:t>ordering </a:t>
            </a:r>
            <a:r>
              <a:rPr sz="2250" dirty="0">
                <a:latin typeface="Times New Roman"/>
                <a:cs typeface="Times New Roman"/>
              </a:rPr>
              <a:t>on </a:t>
            </a:r>
            <a:r>
              <a:rPr sz="2250" spc="-15" dirty="0">
                <a:latin typeface="Times New Roman"/>
                <a:cs typeface="Times New Roman"/>
              </a:rPr>
              <a:t>(key, value)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pairs.</a:t>
            </a:r>
            <a:endParaRPr sz="22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70840" indent="-320040">
              <a:lnSpc>
                <a:spcPct val="100000"/>
              </a:lnSpc>
              <a:buClr>
                <a:srgbClr val="3333CC"/>
              </a:buClr>
              <a:buSzPct val="118867"/>
              <a:buFont typeface="Times New Roman"/>
              <a:buChar char="•"/>
              <a:tabLst>
                <a:tab pos="370205" algn="l"/>
                <a:tab pos="370840" algn="l"/>
              </a:tabLst>
            </a:pPr>
            <a:r>
              <a:rPr sz="2650" b="1" spc="-10" dirty="0">
                <a:latin typeface="Courier New"/>
                <a:cs typeface="Courier New"/>
              </a:rPr>
              <a:t>TreeMap</a:t>
            </a:r>
            <a:endParaRPr sz="2650" dirty="0">
              <a:latin typeface="Courier New"/>
              <a:cs typeface="Courier New"/>
            </a:endParaRPr>
          </a:p>
          <a:p>
            <a:pPr marL="751840" lvl="1" indent="-274320">
              <a:lnSpc>
                <a:spcPct val="100000"/>
              </a:lnSpc>
              <a:spcBef>
                <a:spcPts val="94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51205" algn="l"/>
                <a:tab pos="751840" algn="l"/>
              </a:tabLst>
            </a:pPr>
            <a:r>
              <a:rPr sz="2250" spc="-5" dirty="0">
                <a:latin typeface="Times New Roman"/>
                <a:cs typeface="Times New Roman"/>
              </a:rPr>
              <a:t>The </a:t>
            </a:r>
            <a:r>
              <a:rPr sz="2250" spc="-15" dirty="0">
                <a:latin typeface="Times New Roman"/>
                <a:cs typeface="Times New Roman"/>
              </a:rPr>
              <a:t>implementation </a:t>
            </a:r>
            <a:r>
              <a:rPr sz="2250" spc="-10" dirty="0">
                <a:latin typeface="Times New Roman"/>
                <a:cs typeface="Times New Roman"/>
              </a:rPr>
              <a:t>is </a:t>
            </a:r>
            <a:r>
              <a:rPr sz="2250" spc="-15" dirty="0">
                <a:latin typeface="Times New Roman"/>
                <a:cs typeface="Times New Roman"/>
              </a:rPr>
              <a:t>based </a:t>
            </a:r>
            <a:r>
              <a:rPr sz="2250" dirty="0">
                <a:latin typeface="Times New Roman"/>
                <a:cs typeface="Times New Roman"/>
              </a:rPr>
              <a:t>on </a:t>
            </a:r>
            <a:r>
              <a:rPr sz="2250" i="1" spc="5" dirty="0">
                <a:latin typeface="Times New Roman"/>
                <a:cs typeface="Times New Roman"/>
              </a:rPr>
              <a:t>red-black tree</a:t>
            </a:r>
            <a:r>
              <a:rPr sz="2250" i="1" spc="-3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structure</a:t>
            </a:r>
            <a:r>
              <a:rPr sz="2250" spc="5" dirty="0">
                <a:latin typeface="Times New Roman"/>
                <a:cs typeface="Times New Roman"/>
              </a:rPr>
              <a:t>.</a:t>
            </a:r>
            <a:endParaRPr sz="2250" dirty="0">
              <a:latin typeface="Times New Roman"/>
              <a:cs typeface="Times New Roman"/>
            </a:endParaRPr>
          </a:p>
          <a:p>
            <a:pPr marL="751840" lvl="1" indent="-274320">
              <a:lnSpc>
                <a:spcPct val="100000"/>
              </a:lnSpc>
              <a:spcBef>
                <a:spcPts val="42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51205" algn="l"/>
                <a:tab pos="751840" algn="l"/>
              </a:tabLst>
            </a:pPr>
            <a:r>
              <a:rPr sz="2250" spc="-20" dirty="0">
                <a:latin typeface="Times New Roman"/>
                <a:cs typeface="Times New Roman"/>
              </a:rPr>
              <a:t>(key, value) pairs </a:t>
            </a:r>
            <a:r>
              <a:rPr sz="2250" spc="-15" dirty="0">
                <a:latin typeface="Times New Roman"/>
                <a:cs typeface="Times New Roman"/>
              </a:rPr>
              <a:t>are </a:t>
            </a:r>
            <a:r>
              <a:rPr sz="2250" spc="-20" dirty="0">
                <a:latin typeface="Times New Roman"/>
                <a:cs typeface="Times New Roman"/>
              </a:rPr>
              <a:t>ordered </a:t>
            </a:r>
            <a:r>
              <a:rPr sz="2250" spc="-5" dirty="0">
                <a:latin typeface="Times New Roman"/>
                <a:cs typeface="Times New Roman"/>
              </a:rPr>
              <a:t>on </a:t>
            </a:r>
            <a:r>
              <a:rPr sz="2250" spc="-15" dirty="0">
                <a:latin typeface="Times New Roman"/>
                <a:cs typeface="Times New Roman"/>
              </a:rPr>
              <a:t>the</a:t>
            </a:r>
            <a:r>
              <a:rPr sz="2250" spc="-18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key.</a:t>
            </a: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960" y="350520"/>
            <a:ext cx="396494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Courier New"/>
                <a:cs typeface="Courier New"/>
              </a:rPr>
              <a:t>HashMap</a:t>
            </a:r>
            <a:r>
              <a:rPr dirty="0"/>
              <a:t>,</a:t>
            </a:r>
            <a:r>
              <a:rPr spc="-7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778" y="1325880"/>
            <a:ext cx="10053321" cy="5197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10" dirty="0">
                <a:latin typeface="Courier New"/>
                <a:cs typeface="Courier New"/>
              </a:rPr>
              <a:t>import</a:t>
            </a:r>
            <a:r>
              <a:rPr sz="1850" b="1" spc="-90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java.util.*;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  <a:spcBef>
                <a:spcPts val="5"/>
              </a:spcBef>
            </a:pPr>
            <a:r>
              <a:rPr sz="1850" b="1" spc="10" dirty="0">
                <a:latin typeface="Courier New"/>
                <a:cs typeface="Courier New"/>
              </a:rPr>
              <a:t>public class Freq</a:t>
            </a:r>
            <a:r>
              <a:rPr sz="1850" b="1" spc="-5" dirty="0">
                <a:latin typeface="Courier New"/>
                <a:cs typeface="Courier New"/>
              </a:rPr>
              <a:t> </a:t>
            </a:r>
            <a:r>
              <a:rPr sz="1850" b="1" spc="5" dirty="0">
                <a:latin typeface="Courier New"/>
                <a:cs typeface="Courier New"/>
              </a:rPr>
              <a:t>{</a:t>
            </a:r>
            <a:endParaRPr sz="1850" dirty="0">
              <a:latin typeface="Courier New"/>
              <a:cs typeface="Courier New"/>
            </a:endParaRPr>
          </a:p>
          <a:p>
            <a:pPr marL="588010" marR="1292225" indent="-2540">
              <a:lnSpc>
                <a:spcPts val="2100"/>
              </a:lnSpc>
              <a:spcBef>
                <a:spcPts val="110"/>
              </a:spcBef>
            </a:pPr>
            <a:r>
              <a:rPr sz="1850" b="1" spc="10" dirty="0">
                <a:latin typeface="Courier New"/>
                <a:cs typeface="Courier New"/>
              </a:rPr>
              <a:t>private static final Integer ONE </a:t>
            </a:r>
            <a:r>
              <a:rPr sz="1850" b="1" spc="5" dirty="0">
                <a:latin typeface="Courier New"/>
                <a:cs typeface="Courier New"/>
              </a:rPr>
              <a:t>= </a:t>
            </a:r>
            <a:r>
              <a:rPr sz="1850" b="1" spc="10" dirty="0">
                <a:latin typeface="Courier New"/>
                <a:cs typeface="Courier New"/>
              </a:rPr>
              <a:t>new </a:t>
            </a:r>
            <a:r>
              <a:rPr sz="1850" b="1" spc="15" dirty="0">
                <a:latin typeface="Courier New"/>
                <a:cs typeface="Courier New"/>
              </a:rPr>
              <a:t>Integer(1);  </a:t>
            </a:r>
            <a:r>
              <a:rPr sz="1850" b="1" spc="10" dirty="0">
                <a:latin typeface="Courier New"/>
                <a:cs typeface="Courier New"/>
              </a:rPr>
              <a:t>public static void main(String args[])</a:t>
            </a:r>
            <a:r>
              <a:rPr sz="1850" b="1" spc="125" dirty="0">
                <a:latin typeface="Courier New"/>
                <a:cs typeface="Courier New"/>
              </a:rPr>
              <a:t> </a:t>
            </a:r>
            <a:r>
              <a:rPr sz="1850" b="1" spc="5" dirty="0">
                <a:latin typeface="Courier New"/>
                <a:cs typeface="Courier New"/>
              </a:rPr>
              <a:t>{</a:t>
            </a:r>
            <a:endParaRPr sz="1850" dirty="0">
              <a:latin typeface="Courier New"/>
              <a:cs typeface="Courier New"/>
            </a:endParaRPr>
          </a:p>
          <a:p>
            <a:pPr marL="1155700">
              <a:lnSpc>
                <a:spcPts val="1989"/>
              </a:lnSpc>
            </a:pPr>
            <a:r>
              <a:rPr sz="1850" b="1" spc="10" dirty="0">
                <a:latin typeface="Courier New"/>
                <a:cs typeface="Courier New"/>
              </a:rPr>
              <a:t>Map </a:t>
            </a:r>
            <a:r>
              <a:rPr sz="1850" b="1" spc="5" dirty="0">
                <a:latin typeface="Courier New"/>
                <a:cs typeface="Courier New"/>
              </a:rPr>
              <a:t>m = </a:t>
            </a:r>
            <a:r>
              <a:rPr sz="1850" b="1" spc="10" dirty="0">
                <a:latin typeface="Courier New"/>
                <a:cs typeface="Courier New"/>
              </a:rPr>
              <a:t>new</a:t>
            </a:r>
            <a:r>
              <a:rPr sz="1850" b="1" spc="70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HashMap();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Courier New"/>
              <a:cs typeface="Courier New"/>
            </a:endParaRPr>
          </a:p>
          <a:p>
            <a:pPr marL="1146175" marR="1147445" indent="10795">
              <a:lnSpc>
                <a:spcPts val="2100"/>
              </a:lnSpc>
            </a:pPr>
            <a:r>
              <a:rPr sz="1850" b="1" spc="10" dirty="0">
                <a:latin typeface="Courier New"/>
                <a:cs typeface="Courier New"/>
              </a:rPr>
              <a:t>// Initialize frequency table from command </a:t>
            </a:r>
            <a:r>
              <a:rPr sz="1850" b="1" spc="15" dirty="0">
                <a:latin typeface="Courier New"/>
                <a:cs typeface="Courier New"/>
              </a:rPr>
              <a:t>line  for (int i=0; </a:t>
            </a:r>
            <a:r>
              <a:rPr sz="1850" b="1" spc="5" dirty="0">
                <a:latin typeface="Courier New"/>
                <a:cs typeface="Courier New"/>
              </a:rPr>
              <a:t>i &lt; </a:t>
            </a:r>
            <a:r>
              <a:rPr sz="1850" b="1" spc="15" dirty="0">
                <a:latin typeface="Courier New"/>
                <a:cs typeface="Courier New"/>
              </a:rPr>
              <a:t>args.length; i++)</a:t>
            </a:r>
            <a:r>
              <a:rPr sz="1850" b="1" spc="60" dirty="0">
                <a:latin typeface="Courier New"/>
                <a:cs typeface="Courier New"/>
              </a:rPr>
              <a:t> </a:t>
            </a:r>
            <a:r>
              <a:rPr sz="1850" b="1" spc="5" dirty="0">
                <a:latin typeface="Courier New"/>
                <a:cs typeface="Courier New"/>
              </a:rPr>
              <a:t>{</a:t>
            </a:r>
            <a:endParaRPr sz="1850" dirty="0">
              <a:latin typeface="Courier New"/>
              <a:cs typeface="Courier New"/>
            </a:endParaRPr>
          </a:p>
          <a:p>
            <a:pPr marL="1727200" marR="1581785" indent="5715">
              <a:lnSpc>
                <a:spcPts val="2039"/>
              </a:lnSpc>
              <a:spcBef>
                <a:spcPts val="50"/>
              </a:spcBef>
            </a:pPr>
            <a:r>
              <a:rPr sz="1850" b="1" spc="10" dirty="0">
                <a:latin typeface="Courier New"/>
                <a:cs typeface="Courier New"/>
              </a:rPr>
              <a:t>Integer freq </a:t>
            </a:r>
            <a:r>
              <a:rPr sz="1850" b="1" spc="5" dirty="0">
                <a:latin typeface="Courier New"/>
                <a:cs typeface="Courier New"/>
              </a:rPr>
              <a:t>= </a:t>
            </a:r>
            <a:r>
              <a:rPr sz="1850" b="1" spc="10" dirty="0">
                <a:latin typeface="Courier New"/>
                <a:cs typeface="Courier New"/>
              </a:rPr>
              <a:t>(Integer) m.</a:t>
            </a:r>
            <a:r>
              <a:rPr sz="1850" b="1" spc="10" dirty="0">
                <a:solidFill>
                  <a:srgbClr val="FF0000"/>
                </a:solidFill>
                <a:latin typeface="Courier New"/>
                <a:cs typeface="Courier New"/>
              </a:rPr>
              <a:t>get(args[i]</a:t>
            </a:r>
            <a:r>
              <a:rPr sz="1850" b="1" spc="10" dirty="0">
                <a:latin typeface="Courier New"/>
                <a:cs typeface="Courier New"/>
              </a:rPr>
              <a:t>);  </a:t>
            </a:r>
            <a:r>
              <a:rPr sz="1850" b="1" spc="15" dirty="0">
                <a:latin typeface="Courier New"/>
                <a:cs typeface="Courier New"/>
              </a:rPr>
              <a:t>m.put(args[i], </a:t>
            </a:r>
            <a:r>
              <a:rPr sz="1850" b="1" spc="10" dirty="0">
                <a:latin typeface="Courier New"/>
                <a:cs typeface="Courier New"/>
              </a:rPr>
              <a:t>(freq==null </a:t>
            </a:r>
            <a:r>
              <a:rPr sz="1850" b="1" spc="5" dirty="0">
                <a:latin typeface="Courier New"/>
                <a:cs typeface="Courier New"/>
              </a:rPr>
              <a:t>? </a:t>
            </a:r>
            <a:r>
              <a:rPr sz="1850" b="1" spc="10" dirty="0">
                <a:latin typeface="Courier New"/>
                <a:cs typeface="Courier New"/>
              </a:rPr>
              <a:t>ONE</a:t>
            </a:r>
            <a:r>
              <a:rPr sz="1850" b="1" spc="35" dirty="0">
                <a:latin typeface="Courier New"/>
                <a:cs typeface="Courier New"/>
              </a:rPr>
              <a:t> </a:t>
            </a:r>
            <a:r>
              <a:rPr sz="1850" b="1" spc="5" dirty="0">
                <a:latin typeface="Courier New"/>
                <a:cs typeface="Courier New"/>
              </a:rPr>
              <a:t>:</a:t>
            </a:r>
            <a:endParaRPr sz="1850" dirty="0">
              <a:latin typeface="Courier New"/>
              <a:cs typeface="Courier New"/>
            </a:endParaRPr>
          </a:p>
          <a:p>
            <a:pPr marL="4024629">
              <a:lnSpc>
                <a:spcPts val="2000"/>
              </a:lnSpc>
            </a:pPr>
            <a:r>
              <a:rPr sz="1850" b="1" spc="10" dirty="0">
                <a:latin typeface="Courier New"/>
                <a:cs typeface="Courier New"/>
              </a:rPr>
              <a:t>new </a:t>
            </a:r>
            <a:r>
              <a:rPr sz="1850" b="1" spc="15" dirty="0">
                <a:latin typeface="Courier New"/>
                <a:cs typeface="Courier New"/>
              </a:rPr>
              <a:t>Integer(freq.intValue() </a:t>
            </a:r>
            <a:r>
              <a:rPr sz="1850" b="1" spc="5" dirty="0">
                <a:latin typeface="Courier New"/>
                <a:cs typeface="Courier New"/>
              </a:rPr>
              <a:t>+</a:t>
            </a:r>
            <a:r>
              <a:rPr sz="1850" b="1" spc="-30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Courier New"/>
                <a:cs typeface="Courier New"/>
              </a:rPr>
              <a:t>1)));</a:t>
            </a:r>
            <a:endParaRPr sz="1850" dirty="0">
              <a:latin typeface="Courier New"/>
              <a:cs typeface="Courier New"/>
            </a:endParaRPr>
          </a:p>
          <a:p>
            <a:pPr marL="1155700">
              <a:lnSpc>
                <a:spcPts val="2160"/>
              </a:lnSpc>
            </a:pPr>
            <a:r>
              <a:rPr sz="1850" b="1" spc="5" dirty="0">
                <a:latin typeface="Courier New"/>
                <a:cs typeface="Courier New"/>
              </a:rPr>
              <a:t>}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Courier New"/>
              <a:cs typeface="Courier New"/>
            </a:endParaRPr>
          </a:p>
          <a:p>
            <a:pPr marL="1155700">
              <a:lnSpc>
                <a:spcPts val="2130"/>
              </a:lnSpc>
            </a:pPr>
            <a:r>
              <a:rPr sz="1850" b="1" spc="15" dirty="0">
                <a:latin typeface="Courier New"/>
                <a:cs typeface="Courier New"/>
              </a:rPr>
              <a:t>System.out.println(m.size()+</a:t>
            </a:r>
            <a:endParaRPr sz="1850" dirty="0">
              <a:latin typeface="Courier New"/>
              <a:cs typeface="Courier New"/>
            </a:endParaRPr>
          </a:p>
          <a:p>
            <a:pPr marL="1155700" marR="1444625" indent="2286000">
              <a:lnSpc>
                <a:spcPts val="2100"/>
              </a:lnSpc>
              <a:spcBef>
                <a:spcPts val="80"/>
              </a:spcBef>
            </a:pPr>
            <a:r>
              <a:rPr sz="1850" b="1" spc="5" dirty="0">
                <a:latin typeface="Courier New"/>
                <a:cs typeface="Courier New"/>
              </a:rPr>
              <a:t>" </a:t>
            </a:r>
            <a:r>
              <a:rPr sz="1850" b="1" spc="10" dirty="0">
                <a:latin typeface="Courier New"/>
                <a:cs typeface="Courier New"/>
              </a:rPr>
              <a:t>distinct words </a:t>
            </a:r>
            <a:r>
              <a:rPr sz="1850" b="1" spc="15" dirty="0">
                <a:latin typeface="Courier New"/>
                <a:cs typeface="Courier New"/>
              </a:rPr>
              <a:t>detected:");  System.out.println(m);</a:t>
            </a:r>
            <a:endParaRPr sz="1850" dirty="0">
              <a:latin typeface="Courier New"/>
              <a:cs typeface="Courier New"/>
            </a:endParaRPr>
          </a:p>
          <a:p>
            <a:pPr marL="584200">
              <a:lnSpc>
                <a:spcPts val="1989"/>
              </a:lnSpc>
            </a:pPr>
            <a:r>
              <a:rPr sz="1850" b="1" spc="5" dirty="0">
                <a:latin typeface="Courier New"/>
                <a:cs typeface="Courier New"/>
              </a:rPr>
              <a:t>}</a:t>
            </a:r>
            <a:endParaRPr sz="1850" dirty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1850" b="1" spc="5" dirty="0">
                <a:latin typeface="Courier New"/>
                <a:cs typeface="Courier New"/>
              </a:rPr>
              <a:t>}</a:t>
            </a:r>
            <a:endParaRPr sz="18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402314"/>
            <a:ext cx="9223058" cy="70893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915" y="1492250"/>
            <a:ext cx="9223058" cy="4794530"/>
          </a:xfrm>
        </p:spPr>
        <p:txBody>
          <a:bodyPr>
            <a:normAutofit/>
          </a:bodyPr>
          <a:lstStyle/>
          <a:p>
            <a:r>
              <a:rPr lang="en-GB" sz="2800" dirty="0"/>
              <a:t>Arrays are fixed in size that is once we create an array we can not increased or decreased based on our requirement.</a:t>
            </a:r>
          </a:p>
          <a:p>
            <a:r>
              <a:rPr lang="en-GB" sz="2800" dirty="0"/>
              <a:t>With respect to memory Arrays are not recommended to use.</a:t>
            </a:r>
          </a:p>
          <a:p>
            <a:r>
              <a:rPr lang="en-GB" sz="2800" dirty="0"/>
              <a:t>With respect to performance Arrays are recommended to use.</a:t>
            </a:r>
          </a:p>
          <a:p>
            <a:r>
              <a:rPr lang="en-GB" sz="2800" dirty="0"/>
              <a:t>Arrays can hold only homogeneous data types elements.</a:t>
            </a:r>
          </a:p>
          <a:p>
            <a:r>
              <a:rPr lang="en-GB" sz="2800" dirty="0"/>
              <a:t>There is no underlying data structure for arrays and hence radiate method support is not available. </a:t>
            </a:r>
          </a:p>
          <a:p>
            <a:r>
              <a:rPr lang="en-GB" sz="2800" dirty="0"/>
              <a:t>Arrays can hold both object and primitive.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286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343018"/>
            <a:ext cx="92964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</a:t>
            </a:r>
            <a:r>
              <a:rPr sz="4000" b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on</a:t>
            </a:r>
            <a:r>
              <a:rPr sz="40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40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00" y="1720850"/>
            <a:ext cx="9507220" cy="228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  <a:buClr>
                <a:srgbClr val="3333CC"/>
              </a:buClr>
              <a:buSzPct val="51111"/>
              <a:tabLst>
                <a:tab pos="311785" algn="l"/>
                <a:tab pos="312420" algn="l"/>
              </a:tabLst>
            </a:pPr>
            <a:r>
              <a:rPr lang="en-GB" sz="2800" spc="-10" dirty="0">
                <a:latin typeface="Times New Roman"/>
                <a:cs typeface="Times New Roman"/>
              </a:rPr>
              <a:t>Search </a:t>
            </a:r>
            <a:r>
              <a:rPr lang="en-GB" sz="2800" spc="-5" dirty="0">
                <a:latin typeface="Times New Roman"/>
                <a:cs typeface="Times New Roman"/>
              </a:rPr>
              <a:t>and </a:t>
            </a:r>
            <a:r>
              <a:rPr lang="en-GB" sz="2800" spc="-10" dirty="0">
                <a:latin typeface="Times New Roman"/>
                <a:cs typeface="Times New Roman"/>
              </a:rPr>
              <a:t>sort: </a:t>
            </a:r>
            <a:r>
              <a:rPr lang="en-GB" sz="2800" b="1" dirty="0" err="1">
                <a:latin typeface="Courier New"/>
                <a:cs typeface="Courier New"/>
              </a:rPr>
              <a:t>binarySearch</a:t>
            </a:r>
            <a:r>
              <a:rPr lang="en-GB" sz="2800" b="1" dirty="0">
                <a:latin typeface="Courier New"/>
                <a:cs typeface="Courier New"/>
              </a:rPr>
              <a:t>()</a:t>
            </a:r>
            <a:r>
              <a:rPr lang="en-GB" sz="2800" dirty="0">
                <a:latin typeface="Times New Roman"/>
                <a:cs typeface="Times New Roman"/>
              </a:rPr>
              <a:t>,</a:t>
            </a:r>
            <a:r>
              <a:rPr lang="en-GB" sz="2800" spc="-125" dirty="0">
                <a:latin typeface="Times New Roman"/>
                <a:cs typeface="Times New Roman"/>
              </a:rPr>
              <a:t> </a:t>
            </a:r>
            <a:r>
              <a:rPr lang="en-GB" sz="2800" b="1" spc="5" dirty="0">
                <a:latin typeface="Courier New"/>
                <a:cs typeface="Courier New"/>
              </a:rPr>
              <a:t>sort()</a:t>
            </a:r>
            <a:endParaRPr lang="en-GB" sz="28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1111"/>
              <a:tabLst>
                <a:tab pos="311785" algn="l"/>
                <a:tab pos="312420" algn="l"/>
              </a:tabLst>
            </a:pPr>
            <a:r>
              <a:rPr lang="en-GB" sz="2800" spc="-15" dirty="0">
                <a:latin typeface="Times New Roman"/>
                <a:cs typeface="Times New Roman"/>
              </a:rPr>
              <a:t>Reorganization: </a:t>
            </a:r>
            <a:r>
              <a:rPr lang="en-GB" sz="2800" b="1" dirty="0">
                <a:latin typeface="Courier New"/>
                <a:cs typeface="Courier New"/>
              </a:rPr>
              <a:t>reverse()</a:t>
            </a:r>
            <a:r>
              <a:rPr lang="en-GB" sz="2800" dirty="0">
                <a:latin typeface="Times New Roman"/>
                <a:cs typeface="Times New Roman"/>
              </a:rPr>
              <a:t>,</a:t>
            </a:r>
            <a:r>
              <a:rPr lang="en-GB" sz="2800" spc="-90" dirty="0">
                <a:latin typeface="Times New Roman"/>
                <a:cs typeface="Times New Roman"/>
              </a:rPr>
              <a:t> </a:t>
            </a:r>
            <a:r>
              <a:rPr lang="en-GB" sz="2800" b="1" spc="-10" dirty="0">
                <a:latin typeface="Courier New"/>
                <a:cs typeface="Courier New"/>
              </a:rPr>
              <a:t>shuffle()</a:t>
            </a:r>
            <a:endParaRPr lang="en-GB" sz="28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1111"/>
              <a:tabLst>
                <a:tab pos="311785" algn="l"/>
                <a:tab pos="312420" algn="l"/>
              </a:tabLst>
            </a:pPr>
            <a:r>
              <a:rPr lang="en-GB" sz="2800" spc="5" dirty="0">
                <a:latin typeface="Times New Roman"/>
                <a:cs typeface="Times New Roman"/>
              </a:rPr>
              <a:t>Wrappings:</a:t>
            </a:r>
            <a:r>
              <a:rPr lang="en-GB" sz="2800" spc="-110" dirty="0">
                <a:latin typeface="Times New Roman"/>
                <a:cs typeface="Times New Roman"/>
              </a:rPr>
              <a:t> </a:t>
            </a:r>
            <a:r>
              <a:rPr lang="en-GB" sz="2800" b="1" dirty="0" err="1">
                <a:latin typeface="Courier New"/>
                <a:cs typeface="Courier New"/>
              </a:rPr>
              <a:t>unModifiableCollection</a:t>
            </a:r>
            <a:r>
              <a:rPr lang="en-GB" sz="2800" dirty="0">
                <a:latin typeface="Times New Roman"/>
                <a:cs typeface="Times New Roman"/>
              </a:rPr>
              <a:t>,  </a:t>
            </a:r>
            <a:r>
              <a:rPr lang="en-GB" sz="2800" b="1" dirty="0" err="1">
                <a:latin typeface="Courier New"/>
                <a:cs typeface="Courier New"/>
              </a:rPr>
              <a:t>synchonizedCollection</a:t>
            </a:r>
            <a:endParaRPr lang="en-GB" sz="2800" dirty="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118867"/>
              <a:buChar char="•"/>
              <a:tabLst>
                <a:tab pos="332105" algn="l"/>
                <a:tab pos="332740" algn="l"/>
              </a:tabLst>
            </a:pP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922" y="577850"/>
            <a:ext cx="941324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Collection Advantages </a:t>
            </a:r>
            <a:r>
              <a:rPr sz="4000" b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</a:t>
            </a:r>
            <a:r>
              <a:rPr sz="4000" b="1" spc="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sz="40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300" y="1732915"/>
            <a:ext cx="3938904" cy="18859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650" b="1" dirty="0">
                <a:latin typeface="Times New Roman"/>
                <a:cs typeface="Times New Roman"/>
              </a:rPr>
              <a:t>Advantages</a:t>
            </a:r>
          </a:p>
          <a:p>
            <a:pPr marL="332740" marR="5080" indent="-320040">
              <a:lnSpc>
                <a:spcPct val="103800"/>
              </a:lnSpc>
              <a:spcBef>
                <a:spcPts val="655"/>
              </a:spcBef>
              <a:buClr>
                <a:srgbClr val="3333CC"/>
              </a:buClr>
              <a:buSzPct val="118867"/>
              <a:buChar char="•"/>
              <a:tabLst>
                <a:tab pos="332105" algn="l"/>
                <a:tab pos="332740" algn="l"/>
              </a:tabLst>
            </a:pPr>
            <a:r>
              <a:rPr sz="2650" spc="-20" dirty="0">
                <a:latin typeface="Times New Roman"/>
                <a:cs typeface="Times New Roman"/>
              </a:rPr>
              <a:t>Can hold different types of  </a:t>
            </a:r>
            <a:r>
              <a:rPr sz="2650" spc="-5" dirty="0">
                <a:latin typeface="Times New Roman"/>
                <a:cs typeface="Times New Roman"/>
              </a:rPr>
              <a:t>objects.</a:t>
            </a:r>
            <a:endParaRPr sz="26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118867"/>
              <a:buChar char="•"/>
              <a:tabLst>
                <a:tab pos="332105" algn="l"/>
                <a:tab pos="332740" algn="l"/>
              </a:tabLst>
            </a:pPr>
            <a:r>
              <a:rPr sz="2650" spc="-30" dirty="0">
                <a:latin typeface="Times New Roman"/>
                <a:cs typeface="Times New Roman"/>
              </a:rPr>
              <a:t>Resizable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6693" y="1720850"/>
            <a:ext cx="4268470" cy="19100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650" b="1" spc="-5" dirty="0">
                <a:latin typeface="Times New Roman"/>
                <a:cs typeface="Times New Roman"/>
              </a:rPr>
              <a:t>Disadvantages</a:t>
            </a:r>
            <a:endParaRPr sz="2650" b="1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3333CC"/>
              </a:buClr>
              <a:buSzPct val="118867"/>
              <a:buChar char="•"/>
              <a:tabLst>
                <a:tab pos="332105" algn="l"/>
                <a:tab pos="332740" algn="l"/>
              </a:tabLst>
            </a:pPr>
            <a:r>
              <a:rPr sz="2650" spc="-5" dirty="0">
                <a:latin typeface="Times New Roman"/>
                <a:cs typeface="Times New Roman"/>
              </a:rPr>
              <a:t>Must cast to </a:t>
            </a:r>
            <a:r>
              <a:rPr sz="2650" dirty="0">
                <a:latin typeface="Times New Roman"/>
                <a:cs typeface="Times New Roman"/>
              </a:rPr>
              <a:t>correct</a:t>
            </a:r>
            <a:r>
              <a:rPr sz="2650" spc="7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type</a:t>
            </a:r>
          </a:p>
          <a:p>
            <a:pPr marL="332105" marR="5080" indent="-320040">
              <a:lnSpc>
                <a:spcPct val="103800"/>
              </a:lnSpc>
              <a:spcBef>
                <a:spcPts val="894"/>
              </a:spcBef>
              <a:buClr>
                <a:srgbClr val="3333CC"/>
              </a:buClr>
              <a:buSzPct val="118867"/>
              <a:buChar char="•"/>
              <a:tabLst>
                <a:tab pos="332105" algn="l"/>
                <a:tab pos="332740" algn="l"/>
              </a:tabLst>
            </a:pPr>
            <a:r>
              <a:rPr sz="2650" spc="-10" dirty="0">
                <a:latin typeface="Times New Roman"/>
                <a:cs typeface="Times New Roman"/>
              </a:rPr>
              <a:t>Cannot do compile-time type  </a:t>
            </a:r>
            <a:r>
              <a:rPr sz="2650" spc="-20" dirty="0">
                <a:latin typeface="Times New Roman"/>
                <a:cs typeface="Times New Roman"/>
              </a:rPr>
              <a:t>checking.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0" y="2406650"/>
            <a:ext cx="4916329" cy="2004336"/>
          </a:xfrm>
        </p:spPr>
        <p:txBody>
          <a:bodyPr>
            <a:norm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236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59" y="353854"/>
            <a:ext cx="5115560" cy="610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59" y="1165860"/>
            <a:ext cx="68224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118867"/>
              <a:buChar char="•"/>
              <a:tabLst>
                <a:tab pos="332105" algn="l"/>
                <a:tab pos="332740" algn="l"/>
              </a:tabLst>
            </a:pPr>
            <a:r>
              <a:rPr sz="2650" spc="-10" dirty="0">
                <a:latin typeface="Times New Roman"/>
                <a:cs typeface="Times New Roman"/>
              </a:rPr>
              <a:t>Most efficient way to hold references to objects.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59" y="3535679"/>
            <a:ext cx="19380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0"/>
              </a:spcBef>
              <a:buClr>
                <a:srgbClr val="3333CC"/>
              </a:buClr>
              <a:buSzPct val="118867"/>
              <a:buChar char="•"/>
              <a:tabLst>
                <a:tab pos="332105" algn="l"/>
                <a:tab pos="332740" algn="l"/>
              </a:tabLst>
            </a:pPr>
            <a:r>
              <a:rPr sz="2650" dirty="0">
                <a:latin typeface="Times New Roman"/>
                <a:cs typeface="Times New Roman"/>
              </a:rPr>
              <a:t>Advantages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4518659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980" y="4914900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980" y="3974592"/>
            <a:ext cx="7706995" cy="1214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5080" indent="-274320">
              <a:lnSpc>
                <a:spcPct val="115599"/>
              </a:lnSpc>
              <a:spcBef>
                <a:spcPts val="9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250" dirty="0">
                <a:latin typeface="Times New Roman"/>
                <a:cs typeface="Times New Roman"/>
              </a:rPr>
              <a:t>An </a:t>
            </a:r>
            <a:r>
              <a:rPr sz="2250" spc="-15" dirty="0">
                <a:latin typeface="Times New Roman"/>
                <a:cs typeface="Times New Roman"/>
              </a:rPr>
              <a:t>array </a:t>
            </a:r>
            <a:r>
              <a:rPr sz="2250" spc="-10" dirty="0">
                <a:latin typeface="Times New Roman"/>
                <a:cs typeface="Times New Roman"/>
              </a:rPr>
              <a:t>know the type it </a:t>
            </a:r>
            <a:r>
              <a:rPr sz="2250" spc="-15" dirty="0">
                <a:latin typeface="Times New Roman"/>
                <a:cs typeface="Times New Roman"/>
              </a:rPr>
              <a:t>holds, </a:t>
            </a:r>
            <a:r>
              <a:rPr sz="2250" spc="-20" dirty="0">
                <a:latin typeface="Times New Roman"/>
                <a:cs typeface="Times New Roman"/>
              </a:rPr>
              <a:t>i.e., </a:t>
            </a:r>
            <a:r>
              <a:rPr sz="2250" spc="-15" dirty="0">
                <a:latin typeface="Times New Roman"/>
                <a:cs typeface="Times New Roman"/>
              </a:rPr>
              <a:t>compile-time </a:t>
            </a:r>
            <a:r>
              <a:rPr sz="2250" spc="-10" dirty="0">
                <a:latin typeface="Times New Roman"/>
                <a:cs typeface="Times New Roman"/>
              </a:rPr>
              <a:t>type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checking.  </a:t>
            </a:r>
            <a:r>
              <a:rPr sz="2250" spc="5" dirty="0">
                <a:latin typeface="Times New Roman"/>
                <a:cs typeface="Times New Roman"/>
              </a:rPr>
              <a:t>An </a:t>
            </a:r>
            <a:r>
              <a:rPr sz="2250" spc="-5" dirty="0">
                <a:latin typeface="Times New Roman"/>
                <a:cs typeface="Times New Roman"/>
              </a:rPr>
              <a:t>array </a:t>
            </a:r>
            <a:r>
              <a:rPr sz="2250" dirty="0">
                <a:latin typeface="Times New Roman"/>
                <a:cs typeface="Times New Roman"/>
              </a:rPr>
              <a:t>know </a:t>
            </a:r>
            <a:r>
              <a:rPr sz="2250" spc="-5" dirty="0">
                <a:latin typeface="Times New Roman"/>
                <a:cs typeface="Times New Roman"/>
              </a:rPr>
              <a:t>its </a:t>
            </a:r>
            <a:r>
              <a:rPr sz="2250" spc="-10" dirty="0">
                <a:latin typeface="Times New Roman"/>
                <a:cs typeface="Times New Roman"/>
              </a:rPr>
              <a:t>size, i.e., </a:t>
            </a:r>
            <a:r>
              <a:rPr sz="2250" spc="-5" dirty="0">
                <a:latin typeface="Times New Roman"/>
                <a:cs typeface="Times New Roman"/>
              </a:rPr>
              <a:t>ask for the</a:t>
            </a:r>
            <a:r>
              <a:rPr sz="2250" spc="-37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length.</a:t>
            </a:r>
            <a:endParaRPr sz="225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420"/>
              </a:spcBef>
            </a:pPr>
            <a:r>
              <a:rPr sz="2250" dirty="0">
                <a:latin typeface="Times New Roman"/>
                <a:cs typeface="Times New Roman"/>
              </a:rPr>
              <a:t>An </a:t>
            </a:r>
            <a:r>
              <a:rPr sz="2250" spc="-20" dirty="0">
                <a:latin typeface="Times New Roman"/>
                <a:cs typeface="Times New Roman"/>
              </a:rPr>
              <a:t>array </a:t>
            </a:r>
            <a:r>
              <a:rPr sz="2250" spc="-10" dirty="0">
                <a:latin typeface="Times New Roman"/>
                <a:cs typeface="Times New Roman"/>
              </a:rPr>
              <a:t>can </a:t>
            </a:r>
            <a:r>
              <a:rPr sz="2250" spc="-15" dirty="0">
                <a:latin typeface="Times New Roman"/>
                <a:cs typeface="Times New Roman"/>
              </a:rPr>
              <a:t>hold </a:t>
            </a:r>
            <a:r>
              <a:rPr sz="2250" spc="-20" dirty="0">
                <a:latin typeface="Times New Roman"/>
                <a:cs typeface="Times New Roman"/>
              </a:rPr>
              <a:t>primitive types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directly.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559" y="5166600"/>
            <a:ext cx="8161020" cy="13557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45440" indent="-32004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118867"/>
              <a:buChar char="•"/>
              <a:tabLst>
                <a:tab pos="344805" algn="l"/>
                <a:tab pos="345440" algn="l"/>
              </a:tabLst>
            </a:pPr>
            <a:r>
              <a:rPr sz="2650" spc="-5" dirty="0">
                <a:latin typeface="Times New Roman"/>
                <a:cs typeface="Times New Roman"/>
              </a:rPr>
              <a:t>Disadvantages</a:t>
            </a:r>
            <a:endParaRPr sz="2650">
              <a:latin typeface="Times New Roman"/>
              <a:cs typeface="Times New Roman"/>
            </a:endParaRPr>
          </a:p>
          <a:p>
            <a:pPr marL="726440" lvl="1" indent="-27432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25805" algn="l"/>
                <a:tab pos="726440" algn="l"/>
              </a:tabLst>
            </a:pPr>
            <a:r>
              <a:rPr sz="2250" dirty="0">
                <a:latin typeface="Times New Roman"/>
                <a:cs typeface="Times New Roman"/>
              </a:rPr>
              <a:t>An </a:t>
            </a:r>
            <a:r>
              <a:rPr sz="2250" spc="-15" dirty="0">
                <a:latin typeface="Times New Roman"/>
                <a:cs typeface="Times New Roman"/>
              </a:rPr>
              <a:t>array </a:t>
            </a:r>
            <a:r>
              <a:rPr sz="2250" spc="-10" dirty="0">
                <a:latin typeface="Times New Roman"/>
                <a:cs typeface="Times New Roman"/>
              </a:rPr>
              <a:t>can only hold one type </a:t>
            </a:r>
            <a:r>
              <a:rPr sz="2250" spc="-5" dirty="0">
                <a:latin typeface="Times New Roman"/>
                <a:cs typeface="Times New Roman"/>
              </a:rPr>
              <a:t>of </a:t>
            </a:r>
            <a:r>
              <a:rPr sz="2250" spc="-15" dirty="0">
                <a:latin typeface="Times New Roman"/>
                <a:cs typeface="Times New Roman"/>
              </a:rPr>
              <a:t>objects (including</a:t>
            </a:r>
            <a:r>
              <a:rPr sz="2250" spc="-32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primitives).</a:t>
            </a:r>
            <a:endParaRPr sz="2250">
              <a:latin typeface="Times New Roman"/>
              <a:cs typeface="Times New Roman"/>
            </a:endParaRPr>
          </a:p>
          <a:p>
            <a:pPr marL="726440" lvl="1" indent="-274320">
              <a:lnSpc>
                <a:spcPct val="100000"/>
              </a:lnSpc>
              <a:spcBef>
                <a:spcPts val="42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25805" algn="l"/>
                <a:tab pos="726440" algn="l"/>
              </a:tabLst>
            </a:pPr>
            <a:r>
              <a:rPr sz="2250" spc="-15" dirty="0">
                <a:latin typeface="Times New Roman"/>
                <a:cs typeface="Times New Roman"/>
              </a:rPr>
              <a:t>Arrays </a:t>
            </a:r>
            <a:r>
              <a:rPr sz="2250" spc="-10" dirty="0">
                <a:latin typeface="Times New Roman"/>
                <a:cs typeface="Times New Roman"/>
              </a:rPr>
              <a:t>are </a:t>
            </a:r>
            <a:r>
              <a:rPr sz="2250" spc="-15" dirty="0">
                <a:latin typeface="Times New Roman"/>
                <a:cs typeface="Times New Roman"/>
              </a:rPr>
              <a:t>fixed</a:t>
            </a:r>
            <a:r>
              <a:rPr sz="2250" spc="-14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size.</a:t>
            </a:r>
            <a:endParaRPr sz="225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3170" y="2127250"/>
          <a:ext cx="4053837" cy="510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053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250" spc="10" dirty="0">
                          <a:latin typeface="Times New Roman"/>
                          <a:cs typeface="Times New Roman"/>
                        </a:rPr>
                        <a:t>Car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250" spc="10" dirty="0">
                          <a:latin typeface="Times New Roman"/>
                          <a:cs typeface="Times New Roman"/>
                        </a:rPr>
                        <a:t>Car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250" spc="10" dirty="0">
                          <a:latin typeface="Times New Roman"/>
                          <a:cs typeface="Times New Roman"/>
                        </a:rPr>
                        <a:t>Car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250" spc="10" dirty="0">
                          <a:latin typeface="Times New Roman"/>
                          <a:cs typeface="Times New Roman"/>
                        </a:rPr>
                        <a:t>Car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684779" y="2674620"/>
            <a:ext cx="3694429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4984" algn="l"/>
                <a:tab pos="1025525" algn="l"/>
                <a:tab pos="1536065" algn="l"/>
                <a:tab pos="2038985" algn="l"/>
                <a:tab pos="2549525" algn="l"/>
                <a:tab pos="3052445" algn="l"/>
                <a:tab pos="3562985" algn="l"/>
              </a:tabLst>
            </a:pPr>
            <a:r>
              <a:rPr sz="1850" spc="5" dirty="0">
                <a:latin typeface="Times New Roman"/>
                <a:cs typeface="Times New Roman"/>
              </a:rPr>
              <a:t>0	1	2	3	4	5	6	7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7438" y="2097024"/>
            <a:ext cx="1395731" cy="4192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9539">
              <a:lnSpc>
                <a:spcPct val="143200"/>
              </a:lnSpc>
              <a:spcBef>
                <a:spcPts val="95"/>
              </a:spcBef>
            </a:pPr>
            <a:r>
              <a:rPr sz="1850" spc="5" dirty="0">
                <a:latin typeface="Times New Roman"/>
                <a:cs typeface="Times New Roman"/>
              </a:rPr>
              <a:t>data  </a:t>
            </a:r>
            <a:r>
              <a:rPr sz="1850" spc="-25" dirty="0">
                <a:latin typeface="Times New Roman"/>
                <a:cs typeface="Times New Roman"/>
              </a:rPr>
              <a:t>index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82" y="44450"/>
            <a:ext cx="5751831" cy="610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Array</a:t>
            </a:r>
            <a:r>
              <a:rPr b="1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559" y="4995545"/>
            <a:ext cx="6428740" cy="9925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45440" indent="-320040">
              <a:lnSpc>
                <a:spcPct val="100000"/>
              </a:lnSpc>
              <a:spcBef>
                <a:spcPts val="1005"/>
              </a:spcBef>
              <a:buClr>
                <a:srgbClr val="3333CC"/>
              </a:buClr>
              <a:buSzPct val="118867"/>
              <a:buChar char="•"/>
              <a:tabLst>
                <a:tab pos="344805" algn="l"/>
                <a:tab pos="345440" algn="l"/>
              </a:tabLst>
            </a:pPr>
            <a:r>
              <a:rPr sz="2650" spc="-20" dirty="0">
                <a:latin typeface="Times New Roman"/>
                <a:cs typeface="Times New Roman"/>
              </a:rPr>
              <a:t>Helper class</a:t>
            </a:r>
            <a:r>
              <a:rPr sz="2650" spc="105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Courier New"/>
                <a:cs typeface="Courier New"/>
              </a:rPr>
              <a:t>java.util.Arrays</a:t>
            </a:r>
            <a:endParaRPr sz="2650" dirty="0">
              <a:latin typeface="Courier New"/>
              <a:cs typeface="Courier New"/>
            </a:endParaRPr>
          </a:p>
          <a:p>
            <a:pPr marL="726440" lvl="1" indent="-27495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25805" algn="l"/>
                <a:tab pos="726440" algn="l"/>
              </a:tabLst>
            </a:pPr>
            <a:r>
              <a:rPr sz="2250" spc="-10" dirty="0">
                <a:latin typeface="Times New Roman"/>
                <a:cs typeface="Times New Roman"/>
              </a:rPr>
              <a:t>Search </a:t>
            </a:r>
            <a:r>
              <a:rPr sz="2250" spc="-5" dirty="0">
                <a:latin typeface="Times New Roman"/>
                <a:cs typeface="Times New Roman"/>
              </a:rPr>
              <a:t>and </a:t>
            </a:r>
            <a:r>
              <a:rPr sz="2250" spc="-10" dirty="0">
                <a:latin typeface="Times New Roman"/>
                <a:cs typeface="Times New Roman"/>
              </a:rPr>
              <a:t>sort: </a:t>
            </a:r>
            <a:r>
              <a:rPr sz="2250" b="1" dirty="0">
                <a:latin typeface="Courier New"/>
                <a:cs typeface="Courier New"/>
              </a:rPr>
              <a:t>binarySearch(),</a:t>
            </a:r>
            <a:r>
              <a:rPr sz="2250" b="1" spc="-160" dirty="0">
                <a:latin typeface="Courier New"/>
                <a:cs typeface="Courier New"/>
              </a:rPr>
              <a:t> </a:t>
            </a:r>
            <a:r>
              <a:rPr sz="2250" b="1" spc="5" dirty="0">
                <a:latin typeface="Courier New"/>
                <a:cs typeface="Courier New"/>
              </a:rPr>
              <a:t>sort()</a:t>
            </a:r>
            <a:endParaRPr sz="22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6529579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0379" y="5947410"/>
            <a:ext cx="2151380" cy="84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250" spc="-15" dirty="0">
                <a:latin typeface="Times New Roman"/>
                <a:cs typeface="Times New Roman"/>
              </a:rPr>
              <a:t>(many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overloaded)  </a:t>
            </a:r>
            <a:r>
              <a:rPr sz="2250" spc="-15" dirty="0">
                <a:latin typeface="Times New Roman"/>
                <a:cs typeface="Times New Roman"/>
              </a:rPr>
              <a:t>(many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overloaded)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980" y="6941058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980" y="5947410"/>
            <a:ext cx="1800860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20000"/>
              </a:lnSpc>
              <a:spcBef>
                <a:spcPts val="95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287020" algn="l"/>
              </a:tabLst>
            </a:pPr>
            <a:r>
              <a:rPr sz="2250" spc="-10" dirty="0">
                <a:latin typeface="Times New Roman"/>
                <a:cs typeface="Times New Roman"/>
              </a:rPr>
              <a:t>Comparison:  Instantiation:  </a:t>
            </a:r>
            <a:r>
              <a:rPr sz="2250" spc="-25" dirty="0">
                <a:latin typeface="Times New Roman"/>
                <a:cs typeface="Times New Roman"/>
              </a:rPr>
              <a:t>Conversion: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4820" y="5947410"/>
            <a:ext cx="1404620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250" b="1" dirty="0">
                <a:latin typeface="Courier New"/>
                <a:cs typeface="Courier New"/>
              </a:rPr>
              <a:t>equals()  </a:t>
            </a:r>
            <a:r>
              <a:rPr sz="2250" b="1" spc="5" dirty="0">
                <a:latin typeface="Courier New"/>
                <a:cs typeface="Courier New"/>
              </a:rPr>
              <a:t>fill()  </a:t>
            </a:r>
            <a:r>
              <a:rPr sz="2250" b="1" dirty="0">
                <a:latin typeface="Courier New"/>
                <a:cs typeface="Courier New"/>
              </a:rPr>
              <a:t>asList()</a:t>
            </a:r>
            <a:endParaRPr sz="2250">
              <a:latin typeface="Courier New"/>
              <a:cs typeface="Courier New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730250"/>
            <a:ext cx="9372600" cy="4348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59" y="353854"/>
            <a:ext cx="6834505" cy="610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Overview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</a:t>
            </a:r>
            <a:r>
              <a:rPr b="1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459" y="1263650"/>
            <a:ext cx="10149841" cy="5155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17780" indent="-320040">
              <a:lnSpc>
                <a:spcPts val="3300"/>
              </a:lnSpc>
              <a:spcBef>
                <a:spcPts val="100"/>
              </a:spcBef>
              <a:buClr>
                <a:srgbClr val="3333CC"/>
              </a:buClr>
              <a:buSzPct val="118867"/>
              <a:buChar char="•"/>
              <a:tabLst>
                <a:tab pos="382905" algn="l"/>
                <a:tab pos="383540" algn="l"/>
              </a:tabLst>
            </a:pPr>
            <a:r>
              <a:rPr lang="en-GB" sz="2800" dirty="0"/>
              <a:t>Collection are </a:t>
            </a:r>
            <a:r>
              <a:rPr lang="en-GB" sz="2800" dirty="0" err="1"/>
              <a:t>growable</a:t>
            </a:r>
            <a:r>
              <a:rPr lang="en-GB" sz="2800" dirty="0"/>
              <a:t> in nature that is based on our requirement. We can increase or decrease of size.</a:t>
            </a:r>
          </a:p>
          <a:p>
            <a:pPr marL="382905" marR="17780" indent="-320040">
              <a:lnSpc>
                <a:spcPts val="3300"/>
              </a:lnSpc>
              <a:spcBef>
                <a:spcPts val="100"/>
              </a:spcBef>
              <a:buClr>
                <a:srgbClr val="3333CC"/>
              </a:buClr>
              <a:buSzPct val="118867"/>
              <a:buChar char="•"/>
              <a:tabLst>
                <a:tab pos="382905" algn="l"/>
                <a:tab pos="383540" algn="l"/>
              </a:tabLst>
            </a:pPr>
            <a:r>
              <a:rPr lang="en-GB" sz="2800" dirty="0"/>
              <a:t>With respect to memory collection are recommended to use.</a:t>
            </a:r>
          </a:p>
          <a:p>
            <a:pPr marL="382905" marR="17780" indent="-320040">
              <a:lnSpc>
                <a:spcPts val="3300"/>
              </a:lnSpc>
              <a:spcBef>
                <a:spcPts val="100"/>
              </a:spcBef>
              <a:buClr>
                <a:srgbClr val="3333CC"/>
              </a:buClr>
              <a:buSzPct val="118867"/>
              <a:buChar char="•"/>
              <a:tabLst>
                <a:tab pos="382905" algn="l"/>
                <a:tab pos="383540" algn="l"/>
              </a:tabLst>
            </a:pPr>
            <a:r>
              <a:rPr lang="en-GB" sz="2800" dirty="0"/>
              <a:t>With respect to performance collection are not recommended to use.</a:t>
            </a:r>
          </a:p>
          <a:p>
            <a:pPr marL="382905" marR="17780" indent="-320040">
              <a:lnSpc>
                <a:spcPts val="3300"/>
              </a:lnSpc>
              <a:spcBef>
                <a:spcPts val="100"/>
              </a:spcBef>
              <a:buClr>
                <a:srgbClr val="3333CC"/>
              </a:buClr>
              <a:buSzPct val="118867"/>
              <a:buChar char="•"/>
              <a:tabLst>
                <a:tab pos="382905" algn="l"/>
                <a:tab pos="383540" algn="l"/>
              </a:tabLst>
            </a:pPr>
            <a:r>
              <a:rPr lang="en-GB" sz="2800" dirty="0"/>
              <a:t>Collection can hold both homogeneous and </a:t>
            </a:r>
            <a:r>
              <a:rPr lang="en-GB" sz="2800" dirty="0" err="1"/>
              <a:t>and</a:t>
            </a:r>
            <a:r>
              <a:rPr lang="en-GB" sz="2800" dirty="0"/>
              <a:t> heterogeneous elements.</a:t>
            </a:r>
          </a:p>
          <a:p>
            <a:pPr marL="382905" marR="17780" indent="-320040">
              <a:lnSpc>
                <a:spcPts val="3300"/>
              </a:lnSpc>
              <a:spcBef>
                <a:spcPts val="100"/>
              </a:spcBef>
              <a:buClr>
                <a:srgbClr val="3333CC"/>
              </a:buClr>
              <a:buSzPct val="118867"/>
              <a:buChar char="•"/>
              <a:tabLst>
                <a:tab pos="382905" algn="l"/>
                <a:tab pos="383540" algn="l"/>
              </a:tabLst>
            </a:pPr>
            <a:r>
              <a:rPr lang="en-GB" sz="2800" dirty="0"/>
              <a:t>Every collection class is implemented based on some std data structure and hence for every requirement readymade method support is available being a performance. we can use these method directly and We are not responsible to implement these methods.</a:t>
            </a:r>
          </a:p>
          <a:p>
            <a:pPr marL="382905" marR="17780" indent="-320040">
              <a:lnSpc>
                <a:spcPts val="3300"/>
              </a:lnSpc>
              <a:spcBef>
                <a:spcPts val="100"/>
              </a:spcBef>
              <a:buClr>
                <a:srgbClr val="3333CC"/>
              </a:buClr>
              <a:buSzPct val="118867"/>
              <a:buChar char="•"/>
              <a:tabLst>
                <a:tab pos="382905" algn="l"/>
                <a:tab pos="383540" algn="l"/>
              </a:tabLst>
            </a:pPr>
            <a:r>
              <a:rPr lang="en-GB" sz="2800" dirty="0"/>
              <a:t>Collection can hold only object types but primitive.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60" y="304415"/>
            <a:ext cx="6322060" cy="610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Collection</a:t>
            </a:r>
            <a:r>
              <a:rPr b="1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59" y="1111156"/>
            <a:ext cx="8450580" cy="87756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520"/>
              </a:spcBef>
              <a:buClr>
                <a:srgbClr val="3333CC"/>
              </a:buClr>
              <a:buSzPct val="118867"/>
              <a:buChar char="•"/>
              <a:tabLst>
                <a:tab pos="357505" algn="l"/>
                <a:tab pos="358140" algn="l"/>
              </a:tabLst>
            </a:pPr>
            <a:r>
              <a:rPr sz="2650" spc="-15" dirty="0">
                <a:latin typeface="Times New Roman"/>
                <a:cs typeface="Times New Roman"/>
              </a:rPr>
              <a:t>Collections </a:t>
            </a:r>
            <a:r>
              <a:rPr sz="2650" spc="-10" dirty="0">
                <a:latin typeface="Times New Roman"/>
                <a:cs typeface="Times New Roman"/>
              </a:rPr>
              <a:t>are </a:t>
            </a:r>
            <a:r>
              <a:rPr sz="2650" spc="-15" dirty="0">
                <a:latin typeface="Times New Roman"/>
                <a:cs typeface="Times New Roman"/>
              </a:rPr>
              <a:t>primarily defined </a:t>
            </a:r>
            <a:r>
              <a:rPr sz="2650" spc="-10" dirty="0">
                <a:latin typeface="Times New Roman"/>
                <a:cs typeface="Times New Roman"/>
              </a:rPr>
              <a:t>through </a:t>
            </a:r>
            <a:r>
              <a:rPr sz="2650" spc="-5" dirty="0">
                <a:latin typeface="Times New Roman"/>
                <a:cs typeface="Times New Roman"/>
              </a:rPr>
              <a:t>a </a:t>
            </a:r>
            <a:r>
              <a:rPr sz="2650" spc="-15" dirty="0">
                <a:latin typeface="Times New Roman"/>
                <a:cs typeface="Times New Roman"/>
              </a:rPr>
              <a:t>set </a:t>
            </a:r>
            <a:r>
              <a:rPr sz="2650" spc="-10" dirty="0">
                <a:latin typeface="Times New Roman"/>
                <a:cs typeface="Times New Roman"/>
              </a:rPr>
              <a:t>of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interfaces.</a:t>
            </a:r>
            <a:endParaRPr sz="2650">
              <a:latin typeface="Times New Roman"/>
              <a:cs typeface="Times New Roman"/>
            </a:endParaRPr>
          </a:p>
          <a:p>
            <a:pPr marL="739140" lvl="1" indent="-27432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738505" algn="l"/>
                <a:tab pos="739140" algn="l"/>
              </a:tabLst>
            </a:pPr>
            <a:r>
              <a:rPr sz="2250" spc="-20" dirty="0">
                <a:latin typeface="Times New Roman"/>
                <a:cs typeface="Times New Roman"/>
              </a:rPr>
              <a:t>Supported </a:t>
            </a:r>
            <a:r>
              <a:rPr sz="2250" spc="-5" dirty="0">
                <a:latin typeface="Times New Roman"/>
                <a:cs typeface="Times New Roman"/>
              </a:rPr>
              <a:t>by </a:t>
            </a:r>
            <a:r>
              <a:rPr sz="2250" spc="10" dirty="0">
                <a:latin typeface="Times New Roman"/>
                <a:cs typeface="Times New Roman"/>
              </a:rPr>
              <a:t>a </a:t>
            </a:r>
            <a:r>
              <a:rPr sz="2250" spc="-15" dirty="0">
                <a:latin typeface="Times New Roman"/>
                <a:cs typeface="Times New Roman"/>
              </a:rPr>
              <a:t>set </a:t>
            </a:r>
            <a:r>
              <a:rPr sz="2250" spc="-5" dirty="0">
                <a:latin typeface="Times New Roman"/>
                <a:cs typeface="Times New Roman"/>
              </a:rPr>
              <a:t>of </a:t>
            </a:r>
            <a:r>
              <a:rPr sz="2250" spc="-15" dirty="0">
                <a:latin typeface="Times New Roman"/>
                <a:cs typeface="Times New Roman"/>
              </a:rPr>
              <a:t>classes that implement </a:t>
            </a:r>
            <a:r>
              <a:rPr sz="2250" spc="-10" dirty="0">
                <a:latin typeface="Times New Roman"/>
                <a:cs typeface="Times New Roman"/>
              </a:rPr>
              <a:t>the</a:t>
            </a:r>
            <a:r>
              <a:rPr sz="2250" spc="-5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interfaces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980" y="6156959"/>
            <a:ext cx="1339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5364479"/>
            <a:ext cx="7725409" cy="174599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6385" marR="641985" indent="-274320">
              <a:lnSpc>
                <a:spcPts val="2580"/>
              </a:lnSpc>
              <a:spcBef>
                <a:spcPts val="315"/>
              </a:spcBef>
              <a:buClr>
                <a:srgbClr val="3333CC"/>
              </a:buClr>
              <a:buSzPct val="51111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400" spc="-10" dirty="0">
                <a:latin typeface="Times New Roman"/>
                <a:cs typeface="Times New Roman"/>
              </a:rPr>
              <a:t>Programs that uses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15" dirty="0">
                <a:latin typeface="Times New Roman"/>
                <a:cs typeface="Times New Roman"/>
              </a:rPr>
              <a:t>interface </a:t>
            </a:r>
            <a:r>
              <a:rPr sz="2400" spc="-5" dirty="0">
                <a:latin typeface="Times New Roman"/>
                <a:cs typeface="Times New Roman"/>
              </a:rPr>
              <a:t>is not </a:t>
            </a:r>
            <a:r>
              <a:rPr sz="2400" spc="-10" dirty="0">
                <a:latin typeface="Times New Roman"/>
                <a:cs typeface="Times New Roman"/>
              </a:rPr>
              <a:t>tightened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specific  implementation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collection.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>
              <a:lnSpc>
                <a:spcPts val="2580"/>
              </a:lnSpc>
              <a:spcBef>
                <a:spcPts val="300"/>
              </a:spcBef>
            </a:pPr>
            <a:r>
              <a:rPr sz="2400" spc="-10" dirty="0">
                <a:latin typeface="Times New Roman"/>
                <a:cs typeface="Times New Roman"/>
              </a:rPr>
              <a:t>It is easy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change </a:t>
            </a:r>
            <a:r>
              <a:rPr sz="2400" spc="-5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replace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underlying </a:t>
            </a:r>
            <a:r>
              <a:rPr sz="2400" spc="-20" dirty="0">
                <a:latin typeface="Times New Roman"/>
                <a:cs typeface="Times New Roman"/>
              </a:rPr>
              <a:t>collection </a:t>
            </a:r>
            <a:r>
              <a:rPr sz="2400" spc="-15" dirty="0">
                <a:latin typeface="Times New Roman"/>
                <a:cs typeface="Times New Roman"/>
              </a:rPr>
              <a:t>class </a:t>
            </a:r>
            <a:r>
              <a:rPr sz="2400" spc="-20" dirty="0">
                <a:latin typeface="Times New Roman"/>
                <a:cs typeface="Times New Roman"/>
              </a:rPr>
              <a:t>with  </a:t>
            </a:r>
            <a:r>
              <a:rPr sz="2400" spc="-10" dirty="0">
                <a:latin typeface="Times New Roman"/>
                <a:cs typeface="Times New Roman"/>
              </a:rPr>
              <a:t>another (more </a:t>
            </a:r>
            <a:r>
              <a:rPr sz="2400" spc="-15" dirty="0">
                <a:latin typeface="Times New Roman"/>
                <a:cs typeface="Times New Roman"/>
              </a:rPr>
              <a:t>efficient) </a:t>
            </a:r>
            <a:r>
              <a:rPr sz="2400" spc="-10" dirty="0">
                <a:latin typeface="Times New Roman"/>
                <a:cs typeface="Times New Roman"/>
              </a:rPr>
              <a:t>class that implements </a:t>
            </a:r>
            <a:r>
              <a:rPr sz="2400" spc="-5" dirty="0">
                <a:latin typeface="Times New Roman"/>
                <a:cs typeface="Times New Roman"/>
              </a:rPr>
              <a:t>the same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interface.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8439" y="2336800"/>
            <a:ext cx="3246119" cy="210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260" y="4296425"/>
            <a:ext cx="8803640" cy="85151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3333CC"/>
              </a:buClr>
              <a:buSzPct val="118867"/>
              <a:buChar char="•"/>
              <a:tabLst>
                <a:tab pos="332105" algn="l"/>
                <a:tab pos="332740" algn="l"/>
              </a:tabLst>
            </a:pPr>
            <a:r>
              <a:rPr sz="2650" spc="-15" dirty="0">
                <a:latin typeface="Times New Roman"/>
                <a:cs typeface="Times New Roman"/>
              </a:rPr>
              <a:t>Interfaces are used </a:t>
            </a:r>
            <a:r>
              <a:rPr sz="2650" spc="-10" dirty="0">
                <a:latin typeface="Times New Roman"/>
                <a:cs typeface="Times New Roman"/>
              </a:rPr>
              <a:t>of </a:t>
            </a:r>
            <a:r>
              <a:rPr sz="2650" spc="-15" dirty="0">
                <a:latin typeface="Times New Roman"/>
                <a:cs typeface="Times New Roman"/>
              </a:rPr>
              <a:t>flexibility</a:t>
            </a:r>
            <a:r>
              <a:rPr sz="2650" spc="5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reasons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0652" y="197927"/>
            <a:ext cx="8148321" cy="610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Collection Interfaces </a:t>
            </a:r>
            <a:r>
              <a:rPr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</a:t>
            </a:r>
            <a:r>
              <a:rPr b="1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Classes</a:t>
            </a:r>
          </a:p>
        </p:txBody>
      </p:sp>
      <p:sp>
        <p:nvSpPr>
          <p:cNvPr id="6" name="object 6"/>
          <p:cNvSpPr/>
          <p:nvPr/>
        </p:nvSpPr>
        <p:spPr>
          <a:xfrm>
            <a:off x="563880" y="1292860"/>
            <a:ext cx="8770620" cy="5671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425450"/>
            <a:ext cx="668528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Iterator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 </a:t>
            </a:r>
            <a:r>
              <a:rPr sz="4000" b="1" spc="-1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/>
              </a:rPr>
              <a:t> </a:t>
            </a:r>
            <a:r>
              <a:rPr sz="4000"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3859" y="1281501"/>
            <a:ext cx="10289541" cy="528157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allows us to traverse the collection, access the data element and remove the data elements of the collection.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err="1"/>
              <a:t>java.util</a:t>
            </a:r>
            <a:r>
              <a:rPr lang="en-GB" sz="2800" dirty="0"/>
              <a:t> package has </a:t>
            </a:r>
            <a:r>
              <a:rPr lang="en-GB" sz="2800" b="1" dirty="0"/>
              <a:t>public interface Iterator</a:t>
            </a:r>
            <a:r>
              <a:rPr lang="en-GB" sz="2800" dirty="0"/>
              <a:t> and contains three methods: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sz="2800" b="1" dirty="0" err="1"/>
              <a:t>boolean</a:t>
            </a:r>
            <a:r>
              <a:rPr lang="en-GB" sz="2800" b="1" dirty="0"/>
              <a:t> </a:t>
            </a:r>
            <a:r>
              <a:rPr lang="en-GB" sz="2800" b="1" dirty="0" err="1"/>
              <a:t>hasNext</a:t>
            </a:r>
            <a:r>
              <a:rPr lang="en-GB" sz="2800" b="1" dirty="0"/>
              <a:t>()</a:t>
            </a:r>
            <a:r>
              <a:rPr lang="en-GB" sz="2800" dirty="0"/>
              <a:t>: It returns true if Iterator has more element to iterate.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sz="2800" b="1" dirty="0"/>
              <a:t>Object next()</a:t>
            </a:r>
            <a:r>
              <a:rPr lang="en-GB" sz="2800" dirty="0"/>
              <a:t>: It returns the next element in the collection until the </a:t>
            </a:r>
            <a:r>
              <a:rPr lang="en-GB" sz="2800" dirty="0" err="1"/>
              <a:t>hasNext</a:t>
            </a:r>
            <a:r>
              <a:rPr lang="en-GB" sz="2800" dirty="0"/>
              <a:t>()method return true. This method throws ‘</a:t>
            </a:r>
            <a:r>
              <a:rPr lang="en-GB" sz="2800" dirty="0" err="1"/>
              <a:t>NoSuchElementException</a:t>
            </a:r>
            <a:r>
              <a:rPr lang="en-GB" sz="2800" dirty="0"/>
              <a:t>’ if there is no next element.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GB" sz="2800" b="1" dirty="0"/>
              <a:t>void remove()</a:t>
            </a:r>
            <a:r>
              <a:rPr lang="en-GB" sz="2800" dirty="0"/>
              <a:t>: It removes the current element in the collection. This method throws ‘</a:t>
            </a:r>
            <a:r>
              <a:rPr lang="en-GB" sz="2800" dirty="0" err="1"/>
              <a:t>IllegalStateException</a:t>
            </a:r>
            <a:r>
              <a:rPr lang="en-GB" sz="2800" dirty="0"/>
              <a:t>’ if this function is called before next( ) is invoked.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E6CF63-2AF7-4290-A12D-89C551C159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84225-b5de-44d7-8d08-a4d67ea8f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BC5AF8-578C-4E04-8E2E-CEC8E519A4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108C06-AAAB-4C48-9BD0-ABE9237887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2100</Words>
  <Application>Microsoft Office PowerPoint</Application>
  <PresentationFormat>Custom</PresentationFormat>
  <Paragraphs>295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 Unicode MS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Chapter-10</vt:lpstr>
      <vt:lpstr>Collections in Java</vt:lpstr>
      <vt:lpstr>Array </vt:lpstr>
      <vt:lpstr>Array</vt:lpstr>
      <vt:lpstr>Array Example</vt:lpstr>
      <vt:lpstr>Overview of Collection</vt:lpstr>
      <vt:lpstr>Collection Interfaces</vt:lpstr>
      <vt:lpstr>Collection Interfaces and Classes</vt:lpstr>
      <vt:lpstr>The Iterator  Interface</vt:lpstr>
      <vt:lpstr>Iterator  Interface Example</vt:lpstr>
      <vt:lpstr>Set Interface</vt:lpstr>
      <vt:lpstr>PowerPoint Presentation</vt:lpstr>
      <vt:lpstr>Example</vt:lpstr>
      <vt:lpstr>Output</vt:lpstr>
      <vt:lpstr>Set Idioms</vt:lpstr>
      <vt:lpstr>Hash Set and Tree Set Classes</vt:lpstr>
      <vt:lpstr>HashSet, Example</vt:lpstr>
      <vt:lpstr>The List Interface</vt:lpstr>
      <vt:lpstr>The List Interface, cont.</vt:lpstr>
      <vt:lpstr>The List Interface, cont.</vt:lpstr>
      <vt:lpstr>ArrayList and LinkedList Classes</vt:lpstr>
      <vt:lpstr>ArrayList, Example</vt:lpstr>
      <vt:lpstr>LinkedList, Example</vt:lpstr>
      <vt:lpstr>Map Interface in Java</vt:lpstr>
      <vt:lpstr>Why and When to use Maps?</vt:lpstr>
      <vt:lpstr>Methods in Map Interface:</vt:lpstr>
      <vt:lpstr>Example:</vt:lpstr>
      <vt:lpstr>HashMap and TreeMap Classes</vt:lpstr>
      <vt:lpstr>HashMap, Example</vt:lpstr>
      <vt:lpstr>Static Methods on Collections</vt:lpstr>
      <vt:lpstr>Collection Advantages and Disadvantages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collections.PDF</dc:title>
  <dc:creator>torp</dc:creator>
  <cp:lastModifiedBy>Suman Bhandari</cp:lastModifiedBy>
  <cp:revision>23</cp:revision>
  <dcterms:created xsi:type="dcterms:W3CDTF">2020-02-09T04:21:23Z</dcterms:created>
  <dcterms:modified xsi:type="dcterms:W3CDTF">2021-10-24T15:39:17Z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2001-10-23T00:00:00Z</vt:filetime>
  </property>
  <property fmtid="{D5CDD505-2E9C-101B-9397-08002B2CF9AE}" pid="3" name="Creator">
    <vt:lpwstr>StarOffice 5.2 - [collections.sdd]</vt:lpwstr>
  </property>
  <property fmtid="{D5CDD505-2E9C-101B-9397-08002B2CF9AE}" pid="4" name="LastSaved">
    <vt:filetime>2020-02-09T00:00:00Z</vt:filetime>
  </property>
  <property fmtid="{D5CDD505-2E9C-101B-9397-08002B2CF9AE}" pid="5" name="ContentTypeId">
    <vt:lpwstr>0x010100CE5A3AA27A710F4FB0ACC4A0987CBA4E</vt:lpwstr>
  </property>
</Properties>
</file>