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7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777230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1200" y="1447800"/>
            <a:ext cx="7467600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6600" b="1" i="0" u="none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</a:t>
            </a:r>
            <a:r>
              <a:rPr lang="en-US" sz="6600" b="1" i="0" u="none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ava AWT and </a:t>
            </a:r>
            <a:r>
              <a:rPr sz="6600" b="1" i="0" u="none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6600" b="1" i="0" u="none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6600" b="1" i="0" u="none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wing</a:t>
            </a:r>
            <a:endParaRPr sz="6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4400" y="2895600"/>
            <a:ext cx="26142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Chapter 11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10540" y="2790444"/>
            <a:ext cx="4151376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198108" y="2595370"/>
            <a:ext cx="5347970" cy="4262755"/>
            <a:chOff x="6198108" y="2595370"/>
            <a:chExt cx="5347970" cy="4262755"/>
          </a:xfrm>
        </p:grpSpPr>
        <p:sp>
          <p:nvSpPr>
            <p:cNvPr id="6" name="object 6"/>
            <p:cNvSpPr/>
            <p:nvPr/>
          </p:nvSpPr>
          <p:spPr>
            <a:xfrm>
              <a:off x="6198108" y="2595370"/>
              <a:ext cx="5347716" cy="4262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3180" y="2790443"/>
              <a:ext cx="4759452" cy="37231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0400" y="361453"/>
            <a:ext cx="5486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sz="3200" b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JPasswordField</a:t>
            </a:r>
            <a:r>
              <a:rPr sz="3200" b="1" spc="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200" b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7092" y="1232747"/>
            <a:ext cx="7017384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u="sng" spc="-6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500" b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JPasswordField </a:t>
            </a:r>
            <a:r>
              <a:rPr sz="2500" b="1" u="sng" spc="-12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 </a:t>
            </a:r>
            <a:r>
              <a:rPr sz="2500" b="1" u="sng" spc="-11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with</a:t>
            </a:r>
            <a:r>
              <a:rPr sz="2500" b="1" u="sng" spc="40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u="sng" spc="-9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ActionListene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72311" y="1275588"/>
            <a:ext cx="10977880" cy="78547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0805" marR="104139" algn="just">
              <a:lnSpc>
                <a:spcPct val="100000"/>
              </a:lnSpc>
              <a:spcBef>
                <a:spcPts val="365"/>
              </a:spcBef>
            </a:pPr>
            <a:r>
              <a:rPr sz="2400" spc="-28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object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80" dirty="0">
                <a:solidFill>
                  <a:srgbClr val="514743"/>
                </a:solidFill>
                <a:cs typeface="Arial Black"/>
              </a:rPr>
              <a:t>JLabel class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component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for </a:t>
            </a:r>
            <a:r>
              <a:rPr sz="2400" dirty="0">
                <a:solidFill>
                  <a:srgbClr val="514743"/>
                </a:solidFill>
                <a:cs typeface="Arial Black"/>
              </a:rPr>
              <a:t>placing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325" dirty="0">
                <a:solidFill>
                  <a:srgbClr val="514743"/>
                </a:solidFill>
                <a:cs typeface="Arial Black"/>
              </a:rPr>
              <a:t>text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in a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container. </a:t>
            </a:r>
            <a:r>
              <a:rPr sz="2400" spc="-32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is 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400" spc="-20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display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single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line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read </a:t>
            </a:r>
            <a:r>
              <a:rPr sz="2400" spc="-215" dirty="0">
                <a:solidFill>
                  <a:srgbClr val="514743"/>
                </a:solidFill>
                <a:cs typeface="Arial Black"/>
              </a:rPr>
              <a:t>only </a:t>
            </a:r>
            <a:r>
              <a:rPr sz="2400" spc="-320" dirty="0">
                <a:solidFill>
                  <a:srgbClr val="514743"/>
                </a:solidFill>
                <a:cs typeface="Arial Black"/>
              </a:rPr>
              <a:t>text. </a:t>
            </a:r>
            <a:r>
              <a:rPr sz="2400" spc="-28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325" dirty="0">
                <a:solidFill>
                  <a:srgbClr val="514743"/>
                </a:solidFill>
                <a:cs typeface="Arial Black"/>
              </a:rPr>
              <a:t>text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cs typeface="Arial Black"/>
              </a:rPr>
              <a:t>be </a:t>
            </a:r>
            <a:r>
              <a:rPr sz="2400" spc="-265" dirty="0">
                <a:solidFill>
                  <a:srgbClr val="514743"/>
                </a:solidFill>
                <a:cs typeface="Arial Black"/>
              </a:rPr>
              <a:t>changed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by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an 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application</a:t>
            </a:r>
            <a:r>
              <a:rPr sz="2400" spc="-6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but</a:t>
            </a:r>
            <a:r>
              <a:rPr sz="2400" spc="-9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a</a:t>
            </a:r>
            <a:r>
              <a:rPr sz="2400" spc="-7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user</a:t>
            </a:r>
            <a:r>
              <a:rPr sz="2400" spc="-9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cannot</a:t>
            </a:r>
            <a:r>
              <a:rPr sz="2400" spc="-6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edit</a:t>
            </a:r>
            <a:r>
              <a:rPr sz="2400" spc="-9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it</a:t>
            </a:r>
            <a:r>
              <a:rPr sz="2400" spc="-8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cs typeface="Arial Black"/>
              </a:rPr>
              <a:t>directly.</a:t>
            </a:r>
            <a:r>
              <a:rPr sz="2400" spc="-13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320" dirty="0">
                <a:solidFill>
                  <a:srgbClr val="514743"/>
                </a:solidFill>
                <a:cs typeface="Arial Black"/>
              </a:rPr>
              <a:t>It</a:t>
            </a:r>
            <a:r>
              <a:rPr sz="2400" spc="-7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inherits</a:t>
            </a:r>
            <a:r>
              <a:rPr sz="2400" spc="-8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JComponent</a:t>
            </a:r>
            <a:r>
              <a:rPr sz="2400" spc="-80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cs typeface="Arial Black"/>
              </a:rPr>
              <a:t>class.</a:t>
            </a:r>
            <a:endParaRPr sz="2400" dirty="0"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55650" y="381000"/>
            <a:ext cx="222948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sz="4000" b="1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JLabel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6746" y="3496692"/>
            <a:ext cx="8468360" cy="1145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u="sng" kern="2800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JLabel </a:t>
            </a:r>
            <a:r>
              <a:rPr sz="2600" b="1" i="1" u="sng" kern="2800" spc="-1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600" b="1" i="1" u="sng" kern="2800" spc="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600" b="1" i="1" u="sng" kern="2800" spc="-10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2600" kern="2800" dirty="0"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80"/>
              </a:spcBef>
            </a:pPr>
            <a:r>
              <a:rPr sz="2400" kern="2800" spc="-254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2400" kern="2800" spc="-28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400" kern="2800" spc="-270" dirty="0">
                <a:solidFill>
                  <a:srgbClr val="514743"/>
                </a:solidFill>
                <a:cs typeface="Arial Black"/>
              </a:rPr>
              <a:t>JButton </a:t>
            </a:r>
            <a:r>
              <a:rPr sz="2400" kern="2800" spc="-290" dirty="0">
                <a:solidFill>
                  <a:srgbClr val="514743"/>
                </a:solidFill>
                <a:cs typeface="Arial Black"/>
              </a:rPr>
              <a:t>extends </a:t>
            </a:r>
            <a:r>
              <a:rPr sz="2400" kern="2800" spc="-270" dirty="0">
                <a:solidFill>
                  <a:srgbClr val="514743"/>
                </a:solidFill>
                <a:cs typeface="Arial Black"/>
              </a:rPr>
              <a:t>AbstractButton </a:t>
            </a:r>
            <a:r>
              <a:rPr sz="2400" kern="2800" spc="-280" dirty="0">
                <a:solidFill>
                  <a:srgbClr val="514743"/>
                </a:solidFill>
                <a:cs typeface="Arial Black"/>
              </a:rPr>
              <a:t>implements </a:t>
            </a:r>
            <a:r>
              <a:rPr sz="2400" kern="2800" spc="-350" dirty="0">
                <a:solidFill>
                  <a:srgbClr val="514743"/>
                </a:solidFill>
                <a:cs typeface="Arial Black"/>
              </a:rPr>
              <a:t>Acc  </a:t>
            </a:r>
            <a:r>
              <a:rPr sz="2400" kern="2800" spc="-260" dirty="0">
                <a:solidFill>
                  <a:srgbClr val="514743"/>
                </a:solidFill>
                <a:cs typeface="Arial Black"/>
              </a:rPr>
              <a:t>essible</a:t>
            </a:r>
            <a:endParaRPr sz="2400" kern="2800" dirty="0"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4300" y="2548254"/>
          <a:ext cx="9982200" cy="292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5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JLabel()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7329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instance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empty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string 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900" i="1" spc="8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title.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JLabel(String</a:t>
                      </a:r>
                      <a:r>
                        <a:rPr sz="1900" i="1" spc="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22580">
                        <a:lnSpc>
                          <a:spcPts val="2160"/>
                        </a:lnSpc>
                        <a:spcBef>
                          <a:spcPts val="439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instance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JLabel(Icon</a:t>
                      </a: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22580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instance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image.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227774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JLabel(String </a:t>
                      </a:r>
                      <a:r>
                        <a:rPr sz="1900" i="1" spc="-8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s,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Icon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i, </a:t>
                      </a:r>
                      <a:r>
                        <a:rPr sz="1900" i="1" spc="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int 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horizontalAlignment)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2194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JLabel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instance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 text, </a:t>
                      </a: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image,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horizontal</a:t>
                      </a:r>
                      <a:r>
                        <a:rPr sz="1900" i="1" spc="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alignment.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993908"/>
            <a:ext cx="847877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b="1" spc="-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 </a:t>
            </a:r>
            <a:r>
              <a:rPr b="1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Constructors </a:t>
            </a:r>
            <a:r>
              <a:rPr b="1" spc="-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b="1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JLabel</a:t>
            </a:r>
            <a:r>
              <a:rPr sz="1800" b="1" i="0" u="none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8550" y="2371089"/>
          <a:ext cx="9982200" cy="329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getText()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text string 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label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displays.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void 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setText(String</a:t>
                      </a:r>
                      <a:r>
                        <a:rPr sz="1900" i="1" spc="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2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defines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single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900" i="1" spc="8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this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220"/>
                        </a:lnSpc>
                      </a:pP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component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display.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void setHorizontalAlignment(int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alignment)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0365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alignment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label's </a:t>
                      </a:r>
                      <a:r>
                        <a:rPr sz="1900" i="1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contents 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along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1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axis.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Icon</a:t>
                      </a: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getIcon()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82930">
                        <a:lnSpc>
                          <a:spcPts val="2160"/>
                        </a:lnSpc>
                        <a:spcBef>
                          <a:spcPts val="439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returns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graphic 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label 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displays.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i="1" spc="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getHorizontalAlignment()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2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returns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alignment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label's</a:t>
                      </a:r>
                      <a:r>
                        <a:rPr sz="1900" i="1" spc="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220"/>
                        </a:lnSpc>
                      </a:pP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along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1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axis.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4747" y="1094016"/>
            <a:ext cx="751078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spc="-25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sz="3800" b="1" spc="-22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 </a:t>
            </a:r>
            <a:r>
              <a:rPr sz="3800"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</a:t>
            </a:r>
            <a:r>
              <a:rPr sz="3800"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</a:t>
            </a:r>
            <a:r>
              <a:rPr sz="3800" b="1" spc="6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800" b="1" spc="-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JLabel:</a:t>
            </a:r>
            <a:endParaRPr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3729" y="822538"/>
            <a:ext cx="389127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sz="4000" b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JLabel</a:t>
            </a:r>
            <a:r>
              <a:rPr sz="4000" b="1" spc="1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spc="-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2615183"/>
            <a:ext cx="4367784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4743" y="2615183"/>
            <a:ext cx="5201411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683004"/>
            <a:ext cx="3890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b="1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JTextField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3380" y="1766599"/>
            <a:ext cx="10123805" cy="29324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00"/>
              </a:spcBef>
              <a:tabLst>
                <a:tab pos="2035810" algn="l"/>
              </a:tabLst>
            </a:pPr>
            <a:r>
              <a:rPr sz="2300" i="1" spc="-75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300" i="1" spc="5" dirty="0">
                <a:solidFill>
                  <a:srgbClr val="514743"/>
                </a:solidFill>
                <a:latin typeface="Arial"/>
                <a:cs typeface="Arial"/>
              </a:rPr>
              <a:t>object </a:t>
            </a:r>
            <a:r>
              <a:rPr sz="2300" i="1" spc="45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300" i="1" spc="-25" dirty="0">
                <a:solidFill>
                  <a:srgbClr val="514743"/>
                </a:solidFill>
                <a:latin typeface="Arial"/>
                <a:cs typeface="Arial"/>
              </a:rPr>
              <a:t>a </a:t>
            </a:r>
            <a:r>
              <a:rPr sz="2300" i="1" spc="-75" dirty="0">
                <a:solidFill>
                  <a:srgbClr val="514743"/>
                </a:solidFill>
                <a:latin typeface="Arial"/>
                <a:cs typeface="Arial"/>
              </a:rPr>
              <a:t>JTextField </a:t>
            </a:r>
            <a:r>
              <a:rPr sz="2300" i="1" spc="-35" dirty="0">
                <a:solidFill>
                  <a:srgbClr val="514743"/>
                </a:solidFill>
                <a:latin typeface="Arial"/>
                <a:cs typeface="Arial"/>
              </a:rPr>
              <a:t>class </a:t>
            </a:r>
            <a:r>
              <a:rPr sz="2300" i="1" spc="-40" dirty="0">
                <a:solidFill>
                  <a:srgbClr val="514743"/>
                </a:solidFill>
                <a:latin typeface="Arial"/>
                <a:cs typeface="Arial"/>
              </a:rPr>
              <a:t>is </a:t>
            </a:r>
            <a:r>
              <a:rPr sz="2300" i="1" spc="-25" dirty="0">
                <a:solidFill>
                  <a:srgbClr val="514743"/>
                </a:solidFill>
                <a:latin typeface="Arial"/>
                <a:cs typeface="Arial"/>
              </a:rPr>
              <a:t>a </a:t>
            </a:r>
            <a:r>
              <a:rPr sz="2300" i="1" spc="-5" dirty="0">
                <a:solidFill>
                  <a:srgbClr val="514743"/>
                </a:solidFill>
                <a:latin typeface="Arial"/>
                <a:cs typeface="Arial"/>
              </a:rPr>
              <a:t>text component </a:t>
            </a:r>
            <a:r>
              <a:rPr sz="2300" i="1" spc="20" dirty="0">
                <a:solidFill>
                  <a:srgbClr val="514743"/>
                </a:solidFill>
                <a:latin typeface="Arial"/>
                <a:cs typeface="Arial"/>
              </a:rPr>
              <a:t>that </a:t>
            </a:r>
            <a:r>
              <a:rPr sz="2300" i="1" spc="-35" dirty="0">
                <a:solidFill>
                  <a:srgbClr val="514743"/>
                </a:solidFill>
                <a:latin typeface="Arial"/>
                <a:cs typeface="Arial"/>
              </a:rPr>
              <a:t>allows </a:t>
            </a:r>
            <a:r>
              <a:rPr sz="2300" i="1" spc="-5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300" i="1" dirty="0">
                <a:solidFill>
                  <a:srgbClr val="514743"/>
                </a:solidFill>
                <a:latin typeface="Arial"/>
                <a:cs typeface="Arial"/>
              </a:rPr>
              <a:t>editing </a:t>
            </a:r>
            <a:r>
              <a:rPr sz="2300" i="1" spc="45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300" i="1" spc="-25" dirty="0">
                <a:solidFill>
                  <a:srgbClr val="514743"/>
                </a:solidFill>
                <a:latin typeface="Arial"/>
                <a:cs typeface="Arial"/>
              </a:rPr>
              <a:t>a  </a:t>
            </a:r>
            <a:r>
              <a:rPr sz="2300" i="1" spc="-40" dirty="0">
                <a:solidFill>
                  <a:srgbClr val="514743"/>
                </a:solidFill>
                <a:latin typeface="Arial"/>
                <a:cs typeface="Arial"/>
              </a:rPr>
              <a:t>single</a:t>
            </a:r>
            <a:r>
              <a:rPr sz="2300" i="1" spc="2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300" i="1" spc="-15" dirty="0">
                <a:solidFill>
                  <a:srgbClr val="514743"/>
                </a:solidFill>
                <a:latin typeface="Arial"/>
                <a:cs typeface="Arial"/>
              </a:rPr>
              <a:t>line</a:t>
            </a:r>
            <a:r>
              <a:rPr sz="2300" i="1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300" i="1" spc="-45" dirty="0">
                <a:solidFill>
                  <a:srgbClr val="514743"/>
                </a:solidFill>
                <a:latin typeface="Arial"/>
                <a:cs typeface="Arial"/>
              </a:rPr>
              <a:t>text.	</a:t>
            </a:r>
            <a:r>
              <a:rPr sz="2300" i="1" spc="-20" dirty="0">
                <a:solidFill>
                  <a:srgbClr val="514743"/>
                </a:solidFill>
                <a:latin typeface="Arial"/>
                <a:cs typeface="Arial"/>
              </a:rPr>
              <a:t>It </a:t>
            </a:r>
            <a:r>
              <a:rPr sz="2300" i="1" spc="-10" dirty="0">
                <a:solidFill>
                  <a:srgbClr val="514743"/>
                </a:solidFill>
                <a:latin typeface="Arial"/>
                <a:cs typeface="Arial"/>
              </a:rPr>
              <a:t>inherits </a:t>
            </a:r>
            <a:r>
              <a:rPr sz="2300" i="1" spc="-50" dirty="0">
                <a:solidFill>
                  <a:srgbClr val="514743"/>
                </a:solidFill>
                <a:latin typeface="Arial"/>
                <a:cs typeface="Arial"/>
              </a:rPr>
              <a:t>JTextComponent</a:t>
            </a:r>
            <a:r>
              <a:rPr sz="2300" i="1" spc="1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300" i="1" spc="-60" dirty="0">
                <a:solidFill>
                  <a:srgbClr val="514743"/>
                </a:solidFill>
                <a:latin typeface="Arial"/>
                <a:cs typeface="Arial"/>
              </a:rPr>
              <a:t>class.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1945"/>
              </a:spcBef>
            </a:pPr>
            <a:r>
              <a:rPr sz="2500" b="1" i="1" u="sng" spc="-15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JTextField </a:t>
            </a:r>
            <a:r>
              <a:rPr sz="2500" b="1" i="1" u="sng" spc="-1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class</a:t>
            </a:r>
            <a:r>
              <a:rPr sz="2500" b="1" i="1" u="sng" spc="1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i="1" u="sng" spc="-9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declaration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marL="281305" marR="161925">
              <a:lnSpc>
                <a:spcPts val="2880"/>
              </a:lnSpc>
              <a:spcBef>
                <a:spcPts val="5"/>
              </a:spcBef>
            </a:pPr>
            <a:r>
              <a:rPr sz="2500" i="1" spc="-10" dirty="0">
                <a:solidFill>
                  <a:srgbClr val="514743"/>
                </a:solidFill>
                <a:latin typeface="Arial"/>
                <a:cs typeface="Arial"/>
              </a:rPr>
              <a:t>public </a:t>
            </a:r>
            <a:r>
              <a:rPr sz="2500" i="1" spc="-30" dirty="0">
                <a:solidFill>
                  <a:srgbClr val="514743"/>
                </a:solidFill>
                <a:latin typeface="Arial"/>
                <a:cs typeface="Arial"/>
              </a:rPr>
              <a:t>class </a:t>
            </a:r>
            <a:r>
              <a:rPr sz="2500" i="1" spc="-75" dirty="0">
                <a:solidFill>
                  <a:srgbClr val="514743"/>
                </a:solidFill>
                <a:latin typeface="Arial"/>
                <a:cs typeface="Arial"/>
              </a:rPr>
              <a:t>JTextField </a:t>
            </a:r>
            <a:r>
              <a:rPr sz="2500" i="1" spc="-35" dirty="0">
                <a:solidFill>
                  <a:srgbClr val="514743"/>
                </a:solidFill>
                <a:latin typeface="Arial"/>
                <a:cs typeface="Arial"/>
              </a:rPr>
              <a:t>extends </a:t>
            </a:r>
            <a:r>
              <a:rPr sz="2500" i="1" spc="-50" dirty="0">
                <a:solidFill>
                  <a:srgbClr val="514743"/>
                </a:solidFill>
                <a:latin typeface="Arial"/>
                <a:cs typeface="Arial"/>
              </a:rPr>
              <a:t>JTextComponent </a:t>
            </a:r>
            <a:r>
              <a:rPr sz="2500" i="1" spc="-25" dirty="0">
                <a:solidFill>
                  <a:srgbClr val="514743"/>
                </a:solidFill>
                <a:latin typeface="Arial"/>
                <a:cs typeface="Arial"/>
              </a:rPr>
              <a:t>implements </a:t>
            </a:r>
            <a:r>
              <a:rPr sz="2500" i="1" spc="-100" dirty="0">
                <a:solidFill>
                  <a:srgbClr val="514743"/>
                </a:solidFill>
                <a:latin typeface="Arial"/>
                <a:cs typeface="Arial"/>
              </a:rPr>
              <a:t>SwingCo  </a:t>
            </a:r>
            <a:r>
              <a:rPr sz="2500" i="1" spc="-5" dirty="0">
                <a:solidFill>
                  <a:srgbClr val="514743"/>
                </a:solidFill>
                <a:latin typeface="Arial"/>
                <a:cs typeface="Arial"/>
              </a:rPr>
              <a:t>nstants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670979"/>
            <a:ext cx="82296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Commonly </a:t>
            </a:r>
            <a:r>
              <a:rPr sz="36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used </a:t>
            </a:r>
            <a:r>
              <a:rPr sz="36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Constructors </a:t>
            </a:r>
            <a:r>
              <a:rPr sz="3600" b="1" spc="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of </a:t>
            </a:r>
            <a:r>
              <a:rPr sz="3600" b="1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JTextField</a:t>
            </a:r>
            <a:r>
              <a:rPr sz="3600"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</a:t>
            </a:r>
            <a:r>
              <a:rPr sz="3600" b="1" spc="-1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: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7125" y="2311019"/>
          <a:ext cx="9982200" cy="2651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10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10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7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JTextField()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900" i="1" spc="10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TextField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JTextField(String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20"/>
                        </a:lnSpc>
                        <a:spcBef>
                          <a:spcPts val="265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TextField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initialized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900" i="1" spc="3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2220"/>
                        </a:lnSpc>
                      </a:pP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900" i="1" spc="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JTextField(String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text, </a:t>
                      </a:r>
                      <a:r>
                        <a:rPr sz="1900" i="1" spc="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900" i="1" spc="1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columns)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00380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TextField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initialized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900" i="1" spc="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columns.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5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JTextField(int</a:t>
                      </a:r>
                      <a:r>
                        <a:rPr sz="1900" i="1" spc="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columns)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44550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empty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TextField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900" i="1" spc="7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columns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5977" y="653290"/>
            <a:ext cx="484949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-210" dirty="0">
                <a:latin typeface="+mn-lt"/>
              </a:rPr>
              <a:t>Commonly </a:t>
            </a:r>
            <a:r>
              <a:rPr sz="3600" b="1" spc="-185" dirty="0">
                <a:latin typeface="+mn-lt"/>
              </a:rPr>
              <a:t>used</a:t>
            </a:r>
            <a:r>
              <a:rPr sz="3600" b="1" spc="130" dirty="0">
                <a:latin typeface="+mn-lt"/>
              </a:rPr>
              <a:t> </a:t>
            </a:r>
            <a:r>
              <a:rPr sz="3600" b="1" spc="-195" dirty="0">
                <a:latin typeface="+mn-lt"/>
              </a:rPr>
              <a:t>Methods:</a:t>
            </a:r>
            <a:endParaRPr sz="3600" b="1" dirty="0"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89561"/>
              </p:ext>
            </p:extLst>
          </p:nvPr>
        </p:nvGraphicFramePr>
        <p:xfrm>
          <a:off x="1098550" y="2416810"/>
          <a:ext cx="9982200" cy="2926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Methods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addActionListener(ActionListener</a:t>
                      </a:r>
                      <a:r>
                        <a:rPr sz="1800" spc="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457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listener 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receive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events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textfield.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getAction()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returns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currently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for</a:t>
                      </a:r>
                      <a:r>
                        <a:rPr sz="1800" spc="-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ActionEvent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source,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null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if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setFont(Font</a:t>
                      </a:r>
                      <a:r>
                        <a:rPr sz="1800" spc="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current</a:t>
                      </a:r>
                      <a:r>
                        <a:rPr sz="1800" spc="-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font.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removeActionListener(ActionListener</a:t>
                      </a:r>
                      <a:r>
                        <a:rPr sz="1800" spc="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6350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31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remove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listener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so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longer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receives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events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textfield.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05956" y="2543555"/>
            <a:ext cx="5481828" cy="4142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5397" y="438463"/>
            <a:ext cx="45148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sz="3600" b="1" spc="-2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JTextField</a:t>
            </a:r>
            <a:r>
              <a:rPr sz="3600" b="1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600" b="1" spc="-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2727960"/>
            <a:ext cx="5330952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894" y="179542"/>
            <a:ext cx="282321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50" dirty="0"/>
              <a:t>Java</a:t>
            </a:r>
            <a:r>
              <a:rPr sz="3350" spc="-55" dirty="0"/>
              <a:t> </a:t>
            </a:r>
            <a:r>
              <a:rPr sz="3350" spc="-225" dirty="0"/>
              <a:t>JTextArea</a:t>
            </a:r>
            <a:endParaRPr sz="3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94122"/>
              </p:ext>
            </p:extLst>
          </p:nvPr>
        </p:nvGraphicFramePr>
        <p:xfrm>
          <a:off x="697039" y="3965066"/>
          <a:ext cx="10958830" cy="2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JTextArea()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area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</a:t>
                      </a:r>
                      <a:r>
                        <a:rPr sz="1800" spc="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initially.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JTextArea(String</a:t>
                      </a:r>
                      <a:r>
                        <a:rPr sz="1800" spc="-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607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area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initially.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2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JTextArea(int </a:t>
                      </a:r>
                      <a:r>
                        <a:rPr sz="1800" spc="-2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row,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1800" spc="-3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area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number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</a:t>
                      </a:r>
                      <a:endParaRPr sz="180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rows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 that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initially.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JTextArea(String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s,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</a:t>
                      </a:r>
                      <a:r>
                        <a:rPr sz="1800" spc="-2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row,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41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area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number </a:t>
                      </a:r>
                      <a:r>
                        <a:rPr sz="1800" spc="-1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rows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 that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</a:t>
                      </a:r>
                      <a:r>
                        <a:rPr sz="1800" spc="-1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7334" y="994409"/>
            <a:ext cx="10501630" cy="2611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000" spc="-210" dirty="0">
                <a:solidFill>
                  <a:srgbClr val="514743"/>
                </a:solidFill>
                <a:cs typeface="Arial Black"/>
              </a:rPr>
              <a:t>object </a:t>
            </a:r>
            <a:r>
              <a:rPr sz="20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000" spc="-290" dirty="0">
                <a:solidFill>
                  <a:srgbClr val="514743"/>
                </a:solidFill>
                <a:cs typeface="Arial Black"/>
              </a:rPr>
              <a:t>JTextArea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000" spc="-220" dirty="0">
                <a:solidFill>
                  <a:srgbClr val="514743"/>
                </a:solidFill>
                <a:cs typeface="Arial Black"/>
              </a:rPr>
              <a:t>multi </a:t>
            </a:r>
            <a:r>
              <a:rPr sz="2000" spc="-200" dirty="0">
                <a:solidFill>
                  <a:srgbClr val="514743"/>
                </a:solidFill>
                <a:cs typeface="Arial Black"/>
              </a:rPr>
              <a:t>line </a:t>
            </a:r>
            <a:r>
              <a:rPr sz="2000" spc="-204" dirty="0">
                <a:solidFill>
                  <a:srgbClr val="514743"/>
                </a:solidFill>
                <a:cs typeface="Arial Black"/>
              </a:rPr>
              <a:t>region </a:t>
            </a:r>
            <a:r>
              <a:rPr sz="2000" spc="-220" dirty="0">
                <a:solidFill>
                  <a:srgbClr val="514743"/>
                </a:solidFill>
                <a:cs typeface="Arial Black"/>
              </a:rPr>
              <a:t>that </a:t>
            </a:r>
            <a:r>
              <a:rPr sz="2000" spc="-200" dirty="0">
                <a:solidFill>
                  <a:srgbClr val="514743"/>
                </a:solidFill>
                <a:cs typeface="Arial Black"/>
              </a:rPr>
              <a:t>displays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text.</a:t>
            </a:r>
            <a:r>
              <a:rPr sz="2000" spc="125" dirty="0">
                <a:solidFill>
                  <a:srgbClr val="514743"/>
                </a:solidFill>
                <a:cs typeface="Arial Black"/>
              </a:rPr>
              <a:t>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000" spc="-250" dirty="0">
                <a:solidFill>
                  <a:srgbClr val="514743"/>
                </a:solidFill>
                <a:cs typeface="Arial Black"/>
              </a:rPr>
              <a:t>allows </a:t>
            </a:r>
            <a:r>
              <a:rPr sz="2000" spc="-220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000" spc="-195" dirty="0">
                <a:solidFill>
                  <a:srgbClr val="514743"/>
                </a:solidFill>
                <a:cs typeface="Arial Black"/>
              </a:rPr>
              <a:t>editing  </a:t>
            </a:r>
            <a:r>
              <a:rPr sz="20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000" spc="-215" dirty="0">
                <a:solidFill>
                  <a:srgbClr val="514743"/>
                </a:solidFill>
                <a:cs typeface="Arial Black"/>
              </a:rPr>
              <a:t>multiple </a:t>
            </a:r>
            <a:r>
              <a:rPr sz="2000" spc="-200" dirty="0">
                <a:solidFill>
                  <a:srgbClr val="514743"/>
                </a:solidFill>
                <a:cs typeface="Arial Black"/>
              </a:rPr>
              <a:t>line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text.</a:t>
            </a:r>
            <a:r>
              <a:rPr sz="2000" spc="125" dirty="0">
                <a:solidFill>
                  <a:srgbClr val="514743"/>
                </a:solidFill>
                <a:cs typeface="Arial Black"/>
              </a:rPr>
              <a:t>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000" spc="-204" dirty="0">
                <a:solidFill>
                  <a:srgbClr val="514743"/>
                </a:solidFill>
                <a:cs typeface="Arial Black"/>
              </a:rPr>
              <a:t>inherits </a:t>
            </a:r>
            <a:r>
              <a:rPr sz="2000" spc="-250" dirty="0">
                <a:solidFill>
                  <a:srgbClr val="514743"/>
                </a:solidFill>
                <a:cs typeface="Arial Black"/>
              </a:rPr>
              <a:t>JTextComponent</a:t>
            </a:r>
            <a:r>
              <a:rPr sz="2000" spc="-145" dirty="0">
                <a:solidFill>
                  <a:srgbClr val="514743"/>
                </a:solidFill>
                <a:cs typeface="Arial Black"/>
              </a:rPr>
              <a:t>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class</a:t>
            </a:r>
            <a:endParaRPr sz="20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100" b="1" i="1" u="sng" spc="-1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JTextArea </a:t>
            </a:r>
            <a:r>
              <a:rPr sz="2100" b="1" i="1" u="sng" spc="-12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100" b="1" i="1" u="sng" spc="11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100" b="1" i="1" u="sng" spc="-8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2100" dirty="0">
              <a:cs typeface="Arial"/>
            </a:endParaRPr>
          </a:p>
          <a:p>
            <a:pPr marL="1457960">
              <a:lnSpc>
                <a:spcPct val="100000"/>
              </a:lnSpc>
              <a:spcBef>
                <a:spcPts val="875"/>
              </a:spcBef>
            </a:pPr>
            <a:r>
              <a:rPr sz="1900" i="1" spc="-20" dirty="0">
                <a:solidFill>
                  <a:srgbClr val="514743"/>
                </a:solidFill>
                <a:cs typeface="Arial"/>
              </a:rPr>
              <a:t>public </a:t>
            </a:r>
            <a:r>
              <a:rPr sz="1900" i="1" spc="-35" dirty="0">
                <a:solidFill>
                  <a:srgbClr val="514743"/>
                </a:solidFill>
                <a:cs typeface="Arial"/>
              </a:rPr>
              <a:t>class </a:t>
            </a:r>
            <a:r>
              <a:rPr sz="1900" i="1" spc="-80" dirty="0">
                <a:solidFill>
                  <a:srgbClr val="514743"/>
                </a:solidFill>
                <a:cs typeface="Arial"/>
              </a:rPr>
              <a:t>JTextArea </a:t>
            </a:r>
            <a:r>
              <a:rPr sz="1900" i="1" spc="-40" dirty="0">
                <a:solidFill>
                  <a:srgbClr val="514743"/>
                </a:solidFill>
                <a:cs typeface="Arial"/>
              </a:rPr>
              <a:t>extends</a:t>
            </a:r>
            <a:r>
              <a:rPr sz="1900" i="1" spc="185" dirty="0">
                <a:solidFill>
                  <a:srgbClr val="514743"/>
                </a:solidFill>
                <a:cs typeface="Arial"/>
              </a:rPr>
              <a:t> </a:t>
            </a:r>
            <a:r>
              <a:rPr sz="1900" i="1" spc="-50" dirty="0">
                <a:solidFill>
                  <a:srgbClr val="514743"/>
                </a:solidFill>
                <a:cs typeface="Arial"/>
              </a:rPr>
              <a:t>JTextComponent</a:t>
            </a:r>
            <a:endParaRPr sz="19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cs typeface="Arial"/>
            </a:endParaRPr>
          </a:p>
          <a:p>
            <a:pPr marL="3100705">
              <a:lnSpc>
                <a:spcPct val="100000"/>
              </a:lnSpc>
            </a:pPr>
            <a:r>
              <a:rPr sz="2950" b="1" i="1" u="sng" spc="-1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950" b="1" i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950" b="1" i="1" u="sng" spc="-1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 </a:t>
            </a:r>
            <a:r>
              <a:rPr sz="2950" b="1" i="1" u="sng" spc="-11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</a:t>
            </a:r>
            <a:r>
              <a:rPr sz="2950" b="1" i="1" u="sng" spc="5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950" b="1" i="1" u="sng" spc="-21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JTextArea:</a:t>
            </a:r>
            <a:endParaRPr sz="295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200" y="540169"/>
            <a:ext cx="382524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u="none" spc="-225" dirty="0"/>
              <a:t>What </a:t>
            </a:r>
            <a:r>
              <a:rPr sz="3800" u="none" spc="-280" dirty="0"/>
              <a:t>is </a:t>
            </a:r>
            <a:r>
              <a:rPr sz="3800" u="none" spc="-190" dirty="0"/>
              <a:t>java</a:t>
            </a:r>
            <a:r>
              <a:rPr sz="3800" u="none" spc="-350" dirty="0"/>
              <a:t> </a:t>
            </a:r>
            <a:r>
              <a:rPr sz="3800" u="none" spc="-340" dirty="0"/>
              <a:t>swing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1092200" y="1843250"/>
            <a:ext cx="10500360" cy="40049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marR="5080" indent="-229235">
              <a:lnSpc>
                <a:spcPct val="85400"/>
              </a:lnSpc>
              <a:spcBef>
                <a:spcPts val="615"/>
              </a:spcBef>
              <a:buSzPct val="94915"/>
              <a:buFont typeface="Wingdings"/>
              <a:buChar char=""/>
              <a:tabLst>
                <a:tab pos="241935" algn="l"/>
                <a:tab pos="2322830" algn="l"/>
                <a:tab pos="7323455" algn="l"/>
              </a:tabLst>
            </a:pPr>
            <a:r>
              <a:rPr sz="2950" b="1" i="1" spc="-150" dirty="0">
                <a:solidFill>
                  <a:srgbClr val="514743"/>
                </a:solidFill>
                <a:latin typeface="Arial"/>
                <a:cs typeface="Arial"/>
              </a:rPr>
              <a:t>Java</a:t>
            </a:r>
            <a:r>
              <a:rPr sz="2950" b="1" i="1" spc="-2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950" b="1" i="1" spc="-265" dirty="0">
                <a:solidFill>
                  <a:srgbClr val="514743"/>
                </a:solidFill>
                <a:latin typeface="Arial"/>
                <a:cs typeface="Arial"/>
              </a:rPr>
              <a:t>Swing	</a:t>
            </a:r>
            <a:r>
              <a:rPr sz="2950" i="1" spc="-55" dirty="0">
                <a:solidFill>
                  <a:srgbClr val="514743"/>
                </a:solidFill>
                <a:latin typeface="Arial"/>
                <a:cs typeface="Arial"/>
              </a:rPr>
              <a:t>is </a:t>
            </a:r>
            <a:r>
              <a:rPr sz="2950" i="1" spc="-45" dirty="0">
                <a:solidFill>
                  <a:srgbClr val="514743"/>
                </a:solidFill>
                <a:latin typeface="Arial"/>
                <a:cs typeface="Arial"/>
              </a:rPr>
              <a:t>a </a:t>
            </a:r>
            <a:r>
              <a:rPr sz="2950" i="1" spc="15" dirty="0">
                <a:solidFill>
                  <a:srgbClr val="514743"/>
                </a:solidFill>
                <a:latin typeface="Arial"/>
                <a:cs typeface="Arial"/>
              </a:rPr>
              <a:t>part </a:t>
            </a:r>
            <a:r>
              <a:rPr sz="2950" i="1" spc="45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950" i="1" spc="-70" dirty="0">
                <a:solidFill>
                  <a:srgbClr val="514743"/>
                </a:solidFill>
                <a:latin typeface="Arial"/>
                <a:cs typeface="Arial"/>
              </a:rPr>
              <a:t>Java </a:t>
            </a:r>
            <a:r>
              <a:rPr sz="2950" i="1" spc="-40" dirty="0">
                <a:solidFill>
                  <a:srgbClr val="514743"/>
                </a:solidFill>
                <a:latin typeface="Arial"/>
                <a:cs typeface="Arial"/>
              </a:rPr>
              <a:t>Foundation </a:t>
            </a:r>
            <a:r>
              <a:rPr sz="2950" i="1" spc="-110" dirty="0">
                <a:solidFill>
                  <a:srgbClr val="514743"/>
                </a:solidFill>
                <a:latin typeface="Arial"/>
                <a:cs typeface="Arial"/>
              </a:rPr>
              <a:t>Classes </a:t>
            </a:r>
            <a:r>
              <a:rPr sz="2950" i="1" spc="-175" dirty="0">
                <a:solidFill>
                  <a:srgbClr val="514743"/>
                </a:solidFill>
                <a:latin typeface="Arial"/>
                <a:cs typeface="Arial"/>
              </a:rPr>
              <a:t>(JFC) </a:t>
            </a:r>
            <a:r>
              <a:rPr sz="2950" i="1" spc="15" dirty="0">
                <a:solidFill>
                  <a:srgbClr val="514743"/>
                </a:solidFill>
                <a:latin typeface="Arial"/>
                <a:cs typeface="Arial"/>
              </a:rPr>
              <a:t>that </a:t>
            </a:r>
            <a:r>
              <a:rPr sz="2950" i="1" spc="-60" dirty="0">
                <a:solidFill>
                  <a:srgbClr val="514743"/>
                </a:solidFill>
                <a:latin typeface="Arial"/>
                <a:cs typeface="Arial"/>
              </a:rPr>
              <a:t>is  used </a:t>
            </a:r>
            <a:r>
              <a:rPr sz="2950" i="1" spc="90" dirty="0">
                <a:solidFill>
                  <a:srgbClr val="514743"/>
                </a:solidFill>
                <a:latin typeface="Arial"/>
                <a:cs typeface="Arial"/>
              </a:rPr>
              <a:t>to </a:t>
            </a:r>
            <a:r>
              <a:rPr sz="2950" i="1" spc="-50" dirty="0">
                <a:solidFill>
                  <a:srgbClr val="514743"/>
                </a:solidFill>
                <a:latin typeface="Arial"/>
                <a:cs typeface="Arial"/>
              </a:rPr>
              <a:t>create</a:t>
            </a:r>
            <a:r>
              <a:rPr sz="2950" i="1" spc="17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950" i="1" spc="-65" dirty="0">
                <a:solidFill>
                  <a:srgbClr val="514743"/>
                </a:solidFill>
                <a:latin typeface="Arial"/>
                <a:cs typeface="Arial"/>
              </a:rPr>
              <a:t>window-based</a:t>
            </a:r>
            <a:r>
              <a:rPr sz="2950" i="1" spc="114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950" i="1" spc="-40" dirty="0">
                <a:solidFill>
                  <a:srgbClr val="514743"/>
                </a:solidFill>
                <a:latin typeface="Arial"/>
                <a:cs typeface="Arial"/>
              </a:rPr>
              <a:t>applications.	</a:t>
            </a:r>
            <a:r>
              <a:rPr sz="2950" i="1" spc="-30" dirty="0">
                <a:solidFill>
                  <a:srgbClr val="514743"/>
                </a:solidFill>
                <a:latin typeface="Arial"/>
                <a:cs typeface="Arial"/>
              </a:rPr>
              <a:t>It </a:t>
            </a:r>
            <a:r>
              <a:rPr sz="2950" i="1" spc="-55" dirty="0">
                <a:solidFill>
                  <a:srgbClr val="514743"/>
                </a:solidFill>
                <a:latin typeface="Arial"/>
                <a:cs typeface="Arial"/>
              </a:rPr>
              <a:t>is </a:t>
            </a:r>
            <a:r>
              <a:rPr sz="2950" i="1" spc="10" dirty="0">
                <a:solidFill>
                  <a:srgbClr val="514743"/>
                </a:solidFill>
                <a:latin typeface="Arial"/>
                <a:cs typeface="Arial"/>
              </a:rPr>
              <a:t>built </a:t>
            </a:r>
            <a:r>
              <a:rPr sz="2950" i="1" dirty="0">
                <a:solidFill>
                  <a:srgbClr val="514743"/>
                </a:solidFill>
                <a:latin typeface="Arial"/>
                <a:cs typeface="Arial"/>
              </a:rPr>
              <a:t>on </a:t>
            </a:r>
            <a:r>
              <a:rPr sz="2950" i="1" spc="-15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950" i="1" spc="35" dirty="0">
                <a:solidFill>
                  <a:srgbClr val="514743"/>
                </a:solidFill>
                <a:latin typeface="Arial"/>
                <a:cs typeface="Arial"/>
              </a:rPr>
              <a:t>top  </a:t>
            </a:r>
            <a:r>
              <a:rPr sz="2950" i="1" spc="45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950" i="1" spc="-245" dirty="0">
                <a:solidFill>
                  <a:srgbClr val="514743"/>
                </a:solidFill>
                <a:latin typeface="Arial"/>
                <a:cs typeface="Arial"/>
              </a:rPr>
              <a:t>AWT </a:t>
            </a:r>
            <a:r>
              <a:rPr sz="2950" i="1" spc="-40" dirty="0">
                <a:solidFill>
                  <a:srgbClr val="514743"/>
                </a:solidFill>
                <a:latin typeface="Arial"/>
                <a:cs typeface="Arial"/>
              </a:rPr>
              <a:t>(Abstract </a:t>
            </a:r>
            <a:r>
              <a:rPr sz="2950" i="1" spc="-80" dirty="0">
                <a:solidFill>
                  <a:srgbClr val="514743"/>
                </a:solidFill>
                <a:latin typeface="Arial"/>
                <a:cs typeface="Arial"/>
              </a:rPr>
              <a:t>Windowing </a:t>
            </a:r>
            <a:r>
              <a:rPr sz="2950" i="1" spc="-50" dirty="0">
                <a:solidFill>
                  <a:srgbClr val="514743"/>
                </a:solidFill>
                <a:latin typeface="Arial"/>
                <a:cs typeface="Arial"/>
              </a:rPr>
              <a:t>Toolkit) </a:t>
            </a:r>
            <a:r>
              <a:rPr sz="2950" i="1" spc="-265" dirty="0">
                <a:solidFill>
                  <a:srgbClr val="514743"/>
                </a:solidFill>
                <a:latin typeface="Arial"/>
                <a:cs typeface="Arial"/>
              </a:rPr>
              <a:t>API </a:t>
            </a:r>
            <a:r>
              <a:rPr sz="2950" i="1" spc="-25" dirty="0">
                <a:solidFill>
                  <a:srgbClr val="514743"/>
                </a:solidFill>
                <a:latin typeface="Arial"/>
                <a:cs typeface="Arial"/>
              </a:rPr>
              <a:t>and entirely </a:t>
            </a:r>
            <a:r>
              <a:rPr sz="2950" i="1" spc="-20" dirty="0">
                <a:solidFill>
                  <a:srgbClr val="514743"/>
                </a:solidFill>
                <a:latin typeface="Arial"/>
                <a:cs typeface="Arial"/>
              </a:rPr>
              <a:t>written in  </a:t>
            </a:r>
            <a:r>
              <a:rPr sz="2950" i="1" spc="-105" dirty="0">
                <a:solidFill>
                  <a:srgbClr val="514743"/>
                </a:solidFill>
                <a:latin typeface="Arial"/>
                <a:cs typeface="Arial"/>
              </a:rPr>
              <a:t>java.</a:t>
            </a:r>
            <a:endParaRPr sz="2950" dirty="0">
              <a:latin typeface="Arial"/>
              <a:cs typeface="Arial"/>
            </a:endParaRPr>
          </a:p>
          <a:p>
            <a:pPr marL="241300" marR="805815" indent="-229235">
              <a:lnSpc>
                <a:spcPts val="3020"/>
              </a:lnSpc>
              <a:spcBef>
                <a:spcPts val="1814"/>
              </a:spcBef>
              <a:buSzPct val="94915"/>
              <a:buFont typeface="Wingdings"/>
              <a:buChar char=""/>
              <a:tabLst>
                <a:tab pos="241935" algn="l"/>
              </a:tabLst>
            </a:pPr>
            <a:r>
              <a:rPr sz="2950" i="1" spc="-70" dirty="0">
                <a:solidFill>
                  <a:srgbClr val="514743"/>
                </a:solidFill>
                <a:latin typeface="Arial"/>
                <a:cs typeface="Arial"/>
              </a:rPr>
              <a:t>Java </a:t>
            </a:r>
            <a:r>
              <a:rPr sz="2950" i="1" spc="-145" dirty="0">
                <a:solidFill>
                  <a:srgbClr val="514743"/>
                </a:solidFill>
                <a:latin typeface="Arial"/>
                <a:cs typeface="Arial"/>
              </a:rPr>
              <a:t>Swing </a:t>
            </a:r>
            <a:r>
              <a:rPr sz="2950" i="1" spc="-60" dirty="0">
                <a:solidFill>
                  <a:srgbClr val="514743"/>
                </a:solidFill>
                <a:latin typeface="Arial"/>
                <a:cs typeface="Arial"/>
              </a:rPr>
              <a:t>provides </a:t>
            </a:r>
            <a:r>
              <a:rPr sz="2950" i="1" spc="-20" dirty="0">
                <a:solidFill>
                  <a:srgbClr val="514743"/>
                </a:solidFill>
                <a:latin typeface="Arial"/>
                <a:cs typeface="Arial"/>
              </a:rPr>
              <a:t>platform-independent </a:t>
            </a:r>
            <a:r>
              <a:rPr sz="2950" i="1" spc="-25" dirty="0">
                <a:solidFill>
                  <a:srgbClr val="514743"/>
                </a:solidFill>
                <a:latin typeface="Arial"/>
                <a:cs typeface="Arial"/>
              </a:rPr>
              <a:t>and </a:t>
            </a:r>
            <a:r>
              <a:rPr sz="2950" i="1" spc="-35" dirty="0">
                <a:solidFill>
                  <a:srgbClr val="514743"/>
                </a:solidFill>
                <a:latin typeface="Arial"/>
                <a:cs typeface="Arial"/>
              </a:rPr>
              <a:t>lightweight  </a:t>
            </a:r>
            <a:r>
              <a:rPr sz="2950" i="1" spc="-50" dirty="0">
                <a:solidFill>
                  <a:srgbClr val="514743"/>
                </a:solidFill>
                <a:latin typeface="Arial"/>
                <a:cs typeface="Arial"/>
              </a:rPr>
              <a:t>components.</a:t>
            </a:r>
            <a:endParaRPr sz="2950" dirty="0">
              <a:latin typeface="Arial"/>
              <a:cs typeface="Arial"/>
            </a:endParaRPr>
          </a:p>
          <a:p>
            <a:pPr marL="241300" marR="596900" indent="-229235">
              <a:lnSpc>
                <a:spcPts val="3020"/>
              </a:lnSpc>
              <a:spcBef>
                <a:spcPts val="1810"/>
              </a:spcBef>
              <a:buSzPct val="94915"/>
              <a:buFont typeface="Wingdings"/>
              <a:buChar char=""/>
              <a:tabLst>
                <a:tab pos="241935" algn="l"/>
              </a:tabLst>
            </a:pPr>
            <a:r>
              <a:rPr sz="2950" i="1" spc="-105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950" i="1" spc="-110" dirty="0">
                <a:solidFill>
                  <a:srgbClr val="514743"/>
                </a:solidFill>
                <a:latin typeface="Arial"/>
                <a:cs typeface="Arial"/>
              </a:rPr>
              <a:t>javax.swing </a:t>
            </a:r>
            <a:r>
              <a:rPr sz="2950" i="1" spc="-75" dirty="0">
                <a:solidFill>
                  <a:srgbClr val="514743"/>
                </a:solidFill>
                <a:latin typeface="Arial"/>
                <a:cs typeface="Arial"/>
              </a:rPr>
              <a:t>package </a:t>
            </a:r>
            <a:r>
              <a:rPr sz="2950" i="1" spc="-60" dirty="0">
                <a:solidFill>
                  <a:srgbClr val="514743"/>
                </a:solidFill>
                <a:latin typeface="Arial"/>
                <a:cs typeface="Arial"/>
              </a:rPr>
              <a:t>provides </a:t>
            </a:r>
            <a:r>
              <a:rPr sz="2950" i="1" spc="-70" dirty="0">
                <a:solidFill>
                  <a:srgbClr val="514743"/>
                </a:solidFill>
                <a:latin typeface="Arial"/>
                <a:cs typeface="Arial"/>
              </a:rPr>
              <a:t>classes </a:t>
            </a:r>
            <a:r>
              <a:rPr sz="2950" i="1" spc="5" dirty="0">
                <a:solidFill>
                  <a:srgbClr val="514743"/>
                </a:solidFill>
                <a:latin typeface="Arial"/>
                <a:cs typeface="Arial"/>
              </a:rPr>
              <a:t>for </a:t>
            </a:r>
            <a:r>
              <a:rPr sz="2950" i="1" spc="-70" dirty="0">
                <a:solidFill>
                  <a:srgbClr val="514743"/>
                </a:solidFill>
                <a:latin typeface="Arial"/>
                <a:cs typeface="Arial"/>
              </a:rPr>
              <a:t>java </a:t>
            </a:r>
            <a:r>
              <a:rPr sz="2950" i="1" spc="-105" dirty="0">
                <a:solidFill>
                  <a:srgbClr val="514743"/>
                </a:solidFill>
                <a:latin typeface="Arial"/>
                <a:cs typeface="Arial"/>
              </a:rPr>
              <a:t>swing </a:t>
            </a:r>
            <a:r>
              <a:rPr sz="2950" i="1" spc="-265" dirty="0">
                <a:solidFill>
                  <a:srgbClr val="514743"/>
                </a:solidFill>
                <a:latin typeface="Arial"/>
                <a:cs typeface="Arial"/>
              </a:rPr>
              <a:t>API  </a:t>
            </a:r>
            <a:r>
              <a:rPr sz="2950" i="1" spc="-65" dirty="0">
                <a:solidFill>
                  <a:srgbClr val="514743"/>
                </a:solidFill>
                <a:latin typeface="Arial"/>
                <a:cs typeface="Arial"/>
              </a:rPr>
              <a:t>such </a:t>
            </a:r>
            <a:r>
              <a:rPr sz="2950" i="1" spc="-85" dirty="0">
                <a:solidFill>
                  <a:srgbClr val="514743"/>
                </a:solidFill>
                <a:latin typeface="Arial"/>
                <a:cs typeface="Arial"/>
              </a:rPr>
              <a:t>as </a:t>
            </a:r>
            <a:r>
              <a:rPr sz="2950" i="1" spc="-25" dirty="0">
                <a:solidFill>
                  <a:srgbClr val="514743"/>
                </a:solidFill>
                <a:latin typeface="Arial"/>
                <a:cs typeface="Arial"/>
              </a:rPr>
              <a:t>JButton, </a:t>
            </a:r>
            <a:r>
              <a:rPr sz="2950" i="1" spc="-105" dirty="0">
                <a:solidFill>
                  <a:srgbClr val="514743"/>
                </a:solidFill>
                <a:latin typeface="Arial"/>
                <a:cs typeface="Arial"/>
              </a:rPr>
              <a:t>JTextField, </a:t>
            </a:r>
            <a:r>
              <a:rPr sz="2950" i="1" spc="-125" dirty="0">
                <a:solidFill>
                  <a:srgbClr val="514743"/>
                </a:solidFill>
                <a:latin typeface="Arial"/>
                <a:cs typeface="Arial"/>
              </a:rPr>
              <a:t>JTextArea, </a:t>
            </a:r>
            <a:r>
              <a:rPr sz="2950" i="1" spc="-50" dirty="0">
                <a:solidFill>
                  <a:srgbClr val="514743"/>
                </a:solidFill>
                <a:latin typeface="Arial"/>
                <a:cs typeface="Arial"/>
              </a:rPr>
              <a:t>JRadioButton,  </a:t>
            </a:r>
            <a:r>
              <a:rPr sz="2950" i="1" spc="-90" dirty="0">
                <a:solidFill>
                  <a:srgbClr val="514743"/>
                </a:solidFill>
                <a:latin typeface="Arial"/>
                <a:cs typeface="Arial"/>
              </a:rPr>
              <a:t>JCheckbox, </a:t>
            </a:r>
            <a:r>
              <a:rPr sz="2950" i="1" spc="-105" dirty="0">
                <a:solidFill>
                  <a:srgbClr val="514743"/>
                </a:solidFill>
                <a:latin typeface="Arial"/>
                <a:cs typeface="Arial"/>
              </a:rPr>
              <a:t>JMenu, </a:t>
            </a:r>
            <a:r>
              <a:rPr sz="2950" i="1" spc="-45" dirty="0">
                <a:solidFill>
                  <a:srgbClr val="514743"/>
                </a:solidFill>
                <a:latin typeface="Arial"/>
                <a:cs typeface="Arial"/>
              </a:rPr>
              <a:t>JColorChooser</a:t>
            </a:r>
            <a:r>
              <a:rPr sz="2950" i="1" spc="33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950" i="1" spc="-55" dirty="0">
                <a:solidFill>
                  <a:srgbClr val="514743"/>
                </a:solidFill>
                <a:latin typeface="Arial"/>
                <a:cs typeface="Arial"/>
              </a:rPr>
              <a:t>etc.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625" y="773352"/>
            <a:ext cx="7275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0" spc="-114" dirty="0">
                <a:latin typeface="+mn-lt"/>
                <a:cs typeface="Arial"/>
              </a:rPr>
              <a:t>Commonly </a:t>
            </a:r>
            <a:r>
              <a:rPr sz="3600" b="1" i="0" spc="-100" dirty="0">
                <a:latin typeface="+mn-lt"/>
                <a:cs typeface="Arial"/>
              </a:rPr>
              <a:t>used </a:t>
            </a:r>
            <a:r>
              <a:rPr sz="3600" b="1" i="0" spc="-85" dirty="0">
                <a:latin typeface="+mn-lt"/>
                <a:cs typeface="Arial"/>
              </a:rPr>
              <a:t>Methods </a:t>
            </a:r>
            <a:r>
              <a:rPr sz="3600" b="1" i="0" spc="-40" dirty="0">
                <a:latin typeface="+mn-lt"/>
                <a:cs typeface="Arial"/>
              </a:rPr>
              <a:t>of</a:t>
            </a:r>
            <a:r>
              <a:rPr sz="3600" b="1" i="0" spc="465" dirty="0">
                <a:latin typeface="+mn-lt"/>
                <a:cs typeface="Arial"/>
              </a:rPr>
              <a:t> </a:t>
            </a:r>
            <a:r>
              <a:rPr sz="3600" b="1" i="0" spc="-155" dirty="0">
                <a:latin typeface="+mn-lt"/>
                <a:cs typeface="Arial"/>
              </a:rPr>
              <a:t>JTextArea:</a:t>
            </a:r>
            <a:endParaRPr sz="3600" b="1" dirty="0">
              <a:latin typeface="+mn-lt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29938"/>
              </p:ext>
            </p:extLst>
          </p:nvPr>
        </p:nvGraphicFramePr>
        <p:xfrm>
          <a:off x="1098550" y="2508250"/>
          <a:ext cx="9982200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Methods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setRows(int</a:t>
                      </a:r>
                      <a:r>
                        <a:rPr sz="1800" spc="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rows)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number</a:t>
                      </a:r>
                      <a:r>
                        <a:rPr sz="1800" spc="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2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rows.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setColumns(int</a:t>
                      </a:r>
                      <a:r>
                        <a:rPr sz="1800" spc="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cols)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905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number</a:t>
                      </a:r>
                      <a:r>
                        <a:rPr sz="1800" spc="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905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setFont(Font</a:t>
                      </a:r>
                      <a:r>
                        <a:rPr sz="1800" spc="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905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</a:t>
                      </a:r>
                      <a:r>
                        <a:rPr sz="1800" spc="-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font.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905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insert(String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s,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position)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286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insert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specified</a:t>
                      </a:r>
                      <a:r>
                        <a:rPr sz="1800" spc="-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position.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append(String</a:t>
                      </a:r>
                      <a:r>
                        <a:rPr sz="1800" spc="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7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append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given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end 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-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document.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2900172"/>
            <a:ext cx="4648200" cy="3630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0359" y="2900172"/>
            <a:ext cx="4939284" cy="3630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4950" y="381000"/>
            <a:ext cx="51180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0" spc="-55" dirty="0">
                <a:latin typeface="+mn-lt"/>
                <a:cs typeface="Arial"/>
              </a:rPr>
              <a:t>Java </a:t>
            </a:r>
            <a:r>
              <a:rPr sz="3200" b="1" i="0" spc="-110" dirty="0">
                <a:latin typeface="+mn-lt"/>
                <a:cs typeface="Arial"/>
              </a:rPr>
              <a:t>JTextArea</a:t>
            </a:r>
            <a:r>
              <a:rPr sz="3200" b="1" i="0" spc="90" dirty="0">
                <a:latin typeface="+mn-lt"/>
                <a:cs typeface="Arial"/>
              </a:rPr>
              <a:t> </a:t>
            </a:r>
            <a:r>
              <a:rPr sz="3200" b="1" i="0" spc="-114" dirty="0">
                <a:latin typeface="+mn-lt"/>
                <a:cs typeface="Arial"/>
              </a:rPr>
              <a:t>Example</a:t>
            </a:r>
            <a:endParaRPr sz="3200" b="1" dirty="0">
              <a:latin typeface="+mn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1" y="1694459"/>
            <a:ext cx="7891270" cy="4135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sz="2500" b="1" i="1" u="sng" spc="-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500" b="1" i="1" u="sng" spc="-1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JTextArea </a:t>
            </a:r>
            <a:r>
              <a:rPr sz="2500" b="1" i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 </a:t>
            </a:r>
            <a:r>
              <a:rPr sz="2500" b="1" i="1" u="sng" spc="-1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with </a:t>
            </a:r>
            <a:r>
              <a:rPr sz="2500" b="1" i="1" spc="-16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500" b="1" i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ActionListener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4130" y="722889"/>
            <a:ext cx="43112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22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JCheckBox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199" y="1738122"/>
            <a:ext cx="103701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000" spc="-280" dirty="0">
                <a:solidFill>
                  <a:srgbClr val="514743"/>
                </a:solidFill>
                <a:cs typeface="Arial Black"/>
              </a:rPr>
              <a:t>JCheckBox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000" spc="-210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000" spc="-17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000" spc="-245" dirty="0">
                <a:solidFill>
                  <a:srgbClr val="514743"/>
                </a:solidFill>
                <a:cs typeface="Arial Black"/>
              </a:rPr>
              <a:t>create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000" spc="-265" dirty="0">
                <a:solidFill>
                  <a:srgbClr val="514743"/>
                </a:solidFill>
                <a:cs typeface="Arial Black"/>
              </a:rPr>
              <a:t>checkbox.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000" spc="-210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000" spc="-17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turn </a:t>
            </a:r>
            <a:r>
              <a:rPr sz="2000" spc="-195" dirty="0">
                <a:solidFill>
                  <a:srgbClr val="514743"/>
                </a:solidFill>
                <a:cs typeface="Arial Black"/>
              </a:rPr>
              <a:t>an </a:t>
            </a:r>
            <a:r>
              <a:rPr sz="2000" spc="-180" dirty="0">
                <a:solidFill>
                  <a:srgbClr val="514743"/>
                </a:solidFill>
                <a:cs typeface="Arial Black"/>
              </a:rPr>
              <a:t>option </a:t>
            </a:r>
            <a:r>
              <a:rPr sz="2000" spc="-160" dirty="0">
                <a:solidFill>
                  <a:srgbClr val="514743"/>
                </a:solidFill>
                <a:cs typeface="Arial Black"/>
              </a:rPr>
              <a:t>on </a:t>
            </a:r>
            <a:r>
              <a:rPr sz="2000" spc="-185" dirty="0">
                <a:solidFill>
                  <a:srgbClr val="514743"/>
                </a:solidFill>
                <a:cs typeface="Arial Black"/>
              </a:rPr>
              <a:t>(true)  </a:t>
            </a:r>
            <a:r>
              <a:rPr sz="2000" spc="-140" dirty="0">
                <a:solidFill>
                  <a:srgbClr val="514743"/>
                </a:solidFill>
                <a:cs typeface="Arial Black"/>
              </a:rPr>
              <a:t>or </a:t>
            </a:r>
            <a:r>
              <a:rPr sz="2000" spc="-150" dirty="0">
                <a:solidFill>
                  <a:srgbClr val="514743"/>
                </a:solidFill>
                <a:cs typeface="Arial Black"/>
              </a:rPr>
              <a:t>off </a:t>
            </a:r>
            <a:r>
              <a:rPr sz="2000" spc="-195" dirty="0">
                <a:solidFill>
                  <a:srgbClr val="514743"/>
                </a:solidFill>
                <a:cs typeface="Arial Black"/>
              </a:rPr>
              <a:t>(false).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Clicking </a:t>
            </a:r>
            <a:r>
              <a:rPr sz="2000" spc="-160" dirty="0">
                <a:solidFill>
                  <a:srgbClr val="514743"/>
                </a:solidFill>
                <a:cs typeface="Arial Black"/>
              </a:rPr>
              <a:t>on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000" spc="-275" dirty="0">
                <a:solidFill>
                  <a:srgbClr val="514743"/>
                </a:solidFill>
                <a:cs typeface="Arial Black"/>
              </a:rPr>
              <a:t>CheckBox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changes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its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state </a:t>
            </a:r>
            <a:r>
              <a:rPr sz="2000" spc="-210" dirty="0">
                <a:solidFill>
                  <a:srgbClr val="514743"/>
                </a:solidFill>
                <a:cs typeface="Arial Black"/>
              </a:rPr>
              <a:t>from </a:t>
            </a:r>
            <a:r>
              <a:rPr sz="2000" spc="-204" dirty="0">
                <a:solidFill>
                  <a:srgbClr val="514743"/>
                </a:solidFill>
                <a:cs typeface="Arial Black"/>
              </a:rPr>
              <a:t>"on" </a:t>
            </a:r>
            <a:r>
              <a:rPr sz="2000" spc="-165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000" spc="-185" dirty="0">
                <a:solidFill>
                  <a:srgbClr val="514743"/>
                </a:solidFill>
                <a:cs typeface="Arial Black"/>
              </a:rPr>
              <a:t>"off" </a:t>
            </a:r>
            <a:r>
              <a:rPr sz="2000" spc="-140" dirty="0">
                <a:solidFill>
                  <a:srgbClr val="514743"/>
                </a:solidFill>
                <a:cs typeface="Arial Black"/>
              </a:rPr>
              <a:t>or </a:t>
            </a:r>
            <a:r>
              <a:rPr sz="2000" spc="-215" dirty="0">
                <a:solidFill>
                  <a:srgbClr val="514743"/>
                </a:solidFill>
                <a:cs typeface="Arial Black"/>
              </a:rPr>
              <a:t>from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"off" </a:t>
            </a:r>
            <a:r>
              <a:rPr sz="2000" spc="-175" dirty="0">
                <a:solidFill>
                  <a:srgbClr val="514743"/>
                </a:solidFill>
                <a:cs typeface="Arial Black"/>
              </a:rPr>
              <a:t>to  </a:t>
            </a:r>
            <a:r>
              <a:rPr sz="2000" spc="-185" dirty="0">
                <a:solidFill>
                  <a:srgbClr val="514743"/>
                </a:solidFill>
                <a:cs typeface="Arial Black"/>
              </a:rPr>
              <a:t>"on </a:t>
            </a:r>
            <a:r>
              <a:rPr sz="2000" spc="-260" dirty="0">
                <a:solidFill>
                  <a:srgbClr val="514743"/>
                </a:solidFill>
                <a:cs typeface="Arial Black"/>
              </a:rPr>
              <a:t>".It </a:t>
            </a:r>
            <a:r>
              <a:rPr sz="2000" spc="-204" dirty="0">
                <a:solidFill>
                  <a:srgbClr val="514743"/>
                </a:solidFill>
                <a:cs typeface="Arial Black"/>
              </a:rPr>
              <a:t>inherits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JToggleButton</a:t>
            </a:r>
            <a:r>
              <a:rPr sz="2000" spc="-155" dirty="0">
                <a:solidFill>
                  <a:srgbClr val="514743"/>
                </a:solidFill>
                <a:cs typeface="Arial Black"/>
              </a:rPr>
              <a:t>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class.</a:t>
            </a:r>
            <a:endParaRPr sz="2000" dirty="0"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051" y="3733010"/>
            <a:ext cx="8138795" cy="138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8540">
              <a:lnSpc>
                <a:spcPct val="100000"/>
              </a:lnSpc>
              <a:spcBef>
                <a:spcPts val="95"/>
              </a:spcBef>
            </a:pPr>
            <a:r>
              <a:rPr sz="2950" b="1" i="1" u="sng" spc="-229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JCheckBox </a:t>
            </a:r>
            <a:r>
              <a:rPr sz="2950" b="1" i="1" u="sng" spc="-1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class</a:t>
            </a:r>
            <a:r>
              <a:rPr sz="2950" b="1" i="1" u="sng" spc="-3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950" b="1" i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declaration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i="1" spc="-15" dirty="0">
                <a:solidFill>
                  <a:srgbClr val="514743"/>
                </a:solidFill>
                <a:latin typeface="Arial"/>
                <a:cs typeface="Arial"/>
              </a:rPr>
              <a:t>public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class </a:t>
            </a:r>
            <a:r>
              <a:rPr sz="2100" i="1" spc="-70" dirty="0">
                <a:solidFill>
                  <a:srgbClr val="514743"/>
                </a:solidFill>
                <a:latin typeface="Arial"/>
                <a:cs typeface="Arial"/>
              </a:rPr>
              <a:t>JCheckBox </a:t>
            </a:r>
            <a:r>
              <a:rPr sz="2100" i="1" spc="-40" dirty="0">
                <a:solidFill>
                  <a:srgbClr val="514743"/>
                </a:solidFill>
                <a:latin typeface="Arial"/>
                <a:cs typeface="Arial"/>
              </a:rPr>
              <a:t>extends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JToggleButton </a:t>
            </a:r>
            <a:r>
              <a:rPr sz="2100" i="1" spc="-30" dirty="0">
                <a:solidFill>
                  <a:srgbClr val="514743"/>
                </a:solidFill>
                <a:latin typeface="Arial"/>
                <a:cs typeface="Arial"/>
              </a:rPr>
              <a:t>implements</a:t>
            </a:r>
            <a:r>
              <a:rPr sz="2100" i="1" spc="1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100" i="1" spc="-45" dirty="0">
                <a:solidFill>
                  <a:srgbClr val="514743"/>
                </a:solidFill>
                <a:latin typeface="Arial"/>
                <a:cs typeface="Arial"/>
              </a:rPr>
              <a:t>Accessible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5021"/>
              </p:ext>
            </p:extLst>
          </p:nvPr>
        </p:nvGraphicFramePr>
        <p:xfrm>
          <a:off x="1083563" y="1129919"/>
          <a:ext cx="1019810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Constructor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sz="1800">
                        <a:latin typeface="+mn-lt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JJCheckBox()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46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initially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unselected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check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box 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text,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</a:t>
                      </a:r>
                      <a:r>
                        <a:rPr sz="1800" spc="-2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icon.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JChechBox(String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initially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unselected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check 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box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</a:t>
                      </a:r>
                      <a:endParaRPr sz="180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JCheckBox(String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text,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boolean</a:t>
                      </a:r>
                      <a:r>
                        <a:rPr sz="1800" spc="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selected)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68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check 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box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specifies 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whether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not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initially</a:t>
                      </a:r>
                      <a:r>
                        <a:rPr sz="1800" spc="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selected.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JCheckBox(Action</a:t>
                      </a:r>
                      <a:r>
                        <a:rPr sz="1800" spc="-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check 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box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where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properties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are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taken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</a:t>
                      </a:r>
                      <a:r>
                        <a:rPr sz="1800" spc="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supplied.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27260"/>
              </p:ext>
            </p:extLst>
          </p:nvPr>
        </p:nvGraphicFramePr>
        <p:xfrm>
          <a:off x="948651" y="4648072"/>
          <a:ext cx="9982200" cy="1645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Methods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sz="1800">
                        <a:latin typeface="+mn-lt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AccessibleContext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getAccessibleContext()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5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AccessibleContext 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associated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</a:t>
                      </a:r>
                      <a:r>
                        <a:rPr sz="1800" spc="-1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JCheckBox.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protected String</a:t>
                      </a:r>
                      <a:r>
                        <a:rPr sz="1800" spc="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paramString()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78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returns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representation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 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JCheckBox.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5057" y="264670"/>
            <a:ext cx="566293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-2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sz="3600" b="1" spc="-1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</a:t>
            </a:r>
            <a:r>
              <a:rPr sz="3600" b="1" spc="1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600" b="1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Constructors: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658" y="3991455"/>
            <a:ext cx="425005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1" i="1" u="sng" spc="-1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Commonly </a:t>
            </a:r>
            <a:r>
              <a:rPr sz="2950" b="1" i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used</a:t>
            </a:r>
            <a:r>
              <a:rPr sz="2950" b="1" i="1" u="sng" spc="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950" b="1" i="1" u="sng" spc="-1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Methods: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9412" y="2842260"/>
            <a:ext cx="3048000" cy="315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25567" y="2842260"/>
            <a:ext cx="6457315" cy="3519170"/>
            <a:chOff x="4925567" y="2842260"/>
            <a:chExt cx="6457315" cy="3519170"/>
          </a:xfrm>
        </p:grpSpPr>
        <p:sp>
          <p:nvSpPr>
            <p:cNvPr id="5" name="object 5"/>
            <p:cNvSpPr/>
            <p:nvPr/>
          </p:nvSpPr>
          <p:spPr>
            <a:xfrm>
              <a:off x="4925567" y="2842260"/>
              <a:ext cx="3809999" cy="3518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5567" y="4570476"/>
              <a:ext cx="2647187" cy="1790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4609" y="1014755"/>
            <a:ext cx="58680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110" dirty="0"/>
              <a:t>Java </a:t>
            </a:r>
            <a:r>
              <a:rPr sz="2500" spc="-185" dirty="0"/>
              <a:t>JCheckBox </a:t>
            </a:r>
            <a:r>
              <a:rPr sz="2500" spc="-170" dirty="0"/>
              <a:t>Example </a:t>
            </a:r>
            <a:r>
              <a:rPr sz="2500" spc="-160" dirty="0"/>
              <a:t>with</a:t>
            </a:r>
            <a:r>
              <a:rPr sz="2500" spc="-45" dirty="0"/>
              <a:t> </a:t>
            </a:r>
            <a:r>
              <a:rPr sz="2500" spc="-125" dirty="0"/>
              <a:t>ItemListene</a:t>
            </a:r>
            <a:endParaRPr sz="2500" dirty="0"/>
          </a:p>
        </p:txBody>
      </p:sp>
      <p:sp>
        <p:nvSpPr>
          <p:cNvPr id="8" name="object 8"/>
          <p:cNvSpPr txBox="1"/>
          <p:nvPr/>
        </p:nvSpPr>
        <p:spPr>
          <a:xfrm>
            <a:off x="708151" y="1014755"/>
            <a:ext cx="353885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u="sng" spc="-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500" b="1" i="1" u="sng" spc="-18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JCheckBox</a:t>
            </a:r>
            <a:r>
              <a:rPr sz="2500" b="1" i="1" u="sng" spc="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i="1" u="sng" spc="-1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213650"/>
            <a:ext cx="41134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10" dirty="0">
                <a:latin typeface="+mn-lt"/>
              </a:rPr>
              <a:t>Java</a:t>
            </a:r>
            <a:r>
              <a:rPr sz="3200" b="1" spc="-20" dirty="0">
                <a:latin typeface="+mn-lt"/>
              </a:rPr>
              <a:t> </a:t>
            </a:r>
            <a:r>
              <a:rPr sz="3200" b="1" spc="-135" dirty="0">
                <a:latin typeface="+mn-lt"/>
              </a:rPr>
              <a:t>JRadioButton</a:t>
            </a:r>
            <a:endParaRPr sz="3200" b="1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624" y="939800"/>
            <a:ext cx="11117580" cy="2716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32525" algn="l"/>
              </a:tabLst>
            </a:pPr>
            <a:r>
              <a:rPr sz="1800" spc="-215" dirty="0">
                <a:solidFill>
                  <a:srgbClr val="514743"/>
                </a:solidFill>
                <a:cs typeface="Arial Black"/>
              </a:rPr>
              <a:t>The  </a:t>
            </a:r>
            <a:r>
              <a:rPr sz="1800" spc="-200" dirty="0">
                <a:solidFill>
                  <a:srgbClr val="514743"/>
                </a:solidFill>
                <a:cs typeface="Arial Black"/>
              </a:rPr>
              <a:t>JRadioButton  </a:t>
            </a:r>
            <a:r>
              <a:rPr sz="1800" spc="-210" dirty="0">
                <a:solidFill>
                  <a:srgbClr val="514743"/>
                </a:solidFill>
                <a:cs typeface="Arial Black"/>
              </a:rPr>
              <a:t>class  </a:t>
            </a:r>
            <a:r>
              <a:rPr sz="1800" spc="-200" dirty="0">
                <a:solidFill>
                  <a:srgbClr val="514743"/>
                </a:solidFill>
                <a:cs typeface="Arial Black"/>
              </a:rPr>
              <a:t>is  </a:t>
            </a:r>
            <a:r>
              <a:rPr sz="1800" spc="-185" dirty="0">
                <a:solidFill>
                  <a:srgbClr val="514743"/>
                </a:solidFill>
                <a:cs typeface="Arial Black"/>
              </a:rPr>
              <a:t>used  </a:t>
            </a:r>
            <a:r>
              <a:rPr sz="1800" spc="-15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1800" spc="-215" dirty="0">
                <a:solidFill>
                  <a:srgbClr val="514743"/>
                </a:solidFill>
                <a:cs typeface="Arial Black"/>
              </a:rPr>
              <a:t>create 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a</a:t>
            </a:r>
            <a:r>
              <a:rPr sz="1800" spc="5" dirty="0">
                <a:solidFill>
                  <a:srgbClr val="514743"/>
                </a:solidFill>
                <a:cs typeface="Arial Black"/>
              </a:rPr>
              <a:t> </a:t>
            </a:r>
            <a:r>
              <a:rPr sz="1800" spc="-155" dirty="0">
                <a:solidFill>
                  <a:srgbClr val="514743"/>
                </a:solidFill>
                <a:cs typeface="Arial Black"/>
              </a:rPr>
              <a:t>radio</a:t>
            </a:r>
            <a:r>
              <a:rPr sz="1800" spc="125" dirty="0">
                <a:solidFill>
                  <a:srgbClr val="514743"/>
                </a:solidFill>
                <a:cs typeface="Arial Black"/>
              </a:rPr>
              <a:t> </a:t>
            </a:r>
            <a:r>
              <a:rPr sz="1800" spc="-185" dirty="0">
                <a:solidFill>
                  <a:srgbClr val="514743"/>
                </a:solidFill>
                <a:cs typeface="Arial Black"/>
              </a:rPr>
              <a:t>button.	</a:t>
            </a:r>
            <a:r>
              <a:rPr sz="1800" spc="-245" dirty="0">
                <a:solidFill>
                  <a:srgbClr val="514743"/>
                </a:solidFill>
                <a:cs typeface="Arial Black"/>
              </a:rPr>
              <a:t>It </a:t>
            </a:r>
            <a:r>
              <a:rPr sz="1800" spc="-200" dirty="0">
                <a:solidFill>
                  <a:srgbClr val="514743"/>
                </a:solidFill>
                <a:cs typeface="Arial Black"/>
              </a:rPr>
              <a:t>is </a:t>
            </a:r>
            <a:r>
              <a:rPr sz="1800" spc="-185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1800" spc="-15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1800" spc="-185" dirty="0">
                <a:solidFill>
                  <a:srgbClr val="514743"/>
                </a:solidFill>
                <a:cs typeface="Arial Black"/>
              </a:rPr>
              <a:t>choose </a:t>
            </a:r>
            <a:r>
              <a:rPr sz="1800" spc="-170" dirty="0">
                <a:solidFill>
                  <a:srgbClr val="514743"/>
                </a:solidFill>
                <a:cs typeface="Arial Black"/>
              </a:rPr>
              <a:t>one </a:t>
            </a:r>
            <a:r>
              <a:rPr sz="1800" spc="-160" dirty="0">
                <a:solidFill>
                  <a:srgbClr val="514743"/>
                </a:solidFill>
                <a:cs typeface="Arial Black"/>
              </a:rPr>
              <a:t>option </a:t>
            </a:r>
            <a:r>
              <a:rPr sz="1800" spc="-190" dirty="0">
                <a:solidFill>
                  <a:srgbClr val="514743"/>
                </a:solidFill>
                <a:cs typeface="Arial Black"/>
              </a:rPr>
              <a:t>from multiple 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options. </a:t>
            </a:r>
            <a:r>
              <a:rPr sz="1800" spc="-245" dirty="0">
                <a:solidFill>
                  <a:srgbClr val="514743"/>
                </a:solidFill>
                <a:cs typeface="Arial Black"/>
              </a:rPr>
              <a:t>It </a:t>
            </a:r>
            <a:r>
              <a:rPr sz="1800" spc="-200" dirty="0">
                <a:solidFill>
                  <a:srgbClr val="514743"/>
                </a:solidFill>
                <a:cs typeface="Arial Black"/>
              </a:rPr>
              <a:t>is </a:t>
            </a:r>
            <a:r>
              <a:rPr sz="1800" spc="-225" dirty="0">
                <a:solidFill>
                  <a:srgbClr val="514743"/>
                </a:solidFill>
                <a:cs typeface="Arial Black"/>
              </a:rPr>
              <a:t>widely </a:t>
            </a:r>
            <a:r>
              <a:rPr sz="1800" spc="-185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in </a:t>
            </a:r>
            <a:r>
              <a:rPr sz="1800" spc="-260" dirty="0">
                <a:solidFill>
                  <a:srgbClr val="514743"/>
                </a:solidFill>
                <a:cs typeface="Arial Black"/>
              </a:rPr>
              <a:t>exam </a:t>
            </a:r>
            <a:r>
              <a:rPr sz="1800" spc="-225" dirty="0">
                <a:solidFill>
                  <a:srgbClr val="514743"/>
                </a:solidFill>
                <a:cs typeface="Arial Black"/>
              </a:rPr>
              <a:t>systems </a:t>
            </a:r>
            <a:r>
              <a:rPr sz="1800" spc="-125" dirty="0">
                <a:solidFill>
                  <a:srgbClr val="514743"/>
                </a:solidFill>
                <a:cs typeface="Arial Black"/>
              </a:rPr>
              <a:t>or</a:t>
            </a:r>
            <a:r>
              <a:rPr sz="1800" spc="-70" dirty="0">
                <a:solidFill>
                  <a:srgbClr val="514743"/>
                </a:solidFill>
                <a:cs typeface="Arial Black"/>
              </a:rPr>
              <a:t> </a:t>
            </a:r>
            <a:r>
              <a:rPr sz="1800" spc="-180" dirty="0">
                <a:solidFill>
                  <a:srgbClr val="514743"/>
                </a:solidFill>
                <a:cs typeface="Arial Black"/>
              </a:rPr>
              <a:t>quiz.</a:t>
            </a:r>
            <a:endParaRPr sz="1800" dirty="0">
              <a:cs typeface="Arial Black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245" dirty="0">
                <a:solidFill>
                  <a:srgbClr val="514743"/>
                </a:solidFill>
                <a:cs typeface="Arial Black"/>
              </a:rPr>
              <a:t>It </a:t>
            </a:r>
            <a:r>
              <a:rPr sz="1800" spc="-165" dirty="0">
                <a:solidFill>
                  <a:srgbClr val="514743"/>
                </a:solidFill>
                <a:cs typeface="Arial Black"/>
              </a:rPr>
              <a:t>should </a:t>
            </a:r>
            <a:r>
              <a:rPr sz="1800" spc="-195" dirty="0">
                <a:solidFill>
                  <a:srgbClr val="514743"/>
                </a:solidFill>
                <a:cs typeface="Arial Black"/>
              </a:rPr>
              <a:t>be </a:t>
            </a:r>
            <a:r>
              <a:rPr sz="1800" spc="-155" dirty="0">
                <a:solidFill>
                  <a:srgbClr val="514743"/>
                </a:solidFill>
                <a:cs typeface="Arial Black"/>
              </a:rPr>
              <a:t>added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in </a:t>
            </a:r>
            <a:r>
              <a:rPr sz="1800" spc="-200" dirty="0">
                <a:solidFill>
                  <a:srgbClr val="514743"/>
                </a:solidFill>
                <a:cs typeface="Arial Black"/>
              </a:rPr>
              <a:t>ButtonGroup </a:t>
            </a:r>
            <a:r>
              <a:rPr sz="1800" spc="-15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1800" spc="-210" dirty="0">
                <a:solidFill>
                  <a:srgbClr val="514743"/>
                </a:solidFill>
                <a:cs typeface="Arial Black"/>
              </a:rPr>
              <a:t>select </a:t>
            </a:r>
            <a:r>
              <a:rPr sz="1800" spc="-165" dirty="0">
                <a:solidFill>
                  <a:srgbClr val="514743"/>
                </a:solidFill>
                <a:cs typeface="Arial Black"/>
              </a:rPr>
              <a:t>one </a:t>
            </a:r>
            <a:r>
              <a:rPr sz="1800" spc="-155" dirty="0">
                <a:solidFill>
                  <a:srgbClr val="514743"/>
                </a:solidFill>
                <a:cs typeface="Arial Black"/>
              </a:rPr>
              <a:t>radio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button</a:t>
            </a:r>
            <a:r>
              <a:rPr sz="1800" spc="-160" dirty="0">
                <a:solidFill>
                  <a:srgbClr val="514743"/>
                </a:solidFill>
                <a:cs typeface="Arial Black"/>
              </a:rPr>
              <a:t> </a:t>
            </a:r>
            <a:r>
              <a:rPr sz="1800" spc="-175" dirty="0">
                <a:solidFill>
                  <a:srgbClr val="514743"/>
                </a:solidFill>
                <a:cs typeface="Arial Black"/>
              </a:rPr>
              <a:t>only.</a:t>
            </a:r>
            <a:endParaRPr sz="18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cs typeface="Arial Black"/>
            </a:endParaRPr>
          </a:p>
          <a:p>
            <a:pPr marL="166370">
              <a:lnSpc>
                <a:spcPct val="100000"/>
              </a:lnSpc>
            </a:pPr>
            <a:r>
              <a:rPr sz="1900" b="1" i="1" u="sng" spc="-11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JRadioButton class</a:t>
            </a:r>
            <a:r>
              <a:rPr sz="1900" b="1" i="1" u="sng" spc="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1900" b="1" i="1" u="sng" spc="-9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declaration:</a:t>
            </a:r>
            <a:endParaRPr sz="1900" dirty="0">
              <a:cs typeface="Arial"/>
            </a:endParaRPr>
          </a:p>
          <a:p>
            <a:pPr marL="166370" marR="4319270">
              <a:lnSpc>
                <a:spcPct val="100000"/>
              </a:lnSpc>
              <a:spcBef>
                <a:spcPts val="2140"/>
              </a:spcBef>
            </a:pPr>
            <a:r>
              <a:rPr sz="1800" spc="-190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1800" spc="-21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1800" spc="-195" dirty="0">
                <a:solidFill>
                  <a:srgbClr val="514743"/>
                </a:solidFill>
                <a:cs typeface="Arial Black"/>
              </a:rPr>
              <a:t>JRadioButton </a:t>
            </a:r>
            <a:r>
              <a:rPr sz="1800" spc="-220" dirty="0">
                <a:solidFill>
                  <a:srgbClr val="514743"/>
                </a:solidFill>
                <a:cs typeface="Arial Black"/>
              </a:rPr>
              <a:t>extends </a:t>
            </a:r>
            <a:r>
              <a:rPr sz="1800" spc="-215" dirty="0">
                <a:solidFill>
                  <a:srgbClr val="514743"/>
                </a:solidFill>
                <a:cs typeface="Arial Black"/>
              </a:rPr>
              <a:t>JToggleButton implements </a:t>
            </a:r>
            <a:r>
              <a:rPr sz="1800" spc="-280" dirty="0">
                <a:solidFill>
                  <a:srgbClr val="514743"/>
                </a:solidFill>
                <a:cs typeface="Arial Black"/>
              </a:rPr>
              <a:t>A  </a:t>
            </a:r>
            <a:r>
              <a:rPr sz="1800" spc="-215" dirty="0">
                <a:solidFill>
                  <a:srgbClr val="514743"/>
                </a:solidFill>
                <a:cs typeface="Arial Black"/>
              </a:rPr>
              <a:t>ccessible</a:t>
            </a:r>
            <a:endParaRPr sz="1800" dirty="0">
              <a:cs typeface="Arial Black"/>
            </a:endParaRPr>
          </a:p>
          <a:p>
            <a:pPr marL="2688590">
              <a:lnSpc>
                <a:spcPct val="100000"/>
              </a:lnSpc>
              <a:spcBef>
                <a:spcPts val="1410"/>
              </a:spcBef>
            </a:pPr>
            <a:r>
              <a:rPr sz="2400" b="1" spc="-85" dirty="0">
                <a:solidFill>
                  <a:srgbClr val="514743"/>
                </a:solidFill>
                <a:cs typeface="Arial"/>
              </a:rPr>
              <a:t>Commonly </a:t>
            </a:r>
            <a:r>
              <a:rPr sz="2400" b="1" spc="-75" dirty="0">
                <a:solidFill>
                  <a:srgbClr val="514743"/>
                </a:solidFill>
                <a:cs typeface="Arial"/>
              </a:rPr>
              <a:t>used </a:t>
            </a:r>
            <a:r>
              <a:rPr sz="2400" b="1" spc="-70" dirty="0">
                <a:solidFill>
                  <a:srgbClr val="514743"/>
                </a:solidFill>
                <a:cs typeface="Arial"/>
              </a:rPr>
              <a:t>Constructors </a:t>
            </a:r>
            <a:r>
              <a:rPr sz="2400" b="1" spc="-30" dirty="0">
                <a:solidFill>
                  <a:srgbClr val="514743"/>
                </a:solidFill>
                <a:cs typeface="Arial"/>
              </a:rPr>
              <a:t>of</a:t>
            </a:r>
            <a:r>
              <a:rPr sz="2400" b="1" spc="380" dirty="0">
                <a:solidFill>
                  <a:srgbClr val="514743"/>
                </a:solidFill>
                <a:cs typeface="Arial"/>
              </a:rPr>
              <a:t> </a:t>
            </a:r>
            <a:r>
              <a:rPr sz="2400" b="1" spc="-85" dirty="0">
                <a:solidFill>
                  <a:srgbClr val="514743"/>
                </a:solidFill>
                <a:cs typeface="Arial"/>
              </a:rPr>
              <a:t>JRadioButton:</a:t>
            </a:r>
            <a:endParaRPr sz="2400" dirty="0"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75130"/>
              </p:ext>
            </p:extLst>
          </p:nvPr>
        </p:nvGraphicFramePr>
        <p:xfrm>
          <a:off x="903681" y="4321555"/>
          <a:ext cx="9982200" cy="228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JRadioButton()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unselected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radio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</a:t>
                      </a:r>
                      <a:r>
                        <a:rPr sz="1800" spc="-3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</a:t>
                      </a:r>
                      <a:endParaRPr sz="180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JRadioButton(String</a:t>
                      </a:r>
                      <a:r>
                        <a:rPr sz="1800" spc="-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20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unselected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radio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</a:t>
                      </a:r>
                      <a:r>
                        <a:rPr sz="1800" spc="-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JRadioButton(String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s,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boolean</a:t>
                      </a:r>
                      <a:r>
                        <a:rPr sz="1800" spc="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selected)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63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radio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selected</a:t>
                      </a:r>
                      <a:r>
                        <a:rPr sz="1800" spc="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status.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533400"/>
            <a:ext cx="569087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b="1" spc="-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</a:t>
            </a:r>
            <a:r>
              <a:rPr b="1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</a:t>
            </a:r>
            <a:r>
              <a:rPr sz="1800" b="1" i="0" u="none" spc="-1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00721"/>
              </p:ext>
            </p:extLst>
          </p:nvPr>
        </p:nvGraphicFramePr>
        <p:xfrm>
          <a:off x="1098550" y="2416810"/>
          <a:ext cx="9982200" cy="3474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Methods</a:t>
                      </a:r>
                      <a:endParaRPr sz="1800">
                        <a:latin typeface="+mn-lt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sz="1800">
                        <a:latin typeface="+mn-lt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setText(String</a:t>
                      </a:r>
                      <a:r>
                        <a:rPr sz="1800" spc="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on</a:t>
                      </a:r>
                      <a:r>
                        <a:rPr sz="1800" spc="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</a:t>
                      </a:r>
                      <a:r>
                        <a:rPr sz="1800" spc="-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getText()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return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-25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setEnabled(boolean</a:t>
                      </a:r>
                      <a:r>
                        <a:rPr sz="1800" spc="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enable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disable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setIcon(Icon</a:t>
                      </a:r>
                      <a:r>
                        <a:rPr sz="1800" spc="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43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Icon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Icon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getIcon()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Icon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setMnemonic(int</a:t>
                      </a:r>
                      <a:r>
                        <a:rPr sz="1800" spc="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mnemonic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10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button.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addActionListener(ActionListener</a:t>
                      </a:r>
                      <a:r>
                        <a:rPr sz="18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listener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this  object.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4819" y="2113788"/>
            <a:ext cx="3896867" cy="383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7444" y="2234183"/>
            <a:ext cx="6504432" cy="383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366269"/>
            <a:ext cx="4497832" cy="42896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sz="3200" b="1" spc="-110" dirty="0">
                <a:latin typeface="+mn-lt"/>
              </a:rPr>
              <a:t>Java </a:t>
            </a:r>
            <a:r>
              <a:rPr sz="3200" b="1" spc="-135" dirty="0">
                <a:latin typeface="+mn-lt"/>
              </a:rPr>
              <a:t>JRadioButton </a:t>
            </a:r>
            <a:r>
              <a:rPr sz="3200" b="1" u="none" spc="-135" dirty="0">
                <a:latin typeface="+mn-lt"/>
              </a:rPr>
              <a:t> </a:t>
            </a:r>
            <a:r>
              <a:rPr sz="3200" b="1" spc="-170" dirty="0">
                <a:latin typeface="+mn-lt"/>
              </a:rPr>
              <a:t>Example</a:t>
            </a:r>
            <a:endParaRPr sz="3200" b="1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1202600"/>
            <a:ext cx="5967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sng" spc="-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200" b="1" u="sng" spc="-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JRadioButton </a:t>
            </a:r>
            <a:r>
              <a:rPr sz="2200" b="1" u="sng" spc="-10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 </a:t>
            </a:r>
            <a:r>
              <a:rPr sz="2200" b="1" u="sng" spc="-10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with</a:t>
            </a:r>
            <a:r>
              <a:rPr sz="2200" b="1" u="sng" spc="3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ActionListene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1" y="228931"/>
            <a:ext cx="38914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sz="3600"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600"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JComboBox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40494"/>
              </p:ext>
            </p:extLst>
          </p:nvPr>
        </p:nvGraphicFramePr>
        <p:xfrm>
          <a:off x="1043127" y="3733800"/>
          <a:ext cx="9982200" cy="2286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10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i="1" spc="-10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JComboBox()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6705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default </a:t>
                      </a:r>
                      <a:r>
                        <a:rPr sz="1900" i="1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model.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JComboBox(Object[]</a:t>
                      </a:r>
                      <a:r>
                        <a:rPr sz="1900" i="1" spc="37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items)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4485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 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contains the 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elements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900" i="1" spc="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array.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i="1" spc="-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JComboBox(Vector&lt;?&gt;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items)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4485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1" spc="-6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JComboBox 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contains the 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elements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900" i="1" spc="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Vector.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3127" y="962025"/>
            <a:ext cx="10926445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100"/>
              </a:spcBef>
              <a:tabLst>
                <a:tab pos="6837045" algn="l"/>
              </a:tabLst>
            </a:pPr>
            <a:r>
              <a:rPr sz="2400" spc="-28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object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Choice </a:t>
            </a:r>
            <a:r>
              <a:rPr sz="2400" spc="-28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400" spc="-345" dirty="0">
                <a:solidFill>
                  <a:srgbClr val="514743"/>
                </a:solidFill>
                <a:cs typeface="Arial Black"/>
              </a:rPr>
              <a:t>show </a:t>
            </a:r>
            <a:r>
              <a:rPr sz="2400" spc="-225" dirty="0">
                <a:solidFill>
                  <a:srgbClr val="514743"/>
                </a:solidFill>
                <a:cs typeface="Arial Black"/>
              </a:rPr>
              <a:t>popup </a:t>
            </a:r>
            <a:r>
              <a:rPr sz="2400" spc="-280" dirty="0">
                <a:solidFill>
                  <a:srgbClr val="514743"/>
                </a:solidFill>
                <a:cs typeface="Arial Black"/>
              </a:rPr>
              <a:t>menu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75" dirty="0">
                <a:solidFill>
                  <a:srgbClr val="514743"/>
                </a:solidFill>
                <a:cs typeface="Arial Black"/>
              </a:rPr>
              <a:t>choices.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Choice  </a:t>
            </a:r>
            <a:r>
              <a:rPr sz="2400" spc="-265" dirty="0">
                <a:solidFill>
                  <a:srgbClr val="514743"/>
                </a:solidFill>
                <a:cs typeface="Arial Black"/>
              </a:rPr>
              <a:t>selected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by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user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is  </a:t>
            </a:r>
            <a:r>
              <a:rPr sz="2400" spc="-325" dirty="0">
                <a:solidFill>
                  <a:srgbClr val="514743"/>
                </a:solidFill>
                <a:cs typeface="Arial Black"/>
              </a:rPr>
              <a:t>shown  </a:t>
            </a:r>
            <a:r>
              <a:rPr sz="2400" spc="-195" dirty="0">
                <a:solidFill>
                  <a:srgbClr val="514743"/>
                </a:solidFill>
                <a:cs typeface="Arial Black"/>
              </a:rPr>
              <a:t>on </a:t>
            </a:r>
            <a:r>
              <a:rPr sz="2400" spc="-26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20" dirty="0">
                <a:solidFill>
                  <a:srgbClr val="514743"/>
                </a:solidFill>
                <a:cs typeface="Arial Black"/>
              </a:rPr>
              <a:t>top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of</a:t>
            </a:r>
            <a:r>
              <a:rPr sz="2400" spc="31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a</a:t>
            </a:r>
            <a:r>
              <a:rPr sz="2400" spc="-6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90" dirty="0">
                <a:solidFill>
                  <a:srgbClr val="514743"/>
                </a:solidFill>
                <a:cs typeface="Arial Black"/>
              </a:rPr>
              <a:t>menu.	</a:t>
            </a:r>
            <a:r>
              <a:rPr sz="2400" spc="-32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inherits </a:t>
            </a:r>
            <a:r>
              <a:rPr sz="2400" spc="-254" dirty="0">
                <a:solidFill>
                  <a:srgbClr val="514743"/>
                </a:solidFill>
                <a:cs typeface="Arial Black"/>
              </a:rPr>
              <a:t>JComponent  </a:t>
            </a:r>
            <a:r>
              <a:rPr sz="2400" spc="-285" dirty="0">
                <a:solidFill>
                  <a:srgbClr val="514743"/>
                </a:solidFill>
                <a:cs typeface="Arial Black"/>
              </a:rPr>
              <a:t>class.</a:t>
            </a:r>
            <a:endParaRPr sz="2400" dirty="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b="1" u="sng" spc="-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JComboBox </a:t>
            </a:r>
            <a:r>
              <a:rPr sz="2400" b="1" u="sng" spc="-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400" b="1" u="sng" spc="10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400" b="1" u="sng" spc="-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2400" b="1" dirty="0"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789"/>
              </a:spcBef>
            </a:pPr>
            <a:r>
              <a:rPr sz="1800" spc="-190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1800" spc="-21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1800" spc="-220" dirty="0">
                <a:solidFill>
                  <a:srgbClr val="514743"/>
                </a:solidFill>
                <a:cs typeface="Arial Black"/>
              </a:rPr>
              <a:t>JComboBox extends </a:t>
            </a:r>
            <a:r>
              <a:rPr sz="1800" spc="-195" dirty="0">
                <a:solidFill>
                  <a:srgbClr val="514743"/>
                </a:solidFill>
                <a:cs typeface="Arial Black"/>
              </a:rPr>
              <a:t>JComponent </a:t>
            </a:r>
            <a:r>
              <a:rPr sz="1800" spc="-210" dirty="0">
                <a:solidFill>
                  <a:srgbClr val="514743"/>
                </a:solidFill>
                <a:cs typeface="Arial Black"/>
              </a:rPr>
              <a:t>implements </a:t>
            </a:r>
            <a:r>
              <a:rPr sz="1800" spc="-215" dirty="0">
                <a:solidFill>
                  <a:srgbClr val="514743"/>
                </a:solidFill>
                <a:cs typeface="Arial Black"/>
              </a:rPr>
              <a:t>ItemSelectable, </a:t>
            </a:r>
            <a:r>
              <a:rPr sz="1800" spc="-204" dirty="0">
                <a:solidFill>
                  <a:srgbClr val="514743"/>
                </a:solidFill>
                <a:cs typeface="Arial Black"/>
              </a:rPr>
              <a:t>ListDataListener, ActionListen  </a:t>
            </a:r>
            <a:r>
              <a:rPr sz="1800" spc="-170" dirty="0">
                <a:solidFill>
                  <a:srgbClr val="514743"/>
                </a:solidFill>
                <a:cs typeface="Arial Black"/>
              </a:rPr>
              <a:t>er,</a:t>
            </a:r>
            <a:r>
              <a:rPr sz="1800" spc="-75" dirty="0">
                <a:solidFill>
                  <a:srgbClr val="514743"/>
                </a:solidFill>
                <a:cs typeface="Arial Black"/>
              </a:rPr>
              <a:t> </a:t>
            </a:r>
            <a:r>
              <a:rPr sz="1800" spc="-220" dirty="0">
                <a:solidFill>
                  <a:srgbClr val="514743"/>
                </a:solidFill>
                <a:cs typeface="Arial Black"/>
              </a:rPr>
              <a:t>Accessible</a:t>
            </a:r>
            <a:endParaRPr sz="18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cs typeface="Arial Black"/>
            </a:endParaRPr>
          </a:p>
          <a:p>
            <a:pPr marR="99695" algn="ctr">
              <a:lnSpc>
                <a:spcPct val="100000"/>
              </a:lnSpc>
            </a:pPr>
            <a:r>
              <a:rPr sz="2500" b="1" i="1" u="sng" spc="-1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500" b="1" i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500" b="1" i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 </a:t>
            </a:r>
            <a:r>
              <a:rPr sz="2500" b="1" i="1" u="sng" spc="-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</a:t>
            </a:r>
            <a:r>
              <a:rPr sz="2500" b="1" i="1" u="sng" spc="3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500" b="1" i="1" u="sng" spc="-1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JComboBox:</a:t>
            </a:r>
            <a:endParaRPr sz="25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09072"/>
              </p:ext>
            </p:extLst>
          </p:nvPr>
        </p:nvGraphicFramePr>
        <p:xfrm>
          <a:off x="1203477" y="1967864"/>
          <a:ext cx="9982200" cy="283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Methods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addItem(Object</a:t>
                      </a:r>
                      <a:r>
                        <a:rPr sz="1800" spc="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anObject)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</a:t>
                      </a: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removeItem(Object</a:t>
                      </a:r>
                      <a:r>
                        <a:rPr sz="1800" spc="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anObject)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delete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</a:t>
                      </a:r>
                      <a:r>
                        <a:rPr sz="1800" spc="-1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removeAllItems()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remove </a:t>
                      </a:r>
                      <a:r>
                        <a:rPr sz="18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all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items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list.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setEditable(boolean</a:t>
                      </a:r>
                      <a:r>
                        <a:rPr sz="1800" spc="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determine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whether</a:t>
                      </a:r>
                      <a:r>
                        <a:rPr sz="18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endParaRPr sz="180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JComboBox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</a:t>
                      </a:r>
                      <a:r>
                        <a:rPr sz="1800" spc="-30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editable.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addActionListener(ActionListener</a:t>
                      </a:r>
                      <a:r>
                        <a:rPr sz="18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10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ActionListener.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addItemListener(ItemListener</a:t>
                      </a:r>
                      <a:r>
                        <a:rPr sz="1800" spc="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</a:t>
                      </a:r>
                      <a:r>
                        <a:rPr sz="1800" spc="-2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ItemListener.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6C7C66"/>
                      </a:solidFill>
                      <a:prstDash val="solid"/>
                    </a:lnL>
                    <a:lnR w="12700">
                      <a:solidFill>
                        <a:srgbClr val="6C7C66"/>
                      </a:solidFill>
                      <a:prstDash val="solid"/>
                    </a:lnR>
                    <a:lnT w="12700">
                      <a:solidFill>
                        <a:srgbClr val="6C7C66"/>
                      </a:solidFill>
                      <a:prstDash val="solid"/>
                    </a:lnT>
                    <a:lnB w="12700">
                      <a:solidFill>
                        <a:srgbClr val="6C7C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813737"/>
            <a:ext cx="921816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sz="4000" b="1" spc="-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 </a:t>
            </a:r>
            <a:r>
              <a:rPr sz="4000" b="1" spc="-1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</a:t>
            </a:r>
            <a:r>
              <a:rPr sz="4000" b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sz="4000" b="1" spc="-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JComboBox</a:t>
            </a:r>
            <a:r>
              <a:rPr sz="4000" b="1" u="none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2400" b="1" i="0" u="none" spc="-2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: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57425"/>
              </p:ext>
            </p:extLst>
          </p:nvPr>
        </p:nvGraphicFramePr>
        <p:xfrm>
          <a:off x="1219200" y="1143000"/>
          <a:ext cx="10061573" cy="5156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063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i="0" spc="-1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No.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i="0" spc="-9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Java</a:t>
                      </a:r>
                      <a:r>
                        <a:rPr sz="2100" b="1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b="1" i="0" spc="-2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b="1" i="0" spc="-9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Java</a:t>
                      </a:r>
                      <a:r>
                        <a:rPr sz="2100" b="1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b="1" i="0" spc="-18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737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1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1)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460"/>
                        </a:lnSpc>
                        <a:spcBef>
                          <a:spcPts val="210"/>
                        </a:spcBef>
                        <a:tabLst>
                          <a:tab pos="970280" algn="l"/>
                        </a:tabLst>
                      </a:pPr>
                      <a:r>
                        <a:rPr sz="2100" i="0" spc="-1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	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components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  <a:p>
                      <a:pPr marL="80010">
                        <a:lnSpc>
                          <a:spcPts val="2460"/>
                        </a:lnSpc>
                      </a:pP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dependent.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25A6A"/>
                      </a:solidFill>
                      <a:prstDash val="solid"/>
                    </a:lnL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are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platform-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80645">
                        <a:lnSpc>
                          <a:spcPts val="2460"/>
                        </a:lnSpc>
                        <a:spcBef>
                          <a:spcPts val="210"/>
                        </a:spcBef>
                      </a:pPr>
                      <a:r>
                        <a:rPr sz="2100" i="0" spc="-4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Java </a:t>
                      </a:r>
                      <a:r>
                        <a:rPr sz="2100" i="0" spc="-7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components </a:t>
                      </a:r>
                      <a:r>
                        <a:rPr sz="2100" i="0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are</a:t>
                      </a:r>
                      <a:r>
                        <a:rPr sz="2100" i="0" spc="1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platform-</a:t>
                      </a:r>
                      <a:endParaRPr sz="2100" i="0">
                        <a:latin typeface="+mn-lt"/>
                        <a:cs typeface="Arial"/>
                      </a:endParaRPr>
                    </a:p>
                    <a:p>
                      <a:pPr marL="80645">
                        <a:lnSpc>
                          <a:spcPts val="2460"/>
                        </a:lnSpc>
                      </a:pPr>
                      <a:r>
                        <a:rPr sz="21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independent.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0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1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2)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908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100" i="0" spc="-1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components </a:t>
                      </a:r>
                      <a:r>
                        <a:rPr sz="21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are</a:t>
                      </a:r>
                      <a:r>
                        <a:rPr sz="2100" i="0" spc="-2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heavy</a:t>
                      </a:r>
                      <a:r>
                        <a:rPr lang="en-US" sz="2100" i="0" spc="-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weight.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908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100" i="0" spc="-1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components </a:t>
                      </a:r>
                      <a:r>
                        <a:rPr sz="21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are</a:t>
                      </a:r>
                      <a:r>
                        <a:rPr sz="2100" i="0" spc="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light</a:t>
                      </a:r>
                      <a:r>
                        <a:rPr lang="en-US"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weight.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908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863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1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3)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0010" marR="19685">
                        <a:lnSpc>
                          <a:spcPts val="2400"/>
                        </a:lnSpc>
                        <a:spcBef>
                          <a:spcPts val="395"/>
                        </a:spcBef>
                        <a:tabLst>
                          <a:tab pos="765810" algn="l"/>
                          <a:tab pos="1781175" algn="l"/>
                          <a:tab pos="2828290" algn="l"/>
                          <a:tab pos="4110354" algn="l"/>
                        </a:tabLst>
                      </a:pP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	d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esn</a:t>
                      </a: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'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	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suppo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	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plu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bl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	l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k 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and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feel.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marR="90170">
                        <a:lnSpc>
                          <a:spcPts val="2400"/>
                        </a:lnSpc>
                        <a:spcBef>
                          <a:spcPts val="395"/>
                        </a:spcBef>
                      </a:pP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</a:t>
                      </a: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n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  </a:t>
                      </a:r>
                      <a:r>
                        <a:rPr sz="21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feel.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525A6A"/>
                      </a:solidFill>
                      <a:prstDash val="solid"/>
                    </a:lnL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supports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pluggable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look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and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9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00" i="0">
                        <a:latin typeface="+mn-lt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4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7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)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 i="0" dirty="0">
                        <a:latin typeface="+mn-lt"/>
                        <a:cs typeface="Times New Roman"/>
                      </a:endParaRPr>
                    </a:p>
                    <a:p>
                      <a:pPr marL="80010" marR="19050">
                        <a:lnSpc>
                          <a:spcPts val="2400"/>
                        </a:lnSpc>
                        <a:tabLst>
                          <a:tab pos="764540" algn="l"/>
                          <a:tab pos="1893570" algn="l"/>
                          <a:tab pos="2497455" algn="l"/>
                          <a:tab pos="4090035" algn="l"/>
                        </a:tabLst>
                      </a:pP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	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sz="2100" i="0" spc="-8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ov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	l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	co</a:t>
                      </a:r>
                      <a:r>
                        <a:rPr sz="2100" i="0" spc="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on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n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	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h</a:t>
                      </a: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sz="21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n  </a:t>
                      </a:r>
                      <a:r>
                        <a:rPr sz="2100" i="0" spc="-114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4445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645" marR="17780" algn="just">
                        <a:lnSpc>
                          <a:spcPct val="95300"/>
                        </a:lnSpc>
                        <a:spcBef>
                          <a:spcPts val="330"/>
                        </a:spcBef>
                      </a:pPr>
                      <a:r>
                        <a:rPr sz="2100" i="0" spc="-1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 </a:t>
                      </a: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provides more </a:t>
                      </a:r>
                      <a:r>
                        <a:rPr sz="21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powerful 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components</a:t>
                      </a:r>
                      <a:r>
                        <a:rPr sz="2100" i="0" spc="5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4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such </a:t>
                      </a:r>
                      <a:r>
                        <a:rPr sz="2100" i="0" spc="-6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as </a:t>
                      </a:r>
                      <a:r>
                        <a:rPr sz="21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tables, </a:t>
                      </a:r>
                      <a:r>
                        <a:rPr sz="21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lists,  </a:t>
                      </a: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scrollpanes, 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colorchooser, </a:t>
                      </a:r>
                      <a:r>
                        <a:rPr sz="21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tabbedpane  </a:t>
                      </a:r>
                      <a:r>
                        <a:rPr sz="21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etc.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6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i="0">
                        <a:latin typeface="+mn-lt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1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5)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80010" marR="18415" algn="just">
                        <a:lnSpc>
                          <a:spcPct val="95300"/>
                        </a:lnSpc>
                        <a:spcBef>
                          <a:spcPts val="334"/>
                        </a:spcBef>
                      </a:pPr>
                      <a:r>
                        <a:rPr sz="2100" i="0" spc="-17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AWT </a:t>
                      </a:r>
                      <a:r>
                        <a:rPr sz="2100" i="0" spc="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doesn't </a:t>
                      </a:r>
                      <a:r>
                        <a:rPr sz="21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follows </a:t>
                      </a:r>
                      <a:r>
                        <a:rPr sz="2100" i="0" spc="-9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MVC(Model </a:t>
                      </a:r>
                      <a:r>
                        <a:rPr sz="2100" i="0" spc="-114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View 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Controller)</a:t>
                      </a:r>
                      <a:r>
                        <a:rPr sz="2100" i="0" spc="5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8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where 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model </a:t>
                      </a:r>
                      <a:r>
                        <a:rPr sz="2100" i="0" spc="-4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represents  </a:t>
                      </a: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data, </a:t>
                      </a:r>
                      <a:r>
                        <a:rPr sz="2100" i="0" spc="-9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view </a:t>
                      </a:r>
                      <a:r>
                        <a:rPr sz="2100" i="0" spc="-4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represents </a:t>
                      </a:r>
                      <a:r>
                        <a:rPr sz="21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presentation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and  </a:t>
                      </a:r>
                      <a:r>
                        <a:rPr sz="21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controller </a:t>
                      </a:r>
                      <a:r>
                        <a:rPr sz="21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acts </a:t>
                      </a:r>
                      <a:r>
                        <a:rPr sz="2100" i="0" spc="-6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as </a:t>
                      </a:r>
                      <a:r>
                        <a:rPr sz="21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an 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interface </a:t>
                      </a:r>
                      <a:r>
                        <a:rPr sz="2100" i="0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between  </a:t>
                      </a:r>
                      <a:r>
                        <a:rPr sz="21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model </a:t>
                      </a:r>
                      <a:r>
                        <a:rPr sz="21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and</a:t>
                      </a:r>
                      <a:r>
                        <a:rPr sz="21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10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view.</a:t>
                      </a:r>
                      <a:endParaRPr sz="2100" i="0">
                        <a:latin typeface="+mn-lt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i="0" dirty="0">
                        <a:latin typeface="+mn-lt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100" i="0" spc="-1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Swing </a:t>
                      </a:r>
                      <a:r>
                        <a:rPr sz="21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follows</a:t>
                      </a:r>
                      <a:r>
                        <a:rPr sz="2100" i="0" spc="1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0" spc="-19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MVC.</a:t>
                      </a:r>
                      <a:endParaRPr sz="2100" i="0" dirty="0">
                        <a:latin typeface="+mn-lt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1001077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8395" algn="l"/>
                <a:tab pos="9997440" algn="l"/>
              </a:tabLst>
            </a:pPr>
            <a:r>
              <a:rPr sz="3800" b="1" u="none" spc="7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	</a:t>
            </a:r>
            <a:r>
              <a:rPr sz="3800" b="1" u="none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Differ</a:t>
            </a:r>
            <a:r>
              <a:rPr sz="3800" b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enc</a:t>
            </a:r>
            <a:r>
              <a:rPr sz="3800" b="1" u="none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e </a:t>
            </a:r>
            <a:r>
              <a:rPr sz="3800" b="1" u="none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betw</a:t>
            </a:r>
            <a:r>
              <a:rPr sz="3800" b="1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ee</a:t>
            </a:r>
            <a:r>
              <a:rPr sz="3800" b="1" u="none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n </a:t>
            </a:r>
            <a:r>
              <a:rPr sz="3800" b="1" spc="-3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AW</a:t>
            </a:r>
            <a:r>
              <a:rPr sz="3800" b="1" u="none" spc="-3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T  </a:t>
            </a:r>
            <a:r>
              <a:rPr sz="3800" b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an</a:t>
            </a:r>
            <a:r>
              <a:rPr sz="3800" b="1" u="none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d</a:t>
            </a:r>
            <a:r>
              <a:rPr sz="3800" b="1" u="none" spc="-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</a:t>
            </a:r>
            <a:r>
              <a:rPr sz="3800" b="1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Swin</a:t>
            </a:r>
            <a:r>
              <a:rPr sz="3800" b="1" u="none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g	</a:t>
            </a:r>
            <a:endParaRPr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47788"/>
            <a:ext cx="5604561" cy="48218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60"/>
              </a:spcBef>
            </a:pPr>
            <a:r>
              <a:rPr sz="2950" b="1" i="1" u="sng" spc="-1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950" b="1" i="1" u="sng" spc="-2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JComboBox </a:t>
            </a:r>
            <a:r>
              <a:rPr sz="2950" b="1" i="1" spc="-2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950" b="1" i="1" u="sng" spc="-2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412" y="2578607"/>
            <a:ext cx="5250180" cy="398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6183" y="2578607"/>
            <a:ext cx="4855464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625" y="1405026"/>
            <a:ext cx="61302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110" dirty="0"/>
              <a:t>Java </a:t>
            </a:r>
            <a:r>
              <a:rPr sz="2500" spc="-175" dirty="0"/>
              <a:t>JComboBox </a:t>
            </a:r>
            <a:r>
              <a:rPr sz="2500" spc="-170" dirty="0"/>
              <a:t>Example </a:t>
            </a:r>
            <a:r>
              <a:rPr sz="2500" spc="-160" dirty="0"/>
              <a:t>with</a:t>
            </a:r>
            <a:r>
              <a:rPr sz="2500" spc="-125" dirty="0"/>
              <a:t> </a:t>
            </a:r>
            <a:r>
              <a:rPr sz="2500" spc="-145" dirty="0"/>
              <a:t>ActionListen</a:t>
            </a:r>
            <a:endParaRPr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1" y="357242"/>
            <a:ext cx="43503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i="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Java</a:t>
            </a:r>
            <a:r>
              <a:rPr sz="3600" b="1" i="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</a:t>
            </a:r>
            <a:r>
              <a:rPr sz="3600" b="1" i="0" spc="-1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JTable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136" y="1218945"/>
            <a:ext cx="9714230" cy="12214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000" spc="-265" dirty="0">
                <a:solidFill>
                  <a:srgbClr val="514743"/>
                </a:solidFill>
                <a:cs typeface="Arial Black"/>
              </a:rPr>
              <a:t>JTable </a:t>
            </a:r>
            <a:r>
              <a:rPr sz="20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000" spc="-204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000" spc="-17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000" spc="-195" dirty="0">
                <a:solidFill>
                  <a:srgbClr val="514743"/>
                </a:solidFill>
                <a:cs typeface="Arial Black"/>
              </a:rPr>
              <a:t>display data in </a:t>
            </a:r>
            <a:r>
              <a:rPr sz="2000" spc="-190" dirty="0">
                <a:solidFill>
                  <a:srgbClr val="514743"/>
                </a:solidFill>
                <a:cs typeface="Arial Black"/>
              </a:rPr>
              <a:t>tabular </a:t>
            </a:r>
            <a:r>
              <a:rPr sz="2000" spc="-220" dirty="0">
                <a:solidFill>
                  <a:srgbClr val="514743"/>
                </a:solidFill>
                <a:cs typeface="Arial Black"/>
              </a:rPr>
              <a:t>form. </a:t>
            </a:r>
            <a:r>
              <a:rPr sz="20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000" spc="-210" dirty="0">
                <a:solidFill>
                  <a:srgbClr val="514743"/>
                </a:solidFill>
                <a:cs typeface="Arial Black"/>
              </a:rPr>
              <a:t>composed </a:t>
            </a:r>
            <a:r>
              <a:rPr sz="20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000" spc="-295" dirty="0">
                <a:solidFill>
                  <a:srgbClr val="514743"/>
                </a:solidFill>
                <a:cs typeface="Arial Black"/>
              </a:rPr>
              <a:t>rows </a:t>
            </a:r>
            <a:r>
              <a:rPr sz="2000" spc="-180" dirty="0">
                <a:solidFill>
                  <a:srgbClr val="514743"/>
                </a:solidFill>
                <a:cs typeface="Arial Black"/>
              </a:rPr>
              <a:t>and  </a:t>
            </a:r>
            <a:r>
              <a:rPr sz="2000" spc="-225" dirty="0">
                <a:solidFill>
                  <a:srgbClr val="514743"/>
                </a:solidFill>
                <a:cs typeface="Arial Black"/>
              </a:rPr>
              <a:t>columns.</a:t>
            </a:r>
            <a:endParaRPr sz="20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cs typeface="Arial Black"/>
            </a:endParaRPr>
          </a:p>
          <a:p>
            <a:pPr marL="2645410">
              <a:lnSpc>
                <a:spcPct val="100000"/>
              </a:lnSpc>
            </a:pPr>
            <a:r>
              <a:rPr sz="2500" b="1" i="1" u="sng" spc="-1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500" b="1" i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500" b="1" i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 </a:t>
            </a:r>
            <a:r>
              <a:rPr sz="2500" b="1" i="1" u="sng" spc="-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</a:t>
            </a:r>
            <a:r>
              <a:rPr sz="2500" b="1" i="1" u="sng" spc="4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500" b="1" i="1" u="sng" spc="-155" dirty="0" err="1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JTable</a:t>
            </a:r>
            <a:r>
              <a:rPr sz="2500" b="1" i="1" u="sng" spc="-15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:</a:t>
            </a:r>
            <a:endParaRPr sz="2500" dirty="0"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55291"/>
              </p:ext>
            </p:extLst>
          </p:nvPr>
        </p:nvGraphicFramePr>
        <p:xfrm>
          <a:off x="1135176" y="3316223"/>
          <a:ext cx="99822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JTable()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table </a:t>
                      </a:r>
                      <a:r>
                        <a:rPr sz="1800" spc="-2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empty</a:t>
                      </a:r>
                      <a:r>
                        <a:rPr sz="1800" spc="-25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cells.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JTable(Object[][] </a:t>
                      </a: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rows,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Object[]</a:t>
                      </a:r>
                      <a:r>
                        <a:rPr sz="1800" spc="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table </a:t>
                      </a:r>
                      <a:r>
                        <a:rPr sz="18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</a:t>
                      </a:r>
                      <a:r>
                        <a:rPr sz="1800" spc="-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data.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126" y="342488"/>
            <a:ext cx="545490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</a:t>
            </a:r>
            <a:r>
              <a:rPr sz="3200" b="1" spc="-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JTable</a:t>
            </a:r>
            <a:r>
              <a:rPr sz="3200" b="1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200" b="1" spc="-1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116115"/>
            <a:ext cx="624205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u="sng" spc="-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500" b="1" i="1" u="sng" spc="-1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JTable </a:t>
            </a:r>
            <a:r>
              <a:rPr sz="2500" b="1" i="1" u="sng" spc="-1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 </a:t>
            </a:r>
            <a:r>
              <a:rPr sz="2500" b="1" i="1" u="sng" spc="-16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with</a:t>
            </a:r>
            <a:r>
              <a:rPr sz="2500" b="1" i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i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ListSelectionListen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188" y="1987295"/>
            <a:ext cx="4046220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2408" y="1920239"/>
            <a:ext cx="4995672" cy="3119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1040" y="5244465"/>
            <a:ext cx="6470650" cy="120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95" dirty="0">
                <a:solidFill>
                  <a:srgbClr val="514743"/>
                </a:solidFill>
                <a:latin typeface="Arial Black"/>
                <a:cs typeface="Arial Black"/>
              </a:rPr>
              <a:t>If </a:t>
            </a:r>
            <a:r>
              <a:rPr sz="1600" spc="-145" dirty="0">
                <a:solidFill>
                  <a:srgbClr val="514743"/>
                </a:solidFill>
                <a:latin typeface="Arial Black"/>
                <a:cs typeface="Arial Black"/>
              </a:rPr>
              <a:t>you </a:t>
            </a:r>
            <a:r>
              <a:rPr sz="1600" spc="-190" dirty="0">
                <a:solidFill>
                  <a:srgbClr val="514743"/>
                </a:solidFill>
                <a:latin typeface="Arial Black"/>
                <a:cs typeface="Arial Black"/>
              </a:rPr>
              <a:t>select </a:t>
            </a:r>
            <a:r>
              <a:rPr sz="1600" spc="-160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1600" spc="-185" dirty="0">
                <a:solidFill>
                  <a:srgbClr val="514743"/>
                </a:solidFill>
                <a:latin typeface="Arial Black"/>
                <a:cs typeface="Arial Black"/>
              </a:rPr>
              <a:t>element </a:t>
            </a:r>
            <a:r>
              <a:rPr sz="1600" spc="-160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1600" spc="-175" dirty="0">
                <a:solidFill>
                  <a:srgbClr val="514743"/>
                </a:solidFill>
                <a:latin typeface="Arial Black"/>
                <a:cs typeface="Arial Black"/>
              </a:rPr>
              <a:t>column </a:t>
            </a:r>
            <a:r>
              <a:rPr sz="1600" b="1" spc="-125" dirty="0">
                <a:solidFill>
                  <a:srgbClr val="514743"/>
                </a:solidFill>
                <a:latin typeface="Arial"/>
                <a:cs typeface="Arial"/>
              </a:rPr>
              <a:t>NAME</a:t>
            </a:r>
            <a:r>
              <a:rPr sz="1600" spc="-125" dirty="0">
                <a:solidFill>
                  <a:srgbClr val="514743"/>
                </a:solidFill>
                <a:latin typeface="Arial Black"/>
                <a:cs typeface="Arial Black"/>
              </a:rPr>
              <a:t>, </a:t>
            </a:r>
            <a:r>
              <a:rPr sz="1600" spc="-195" dirty="0">
                <a:solidFill>
                  <a:srgbClr val="514743"/>
                </a:solidFill>
                <a:latin typeface="Arial Black"/>
                <a:cs typeface="Arial Black"/>
              </a:rPr>
              <a:t>name </a:t>
            </a:r>
            <a:r>
              <a:rPr sz="1600" spc="-114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1600" spc="-18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1600" spc="-185" dirty="0">
                <a:solidFill>
                  <a:srgbClr val="514743"/>
                </a:solidFill>
                <a:latin typeface="Arial Black"/>
                <a:cs typeface="Arial Black"/>
              </a:rPr>
              <a:t>element </a:t>
            </a:r>
            <a:r>
              <a:rPr sz="1600" spc="-220" dirty="0">
                <a:solidFill>
                  <a:srgbClr val="514743"/>
                </a:solidFill>
                <a:latin typeface="Arial Black"/>
                <a:cs typeface="Arial Black"/>
              </a:rPr>
              <a:t>will </a:t>
            </a:r>
            <a:r>
              <a:rPr sz="1600" spc="-180" dirty="0">
                <a:solidFill>
                  <a:srgbClr val="514743"/>
                </a:solidFill>
                <a:latin typeface="Arial Black"/>
                <a:cs typeface="Arial Black"/>
              </a:rPr>
              <a:t>be  </a:t>
            </a:r>
            <a:r>
              <a:rPr sz="1600" spc="-160" dirty="0">
                <a:solidFill>
                  <a:srgbClr val="514743"/>
                </a:solidFill>
                <a:latin typeface="Arial Black"/>
                <a:cs typeface="Arial Black"/>
              </a:rPr>
              <a:t>displayed </a:t>
            </a:r>
            <a:r>
              <a:rPr sz="1600" spc="-130" dirty="0">
                <a:solidFill>
                  <a:srgbClr val="514743"/>
                </a:solidFill>
                <a:latin typeface="Arial Black"/>
                <a:cs typeface="Arial Black"/>
              </a:rPr>
              <a:t>on </a:t>
            </a:r>
            <a:r>
              <a:rPr sz="1600" spc="-180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1600" spc="1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1600" spc="-160" dirty="0">
                <a:solidFill>
                  <a:srgbClr val="514743"/>
                </a:solidFill>
                <a:latin typeface="Arial Black"/>
                <a:cs typeface="Arial Black"/>
              </a:rPr>
              <a:t>console: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 Black"/>
              <a:cs typeface="Arial Black"/>
            </a:endParaRPr>
          </a:p>
          <a:p>
            <a:pPr marL="624840" algn="ctr">
              <a:lnSpc>
                <a:spcPct val="100000"/>
              </a:lnSpc>
            </a:pPr>
            <a:r>
              <a:rPr sz="2000" b="1" spc="-70" dirty="0">
                <a:solidFill>
                  <a:srgbClr val="514743"/>
                </a:solidFill>
                <a:latin typeface="Arial"/>
                <a:cs typeface="Arial"/>
              </a:rPr>
              <a:t>Table </a:t>
            </a:r>
            <a:r>
              <a:rPr sz="2000" b="1" spc="-30" dirty="0">
                <a:solidFill>
                  <a:srgbClr val="514743"/>
                </a:solidFill>
                <a:latin typeface="Arial"/>
                <a:cs typeface="Arial"/>
              </a:rPr>
              <a:t>element </a:t>
            </a:r>
            <a:r>
              <a:rPr sz="2000" b="1" spc="-35" dirty="0">
                <a:solidFill>
                  <a:srgbClr val="514743"/>
                </a:solidFill>
                <a:latin typeface="Arial"/>
                <a:cs typeface="Arial"/>
              </a:rPr>
              <a:t>selected </a:t>
            </a:r>
            <a:r>
              <a:rPr sz="2000" b="1" spc="-125" dirty="0">
                <a:solidFill>
                  <a:srgbClr val="514743"/>
                </a:solidFill>
                <a:latin typeface="Arial"/>
                <a:cs typeface="Arial"/>
              </a:rPr>
              <a:t>is:</a:t>
            </a:r>
            <a:r>
              <a:rPr sz="2000" b="1" spc="204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514743"/>
                </a:solidFill>
                <a:latin typeface="Arial"/>
                <a:cs typeface="Arial"/>
              </a:rPr>
              <a:t>Sachin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390" y="5913"/>
            <a:ext cx="41347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b="1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429" y="860806"/>
            <a:ext cx="10116185" cy="297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 marR="5080">
              <a:lnSpc>
                <a:spcPct val="100000"/>
              </a:lnSpc>
              <a:spcBef>
                <a:spcPts val="105"/>
              </a:spcBef>
            </a:pPr>
            <a:r>
              <a:rPr sz="24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object </a:t>
            </a:r>
            <a:r>
              <a:rPr sz="24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JList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represents </a:t>
            </a:r>
            <a:r>
              <a:rPr sz="24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list </a:t>
            </a:r>
            <a:r>
              <a:rPr sz="24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text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items.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list </a:t>
            </a:r>
            <a:r>
              <a:rPr sz="24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text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items </a:t>
            </a:r>
            <a:r>
              <a:rPr sz="2400" spc="-225" dirty="0">
                <a:solidFill>
                  <a:srgbClr val="514743"/>
                </a:solidFill>
                <a:cs typeface="Arial Black"/>
              </a:rPr>
              <a:t>can </a:t>
            </a:r>
            <a:r>
              <a:rPr sz="2400" spc="-215" dirty="0">
                <a:solidFill>
                  <a:srgbClr val="514743"/>
                </a:solidFill>
                <a:cs typeface="Arial Black"/>
              </a:rPr>
              <a:t>be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set  </a:t>
            </a:r>
            <a:r>
              <a:rPr sz="2400" spc="-195" dirty="0">
                <a:solidFill>
                  <a:srgbClr val="514743"/>
                </a:solidFill>
                <a:cs typeface="Arial Black"/>
              </a:rPr>
              <a:t>up </a:t>
            </a:r>
            <a:r>
              <a:rPr sz="2400" spc="-190" dirty="0">
                <a:solidFill>
                  <a:srgbClr val="514743"/>
                </a:solidFill>
                <a:cs typeface="Arial Black"/>
              </a:rPr>
              <a:t>so </a:t>
            </a:r>
            <a:r>
              <a:rPr sz="2400" spc="-220" dirty="0">
                <a:solidFill>
                  <a:srgbClr val="514743"/>
                </a:solidFill>
                <a:cs typeface="Arial Black"/>
              </a:rPr>
              <a:t>that the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user </a:t>
            </a:r>
            <a:r>
              <a:rPr sz="2400" spc="-225" dirty="0">
                <a:solidFill>
                  <a:srgbClr val="514743"/>
                </a:solidFill>
                <a:cs typeface="Arial Black"/>
              </a:rPr>
              <a:t>can </a:t>
            </a:r>
            <a:r>
              <a:rPr sz="2400" spc="-200" dirty="0">
                <a:solidFill>
                  <a:srgbClr val="514743"/>
                </a:solidFill>
                <a:cs typeface="Arial Black"/>
              </a:rPr>
              <a:t>choose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either </a:t>
            </a:r>
            <a:r>
              <a:rPr sz="2400" spc="-185" dirty="0">
                <a:solidFill>
                  <a:srgbClr val="514743"/>
                </a:solidFill>
                <a:cs typeface="Arial Black"/>
              </a:rPr>
              <a:t>one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item </a:t>
            </a:r>
            <a:r>
              <a:rPr sz="2400" spc="-140" dirty="0">
                <a:solidFill>
                  <a:srgbClr val="514743"/>
                </a:solidFill>
                <a:cs typeface="Arial Black"/>
              </a:rPr>
              <a:t>or </a:t>
            </a:r>
            <a:r>
              <a:rPr sz="2400" spc="-215" dirty="0">
                <a:solidFill>
                  <a:srgbClr val="514743"/>
                </a:solidFill>
                <a:cs typeface="Arial Black"/>
              </a:rPr>
              <a:t>multiple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items.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inherits 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JComponent</a:t>
            </a:r>
            <a:r>
              <a:rPr sz="2400" spc="-12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class.</a:t>
            </a:r>
            <a:endParaRPr lang="en-US" sz="2400" spc="-240" dirty="0">
              <a:solidFill>
                <a:srgbClr val="514743"/>
              </a:solidFill>
              <a:cs typeface="Arial Black"/>
            </a:endParaRPr>
          </a:p>
          <a:p>
            <a:pPr marL="73660" marR="5080">
              <a:lnSpc>
                <a:spcPct val="100000"/>
              </a:lnSpc>
              <a:spcBef>
                <a:spcPts val="105"/>
              </a:spcBef>
            </a:pPr>
            <a:endParaRPr sz="2400" dirty="0">
              <a:cs typeface="Arial Black"/>
            </a:endParaRPr>
          </a:p>
          <a:p>
            <a:pPr marL="73660">
              <a:lnSpc>
                <a:spcPts val="2250"/>
              </a:lnSpc>
            </a:pPr>
            <a:r>
              <a:rPr sz="2400" b="1" i="1" u="sng" spc="-1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JList </a:t>
            </a:r>
            <a:r>
              <a:rPr sz="2400" b="1" i="1" u="sng" spc="-12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400" b="1" i="1" u="sng" spc="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400" b="1" i="1" u="sng" spc="-8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lang="en-US" sz="2400" b="1" i="1" u="sng" spc="-85" dirty="0">
              <a:solidFill>
                <a:srgbClr val="514743"/>
              </a:solidFill>
              <a:uFill>
                <a:solidFill>
                  <a:srgbClr val="514743"/>
                </a:solidFill>
              </a:uFill>
              <a:cs typeface="Arial"/>
            </a:endParaRPr>
          </a:p>
          <a:p>
            <a:pPr marL="73660">
              <a:lnSpc>
                <a:spcPts val="2250"/>
              </a:lnSpc>
            </a:pPr>
            <a:endParaRPr sz="2400" dirty="0">
              <a:cs typeface="Arial"/>
            </a:endParaRPr>
          </a:p>
          <a:p>
            <a:pPr marL="12700" marR="1763395">
              <a:lnSpc>
                <a:spcPct val="100000"/>
              </a:lnSpc>
              <a:spcBef>
                <a:spcPts val="730"/>
              </a:spcBef>
            </a:pPr>
            <a:r>
              <a:rPr sz="2400" spc="-210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JList </a:t>
            </a:r>
            <a:r>
              <a:rPr sz="2400" spc="-245" dirty="0">
                <a:solidFill>
                  <a:srgbClr val="514743"/>
                </a:solidFill>
                <a:cs typeface="Arial Black"/>
              </a:rPr>
              <a:t>extends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JComponent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implements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Scrollable,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Accessible </a:t>
            </a:r>
            <a:r>
              <a:rPr sz="2400" spc="-229" dirty="0">
                <a:solidFill>
                  <a:srgbClr val="514743"/>
                </a:solidFill>
                <a:cs typeface="Arial Black"/>
              </a:rPr>
              <a:t>e</a:t>
            </a:r>
            <a:endParaRPr lang="en-US" sz="2400" spc="-229" dirty="0">
              <a:solidFill>
                <a:srgbClr val="514743"/>
              </a:solidFill>
              <a:cs typeface="Arial Black"/>
            </a:endParaRPr>
          </a:p>
          <a:p>
            <a:pPr marL="12700" marR="1763395">
              <a:lnSpc>
                <a:spcPct val="100000"/>
              </a:lnSpc>
              <a:spcBef>
                <a:spcPts val="730"/>
              </a:spcBef>
            </a:pPr>
            <a:endParaRPr sz="2400" dirty="0">
              <a:cs typeface="Arial Black"/>
            </a:endParaRPr>
          </a:p>
          <a:p>
            <a:pPr marL="3020060">
              <a:lnSpc>
                <a:spcPts val="2595"/>
              </a:lnSpc>
            </a:pPr>
            <a:r>
              <a:rPr sz="2800" b="1" i="1" u="sng" spc="-1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800" b="1" i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800" b="1" i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 </a:t>
            </a:r>
            <a:r>
              <a:rPr sz="2800" b="1" i="1" u="sng" spc="-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 </a:t>
            </a:r>
            <a:r>
              <a:rPr sz="2800" b="1" i="1" u="sng" spc="-15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JList</a:t>
            </a:r>
            <a:r>
              <a:rPr sz="2800" b="1" i="1" u="sng" spc="-6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i="1" u="sng" spc="-2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:</a:t>
            </a:r>
            <a:endParaRPr sz="2800" dirty="0"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43325"/>
              </p:ext>
            </p:extLst>
          </p:nvPr>
        </p:nvGraphicFramePr>
        <p:xfrm>
          <a:off x="648385" y="3858767"/>
          <a:ext cx="9982200" cy="231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JList()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65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empty, </a:t>
                      </a:r>
                      <a:r>
                        <a:rPr sz="20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read-only, 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model.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JList(ary[]</a:t>
                      </a:r>
                      <a:r>
                        <a:rPr sz="2000" spc="-1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listData)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33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elements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 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</a:t>
                      </a:r>
                      <a:r>
                        <a:rPr sz="2000" spc="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array.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JList(ListModel&lt;ary&gt;</a:t>
                      </a:r>
                      <a:r>
                        <a:rPr sz="2000" spc="-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dataModel)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19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displays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elements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specified, </a:t>
                      </a:r>
                      <a:r>
                        <a:rPr sz="2000" spc="-1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non-null,</a:t>
                      </a:r>
                      <a:r>
                        <a:rPr sz="2000" spc="1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model.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266322"/>
            <a:ext cx="795743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latin typeface="+mn-lt"/>
              </a:rPr>
              <a:t>Commonly </a:t>
            </a:r>
            <a:r>
              <a:rPr b="1" spc="-175" dirty="0">
                <a:latin typeface="+mn-lt"/>
              </a:rPr>
              <a:t>used </a:t>
            </a:r>
            <a:r>
              <a:rPr b="1" spc="-165" dirty="0">
                <a:latin typeface="+mn-lt"/>
              </a:rPr>
              <a:t>Methods </a:t>
            </a:r>
            <a:r>
              <a:rPr b="1" spc="-114" dirty="0">
                <a:latin typeface="+mn-lt"/>
              </a:rPr>
              <a:t>of </a:t>
            </a:r>
            <a:r>
              <a:rPr b="1" spc="-200" dirty="0">
                <a:latin typeface="+mn-lt"/>
              </a:rPr>
              <a:t>JList</a:t>
            </a:r>
            <a:r>
              <a:rPr b="1" spc="-20" dirty="0">
                <a:latin typeface="+mn-lt"/>
              </a:rPr>
              <a:t> </a:t>
            </a:r>
            <a:r>
              <a:rPr b="1" spc="-290" dirty="0">
                <a:latin typeface="+mn-lt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80737"/>
              </p:ext>
            </p:extLst>
          </p:nvPr>
        </p:nvGraphicFramePr>
        <p:xfrm>
          <a:off x="1098550" y="2553970"/>
          <a:ext cx="9982200" cy="3533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Methods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0413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addListSelectionListener(ListSelectionListener 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listener)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0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add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listener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list,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be 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notified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each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time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change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selection 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occurs.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1800" spc="-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getSelectedIndex()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730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return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smallest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selected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cell 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index.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 dirty="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ListModel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getModel()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145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return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data model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that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holds 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18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items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displayed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by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JList 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component.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8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setListData(Object[]</a:t>
                      </a:r>
                      <a:r>
                        <a:rPr sz="18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listData)</a:t>
                      </a:r>
                      <a:endParaRPr sz="1800">
                        <a:latin typeface="+mn-lt"/>
                        <a:cs typeface="Arial Black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1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18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18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read-only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ListModel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from  </a:t>
                      </a:r>
                      <a:r>
                        <a:rPr sz="18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 array </a:t>
                      </a:r>
                      <a:r>
                        <a:rPr sz="18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</a:t>
                      </a:r>
                      <a:r>
                        <a:rPr sz="1800" spc="1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objects.</a:t>
                      </a:r>
                      <a:endParaRPr sz="1800" dirty="0">
                        <a:latin typeface="+mn-lt"/>
                        <a:cs typeface="Arial Black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131" y="2581655"/>
            <a:ext cx="436168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3992" y="2581655"/>
            <a:ext cx="4754879" cy="3832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200" y="1491741"/>
            <a:ext cx="594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65" dirty="0">
                <a:latin typeface="Arial"/>
                <a:cs typeface="Arial"/>
              </a:rPr>
              <a:t>Java </a:t>
            </a:r>
            <a:r>
              <a:rPr sz="2800" i="0" spc="-130" dirty="0">
                <a:latin typeface="Arial"/>
                <a:cs typeface="Arial"/>
              </a:rPr>
              <a:t>JList </a:t>
            </a:r>
            <a:r>
              <a:rPr sz="2800" i="0" spc="-135" dirty="0">
                <a:latin typeface="Arial"/>
                <a:cs typeface="Arial"/>
              </a:rPr>
              <a:t>Example </a:t>
            </a:r>
            <a:r>
              <a:rPr sz="2800" i="0" spc="-130" dirty="0">
                <a:latin typeface="Arial"/>
                <a:cs typeface="Arial"/>
              </a:rPr>
              <a:t>with</a:t>
            </a:r>
            <a:r>
              <a:rPr sz="2800" i="0" spc="415" dirty="0">
                <a:latin typeface="Arial"/>
                <a:cs typeface="Arial"/>
              </a:rPr>
              <a:t> </a:t>
            </a:r>
            <a:r>
              <a:rPr sz="2800" i="0" spc="-105" dirty="0">
                <a:latin typeface="Arial"/>
                <a:cs typeface="Arial"/>
              </a:rPr>
              <a:t>ActionListen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2816" y="401827"/>
            <a:ext cx="308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800" b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JList</a:t>
            </a:r>
            <a:r>
              <a:rPr sz="2800" b="1" u="sng" spc="5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274022"/>
            <a:ext cx="408876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sz="4800" b="1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800" b="1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JPanel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2537" y="1524381"/>
            <a:ext cx="8550275" cy="382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800600" algn="l"/>
              </a:tabLst>
            </a:pPr>
            <a:r>
              <a:rPr sz="28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800" spc="-250" dirty="0">
                <a:solidFill>
                  <a:srgbClr val="514743"/>
                </a:solidFill>
                <a:cs typeface="Arial Black"/>
              </a:rPr>
              <a:t>JPanel  </a:t>
            </a:r>
            <a:r>
              <a:rPr sz="2800" spc="-225" dirty="0">
                <a:solidFill>
                  <a:srgbClr val="514743"/>
                </a:solidFill>
                <a:cs typeface="Arial Black"/>
              </a:rPr>
              <a:t>is  </a:t>
            </a:r>
            <a:r>
              <a:rPr sz="2800" spc="-190" dirty="0">
                <a:solidFill>
                  <a:srgbClr val="514743"/>
                </a:solidFill>
                <a:cs typeface="Arial Black"/>
              </a:rPr>
              <a:t>a </a:t>
            </a:r>
            <a:r>
              <a:rPr sz="2800" spc="-229" dirty="0">
                <a:solidFill>
                  <a:srgbClr val="514743"/>
                </a:solidFill>
                <a:cs typeface="Arial Black"/>
              </a:rPr>
              <a:t>simplest</a:t>
            </a:r>
            <a:r>
              <a:rPr sz="2800" spc="-37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195" dirty="0">
                <a:solidFill>
                  <a:srgbClr val="514743"/>
                </a:solidFill>
                <a:cs typeface="Arial Black"/>
              </a:rPr>
              <a:t>container</a:t>
            </a:r>
            <a:r>
              <a:rPr sz="2800" spc="-10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40" dirty="0">
                <a:solidFill>
                  <a:srgbClr val="514743"/>
                </a:solidFill>
                <a:cs typeface="Arial Black"/>
              </a:rPr>
              <a:t>class.	</a:t>
            </a:r>
            <a:r>
              <a:rPr sz="28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800" spc="-210" dirty="0">
                <a:solidFill>
                  <a:srgbClr val="514743"/>
                </a:solidFill>
                <a:cs typeface="Arial Black"/>
              </a:rPr>
              <a:t>provides </a:t>
            </a:r>
            <a:r>
              <a:rPr sz="2800" spc="-235" dirty="0">
                <a:solidFill>
                  <a:srgbClr val="514743"/>
                </a:solidFill>
                <a:cs typeface="Arial Black"/>
              </a:rPr>
              <a:t>space </a:t>
            </a:r>
            <a:r>
              <a:rPr sz="2800" spc="-195" dirty="0">
                <a:solidFill>
                  <a:srgbClr val="514743"/>
                </a:solidFill>
                <a:cs typeface="Arial Black"/>
              </a:rPr>
              <a:t>in </a:t>
            </a:r>
            <a:r>
              <a:rPr sz="2800" spc="-290" dirty="0">
                <a:solidFill>
                  <a:srgbClr val="514743"/>
                </a:solidFill>
                <a:cs typeface="Arial Black"/>
              </a:rPr>
              <a:t>which </a:t>
            </a:r>
            <a:r>
              <a:rPr sz="2800" spc="-195" dirty="0">
                <a:solidFill>
                  <a:srgbClr val="514743"/>
                </a:solidFill>
                <a:cs typeface="Arial Black"/>
              </a:rPr>
              <a:t>an  </a:t>
            </a:r>
            <a:r>
              <a:rPr sz="2800" spc="-200" dirty="0">
                <a:solidFill>
                  <a:srgbClr val="514743"/>
                </a:solidFill>
                <a:cs typeface="Arial Black"/>
              </a:rPr>
              <a:t>application </a:t>
            </a:r>
            <a:r>
              <a:rPr sz="2800" spc="-225" dirty="0">
                <a:solidFill>
                  <a:srgbClr val="514743"/>
                </a:solidFill>
                <a:cs typeface="Arial Black"/>
              </a:rPr>
              <a:t>can attach </a:t>
            </a:r>
            <a:r>
              <a:rPr sz="2800" spc="-200" dirty="0">
                <a:solidFill>
                  <a:srgbClr val="514743"/>
                </a:solidFill>
                <a:cs typeface="Arial Black"/>
              </a:rPr>
              <a:t>any </a:t>
            </a:r>
            <a:r>
              <a:rPr sz="2800" spc="-190" dirty="0">
                <a:solidFill>
                  <a:srgbClr val="514743"/>
                </a:solidFill>
                <a:cs typeface="Arial Black"/>
              </a:rPr>
              <a:t>other </a:t>
            </a:r>
            <a:r>
              <a:rPr sz="2800" spc="-215" dirty="0">
                <a:solidFill>
                  <a:srgbClr val="514743"/>
                </a:solidFill>
                <a:cs typeface="Arial Black"/>
              </a:rPr>
              <a:t>component. </a:t>
            </a:r>
            <a:r>
              <a:rPr sz="28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800" spc="-204" dirty="0">
                <a:solidFill>
                  <a:srgbClr val="514743"/>
                </a:solidFill>
                <a:cs typeface="Arial Black"/>
              </a:rPr>
              <a:t>inherits </a:t>
            </a:r>
            <a:r>
              <a:rPr sz="2800" spc="-220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800" spc="-215" dirty="0">
                <a:solidFill>
                  <a:srgbClr val="514743"/>
                </a:solidFill>
                <a:cs typeface="Arial Black"/>
              </a:rPr>
              <a:t>JComponents  </a:t>
            </a:r>
            <a:r>
              <a:rPr sz="2800" spc="-240" dirty="0">
                <a:solidFill>
                  <a:srgbClr val="514743"/>
                </a:solidFill>
                <a:cs typeface="Arial Black"/>
              </a:rPr>
              <a:t>class.</a:t>
            </a:r>
            <a:endParaRPr sz="2800" dirty="0"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800" spc="-175" dirty="0">
                <a:solidFill>
                  <a:srgbClr val="514743"/>
                </a:solidFill>
                <a:cs typeface="Arial Black"/>
              </a:rPr>
              <a:t>doesn't </a:t>
            </a:r>
            <a:r>
              <a:rPr sz="2800" spc="-235" dirty="0">
                <a:solidFill>
                  <a:srgbClr val="514743"/>
                </a:solidFill>
                <a:cs typeface="Arial Black"/>
              </a:rPr>
              <a:t>have </a:t>
            </a:r>
            <a:r>
              <a:rPr sz="2800" spc="-204" dirty="0">
                <a:solidFill>
                  <a:srgbClr val="514743"/>
                </a:solidFill>
                <a:cs typeface="Arial Black"/>
              </a:rPr>
              <a:t>title</a:t>
            </a:r>
            <a:r>
              <a:rPr sz="2800" spc="-114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04" dirty="0">
                <a:solidFill>
                  <a:srgbClr val="514743"/>
                </a:solidFill>
                <a:cs typeface="Arial Black"/>
              </a:rPr>
              <a:t>bar.</a:t>
            </a:r>
            <a:endParaRPr sz="28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 dirty="0">
              <a:cs typeface="Arial Black"/>
            </a:endParaRPr>
          </a:p>
          <a:p>
            <a:pPr marL="910590" algn="ctr">
              <a:lnSpc>
                <a:spcPct val="100000"/>
              </a:lnSpc>
              <a:spcBef>
                <a:spcPts val="5"/>
              </a:spcBef>
            </a:pPr>
            <a:r>
              <a:rPr sz="3600" b="1" u="sng" spc="-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JPanel </a:t>
            </a:r>
            <a:r>
              <a:rPr sz="3600" b="1" u="sng" spc="-10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3600" b="1" u="sng" spc="1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3600" b="1" u="sng" spc="-5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3600" dirty="0"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2600"/>
              </a:spcBef>
            </a:pPr>
            <a:r>
              <a:rPr sz="2800" spc="-210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2800" spc="-235" dirty="0">
                <a:solidFill>
                  <a:srgbClr val="514743"/>
                </a:solidFill>
                <a:cs typeface="Arial Black"/>
              </a:rPr>
              <a:t>class</a:t>
            </a:r>
            <a:r>
              <a:rPr lang="en-US" sz="2800" spc="-235" dirty="0">
                <a:solidFill>
                  <a:srgbClr val="514743"/>
                </a:solidFill>
                <a:cs typeface="Arial Black"/>
              </a:rPr>
              <a:t>  </a:t>
            </a:r>
            <a:r>
              <a:rPr sz="2800" spc="-250" dirty="0" err="1">
                <a:solidFill>
                  <a:srgbClr val="514743"/>
                </a:solidFill>
                <a:cs typeface="Arial Black"/>
              </a:rPr>
              <a:t>J</a:t>
            </a:r>
            <a:r>
              <a:rPr lang="en-US" sz="2800" spc="-250" dirty="0" err="1">
                <a:solidFill>
                  <a:srgbClr val="514743"/>
                </a:solidFill>
                <a:cs typeface="Arial Black"/>
              </a:rPr>
              <a:t>p</a:t>
            </a:r>
            <a:r>
              <a:rPr sz="2800" spc="-250" dirty="0" err="1">
                <a:solidFill>
                  <a:srgbClr val="514743"/>
                </a:solidFill>
                <a:cs typeface="Arial Black"/>
              </a:rPr>
              <a:t>anel</a:t>
            </a:r>
            <a:r>
              <a:rPr lang="en-US" sz="2800" spc="-25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5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extends</a:t>
            </a:r>
            <a:r>
              <a:rPr sz="2800" spc="-275" dirty="0">
                <a:solidFill>
                  <a:srgbClr val="514743"/>
                </a:solidFill>
                <a:cs typeface="Arial Black"/>
              </a:rPr>
              <a:t> </a:t>
            </a:r>
            <a:r>
              <a:rPr lang="en-US" sz="2800" spc="-275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10" dirty="0" err="1">
                <a:solidFill>
                  <a:srgbClr val="514743"/>
                </a:solidFill>
                <a:cs typeface="Arial Black"/>
              </a:rPr>
              <a:t>JComponent</a:t>
            </a:r>
            <a:r>
              <a:rPr sz="2800" spc="-21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35" dirty="0">
                <a:solidFill>
                  <a:srgbClr val="514743"/>
                </a:solidFill>
                <a:cs typeface="Arial Black"/>
              </a:rPr>
              <a:t>implements </a:t>
            </a:r>
            <a:r>
              <a:rPr sz="2800" spc="-240" dirty="0">
                <a:solidFill>
                  <a:srgbClr val="514743"/>
                </a:solidFill>
                <a:cs typeface="Arial Black"/>
              </a:rPr>
              <a:t>Accessible</a:t>
            </a:r>
            <a:endParaRPr sz="2800" dirty="0"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257913"/>
            <a:ext cx="697725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sz="3200" b="1" spc="-1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 </a:t>
            </a:r>
            <a:r>
              <a:rPr sz="3200" b="1" spc="-1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Constructors </a:t>
            </a:r>
            <a:r>
              <a:rPr sz="3200" b="1" spc="-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</a:t>
            </a:r>
            <a:r>
              <a:rPr sz="3200"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JPanel</a:t>
            </a:r>
            <a:r>
              <a:rPr sz="3200"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200" b="1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20839"/>
              </p:ext>
            </p:extLst>
          </p:nvPr>
        </p:nvGraphicFramePr>
        <p:xfrm>
          <a:off x="1239227" y="978408"/>
          <a:ext cx="9982200" cy="2591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JPanel()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35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double  buffer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flow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layout.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JPanel(boolean</a:t>
                      </a:r>
                      <a:r>
                        <a:rPr sz="2000" spc="-1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isDoubleBuffered)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566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 </a:t>
                      </a:r>
                      <a:r>
                        <a:rPr sz="20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FlowLayout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specified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buffering 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strategy.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JPanel(LayoutManager</a:t>
                      </a:r>
                      <a:r>
                        <a:rPr sz="2000" spc="-1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layout)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46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JPanel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specified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layout</a:t>
                      </a:r>
                      <a:r>
                        <a:rPr sz="2000" spc="-3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manager.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24483" y="3758139"/>
            <a:ext cx="21983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u="sng" spc="-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1900" b="1" i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JPanel</a:t>
            </a:r>
            <a:r>
              <a:rPr sz="1900" b="1" i="1" u="sng" spc="-1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1900" b="1" i="1" u="sng" spc="-1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3328" y="3921252"/>
            <a:ext cx="3285744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203954"/>
            <a:ext cx="453872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i="0" spc="-65" dirty="0">
                <a:latin typeface="+mn-lt"/>
                <a:cs typeface="Arial"/>
              </a:rPr>
              <a:t>Java</a:t>
            </a:r>
            <a:r>
              <a:rPr sz="3600" b="1" i="0" spc="-25" dirty="0">
                <a:latin typeface="+mn-lt"/>
                <a:cs typeface="Arial"/>
              </a:rPr>
              <a:t> </a:t>
            </a:r>
            <a:r>
              <a:rPr sz="3600" b="1" i="0" spc="-140" dirty="0">
                <a:latin typeface="+mn-lt"/>
                <a:cs typeface="Arial"/>
              </a:rPr>
              <a:t>JProgressBar</a:t>
            </a:r>
            <a:endParaRPr sz="3600" b="1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408" y="782827"/>
            <a:ext cx="10413391" cy="1667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2290">
              <a:lnSpc>
                <a:spcPct val="100000"/>
              </a:lnSpc>
              <a:spcBef>
                <a:spcPts val="105"/>
              </a:spcBef>
            </a:pPr>
            <a:r>
              <a:rPr sz="2400" spc="-23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JProgressBar </a:t>
            </a:r>
            <a:r>
              <a:rPr sz="2400" spc="-235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400" spc="-225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used </a:t>
            </a:r>
            <a:r>
              <a:rPr sz="2400" spc="-170" dirty="0">
                <a:solidFill>
                  <a:srgbClr val="514743"/>
                </a:solidFill>
                <a:cs typeface="Arial Black"/>
              </a:rPr>
              <a:t>to </a:t>
            </a:r>
            <a:r>
              <a:rPr sz="2400" spc="-195" dirty="0">
                <a:solidFill>
                  <a:srgbClr val="514743"/>
                </a:solidFill>
                <a:cs typeface="Arial Black"/>
              </a:rPr>
              <a:t>display </a:t>
            </a:r>
            <a:r>
              <a:rPr sz="2400" spc="-220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25" dirty="0">
                <a:solidFill>
                  <a:srgbClr val="514743"/>
                </a:solidFill>
                <a:cs typeface="Arial Black"/>
              </a:rPr>
              <a:t>progress </a:t>
            </a:r>
            <a:r>
              <a:rPr sz="2400" spc="-14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400" spc="-220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cs typeface="Arial Black"/>
              </a:rPr>
              <a:t>task. </a:t>
            </a:r>
            <a:r>
              <a:rPr sz="2400" spc="-270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400" spc="-204" dirty="0">
                <a:solidFill>
                  <a:srgbClr val="514743"/>
                </a:solidFill>
                <a:cs typeface="Arial Black"/>
              </a:rPr>
              <a:t>inherits  </a:t>
            </a:r>
            <a:r>
              <a:rPr sz="2400" spc="-210" dirty="0">
                <a:solidFill>
                  <a:srgbClr val="514743"/>
                </a:solidFill>
                <a:cs typeface="Arial Black"/>
              </a:rPr>
              <a:t>JComponent</a:t>
            </a:r>
            <a:r>
              <a:rPr sz="2400" spc="-125" dirty="0">
                <a:solidFill>
                  <a:srgbClr val="514743"/>
                </a:solidFill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cs typeface="Arial Black"/>
              </a:rPr>
              <a:t>class.</a:t>
            </a:r>
            <a:endParaRPr sz="2400" dirty="0">
              <a:cs typeface="Arial Black"/>
            </a:endParaRPr>
          </a:p>
          <a:p>
            <a:pPr marL="2854325">
              <a:lnSpc>
                <a:spcPct val="100000"/>
              </a:lnSpc>
              <a:spcBef>
                <a:spcPts val="75"/>
              </a:spcBef>
            </a:pPr>
            <a:r>
              <a:rPr sz="2800" b="1" i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JProgressBar </a:t>
            </a:r>
            <a:r>
              <a:rPr sz="2800" b="1" i="1" u="sng" spc="-1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800" b="1" i="1" u="sng" spc="-3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i="1" u="sng" spc="-9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2800" dirty="0">
              <a:cs typeface="Arial"/>
            </a:endParaRPr>
          </a:p>
          <a:p>
            <a:pPr marL="139065">
              <a:lnSpc>
                <a:spcPts val="2460"/>
              </a:lnSpc>
              <a:spcBef>
                <a:spcPts val="625"/>
              </a:spcBef>
            </a:pPr>
            <a:r>
              <a:rPr sz="2400" b="1" i="1" spc="-125" dirty="0">
                <a:solidFill>
                  <a:srgbClr val="514743"/>
                </a:solidFill>
                <a:cs typeface="Arial"/>
              </a:rPr>
              <a:t>public </a:t>
            </a:r>
            <a:r>
              <a:rPr sz="2400" b="1" i="1" spc="-120" dirty="0">
                <a:solidFill>
                  <a:srgbClr val="514743"/>
                </a:solidFill>
                <a:cs typeface="Arial"/>
              </a:rPr>
              <a:t>class </a:t>
            </a:r>
            <a:r>
              <a:rPr sz="2400" b="1" i="1" spc="-155" dirty="0">
                <a:solidFill>
                  <a:srgbClr val="514743"/>
                </a:solidFill>
                <a:cs typeface="Arial"/>
              </a:rPr>
              <a:t>JProgressBar </a:t>
            </a:r>
            <a:r>
              <a:rPr sz="2400" b="1" i="1" spc="-114" dirty="0">
                <a:solidFill>
                  <a:srgbClr val="514743"/>
                </a:solidFill>
                <a:cs typeface="Arial"/>
              </a:rPr>
              <a:t>extends JComponent implements </a:t>
            </a:r>
            <a:r>
              <a:rPr sz="2400" b="1" i="1" spc="-140" dirty="0">
                <a:solidFill>
                  <a:srgbClr val="514743"/>
                </a:solidFill>
                <a:cs typeface="Arial"/>
              </a:rPr>
              <a:t>SwingConstants,</a:t>
            </a:r>
            <a:r>
              <a:rPr sz="2400" b="1" i="1" spc="295" dirty="0">
                <a:solidFill>
                  <a:srgbClr val="514743"/>
                </a:solidFill>
                <a:cs typeface="Arial"/>
              </a:rPr>
              <a:t> </a:t>
            </a:r>
            <a:r>
              <a:rPr sz="2400" b="1" i="1" spc="-190" dirty="0">
                <a:solidFill>
                  <a:srgbClr val="514743"/>
                </a:solidFill>
                <a:cs typeface="Arial"/>
              </a:rPr>
              <a:t>Ac</a:t>
            </a:r>
            <a:r>
              <a:rPr sz="2400" b="1" i="1" spc="-120" dirty="0">
                <a:solidFill>
                  <a:srgbClr val="514743"/>
                </a:solidFill>
                <a:cs typeface="Arial"/>
              </a:rPr>
              <a:t>cessible</a:t>
            </a:r>
            <a:endParaRPr sz="2400" dirty="0">
              <a:cs typeface="Arial"/>
            </a:endParaRPr>
          </a:p>
          <a:p>
            <a:pPr marL="2966720">
              <a:lnSpc>
                <a:spcPct val="100000"/>
              </a:lnSpc>
              <a:spcBef>
                <a:spcPts val="60"/>
              </a:spcBef>
            </a:pPr>
            <a:r>
              <a:rPr sz="2800" b="1" i="1" u="sng" spc="-15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800" b="1" i="1" u="sng" spc="-1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</a:t>
            </a:r>
            <a:r>
              <a:rPr sz="2800" b="1" i="1" u="sng" spc="14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i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Constructors:</a:t>
            </a:r>
            <a:endParaRPr sz="2800" dirty="0"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27655"/>
              </p:ext>
            </p:extLst>
          </p:nvPr>
        </p:nvGraphicFramePr>
        <p:xfrm>
          <a:off x="924486" y="2743200"/>
          <a:ext cx="9982834" cy="3751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i="1" spc="-10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Constructor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sz="2000">
                        <a:latin typeface="+mn-lt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JProgressBar()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8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bar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but </a:t>
                      </a:r>
                      <a:r>
                        <a:rPr sz="20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no 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</a:t>
                      </a:r>
                      <a:r>
                        <a:rPr sz="2000" spc="-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JProgressBar(int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2000" spc="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155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bar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minimum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2000" spc="-25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maximum</a:t>
                      </a:r>
                      <a:r>
                        <a:rPr sz="2000" spc="-3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value.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0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JProgressBar(int</a:t>
                      </a:r>
                      <a:r>
                        <a:rPr sz="2000" spc="-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4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bar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specified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orientation,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can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be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either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Vertical </a:t>
                      </a:r>
                      <a:r>
                        <a:rPr sz="20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by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using </a:t>
                      </a: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SwingConstants.VERTICAL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SwingConstants.HORIZONTAL</a:t>
                      </a:r>
                      <a:r>
                        <a:rPr sz="2000" spc="-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constants.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JProgressBar(int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orient,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2000" spc="-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682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bar </a:t>
                      </a:r>
                      <a:r>
                        <a:rPr sz="20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specified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orientation, </a:t>
                      </a:r>
                      <a:r>
                        <a:rPr sz="20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minimum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2000" spc="-25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maximum  </a:t>
                      </a:r>
                      <a:r>
                        <a:rPr sz="20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value.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1" y="91318"/>
            <a:ext cx="619810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Commonly </a:t>
            </a:r>
            <a:r>
              <a:rPr b="1" spc="-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used</a:t>
            </a:r>
            <a:r>
              <a:rPr b="1" spc="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1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43056"/>
              </p:ext>
            </p:extLst>
          </p:nvPr>
        </p:nvGraphicFramePr>
        <p:xfrm>
          <a:off x="661860" y="872871"/>
          <a:ext cx="11117580" cy="237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Method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setStringPainted(boolean</a:t>
                      </a:r>
                      <a:r>
                        <a:rPr sz="2000" spc="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b)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determine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whether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 </a:t>
                      </a:r>
                      <a:r>
                        <a:rPr sz="200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should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be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displayed.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setString(String</a:t>
                      </a:r>
                      <a:r>
                        <a:rPr sz="2000" spc="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</a:t>
                      </a:r>
                      <a:r>
                        <a:rPr sz="2000" spc="-25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20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setOrientation(int</a:t>
                      </a:r>
                      <a:r>
                        <a:rPr sz="2000" spc="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orientation)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660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orientation, </a:t>
                      </a:r>
                      <a:r>
                        <a:rPr sz="20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may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be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either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vertical </a:t>
                      </a:r>
                      <a:r>
                        <a:rPr sz="20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by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using </a:t>
                      </a: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SwingConstants.VERTICAL </a:t>
                      </a:r>
                      <a:r>
                        <a:rPr sz="20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 </a:t>
                      </a:r>
                      <a:r>
                        <a:rPr sz="200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SwingConstants.HORIZONTAL</a:t>
                      </a:r>
                      <a:r>
                        <a:rPr sz="2000" spc="-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constants.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void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setValue(int</a:t>
                      </a:r>
                      <a:r>
                        <a:rPr sz="2000" spc="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value)</a:t>
                      </a:r>
                      <a:endParaRPr sz="20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is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used </a:t>
                      </a:r>
                      <a:r>
                        <a:rPr sz="20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to </a:t>
                      </a:r>
                      <a:r>
                        <a:rPr sz="20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current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 </a:t>
                      </a:r>
                      <a:r>
                        <a:rPr sz="2000" spc="-1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on </a:t>
                      </a:r>
                      <a:r>
                        <a:rPr sz="20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0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progress</a:t>
                      </a:r>
                      <a:r>
                        <a:rPr sz="2000" spc="-4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bar.</a:t>
                      </a:r>
                      <a:endParaRPr sz="20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6985" y="3556152"/>
            <a:ext cx="38398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u="sng" spc="-11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2500" b="1" i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JProgressBar</a:t>
            </a:r>
            <a:r>
              <a:rPr sz="2500" b="1" i="1" u="sng" spc="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i="1" u="sng" spc="-1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311" y="4533900"/>
            <a:ext cx="3851147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0203" y="1237487"/>
            <a:ext cx="10467340" cy="5621020"/>
            <a:chOff x="870203" y="1237487"/>
            <a:chExt cx="10467340" cy="5621020"/>
          </a:xfrm>
        </p:grpSpPr>
        <p:sp>
          <p:nvSpPr>
            <p:cNvPr id="5" name="object 5"/>
            <p:cNvSpPr/>
            <p:nvPr/>
          </p:nvSpPr>
          <p:spPr>
            <a:xfrm>
              <a:off x="1103375" y="1303020"/>
              <a:ext cx="9985375" cy="0"/>
            </a:xfrm>
            <a:custGeom>
              <a:avLst/>
              <a:gdLst/>
              <a:ahLst/>
              <a:cxnLst/>
              <a:rect l="l" t="t" r="r" b="b"/>
              <a:pathLst>
                <a:path w="9985375">
                  <a:moveTo>
                    <a:pt x="998524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203" y="1237487"/>
              <a:ext cx="10466832" cy="5620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2227" y="1429512"/>
              <a:ext cx="10082784" cy="5237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8717" y="467614"/>
            <a:ext cx="6339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u="none" spc="-75" dirty="0">
                <a:solidFill>
                  <a:srgbClr val="FF0000"/>
                </a:solidFill>
                <a:latin typeface="Arial"/>
                <a:cs typeface="Arial"/>
              </a:rPr>
              <a:t>Hierarchy </a:t>
            </a:r>
            <a:r>
              <a:rPr sz="3600" i="0" u="none" spc="-11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600" i="0" u="none" spc="-365" dirty="0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sz="3600" i="0" u="none" spc="-200" dirty="0">
                <a:solidFill>
                  <a:srgbClr val="FF0000"/>
                </a:solidFill>
                <a:latin typeface="Arial"/>
                <a:cs typeface="Arial"/>
              </a:rPr>
              <a:t>Swing</a:t>
            </a:r>
            <a:r>
              <a:rPr sz="3600" i="0" u="none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i="0" u="none" spc="-345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67626"/>
            <a:ext cx="10515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4000" b="1" spc="-145" dirty="0">
                <a:latin typeface="+mn-lt"/>
              </a:rPr>
              <a:t>Java</a:t>
            </a:r>
            <a:r>
              <a:rPr sz="4000" b="1" spc="-90" dirty="0">
                <a:latin typeface="+mn-lt"/>
              </a:rPr>
              <a:t> </a:t>
            </a:r>
            <a:r>
              <a:rPr sz="4000" b="1" spc="-160" dirty="0">
                <a:latin typeface="+mn-lt"/>
              </a:rPr>
              <a:t>JSlider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055" y="849457"/>
            <a:ext cx="10786745" cy="12554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10"/>
              </a:spcBef>
            </a:pPr>
            <a:r>
              <a:rPr sz="2100" i="1" spc="-70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100" i="1" spc="-45" dirty="0">
                <a:solidFill>
                  <a:srgbClr val="514743"/>
                </a:solidFill>
                <a:latin typeface="Arial"/>
                <a:cs typeface="Arial"/>
              </a:rPr>
              <a:t>Java </a:t>
            </a:r>
            <a:r>
              <a:rPr sz="2100" i="1" spc="-30" dirty="0">
                <a:solidFill>
                  <a:srgbClr val="514743"/>
                </a:solidFill>
                <a:latin typeface="Arial"/>
                <a:cs typeface="Arial"/>
              </a:rPr>
              <a:t>JSlider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class is </a:t>
            </a:r>
            <a:r>
              <a:rPr sz="2100" i="1" spc="-40" dirty="0">
                <a:solidFill>
                  <a:srgbClr val="514743"/>
                </a:solidFill>
                <a:latin typeface="Arial"/>
                <a:cs typeface="Arial"/>
              </a:rPr>
              <a:t>used </a:t>
            </a:r>
            <a:r>
              <a:rPr sz="2100" i="1" spc="65" dirty="0">
                <a:solidFill>
                  <a:srgbClr val="514743"/>
                </a:solidFill>
                <a:latin typeface="Arial"/>
                <a:cs typeface="Arial"/>
              </a:rPr>
              <a:t>to </a:t>
            </a:r>
            <a:r>
              <a:rPr sz="2100" i="1" spc="-30" dirty="0">
                <a:solidFill>
                  <a:srgbClr val="514743"/>
                </a:solidFill>
                <a:latin typeface="Arial"/>
                <a:cs typeface="Arial"/>
              </a:rPr>
              <a:t>create </a:t>
            </a:r>
            <a:r>
              <a:rPr sz="2100" i="1" spc="-5" dirty="0">
                <a:solidFill>
                  <a:srgbClr val="514743"/>
                </a:solidFill>
                <a:latin typeface="Arial"/>
                <a:cs typeface="Arial"/>
              </a:rPr>
              <a:t>the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slider. </a:t>
            </a:r>
            <a:r>
              <a:rPr sz="2100" i="1" spc="-110" dirty="0">
                <a:solidFill>
                  <a:srgbClr val="514743"/>
                </a:solidFill>
                <a:latin typeface="Arial"/>
                <a:cs typeface="Arial"/>
              </a:rPr>
              <a:t>By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using </a:t>
            </a:r>
            <a:r>
              <a:rPr sz="2100" i="1" spc="-40" dirty="0">
                <a:solidFill>
                  <a:srgbClr val="514743"/>
                </a:solidFill>
                <a:latin typeface="Arial"/>
                <a:cs typeface="Arial"/>
              </a:rPr>
              <a:t>JSlider, </a:t>
            </a:r>
            <a:r>
              <a:rPr sz="2100" i="1" spc="-25" dirty="0">
                <a:solidFill>
                  <a:srgbClr val="514743"/>
                </a:solidFill>
                <a:latin typeface="Arial"/>
                <a:cs typeface="Arial"/>
              </a:rPr>
              <a:t>a </a:t>
            </a:r>
            <a:r>
              <a:rPr sz="2100" i="1" spc="-35" dirty="0">
                <a:solidFill>
                  <a:srgbClr val="514743"/>
                </a:solidFill>
                <a:latin typeface="Arial"/>
                <a:cs typeface="Arial"/>
              </a:rPr>
              <a:t>user </a:t>
            </a:r>
            <a:r>
              <a:rPr sz="2100" i="1" spc="-20" dirty="0">
                <a:solidFill>
                  <a:srgbClr val="514743"/>
                </a:solidFill>
                <a:latin typeface="Arial"/>
                <a:cs typeface="Arial"/>
              </a:rPr>
              <a:t>can select </a:t>
            </a:r>
            <a:r>
              <a:rPr sz="2100" i="1" spc="-25" dirty="0">
                <a:solidFill>
                  <a:srgbClr val="514743"/>
                </a:solidFill>
                <a:latin typeface="Arial"/>
                <a:cs typeface="Arial"/>
              </a:rPr>
              <a:t>a</a:t>
            </a:r>
            <a:r>
              <a:rPr sz="2100" i="1" spc="34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100" i="1" spc="-45" dirty="0">
                <a:solidFill>
                  <a:srgbClr val="514743"/>
                </a:solidFill>
                <a:latin typeface="Arial"/>
                <a:cs typeface="Arial"/>
              </a:rPr>
              <a:t>value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100" i="1" spc="-10" dirty="0">
                <a:solidFill>
                  <a:srgbClr val="514743"/>
                </a:solidFill>
                <a:latin typeface="Arial"/>
                <a:cs typeface="Arial"/>
              </a:rPr>
              <a:t>from </a:t>
            </a:r>
            <a:r>
              <a:rPr sz="2100" i="1" spc="-25" dirty="0">
                <a:solidFill>
                  <a:srgbClr val="514743"/>
                </a:solidFill>
                <a:latin typeface="Arial"/>
                <a:cs typeface="Arial"/>
              </a:rPr>
              <a:t>a </a:t>
            </a:r>
            <a:r>
              <a:rPr sz="2100" i="1" spc="-20" dirty="0">
                <a:solidFill>
                  <a:srgbClr val="514743"/>
                </a:solidFill>
                <a:latin typeface="Arial"/>
                <a:cs typeface="Arial"/>
              </a:rPr>
              <a:t>specific</a:t>
            </a:r>
            <a:r>
              <a:rPr sz="2100" i="1" spc="-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100" i="1" spc="-75" dirty="0">
                <a:solidFill>
                  <a:srgbClr val="514743"/>
                </a:solidFill>
                <a:latin typeface="Arial"/>
                <a:cs typeface="Arial"/>
              </a:rPr>
              <a:t>range.</a:t>
            </a:r>
            <a:endParaRPr sz="2800" dirty="0">
              <a:latin typeface="Arial"/>
              <a:cs typeface="Arial"/>
            </a:endParaRPr>
          </a:p>
          <a:p>
            <a:pPr marL="2801620">
              <a:lnSpc>
                <a:spcPct val="100000"/>
              </a:lnSpc>
              <a:spcBef>
                <a:spcPts val="1845"/>
              </a:spcBef>
            </a:pPr>
            <a:r>
              <a:rPr sz="2400" b="1" u="sng" spc="-8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Commonly </a:t>
            </a:r>
            <a:r>
              <a:rPr sz="2400" b="1" u="sng" spc="-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used </a:t>
            </a:r>
            <a:r>
              <a:rPr sz="2400" b="1" u="sng" spc="-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Constructors </a:t>
            </a:r>
            <a:r>
              <a:rPr sz="2400" b="1" u="sng" spc="-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of </a:t>
            </a:r>
            <a:r>
              <a:rPr sz="2400" b="1" u="sng" spc="-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JSlider</a:t>
            </a:r>
            <a:r>
              <a:rPr sz="2400" b="1" u="sng" spc="40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9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26471"/>
              </p:ext>
            </p:extLst>
          </p:nvPr>
        </p:nvGraphicFramePr>
        <p:xfrm>
          <a:off x="969327" y="2141323"/>
          <a:ext cx="9982200" cy="457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240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JSlider()</a:t>
                      </a:r>
                      <a:endParaRPr sz="2400" dirty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82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slider </a:t>
                      </a:r>
                      <a:r>
                        <a:rPr sz="24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 </a:t>
                      </a:r>
                      <a:r>
                        <a:rPr sz="24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24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50 </a:t>
                      </a:r>
                      <a:r>
                        <a:rPr sz="24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range </a:t>
                      </a:r>
                      <a:r>
                        <a:rPr sz="24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 </a:t>
                      </a:r>
                      <a:r>
                        <a:rPr sz="24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0 to</a:t>
                      </a:r>
                      <a:r>
                        <a:rPr sz="2400" spc="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100.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60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JSlider(int</a:t>
                      </a:r>
                      <a:r>
                        <a:rPr sz="2400" spc="-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orientation)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73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slider </a:t>
                      </a:r>
                      <a:r>
                        <a:rPr sz="24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  </a:t>
                      </a:r>
                      <a:r>
                        <a:rPr sz="240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set </a:t>
                      </a:r>
                      <a:r>
                        <a:rPr sz="24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by either </a:t>
                      </a:r>
                      <a:r>
                        <a:rPr sz="240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JSlider.HORIZONTAL </a:t>
                      </a:r>
                      <a:r>
                        <a:rPr sz="240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  </a:t>
                      </a:r>
                      <a:r>
                        <a:rPr sz="24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JSlider.VERTICAL </a:t>
                      </a:r>
                      <a:r>
                        <a:rPr sz="240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range </a:t>
                      </a:r>
                      <a:r>
                        <a:rPr sz="24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0 to </a:t>
                      </a:r>
                      <a:r>
                        <a:rPr sz="24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100 and 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</a:t>
                      </a:r>
                      <a:r>
                        <a:rPr sz="2400" spc="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50.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JSlider(int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2400" spc="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max)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4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slider </a:t>
                      </a: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using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4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given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</a:t>
                      </a:r>
                      <a:endParaRPr sz="2400">
                        <a:latin typeface="+mn-lt"/>
                        <a:cs typeface="Arial Black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</a:t>
                      </a:r>
                      <a:r>
                        <a:rPr sz="2400" spc="-1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2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max.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JSlider(int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</a:t>
                      </a:r>
                      <a:r>
                        <a:rPr sz="2400" spc="-2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2400" spc="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value)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40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horizontal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slider </a:t>
                      </a: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using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4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given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 </a:t>
                      </a:r>
                      <a:r>
                        <a:rPr sz="2400" spc="-2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 </a:t>
                      </a:r>
                      <a:r>
                        <a:rPr sz="24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value.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8">
                <a:tc>
                  <a:txBody>
                    <a:bodyPr/>
                    <a:lstStyle/>
                    <a:p>
                      <a:pPr marL="91440" marR="539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JSlider(int </a:t>
                      </a:r>
                      <a:r>
                        <a:rPr sz="24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</a:t>
                      </a:r>
                      <a:r>
                        <a:rPr sz="2400" spc="-25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max, </a:t>
                      </a:r>
                      <a:r>
                        <a:rPr sz="240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  </a:t>
                      </a: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value)</a:t>
                      </a:r>
                      <a:endParaRPr sz="240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962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2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creates </a:t>
                      </a:r>
                      <a:r>
                        <a:rPr sz="240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slider </a:t>
                      </a:r>
                      <a:r>
                        <a:rPr sz="240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using </a:t>
                      </a:r>
                      <a:r>
                        <a:rPr sz="240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</a:t>
                      </a:r>
                      <a:r>
                        <a:rPr sz="24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given </a:t>
                      </a:r>
                      <a:r>
                        <a:rPr sz="240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orientation,  </a:t>
                      </a:r>
                      <a:r>
                        <a:rPr sz="2400" spc="-20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min, </a:t>
                      </a:r>
                      <a:r>
                        <a:rPr sz="2400" spc="-2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max </a:t>
                      </a:r>
                      <a:r>
                        <a:rPr sz="240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</a:t>
                      </a:r>
                      <a:r>
                        <a:rPr sz="2400" spc="-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40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value.</a:t>
                      </a:r>
                      <a:endParaRPr sz="240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195689"/>
            <a:ext cx="73947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0" spc="-85" dirty="0">
                <a:latin typeface="+mn-lt"/>
                <a:cs typeface="Arial"/>
              </a:rPr>
              <a:t>Commonly </a:t>
            </a:r>
            <a:r>
              <a:rPr sz="3200" b="1" i="0" spc="-75" dirty="0">
                <a:latin typeface="+mn-lt"/>
                <a:cs typeface="Arial"/>
              </a:rPr>
              <a:t>used </a:t>
            </a:r>
            <a:r>
              <a:rPr sz="3200" b="1" i="0" spc="-65" dirty="0">
                <a:latin typeface="+mn-lt"/>
                <a:cs typeface="Arial"/>
              </a:rPr>
              <a:t>Methods </a:t>
            </a:r>
            <a:r>
              <a:rPr sz="3200" b="1" i="0" spc="-35" dirty="0">
                <a:latin typeface="+mn-lt"/>
                <a:cs typeface="Arial"/>
              </a:rPr>
              <a:t>of </a:t>
            </a:r>
            <a:r>
              <a:rPr sz="3200" b="1" i="0" spc="-75" dirty="0">
                <a:latin typeface="+mn-lt"/>
                <a:cs typeface="Arial"/>
              </a:rPr>
              <a:t>JSlider</a:t>
            </a:r>
            <a:r>
              <a:rPr sz="3200" b="1" i="0" spc="390" dirty="0">
                <a:latin typeface="+mn-lt"/>
                <a:cs typeface="Arial"/>
              </a:rPr>
              <a:t> </a:t>
            </a:r>
            <a:r>
              <a:rPr sz="3200" b="1" i="0" spc="-90" dirty="0">
                <a:latin typeface="+mn-lt"/>
                <a:cs typeface="Arial"/>
              </a:rPr>
              <a:t>class</a:t>
            </a:r>
            <a:endParaRPr sz="3200" b="1" dirty="0">
              <a:latin typeface="+mn-lt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924" y="4960620"/>
            <a:ext cx="2295144" cy="77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784" y="4869179"/>
            <a:ext cx="3323844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72972"/>
              </p:ext>
            </p:extLst>
          </p:nvPr>
        </p:nvGraphicFramePr>
        <p:xfrm>
          <a:off x="1161160" y="1372235"/>
          <a:ext cx="9982200" cy="302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70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Method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921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public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void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setMinorTickSpacing(int</a:t>
                      </a:r>
                      <a:r>
                        <a:rPr sz="1800" spc="18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n)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28625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minor </a:t>
                      </a:r>
                      <a:r>
                        <a:rPr sz="1800" spc="-23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tick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spacing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the 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slider.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921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public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void </a:t>
                      </a:r>
                      <a:r>
                        <a:rPr sz="1800" spc="-20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setMajorTickSpacing(int</a:t>
                      </a:r>
                      <a:r>
                        <a:rPr sz="1800" spc="1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n)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is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used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1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the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8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major</a:t>
                      </a:r>
                      <a:r>
                        <a:rPr sz="1800" spc="-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3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tick</a:t>
                      </a:r>
                      <a:r>
                        <a:rPr sz="1800" spc="-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spacing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</a:t>
                      </a:r>
                      <a:r>
                        <a:rPr sz="1800" spc="-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9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the</a:t>
                      </a:r>
                      <a:endParaRPr sz="1800">
                        <a:latin typeface="Arial Black"/>
                        <a:cs typeface="Arial Black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</a:pP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slider.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922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public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void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setPaintTicks(boolean</a:t>
                      </a:r>
                      <a:r>
                        <a:rPr sz="1800" spc="15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b)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16865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determine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whether </a:t>
                      </a:r>
                      <a:r>
                        <a:rPr sz="1800" spc="-23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tick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marks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are 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painted.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922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public </a:t>
                      </a:r>
                      <a:r>
                        <a:rPr sz="1800" spc="-1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void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setPaintLabels(boolean</a:t>
                      </a:r>
                      <a:r>
                        <a:rPr sz="1800" spc="14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6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b)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72160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is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used </a:t>
                      </a:r>
                      <a:r>
                        <a:rPr sz="1800" spc="-1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800" spc="-19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determine </a:t>
                      </a:r>
                      <a:r>
                        <a:rPr sz="1800" spc="-229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whether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labels </a:t>
                      </a:r>
                      <a:r>
                        <a:rPr sz="1800" spc="-20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are  </a:t>
                      </a:r>
                      <a:r>
                        <a:rPr sz="1800" spc="-18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painted.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69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52260" y="4392295"/>
            <a:ext cx="3706495" cy="6350"/>
          </a:xfrm>
          <a:custGeom>
            <a:avLst/>
            <a:gdLst/>
            <a:ahLst/>
            <a:cxnLst/>
            <a:rect l="l" t="t" r="r" b="b"/>
            <a:pathLst>
              <a:path w="3706495" h="6350">
                <a:moveTo>
                  <a:pt x="3706367" y="0"/>
                </a:moveTo>
                <a:lnTo>
                  <a:pt x="0" y="0"/>
                </a:lnTo>
                <a:lnTo>
                  <a:pt x="0" y="6095"/>
                </a:lnTo>
                <a:lnTo>
                  <a:pt x="3706367" y="6095"/>
                </a:lnTo>
                <a:lnTo>
                  <a:pt x="3706367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9911" y="1812035"/>
            <a:ext cx="3488436" cy="409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12464" y="1901951"/>
            <a:ext cx="4937125" cy="4116704"/>
            <a:chOff x="3712464" y="1901951"/>
            <a:chExt cx="4937125" cy="4116704"/>
          </a:xfrm>
        </p:grpSpPr>
        <p:sp>
          <p:nvSpPr>
            <p:cNvPr id="4" name="object 4"/>
            <p:cNvSpPr/>
            <p:nvPr/>
          </p:nvSpPr>
          <p:spPr>
            <a:xfrm>
              <a:off x="3736086" y="3771137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242315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42315" y="363474"/>
                  </a:lnTo>
                  <a:lnTo>
                    <a:pt x="242315" y="484631"/>
                  </a:lnTo>
                  <a:lnTo>
                    <a:pt x="484631" y="242316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2464" y="3714114"/>
              <a:ext cx="541655" cy="598805"/>
            </a:xfrm>
            <a:custGeom>
              <a:avLst/>
              <a:gdLst/>
              <a:ahLst/>
              <a:cxnLst/>
              <a:rect l="l" t="t" r="r" b="b"/>
              <a:pathLst>
                <a:path w="541654" h="598804">
                  <a:moveTo>
                    <a:pt x="242315" y="0"/>
                  </a:moveTo>
                  <a:lnTo>
                    <a:pt x="242315" y="154559"/>
                  </a:lnTo>
                  <a:lnTo>
                    <a:pt x="0" y="154559"/>
                  </a:lnTo>
                  <a:lnTo>
                    <a:pt x="0" y="444119"/>
                  </a:lnTo>
                  <a:lnTo>
                    <a:pt x="242315" y="444119"/>
                  </a:lnTo>
                  <a:lnTo>
                    <a:pt x="242315" y="598678"/>
                  </a:lnTo>
                  <a:lnTo>
                    <a:pt x="310769" y="530225"/>
                  </a:lnTo>
                  <a:lnTo>
                    <a:pt x="270637" y="530225"/>
                  </a:lnTo>
                  <a:lnTo>
                    <a:pt x="270637" y="415798"/>
                  </a:lnTo>
                  <a:lnTo>
                    <a:pt x="28321" y="415798"/>
                  </a:lnTo>
                  <a:lnTo>
                    <a:pt x="28321" y="182880"/>
                  </a:lnTo>
                  <a:lnTo>
                    <a:pt x="270637" y="182880"/>
                  </a:lnTo>
                  <a:lnTo>
                    <a:pt x="270637" y="68453"/>
                  </a:lnTo>
                  <a:lnTo>
                    <a:pt x="310769" y="68453"/>
                  </a:lnTo>
                  <a:lnTo>
                    <a:pt x="242315" y="0"/>
                  </a:lnTo>
                  <a:close/>
                </a:path>
                <a:path w="541654" h="598804">
                  <a:moveTo>
                    <a:pt x="310769" y="68453"/>
                  </a:moveTo>
                  <a:lnTo>
                    <a:pt x="270637" y="68453"/>
                  </a:lnTo>
                  <a:lnTo>
                    <a:pt x="501523" y="299339"/>
                  </a:lnTo>
                  <a:lnTo>
                    <a:pt x="270637" y="530225"/>
                  </a:lnTo>
                  <a:lnTo>
                    <a:pt x="310769" y="530225"/>
                  </a:lnTo>
                  <a:lnTo>
                    <a:pt x="541655" y="299339"/>
                  </a:lnTo>
                  <a:lnTo>
                    <a:pt x="310769" y="68453"/>
                  </a:lnTo>
                  <a:close/>
                </a:path>
                <a:path w="541654" h="598804">
                  <a:moveTo>
                    <a:pt x="280162" y="91186"/>
                  </a:moveTo>
                  <a:lnTo>
                    <a:pt x="280162" y="192405"/>
                  </a:lnTo>
                  <a:lnTo>
                    <a:pt x="37846" y="192405"/>
                  </a:lnTo>
                  <a:lnTo>
                    <a:pt x="37846" y="406273"/>
                  </a:lnTo>
                  <a:lnTo>
                    <a:pt x="280162" y="406273"/>
                  </a:lnTo>
                  <a:lnTo>
                    <a:pt x="280162" y="507492"/>
                  </a:lnTo>
                  <a:lnTo>
                    <a:pt x="303008" y="484632"/>
                  </a:lnTo>
                  <a:lnTo>
                    <a:pt x="289560" y="484632"/>
                  </a:lnTo>
                  <a:lnTo>
                    <a:pt x="289560" y="396875"/>
                  </a:lnTo>
                  <a:lnTo>
                    <a:pt x="47244" y="396875"/>
                  </a:lnTo>
                  <a:lnTo>
                    <a:pt x="47244" y="201803"/>
                  </a:lnTo>
                  <a:lnTo>
                    <a:pt x="289560" y="201803"/>
                  </a:lnTo>
                  <a:lnTo>
                    <a:pt x="289560" y="114046"/>
                  </a:lnTo>
                  <a:lnTo>
                    <a:pt x="303008" y="114046"/>
                  </a:lnTo>
                  <a:lnTo>
                    <a:pt x="280162" y="91186"/>
                  </a:lnTo>
                  <a:close/>
                </a:path>
                <a:path w="541654" h="598804">
                  <a:moveTo>
                    <a:pt x="303008" y="114046"/>
                  </a:moveTo>
                  <a:lnTo>
                    <a:pt x="289560" y="114046"/>
                  </a:lnTo>
                  <a:lnTo>
                    <a:pt x="474852" y="299339"/>
                  </a:lnTo>
                  <a:lnTo>
                    <a:pt x="289560" y="484632"/>
                  </a:lnTo>
                  <a:lnTo>
                    <a:pt x="303008" y="484632"/>
                  </a:lnTo>
                  <a:lnTo>
                    <a:pt x="488188" y="299339"/>
                  </a:lnTo>
                  <a:lnTo>
                    <a:pt x="303008" y="114046"/>
                  </a:lnTo>
                  <a:close/>
                </a:path>
              </a:pathLst>
            </a:custGeom>
            <a:solidFill>
              <a:srgbClr val="393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7680" y="1901951"/>
              <a:ext cx="3756660" cy="411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5102" y="3771137"/>
              <a:ext cx="561340" cy="485140"/>
            </a:xfrm>
            <a:custGeom>
              <a:avLst/>
              <a:gdLst/>
              <a:ahLst/>
              <a:cxnLst/>
              <a:rect l="l" t="t" r="r" b="b"/>
              <a:pathLst>
                <a:path w="561340" h="485139">
                  <a:moveTo>
                    <a:pt x="318516" y="0"/>
                  </a:moveTo>
                  <a:lnTo>
                    <a:pt x="318516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318516" y="363474"/>
                  </a:lnTo>
                  <a:lnTo>
                    <a:pt x="318516" y="484631"/>
                  </a:lnTo>
                  <a:lnTo>
                    <a:pt x="560831" y="242316"/>
                  </a:lnTo>
                  <a:lnTo>
                    <a:pt x="318516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1479" y="3714114"/>
              <a:ext cx="617855" cy="598805"/>
            </a:xfrm>
            <a:custGeom>
              <a:avLst/>
              <a:gdLst/>
              <a:ahLst/>
              <a:cxnLst/>
              <a:rect l="l" t="t" r="r" b="b"/>
              <a:pathLst>
                <a:path w="617854" h="598804">
                  <a:moveTo>
                    <a:pt x="318516" y="0"/>
                  </a:moveTo>
                  <a:lnTo>
                    <a:pt x="318516" y="154559"/>
                  </a:lnTo>
                  <a:lnTo>
                    <a:pt x="0" y="154559"/>
                  </a:lnTo>
                  <a:lnTo>
                    <a:pt x="0" y="444119"/>
                  </a:lnTo>
                  <a:lnTo>
                    <a:pt x="318516" y="444119"/>
                  </a:lnTo>
                  <a:lnTo>
                    <a:pt x="318516" y="598678"/>
                  </a:lnTo>
                  <a:lnTo>
                    <a:pt x="386969" y="530225"/>
                  </a:lnTo>
                  <a:lnTo>
                    <a:pt x="346837" y="530225"/>
                  </a:lnTo>
                  <a:lnTo>
                    <a:pt x="346837" y="415798"/>
                  </a:lnTo>
                  <a:lnTo>
                    <a:pt x="28321" y="415798"/>
                  </a:lnTo>
                  <a:lnTo>
                    <a:pt x="28321" y="182880"/>
                  </a:lnTo>
                  <a:lnTo>
                    <a:pt x="346837" y="182880"/>
                  </a:lnTo>
                  <a:lnTo>
                    <a:pt x="346837" y="68453"/>
                  </a:lnTo>
                  <a:lnTo>
                    <a:pt x="386969" y="68453"/>
                  </a:lnTo>
                  <a:lnTo>
                    <a:pt x="318516" y="0"/>
                  </a:lnTo>
                  <a:close/>
                </a:path>
                <a:path w="617854" h="598804">
                  <a:moveTo>
                    <a:pt x="386969" y="68453"/>
                  </a:moveTo>
                  <a:lnTo>
                    <a:pt x="346837" y="68453"/>
                  </a:lnTo>
                  <a:lnTo>
                    <a:pt x="577723" y="299339"/>
                  </a:lnTo>
                  <a:lnTo>
                    <a:pt x="346837" y="530225"/>
                  </a:lnTo>
                  <a:lnTo>
                    <a:pt x="386969" y="530225"/>
                  </a:lnTo>
                  <a:lnTo>
                    <a:pt x="617854" y="299339"/>
                  </a:lnTo>
                  <a:lnTo>
                    <a:pt x="386969" y="68453"/>
                  </a:lnTo>
                  <a:close/>
                </a:path>
                <a:path w="617854" h="598804">
                  <a:moveTo>
                    <a:pt x="356362" y="91186"/>
                  </a:moveTo>
                  <a:lnTo>
                    <a:pt x="356362" y="192405"/>
                  </a:lnTo>
                  <a:lnTo>
                    <a:pt x="37846" y="192405"/>
                  </a:lnTo>
                  <a:lnTo>
                    <a:pt x="37846" y="406273"/>
                  </a:lnTo>
                  <a:lnTo>
                    <a:pt x="356362" y="406273"/>
                  </a:lnTo>
                  <a:lnTo>
                    <a:pt x="356362" y="507492"/>
                  </a:lnTo>
                  <a:lnTo>
                    <a:pt x="379208" y="484632"/>
                  </a:lnTo>
                  <a:lnTo>
                    <a:pt x="365760" y="484632"/>
                  </a:lnTo>
                  <a:lnTo>
                    <a:pt x="365760" y="396875"/>
                  </a:lnTo>
                  <a:lnTo>
                    <a:pt x="47244" y="396875"/>
                  </a:lnTo>
                  <a:lnTo>
                    <a:pt x="47244" y="201803"/>
                  </a:lnTo>
                  <a:lnTo>
                    <a:pt x="365760" y="201803"/>
                  </a:lnTo>
                  <a:lnTo>
                    <a:pt x="365760" y="114046"/>
                  </a:lnTo>
                  <a:lnTo>
                    <a:pt x="379208" y="114046"/>
                  </a:lnTo>
                  <a:lnTo>
                    <a:pt x="356362" y="91186"/>
                  </a:lnTo>
                  <a:close/>
                </a:path>
                <a:path w="617854" h="598804">
                  <a:moveTo>
                    <a:pt x="379208" y="114046"/>
                  </a:moveTo>
                  <a:lnTo>
                    <a:pt x="365760" y="114046"/>
                  </a:lnTo>
                  <a:lnTo>
                    <a:pt x="551052" y="299339"/>
                  </a:lnTo>
                  <a:lnTo>
                    <a:pt x="365760" y="484632"/>
                  </a:lnTo>
                  <a:lnTo>
                    <a:pt x="379208" y="484632"/>
                  </a:lnTo>
                  <a:lnTo>
                    <a:pt x="564388" y="299339"/>
                  </a:lnTo>
                  <a:lnTo>
                    <a:pt x="379208" y="114046"/>
                  </a:lnTo>
                  <a:close/>
                </a:path>
              </a:pathLst>
            </a:custGeom>
            <a:solidFill>
              <a:srgbClr val="393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24787" y="516420"/>
            <a:ext cx="89024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0" dirty="0">
                <a:latin typeface="+mn-lt"/>
              </a:rPr>
              <a:t>How </a:t>
            </a:r>
            <a:r>
              <a:rPr sz="4000" b="1" spc="-70" dirty="0">
                <a:latin typeface="+mn-lt"/>
              </a:rPr>
              <a:t>to </a:t>
            </a:r>
            <a:r>
              <a:rPr sz="4000" b="1" spc="-170" dirty="0">
                <a:latin typeface="+mn-lt"/>
              </a:rPr>
              <a:t>change </a:t>
            </a:r>
            <a:r>
              <a:rPr sz="4000" b="1" spc="-140" dirty="0">
                <a:latin typeface="+mn-lt"/>
              </a:rPr>
              <a:t>TitleBar </a:t>
            </a:r>
            <a:r>
              <a:rPr sz="4000" b="1" spc="-155" dirty="0">
                <a:latin typeface="+mn-lt"/>
              </a:rPr>
              <a:t>icon </a:t>
            </a:r>
            <a:r>
              <a:rPr sz="4000" b="1" spc="-175" dirty="0">
                <a:latin typeface="+mn-lt"/>
              </a:rPr>
              <a:t>in </a:t>
            </a:r>
            <a:r>
              <a:rPr sz="4000" b="1" spc="-150" dirty="0">
                <a:latin typeface="+mn-lt"/>
              </a:rPr>
              <a:t>Java</a:t>
            </a:r>
            <a:r>
              <a:rPr sz="4000" b="1" spc="345" dirty="0">
                <a:latin typeface="+mn-lt"/>
              </a:rPr>
              <a:t> </a:t>
            </a:r>
            <a:r>
              <a:rPr sz="4000" b="1" spc="-265" dirty="0">
                <a:latin typeface="+mn-lt"/>
              </a:rPr>
              <a:t>Swing</a:t>
            </a:r>
          </a:p>
        </p:txBody>
      </p:sp>
      <p:sp>
        <p:nvSpPr>
          <p:cNvPr id="10" name="object 10"/>
          <p:cNvSpPr/>
          <p:nvPr/>
        </p:nvSpPr>
        <p:spPr>
          <a:xfrm>
            <a:off x="124968" y="1930907"/>
            <a:ext cx="3532632" cy="408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31964" y="1720595"/>
            <a:ext cx="4860290" cy="4361815"/>
            <a:chOff x="7331964" y="1720595"/>
            <a:chExt cx="4860290" cy="4361815"/>
          </a:xfrm>
        </p:grpSpPr>
        <p:sp>
          <p:nvSpPr>
            <p:cNvPr id="3" name="object 3"/>
            <p:cNvSpPr/>
            <p:nvPr/>
          </p:nvSpPr>
          <p:spPr>
            <a:xfrm>
              <a:off x="7331964" y="1720595"/>
              <a:ext cx="4860035" cy="436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23988" y="1912619"/>
              <a:ext cx="4485132" cy="397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57300" y="2061972"/>
            <a:ext cx="5108448" cy="3828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522719" y="3435222"/>
            <a:ext cx="1035685" cy="598805"/>
            <a:chOff x="6522719" y="3435222"/>
            <a:chExt cx="1035685" cy="598805"/>
          </a:xfrm>
        </p:grpSpPr>
        <p:sp>
          <p:nvSpPr>
            <p:cNvPr id="7" name="object 7"/>
            <p:cNvSpPr/>
            <p:nvPr/>
          </p:nvSpPr>
          <p:spPr>
            <a:xfrm>
              <a:off x="6546341" y="349224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4" h="485139">
                  <a:moveTo>
                    <a:pt x="736091" y="0"/>
                  </a:moveTo>
                  <a:lnTo>
                    <a:pt x="736091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736091" y="363473"/>
                  </a:lnTo>
                  <a:lnTo>
                    <a:pt x="736091" y="484631"/>
                  </a:lnTo>
                  <a:lnTo>
                    <a:pt x="978407" y="242315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2719" y="3435222"/>
              <a:ext cx="1035685" cy="598805"/>
            </a:xfrm>
            <a:custGeom>
              <a:avLst/>
              <a:gdLst/>
              <a:ahLst/>
              <a:cxnLst/>
              <a:rect l="l" t="t" r="r" b="b"/>
              <a:pathLst>
                <a:path w="1035684" h="598804">
                  <a:moveTo>
                    <a:pt x="736091" y="0"/>
                  </a:moveTo>
                  <a:lnTo>
                    <a:pt x="736091" y="154559"/>
                  </a:lnTo>
                  <a:lnTo>
                    <a:pt x="0" y="154559"/>
                  </a:lnTo>
                  <a:lnTo>
                    <a:pt x="0" y="444119"/>
                  </a:lnTo>
                  <a:lnTo>
                    <a:pt x="736091" y="444119"/>
                  </a:lnTo>
                  <a:lnTo>
                    <a:pt x="736091" y="598677"/>
                  </a:lnTo>
                  <a:lnTo>
                    <a:pt x="804544" y="530225"/>
                  </a:lnTo>
                  <a:lnTo>
                    <a:pt x="764412" y="530225"/>
                  </a:lnTo>
                  <a:lnTo>
                    <a:pt x="764412" y="415797"/>
                  </a:lnTo>
                  <a:lnTo>
                    <a:pt x="28321" y="415797"/>
                  </a:lnTo>
                  <a:lnTo>
                    <a:pt x="28321" y="182879"/>
                  </a:lnTo>
                  <a:lnTo>
                    <a:pt x="764412" y="182879"/>
                  </a:lnTo>
                  <a:lnTo>
                    <a:pt x="764412" y="68452"/>
                  </a:lnTo>
                  <a:lnTo>
                    <a:pt x="804544" y="68452"/>
                  </a:lnTo>
                  <a:lnTo>
                    <a:pt x="736091" y="0"/>
                  </a:lnTo>
                  <a:close/>
                </a:path>
                <a:path w="1035684" h="598804">
                  <a:moveTo>
                    <a:pt x="804544" y="68452"/>
                  </a:moveTo>
                  <a:lnTo>
                    <a:pt x="764412" y="68452"/>
                  </a:lnTo>
                  <a:lnTo>
                    <a:pt x="995299" y="299338"/>
                  </a:lnTo>
                  <a:lnTo>
                    <a:pt x="764412" y="530225"/>
                  </a:lnTo>
                  <a:lnTo>
                    <a:pt x="804544" y="530225"/>
                  </a:lnTo>
                  <a:lnTo>
                    <a:pt x="1035430" y="299338"/>
                  </a:lnTo>
                  <a:lnTo>
                    <a:pt x="804544" y="68452"/>
                  </a:lnTo>
                  <a:close/>
                </a:path>
                <a:path w="1035684" h="598804">
                  <a:moveTo>
                    <a:pt x="773937" y="91186"/>
                  </a:moveTo>
                  <a:lnTo>
                    <a:pt x="773937" y="192404"/>
                  </a:lnTo>
                  <a:lnTo>
                    <a:pt x="37846" y="192404"/>
                  </a:lnTo>
                  <a:lnTo>
                    <a:pt x="37846" y="406272"/>
                  </a:lnTo>
                  <a:lnTo>
                    <a:pt x="773937" y="406272"/>
                  </a:lnTo>
                  <a:lnTo>
                    <a:pt x="773937" y="507491"/>
                  </a:lnTo>
                  <a:lnTo>
                    <a:pt x="796784" y="484631"/>
                  </a:lnTo>
                  <a:lnTo>
                    <a:pt x="783335" y="484631"/>
                  </a:lnTo>
                  <a:lnTo>
                    <a:pt x="783335" y="396875"/>
                  </a:lnTo>
                  <a:lnTo>
                    <a:pt x="47244" y="396875"/>
                  </a:lnTo>
                  <a:lnTo>
                    <a:pt x="47244" y="201802"/>
                  </a:lnTo>
                  <a:lnTo>
                    <a:pt x="783335" y="201802"/>
                  </a:lnTo>
                  <a:lnTo>
                    <a:pt x="783335" y="114046"/>
                  </a:lnTo>
                  <a:lnTo>
                    <a:pt x="796784" y="114046"/>
                  </a:lnTo>
                  <a:lnTo>
                    <a:pt x="773937" y="91186"/>
                  </a:lnTo>
                  <a:close/>
                </a:path>
                <a:path w="1035684" h="598804">
                  <a:moveTo>
                    <a:pt x="796784" y="114046"/>
                  </a:moveTo>
                  <a:lnTo>
                    <a:pt x="783335" y="114046"/>
                  </a:lnTo>
                  <a:lnTo>
                    <a:pt x="968628" y="299338"/>
                  </a:lnTo>
                  <a:lnTo>
                    <a:pt x="783335" y="484631"/>
                  </a:lnTo>
                  <a:lnTo>
                    <a:pt x="796784" y="484631"/>
                  </a:lnTo>
                  <a:lnTo>
                    <a:pt x="981963" y="299338"/>
                  </a:lnTo>
                  <a:lnTo>
                    <a:pt x="796784" y="114046"/>
                  </a:lnTo>
                  <a:close/>
                </a:path>
              </a:pathLst>
            </a:custGeom>
            <a:solidFill>
              <a:srgbClr val="3931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95656" y="3086098"/>
            <a:ext cx="11896725" cy="3771900"/>
            <a:chOff x="295656" y="3086098"/>
            <a:chExt cx="11896725" cy="3771900"/>
          </a:xfrm>
        </p:grpSpPr>
        <p:sp>
          <p:nvSpPr>
            <p:cNvPr id="4" name="object 4"/>
            <p:cNvSpPr/>
            <p:nvPr/>
          </p:nvSpPr>
          <p:spPr>
            <a:xfrm>
              <a:off x="295656" y="3086098"/>
              <a:ext cx="6057900" cy="37718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7252" y="3086099"/>
              <a:ext cx="5984748" cy="3630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63617" y="902334"/>
            <a:ext cx="4289425" cy="186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sng" spc="-10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Some </a:t>
            </a:r>
            <a:r>
              <a:rPr sz="3200" b="1" u="sng" spc="-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Java </a:t>
            </a:r>
            <a:r>
              <a:rPr sz="3200" b="1" u="sng" spc="-20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Swing</a:t>
            </a:r>
            <a:r>
              <a:rPr sz="3200" b="1" u="sng" spc="20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20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Apps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9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</a:pPr>
            <a:r>
              <a:rPr sz="3200" u="sng" spc="-275" dirty="0">
                <a:solidFill>
                  <a:srgbClr val="292C35"/>
                </a:solidFill>
                <a:uFill>
                  <a:solidFill>
                    <a:srgbClr val="292C35"/>
                  </a:solidFill>
                </a:uFill>
                <a:latin typeface="Arial Black"/>
                <a:cs typeface="Arial Black"/>
              </a:rPr>
              <a:t>Online</a:t>
            </a:r>
            <a:r>
              <a:rPr sz="3200" u="sng" spc="-125" dirty="0">
                <a:solidFill>
                  <a:srgbClr val="292C35"/>
                </a:solidFill>
                <a:uFill>
                  <a:solidFill>
                    <a:srgbClr val="292C35"/>
                  </a:solidFill>
                </a:uFill>
                <a:latin typeface="Arial Black"/>
                <a:cs typeface="Arial Black"/>
              </a:rPr>
              <a:t> </a:t>
            </a:r>
            <a:r>
              <a:rPr sz="3200" u="sng" spc="-515" dirty="0">
                <a:solidFill>
                  <a:srgbClr val="292C35"/>
                </a:solidFill>
                <a:uFill>
                  <a:solidFill>
                    <a:srgbClr val="292C35"/>
                  </a:solidFill>
                </a:uFill>
                <a:latin typeface="Arial Black"/>
                <a:cs typeface="Arial Black"/>
              </a:rPr>
              <a:t>Exam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1615" y="3348228"/>
            <a:ext cx="48767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44056" y="2732531"/>
            <a:ext cx="4485132" cy="3436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3330" y="2162327"/>
            <a:ext cx="12293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u="sng" spc="-2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IP</a:t>
            </a:r>
            <a:r>
              <a:rPr sz="2500" b="1" i="1" u="sng" spc="-6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 </a:t>
            </a:r>
            <a:r>
              <a:rPr sz="2500" b="1" i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latin typeface="Arial"/>
                <a:cs typeface="Arial"/>
              </a:rPr>
              <a:t>Finder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86419" y="1931568"/>
            <a:ext cx="14605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204" dirty="0"/>
              <a:t>C</a:t>
            </a:r>
            <a:r>
              <a:rPr sz="2500" spc="-80" dirty="0"/>
              <a:t>a</a:t>
            </a:r>
            <a:r>
              <a:rPr sz="2500" spc="-20" dirty="0"/>
              <a:t>l</a:t>
            </a:r>
            <a:r>
              <a:rPr sz="2500" spc="-140" dirty="0"/>
              <a:t>c</a:t>
            </a:r>
            <a:r>
              <a:rPr sz="2500" spc="-150" dirty="0"/>
              <a:t>u</a:t>
            </a:r>
            <a:r>
              <a:rPr sz="2500" spc="-40" dirty="0"/>
              <a:t>l</a:t>
            </a:r>
            <a:r>
              <a:rPr sz="2500" spc="-140" dirty="0"/>
              <a:t>a</a:t>
            </a:r>
            <a:r>
              <a:rPr sz="2500" spc="-40" dirty="0"/>
              <a:t>t</a:t>
            </a:r>
            <a:r>
              <a:rPr sz="2500" spc="-55" dirty="0"/>
              <a:t>o</a:t>
            </a:r>
            <a:r>
              <a:rPr sz="2500" spc="-95" dirty="0"/>
              <a:t>r</a:t>
            </a:r>
            <a:endParaRPr sz="2500"/>
          </a:p>
        </p:txBody>
      </p:sp>
      <p:sp>
        <p:nvSpPr>
          <p:cNvPr id="6" name="object 6"/>
          <p:cNvSpPr/>
          <p:nvPr/>
        </p:nvSpPr>
        <p:spPr>
          <a:xfrm>
            <a:off x="368808" y="2732531"/>
            <a:ext cx="5963411" cy="3643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454190"/>
            <a:ext cx="927290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u="heavy" spc="-215" dirty="0">
                <a:uFill>
                  <a:solidFill>
                    <a:srgbClr val="514743"/>
                  </a:solidFill>
                </a:uFill>
                <a:latin typeface="+mn-lt"/>
              </a:rPr>
              <a:t>Commonly </a:t>
            </a:r>
            <a:r>
              <a:rPr sz="3800" b="1" u="heavy" spc="-390" dirty="0">
                <a:uFill>
                  <a:solidFill>
                    <a:srgbClr val="514743"/>
                  </a:solidFill>
                </a:uFill>
                <a:latin typeface="+mn-lt"/>
              </a:rPr>
              <a:t>used </a:t>
            </a:r>
            <a:r>
              <a:rPr sz="3800" b="1" u="heavy" spc="-295" dirty="0">
                <a:uFill>
                  <a:solidFill>
                    <a:srgbClr val="514743"/>
                  </a:solidFill>
                </a:uFill>
                <a:latin typeface="+mn-lt"/>
              </a:rPr>
              <a:t>Methods </a:t>
            </a:r>
            <a:r>
              <a:rPr sz="3800" b="1" u="heavy" spc="-204" dirty="0">
                <a:uFill>
                  <a:solidFill>
                    <a:srgbClr val="514743"/>
                  </a:solidFill>
                </a:uFill>
                <a:latin typeface="+mn-lt"/>
              </a:rPr>
              <a:t>of </a:t>
            </a:r>
            <a:r>
              <a:rPr sz="3800" b="1" u="heavy" spc="-270" dirty="0">
                <a:uFill>
                  <a:solidFill>
                    <a:srgbClr val="514743"/>
                  </a:solidFill>
                </a:uFill>
                <a:latin typeface="+mn-lt"/>
              </a:rPr>
              <a:t>Component</a:t>
            </a:r>
            <a:r>
              <a:rPr sz="3800" b="1" u="heavy" spc="-285" dirty="0">
                <a:uFill>
                  <a:solidFill>
                    <a:srgbClr val="514743"/>
                  </a:solidFill>
                </a:uFill>
                <a:latin typeface="+mn-lt"/>
              </a:rPr>
              <a:t> </a:t>
            </a:r>
            <a:r>
              <a:rPr sz="3800" b="1" u="heavy" spc="-415" dirty="0">
                <a:uFill>
                  <a:solidFill>
                    <a:srgbClr val="514743"/>
                  </a:solidFill>
                </a:uFill>
                <a:latin typeface="+mn-lt"/>
              </a:rPr>
              <a:t>class</a:t>
            </a:r>
            <a:endParaRPr sz="3800" b="1" dirty="0"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84739"/>
              </p:ext>
            </p:extLst>
          </p:nvPr>
        </p:nvGraphicFramePr>
        <p:xfrm>
          <a:off x="1102550" y="1899666"/>
          <a:ext cx="10344150" cy="2923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3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b="1" i="1" spc="-9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b="1" i="1" spc="-10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public void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add(Component</a:t>
                      </a:r>
                      <a:r>
                        <a:rPr sz="1900" i="1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component </a:t>
                      </a:r>
                      <a:r>
                        <a:rPr sz="1900" i="1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on another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component.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3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public void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setSize(int 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width,int</a:t>
                      </a:r>
                      <a:r>
                        <a:rPr sz="1900" i="1" spc="9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height)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1900" i="1" spc="-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size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900" i="1" spc="6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component.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public void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setLayout(LayoutManager</a:t>
                      </a:r>
                      <a:r>
                        <a:rPr sz="1900" i="1" spc="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7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m)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layout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manager 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900" i="1" spc="7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component.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public void </a:t>
                      </a:r>
                      <a:r>
                        <a:rPr sz="1900" i="1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setVisible(boolean</a:t>
                      </a:r>
                      <a:r>
                        <a:rPr sz="1900" i="1" spc="7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b)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90550">
                        <a:lnSpc>
                          <a:spcPts val="2160"/>
                        </a:lnSpc>
                        <a:spcBef>
                          <a:spcPts val="1420"/>
                        </a:spcBef>
                      </a:pP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sets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visibility </a:t>
                      </a:r>
                      <a:r>
                        <a:rPr sz="1900" i="1" spc="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900" i="1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1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component. It </a:t>
                      </a:r>
                      <a:r>
                        <a:rPr sz="1900" i="1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is by  </a:t>
                      </a:r>
                      <a:r>
                        <a:rPr sz="1900" i="1" spc="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900" i="1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1" spc="-4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false.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8258" y="178914"/>
            <a:ext cx="276923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spc="-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r>
              <a:rPr sz="3800" b="1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3800" b="1" spc="-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JButton</a:t>
            </a:r>
            <a:endParaRPr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25530"/>
              </p:ext>
            </p:extLst>
          </p:nvPr>
        </p:nvGraphicFramePr>
        <p:xfrm>
          <a:off x="874433" y="4391278"/>
          <a:ext cx="9982200" cy="1737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0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endParaRPr sz="1900" i="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0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JButton()</a:t>
                      </a:r>
                      <a:endParaRPr sz="1900" i="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0" spc="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button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 </a:t>
                      </a:r>
                      <a:r>
                        <a:rPr sz="1900" i="0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900" i="0" spc="114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icon.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i="0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JButton(String</a:t>
                      </a:r>
                      <a:r>
                        <a:rPr sz="1900" i="0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0" spc="-8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button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900" i="0" spc="15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text.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D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JButton(Icon</a:t>
                      </a:r>
                      <a:r>
                        <a:rPr sz="1900" i="0" spc="-1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i)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87375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creates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button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1900" i="0" spc="-5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icon 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Arial"/>
                          <a:cs typeface="Arial"/>
                        </a:rPr>
                        <a:t>object.</a:t>
                      </a:r>
                      <a:endParaRPr sz="1900" i="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89913" y="1533905"/>
            <a:ext cx="8931910" cy="2230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algn="ctr">
              <a:lnSpc>
                <a:spcPct val="100000"/>
              </a:lnSpc>
              <a:spcBef>
                <a:spcPts val="95"/>
              </a:spcBef>
              <a:tabLst>
                <a:tab pos="3194050" algn="l"/>
              </a:tabLst>
            </a:pPr>
            <a:r>
              <a:rPr sz="2800" b="1" u="sng" spc="-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r>
              <a:rPr sz="2800" b="1" u="sng" spc="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u="sng" spc="-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</a:t>
            </a:r>
            <a:r>
              <a:rPr lang="en-US" sz="2800" b="1" u="sng" spc="-4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u="sng" spc="-90" dirty="0" err="1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JButton</a:t>
            </a:r>
            <a:r>
              <a:rPr sz="2800" b="1" u="sng" spc="2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800" u="sng" spc="-13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 Black"/>
              </a:rPr>
              <a:t>.</a:t>
            </a:r>
            <a:endParaRPr sz="28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cs typeface="Arial Black"/>
            </a:endParaRPr>
          </a:p>
          <a:p>
            <a:pPr marL="12700" marR="5080">
              <a:lnSpc>
                <a:spcPts val="2880"/>
              </a:lnSpc>
              <a:spcBef>
                <a:spcPts val="5"/>
              </a:spcBef>
            </a:pPr>
            <a:r>
              <a:rPr sz="2500" spc="-10" dirty="0">
                <a:solidFill>
                  <a:srgbClr val="514743"/>
                </a:solidFill>
                <a:cs typeface="Arial"/>
              </a:rPr>
              <a:t>public </a:t>
            </a:r>
            <a:r>
              <a:rPr sz="2500" spc="-30" dirty="0">
                <a:solidFill>
                  <a:srgbClr val="514743"/>
                </a:solidFill>
                <a:cs typeface="Arial"/>
              </a:rPr>
              <a:t>class </a:t>
            </a:r>
            <a:r>
              <a:rPr sz="2500" spc="5" dirty="0">
                <a:solidFill>
                  <a:srgbClr val="514743"/>
                </a:solidFill>
                <a:cs typeface="Arial"/>
              </a:rPr>
              <a:t>JButton </a:t>
            </a:r>
            <a:r>
              <a:rPr sz="2500" spc="-35" dirty="0">
                <a:solidFill>
                  <a:srgbClr val="514743"/>
                </a:solidFill>
                <a:cs typeface="Arial"/>
              </a:rPr>
              <a:t>extends </a:t>
            </a:r>
            <a:r>
              <a:rPr sz="2500" spc="-5" dirty="0">
                <a:solidFill>
                  <a:srgbClr val="514743"/>
                </a:solidFill>
                <a:cs typeface="Arial"/>
              </a:rPr>
              <a:t>AbstractButton </a:t>
            </a:r>
            <a:r>
              <a:rPr sz="2500" spc="-25" dirty="0">
                <a:solidFill>
                  <a:srgbClr val="514743"/>
                </a:solidFill>
                <a:cs typeface="Arial"/>
              </a:rPr>
              <a:t>implements </a:t>
            </a:r>
            <a:r>
              <a:rPr sz="2500" spc="-70" dirty="0">
                <a:solidFill>
                  <a:srgbClr val="514743"/>
                </a:solidFill>
                <a:cs typeface="Arial"/>
              </a:rPr>
              <a:t>Access  </a:t>
            </a:r>
            <a:r>
              <a:rPr sz="2500" spc="-15" dirty="0">
                <a:solidFill>
                  <a:srgbClr val="514743"/>
                </a:solidFill>
                <a:cs typeface="Arial"/>
              </a:rPr>
              <a:t>ible</a:t>
            </a:r>
            <a:endParaRPr sz="25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 dirty="0">
              <a:cs typeface="Arial"/>
            </a:endParaRPr>
          </a:p>
          <a:p>
            <a:pPr marL="1729739">
              <a:lnSpc>
                <a:spcPct val="100000"/>
              </a:lnSpc>
            </a:pPr>
            <a:r>
              <a:rPr sz="2950" b="1" u="sng" spc="-1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950" b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950" b="1" u="sng" spc="-1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 </a:t>
            </a:r>
            <a:r>
              <a:rPr sz="2950" b="1" u="sng" spc="-114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of</a:t>
            </a:r>
            <a:r>
              <a:rPr sz="2950" b="1" u="sng" spc="53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950" b="1" u="sng" spc="-18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JButton:</a:t>
            </a:r>
            <a:endParaRPr sz="295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16360"/>
              </p:ext>
            </p:extLst>
          </p:nvPr>
        </p:nvGraphicFramePr>
        <p:xfrm>
          <a:off x="990600" y="1981202"/>
          <a:ext cx="10390250" cy="3995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b="1" i="0" spc="-1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Methods</a:t>
                      </a:r>
                      <a:endParaRPr sz="1900" i="0" dirty="0">
                        <a:latin typeface="+mn-lt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b="1" i="0" spc="-10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Description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void </a:t>
                      </a:r>
                      <a:r>
                        <a:rPr sz="1900" i="0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setText(String</a:t>
                      </a:r>
                      <a:r>
                        <a:rPr sz="1900" i="0" spc="4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8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s)</a:t>
                      </a:r>
                      <a:endParaRPr sz="1900" i="0" dirty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 specified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text </a:t>
                      </a:r>
                      <a:r>
                        <a:rPr sz="19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on</a:t>
                      </a:r>
                      <a:r>
                        <a:rPr sz="1900" i="0" spc="1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button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String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7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getText()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return the text </a:t>
                      </a:r>
                      <a:r>
                        <a:rPr sz="1900" i="0" spc="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of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button.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void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setEnabled(boolean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enable </a:t>
                      </a:r>
                      <a:r>
                        <a:rPr sz="1900" i="0" spc="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or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disable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1900" i="0" spc="6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button.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0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void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setIcon(Icon</a:t>
                      </a:r>
                      <a:r>
                        <a:rPr sz="1900" i="0" spc="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43255">
                        <a:lnSpc>
                          <a:spcPts val="2160"/>
                        </a:lnSpc>
                        <a:spcBef>
                          <a:spcPts val="434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specified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Icon </a:t>
                      </a:r>
                      <a:r>
                        <a:rPr sz="19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on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  button.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Icon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getIcon()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get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 </a:t>
                      </a:r>
                      <a:r>
                        <a:rPr sz="1900" i="0" spc="-3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Icon </a:t>
                      </a:r>
                      <a:r>
                        <a:rPr sz="1900" i="0" spc="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of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1900" i="0" spc="6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button.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void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setMnemonic(int</a:t>
                      </a:r>
                      <a:r>
                        <a:rPr sz="1900" i="0" spc="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set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mnemonic </a:t>
                      </a:r>
                      <a:r>
                        <a:rPr sz="1900" i="0" spc="-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on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1900" i="0" spc="9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button.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void </a:t>
                      </a:r>
                      <a:r>
                        <a:rPr sz="1900" i="0" spc="-2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addActionListener(ActionListener</a:t>
                      </a:r>
                      <a:r>
                        <a:rPr sz="1900" i="0" spc="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900" i="0" spc="-5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a)</a:t>
                      </a:r>
                      <a:endParaRPr sz="1900" i="0">
                        <a:latin typeface="+mn-lt"/>
                        <a:cs typeface="Arial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21334">
                        <a:lnSpc>
                          <a:spcPts val="2160"/>
                        </a:lnSpc>
                        <a:spcBef>
                          <a:spcPts val="440"/>
                        </a:spcBef>
                      </a:pPr>
                      <a:r>
                        <a:rPr sz="1900" i="0" spc="-2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It </a:t>
                      </a:r>
                      <a:r>
                        <a:rPr sz="1900" i="0" spc="-4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is used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add </a:t>
                      </a:r>
                      <a:r>
                        <a:rPr sz="1900" i="0" spc="-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the </a:t>
                      </a:r>
                      <a:r>
                        <a:rPr sz="1900" i="0" spc="1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action </a:t>
                      </a:r>
                      <a:r>
                        <a:rPr sz="19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listener </a:t>
                      </a:r>
                      <a:r>
                        <a:rPr sz="1900" i="0" spc="5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to </a:t>
                      </a:r>
                      <a:r>
                        <a:rPr sz="1900" i="0" spc="-15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this  </a:t>
                      </a:r>
                      <a:r>
                        <a:rPr sz="1900" i="0" spc="-30" dirty="0">
                          <a:solidFill>
                            <a:srgbClr val="514743"/>
                          </a:solidFill>
                          <a:latin typeface="+mn-lt"/>
                          <a:cs typeface="Arial"/>
                        </a:rPr>
                        <a:t>object.</a:t>
                      </a:r>
                      <a:endParaRPr sz="1900" i="0" dirty="0">
                        <a:latin typeface="+mn-lt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14743"/>
                      </a:solidFill>
                      <a:prstDash val="solid"/>
                    </a:lnL>
                    <a:lnR w="12700">
                      <a:solidFill>
                        <a:srgbClr val="514743"/>
                      </a:solidFill>
                      <a:prstDash val="solid"/>
                    </a:lnR>
                    <a:lnT w="12700">
                      <a:solidFill>
                        <a:srgbClr val="514743"/>
                      </a:solidFill>
                      <a:prstDash val="solid"/>
                    </a:lnT>
                    <a:lnB w="12700">
                      <a:solidFill>
                        <a:srgbClr val="5147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363453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95" dirty="0">
                <a:latin typeface="+mn-lt"/>
              </a:rPr>
              <a:t>Commonly </a:t>
            </a:r>
            <a:r>
              <a:rPr b="1" spc="-175" dirty="0">
                <a:latin typeface="+mn-lt"/>
              </a:rPr>
              <a:t>used </a:t>
            </a:r>
            <a:r>
              <a:rPr b="1" spc="-165" dirty="0">
                <a:latin typeface="+mn-lt"/>
              </a:rPr>
              <a:t>Methods </a:t>
            </a:r>
            <a:r>
              <a:rPr b="1" spc="-114" dirty="0">
                <a:latin typeface="+mn-lt"/>
              </a:rPr>
              <a:t>of </a:t>
            </a:r>
            <a:r>
              <a:rPr b="1" spc="-170" dirty="0">
                <a:latin typeface="+mn-lt"/>
              </a:rPr>
              <a:t>AbstractButton</a:t>
            </a:r>
            <a:r>
              <a:rPr b="1" dirty="0">
                <a:latin typeface="+mn-lt"/>
              </a:rPr>
              <a:t> </a:t>
            </a:r>
            <a:r>
              <a:rPr b="1" spc="-175" dirty="0">
                <a:latin typeface="+mn-lt"/>
              </a:rPr>
              <a:t>class</a:t>
            </a:r>
            <a:r>
              <a:rPr sz="2800" b="1" i="0" spc="-175" dirty="0">
                <a:latin typeface="+mn-lt"/>
                <a:cs typeface="Arial"/>
              </a:rPr>
              <a:t>:</a:t>
            </a:r>
            <a:endParaRPr sz="2800" b="1" dirty="0">
              <a:latin typeface="+mn-l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924946"/>
            <a:ext cx="61917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5" dirty="0">
                <a:latin typeface="+mn-lt"/>
              </a:rPr>
              <a:t>Example </a:t>
            </a:r>
            <a:r>
              <a:rPr b="1" spc="-114" dirty="0">
                <a:latin typeface="+mn-lt"/>
              </a:rPr>
              <a:t>of </a:t>
            </a:r>
            <a:r>
              <a:rPr b="1" spc="-150" dirty="0">
                <a:latin typeface="+mn-lt"/>
              </a:rPr>
              <a:t>Java</a:t>
            </a:r>
            <a:r>
              <a:rPr b="1" spc="295" dirty="0">
                <a:latin typeface="+mn-lt"/>
              </a:rPr>
              <a:t> </a:t>
            </a:r>
            <a:r>
              <a:rPr b="1" spc="-170" dirty="0">
                <a:latin typeface="+mn-lt"/>
              </a:rPr>
              <a:t>JButton</a:t>
            </a:r>
          </a:p>
        </p:txBody>
      </p:sp>
      <p:sp>
        <p:nvSpPr>
          <p:cNvPr id="4" name="object 4"/>
          <p:cNvSpPr/>
          <p:nvPr/>
        </p:nvSpPr>
        <p:spPr>
          <a:xfrm>
            <a:off x="6501384" y="3099816"/>
            <a:ext cx="5338571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5588" y="3099816"/>
            <a:ext cx="4739640" cy="3435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1460" y="325402"/>
            <a:ext cx="3597910" cy="5080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50" b="1" spc="-155" dirty="0">
                <a:latin typeface="+mn-lt"/>
              </a:rPr>
              <a:t>Java</a:t>
            </a:r>
            <a:r>
              <a:rPr sz="3150" b="1" spc="-40" dirty="0">
                <a:latin typeface="+mn-lt"/>
              </a:rPr>
              <a:t> </a:t>
            </a:r>
            <a:r>
              <a:rPr sz="3150" b="1" spc="-229" dirty="0">
                <a:latin typeface="+mn-lt"/>
              </a:rPr>
              <a:t>JPasswordField</a:t>
            </a:r>
            <a:endParaRPr sz="3150" b="1" dirty="0"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45510"/>
              </p:ext>
            </p:extLst>
          </p:nvPr>
        </p:nvGraphicFramePr>
        <p:xfrm>
          <a:off x="850544" y="3608705"/>
          <a:ext cx="10758170" cy="324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Constructor</a:t>
                      </a:r>
                      <a:endParaRPr sz="2000" b="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Description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 b="0" dirty="0">
                        <a:latin typeface="+mn-lt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JPasswordField()</a:t>
                      </a:r>
                      <a:endParaRPr sz="2000" b="0" dirty="0">
                        <a:latin typeface="+mn-lt"/>
                        <a:cs typeface="Arial Black"/>
                      </a:endParaRPr>
                    </a:p>
                  </a:txBody>
                  <a:tcPr marL="0" marR="0" marT="698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70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Constructs </a:t>
                      </a:r>
                      <a:r>
                        <a:rPr sz="2000" b="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b="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JPasswordField, </a:t>
                      </a:r>
                      <a:r>
                        <a:rPr sz="2000" b="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b="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b="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default  </a:t>
                      </a:r>
                      <a:r>
                        <a:rPr sz="2000" b="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document, </a:t>
                      </a:r>
                      <a:r>
                        <a:rPr sz="2000" b="0" spc="-1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null </a:t>
                      </a:r>
                      <a:r>
                        <a:rPr sz="2000" b="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starting </a:t>
                      </a:r>
                      <a:r>
                        <a:rPr sz="2000" b="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2000" b="0" spc="-1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string, </a:t>
                      </a:r>
                      <a:r>
                        <a:rPr sz="2000" b="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 </a:t>
                      </a:r>
                      <a:r>
                        <a:rPr sz="2000" b="0" spc="-15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0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  </a:t>
                      </a:r>
                      <a:r>
                        <a:rPr sz="2000" b="0" spc="-23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width.</a:t>
                      </a:r>
                      <a:endParaRPr sz="2000" b="0" dirty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b="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JPasswordField(int</a:t>
                      </a:r>
                      <a:r>
                        <a:rPr sz="2000" b="0" spc="-8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columns)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5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Constructs </a:t>
                      </a:r>
                      <a:r>
                        <a:rPr sz="2000" b="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b="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b="0" spc="-21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empty 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 </a:t>
                      </a:r>
                      <a:r>
                        <a:rPr sz="2000" b="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 specified number </a:t>
                      </a:r>
                      <a:r>
                        <a:rPr sz="2000" b="0" spc="-13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of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columns.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b="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JPasswordField(String</a:t>
                      </a:r>
                      <a:r>
                        <a:rPr sz="2000" b="0" spc="-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text)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80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Constructs </a:t>
                      </a:r>
                      <a:r>
                        <a:rPr sz="2000" b="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b="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 </a:t>
                      </a:r>
                      <a:r>
                        <a:rPr sz="2000" b="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initialized </a:t>
                      </a:r>
                      <a:r>
                        <a:rPr sz="2000" b="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</a:t>
                      </a:r>
                      <a:r>
                        <a:rPr sz="2000" b="0" spc="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text.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b="0" spc="-21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JPasswordField(String </a:t>
                      </a:r>
                      <a:r>
                        <a:rPr sz="2000" b="0" spc="-229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text, </a:t>
                      </a:r>
                      <a:r>
                        <a:rPr sz="2000" b="0" spc="-18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int</a:t>
                      </a:r>
                      <a:r>
                        <a:rPr sz="2000" b="0" spc="-1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columns)</a:t>
                      </a:r>
                      <a:endParaRPr sz="2000" b="0">
                        <a:latin typeface="+mn-lt"/>
                        <a:cs typeface="Arial Black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3898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0" spc="-19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Construct </a:t>
                      </a:r>
                      <a:r>
                        <a:rPr sz="2000" b="0" spc="-17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 </a:t>
                      </a:r>
                      <a:r>
                        <a:rPr sz="2000" b="0" spc="-2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new </a:t>
                      </a:r>
                      <a:r>
                        <a:rPr sz="2000" b="0" spc="-22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JPasswordField </a:t>
                      </a:r>
                      <a:r>
                        <a:rPr sz="2000" b="0" spc="-17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initialized </a:t>
                      </a:r>
                      <a:r>
                        <a:rPr sz="2000" b="0" spc="-26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with  </a:t>
                      </a:r>
                      <a:r>
                        <a:rPr sz="2000" b="0" spc="-19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the specified </a:t>
                      </a:r>
                      <a:r>
                        <a:rPr sz="2000" b="0" spc="-245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text </a:t>
                      </a:r>
                      <a:r>
                        <a:rPr sz="2000" b="0" spc="-16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and</a:t>
                      </a:r>
                      <a:r>
                        <a:rPr sz="2000" b="0" spc="-420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 </a:t>
                      </a:r>
                      <a:r>
                        <a:rPr sz="2000" b="0" spc="-204" dirty="0">
                          <a:solidFill>
                            <a:srgbClr val="514743"/>
                          </a:solidFill>
                          <a:latin typeface="+mn-lt"/>
                          <a:cs typeface="Arial Black"/>
                        </a:rPr>
                        <a:t>columns.</a:t>
                      </a:r>
                      <a:endParaRPr sz="2000" b="0" dirty="0">
                        <a:latin typeface="+mn-lt"/>
                        <a:cs typeface="Arial Black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5329" y="833402"/>
            <a:ext cx="1063053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215" dirty="0">
                <a:solidFill>
                  <a:srgbClr val="514743"/>
                </a:solidFill>
                <a:cs typeface="Arial Black"/>
              </a:rPr>
              <a:t>The </a:t>
            </a:r>
            <a:r>
              <a:rPr sz="2800" spc="-195" dirty="0">
                <a:solidFill>
                  <a:srgbClr val="514743"/>
                </a:solidFill>
                <a:cs typeface="Arial Black"/>
              </a:rPr>
              <a:t>object </a:t>
            </a:r>
            <a:r>
              <a:rPr sz="2800" spc="-13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800" spc="-175" dirty="0">
                <a:solidFill>
                  <a:srgbClr val="514743"/>
                </a:solidFill>
                <a:cs typeface="Arial Black"/>
              </a:rPr>
              <a:t>a </a:t>
            </a:r>
            <a:r>
              <a:rPr sz="2800" spc="-225" dirty="0">
                <a:solidFill>
                  <a:srgbClr val="514743"/>
                </a:solidFill>
                <a:cs typeface="Arial Black"/>
              </a:rPr>
              <a:t>JPasswordField </a:t>
            </a:r>
            <a:r>
              <a:rPr sz="2800" spc="-21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800" spc="-200" dirty="0">
                <a:solidFill>
                  <a:srgbClr val="514743"/>
                </a:solidFill>
                <a:cs typeface="Arial Black"/>
              </a:rPr>
              <a:t>is </a:t>
            </a:r>
            <a:r>
              <a:rPr sz="2800" spc="-175" dirty="0">
                <a:solidFill>
                  <a:srgbClr val="514743"/>
                </a:solidFill>
                <a:cs typeface="Arial Black"/>
              </a:rPr>
              <a:t>a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text </a:t>
            </a:r>
            <a:r>
              <a:rPr sz="2800" spc="-190" dirty="0">
                <a:solidFill>
                  <a:srgbClr val="514743"/>
                </a:solidFill>
                <a:cs typeface="Arial Black"/>
              </a:rPr>
              <a:t>component specialized </a:t>
            </a:r>
            <a:r>
              <a:rPr sz="2800" spc="-155" dirty="0">
                <a:solidFill>
                  <a:srgbClr val="514743"/>
                </a:solidFill>
                <a:cs typeface="Arial Black"/>
              </a:rPr>
              <a:t>for </a:t>
            </a:r>
            <a:r>
              <a:rPr sz="2800" spc="-225" dirty="0">
                <a:solidFill>
                  <a:srgbClr val="514743"/>
                </a:solidFill>
                <a:cs typeface="Arial Black"/>
              </a:rPr>
              <a:t>password </a:t>
            </a:r>
            <a:r>
              <a:rPr sz="2800" spc="-190" dirty="0">
                <a:solidFill>
                  <a:srgbClr val="514743"/>
                </a:solidFill>
                <a:cs typeface="Arial Black"/>
              </a:rPr>
              <a:t>entry.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800" spc="-220" dirty="0">
                <a:solidFill>
                  <a:srgbClr val="514743"/>
                </a:solidFill>
                <a:cs typeface="Arial Black"/>
              </a:rPr>
              <a:t>allows </a:t>
            </a:r>
            <a:r>
              <a:rPr sz="2800" spc="-195" dirty="0">
                <a:solidFill>
                  <a:srgbClr val="514743"/>
                </a:solidFill>
                <a:cs typeface="Arial Black"/>
              </a:rPr>
              <a:t>the  </a:t>
            </a:r>
            <a:r>
              <a:rPr sz="2800" spc="-180" dirty="0">
                <a:solidFill>
                  <a:srgbClr val="514743"/>
                </a:solidFill>
                <a:cs typeface="Arial Black"/>
              </a:rPr>
              <a:t>editing </a:t>
            </a:r>
            <a:r>
              <a:rPr sz="2800" spc="-13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800" spc="-175" dirty="0">
                <a:solidFill>
                  <a:srgbClr val="514743"/>
                </a:solidFill>
                <a:cs typeface="Arial Black"/>
              </a:rPr>
              <a:t>a </a:t>
            </a:r>
            <a:r>
              <a:rPr sz="2800" spc="-190" dirty="0">
                <a:solidFill>
                  <a:srgbClr val="514743"/>
                </a:solidFill>
                <a:cs typeface="Arial Black"/>
              </a:rPr>
              <a:t>single </a:t>
            </a:r>
            <a:r>
              <a:rPr sz="2800" spc="-180" dirty="0">
                <a:solidFill>
                  <a:srgbClr val="514743"/>
                </a:solidFill>
                <a:cs typeface="Arial Black"/>
              </a:rPr>
              <a:t>line </a:t>
            </a:r>
            <a:r>
              <a:rPr sz="2800" spc="-130" dirty="0">
                <a:solidFill>
                  <a:srgbClr val="514743"/>
                </a:solidFill>
                <a:cs typeface="Arial Black"/>
              </a:rPr>
              <a:t>of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text.</a:t>
            </a:r>
            <a:r>
              <a:rPr sz="2800" spc="110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It </a:t>
            </a:r>
            <a:r>
              <a:rPr sz="2800" spc="-185" dirty="0">
                <a:solidFill>
                  <a:srgbClr val="514743"/>
                </a:solidFill>
                <a:cs typeface="Arial Black"/>
              </a:rPr>
              <a:t>inherits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JTextField</a:t>
            </a:r>
            <a:r>
              <a:rPr sz="2800" spc="-25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15" dirty="0">
                <a:solidFill>
                  <a:srgbClr val="514743"/>
                </a:solidFill>
                <a:cs typeface="Arial Black"/>
              </a:rPr>
              <a:t>class.</a:t>
            </a:r>
            <a:endParaRPr sz="2800" dirty="0">
              <a:cs typeface="Arial Black"/>
            </a:endParaRPr>
          </a:p>
          <a:p>
            <a:pPr marL="3212465">
              <a:lnSpc>
                <a:spcPct val="100000"/>
              </a:lnSpc>
              <a:spcBef>
                <a:spcPts val="480"/>
              </a:spcBef>
            </a:pPr>
            <a:r>
              <a:rPr sz="2800" b="1" u="sng" spc="-22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JPasswordField </a:t>
            </a:r>
            <a:r>
              <a:rPr sz="2800" b="1" u="sng" spc="-18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class</a:t>
            </a:r>
            <a:r>
              <a:rPr sz="2800" b="1" u="sng" spc="-37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u="sng" spc="-1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declaration</a:t>
            </a:r>
            <a:endParaRPr sz="2800" b="1" dirty="0">
              <a:cs typeface="Arial"/>
            </a:endParaRPr>
          </a:p>
          <a:p>
            <a:pPr marL="610870">
              <a:lnSpc>
                <a:spcPct val="100000"/>
              </a:lnSpc>
              <a:spcBef>
                <a:spcPts val="1440"/>
              </a:spcBef>
            </a:pPr>
            <a:r>
              <a:rPr sz="2800" spc="-190" dirty="0">
                <a:solidFill>
                  <a:srgbClr val="514743"/>
                </a:solidFill>
                <a:cs typeface="Arial Black"/>
              </a:rPr>
              <a:t>public </a:t>
            </a:r>
            <a:r>
              <a:rPr sz="2800" spc="-210" dirty="0">
                <a:solidFill>
                  <a:srgbClr val="514743"/>
                </a:solidFill>
                <a:cs typeface="Arial Black"/>
              </a:rPr>
              <a:t>class </a:t>
            </a:r>
            <a:r>
              <a:rPr sz="2800" spc="-225" dirty="0">
                <a:solidFill>
                  <a:srgbClr val="514743"/>
                </a:solidFill>
                <a:cs typeface="Arial Black"/>
              </a:rPr>
              <a:t>JPasswordField </a:t>
            </a:r>
            <a:r>
              <a:rPr sz="2800" spc="-220" dirty="0">
                <a:solidFill>
                  <a:srgbClr val="514743"/>
                </a:solidFill>
                <a:cs typeface="Arial Black"/>
              </a:rPr>
              <a:t>extends</a:t>
            </a:r>
            <a:r>
              <a:rPr sz="2800" spc="-409" dirty="0">
                <a:solidFill>
                  <a:srgbClr val="514743"/>
                </a:solidFill>
                <a:cs typeface="Arial Black"/>
              </a:rPr>
              <a:t> </a:t>
            </a:r>
            <a:r>
              <a:rPr sz="2800" spc="-245" dirty="0">
                <a:solidFill>
                  <a:srgbClr val="514743"/>
                </a:solidFill>
                <a:cs typeface="Arial Black"/>
              </a:rPr>
              <a:t>JTextField</a:t>
            </a:r>
            <a:endParaRPr sz="2800" dirty="0">
              <a:cs typeface="Arial Black"/>
            </a:endParaRPr>
          </a:p>
          <a:p>
            <a:pPr marL="2584450">
              <a:lnSpc>
                <a:spcPct val="100000"/>
              </a:lnSpc>
              <a:spcBef>
                <a:spcPts val="1710"/>
              </a:spcBef>
            </a:pPr>
            <a:r>
              <a:rPr sz="2800" b="1" u="sng" spc="-19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Commonly </a:t>
            </a:r>
            <a:r>
              <a:rPr sz="2800" b="1" u="sng" spc="-17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used </a:t>
            </a:r>
            <a:r>
              <a:rPr sz="2800" b="1" u="sng" spc="-160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Constructors</a:t>
            </a:r>
            <a:r>
              <a:rPr sz="2800" b="1" u="sng" spc="36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 </a:t>
            </a:r>
            <a:r>
              <a:rPr sz="2800" b="1" u="sng" spc="-225" dirty="0">
                <a:solidFill>
                  <a:srgbClr val="514743"/>
                </a:solidFill>
                <a:uFill>
                  <a:solidFill>
                    <a:srgbClr val="514743"/>
                  </a:solidFill>
                </a:uFill>
                <a:cs typeface="Arial"/>
              </a:rPr>
              <a:t>JPasswordField:</a:t>
            </a:r>
            <a:endParaRPr sz="2800" b="1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FAA3AB-E238-46B8-9F4A-4E2E6954B4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260DD6-7AFD-4201-B3B6-A911C4645D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54E0C-81AD-4939-B8B1-F7474A4E8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2847</Words>
  <Application>Microsoft Office PowerPoint</Application>
  <PresentationFormat>Widescreen</PresentationFormat>
  <Paragraphs>418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Java AWT and  Swing</vt:lpstr>
      <vt:lpstr>What is java swing</vt:lpstr>
      <vt:lpstr>  Difference between AWT  and Swing </vt:lpstr>
      <vt:lpstr>Hierarchy of Java Swing classes</vt:lpstr>
      <vt:lpstr>Commonly used Methods of Component class</vt:lpstr>
      <vt:lpstr>Java JButton</vt:lpstr>
      <vt:lpstr>Commonly used Methods of AbstractButton class:</vt:lpstr>
      <vt:lpstr>Example of Java JButton</vt:lpstr>
      <vt:lpstr>Java JPasswordField</vt:lpstr>
      <vt:lpstr>Java JPasswordField Example</vt:lpstr>
      <vt:lpstr>Java JLabel</vt:lpstr>
      <vt:lpstr>Commonly used Constructors of JLabel:</vt:lpstr>
      <vt:lpstr>Commonly used Methods of JLabel:</vt:lpstr>
      <vt:lpstr>Java JLabel Example</vt:lpstr>
      <vt:lpstr>Java JTextField</vt:lpstr>
      <vt:lpstr>Commonly used Constructors of JTextField :</vt:lpstr>
      <vt:lpstr>Commonly used Methods:</vt:lpstr>
      <vt:lpstr>Java JTextField Example</vt:lpstr>
      <vt:lpstr>Java JTextArea</vt:lpstr>
      <vt:lpstr>Commonly used Methods of JTextArea:</vt:lpstr>
      <vt:lpstr>Java JTextArea Example</vt:lpstr>
      <vt:lpstr>Java JCheckBox</vt:lpstr>
      <vt:lpstr>Commonly used Constructors:</vt:lpstr>
      <vt:lpstr>Java JCheckBox Example with ItemListene</vt:lpstr>
      <vt:lpstr>Java JRadioButton</vt:lpstr>
      <vt:lpstr>Commonly used Methods:</vt:lpstr>
      <vt:lpstr>Java JRadioButton  Example</vt:lpstr>
      <vt:lpstr>Java JComboBox</vt:lpstr>
      <vt:lpstr>Commonly used Methods Of JComboBox :</vt:lpstr>
      <vt:lpstr>Java JComboBox Example with ActionListen</vt:lpstr>
      <vt:lpstr>Java JTable</vt:lpstr>
      <vt:lpstr>Java JTable Example</vt:lpstr>
      <vt:lpstr>Java JList</vt:lpstr>
      <vt:lpstr>Commonly used Methods of JList :</vt:lpstr>
      <vt:lpstr>Java JList Example with ActionListen</vt:lpstr>
      <vt:lpstr>Java JPanel</vt:lpstr>
      <vt:lpstr>Commonly used Constructors of JPanel :</vt:lpstr>
      <vt:lpstr>Java JProgressBar</vt:lpstr>
      <vt:lpstr>Commonly used Methods:</vt:lpstr>
      <vt:lpstr>Java JSlider</vt:lpstr>
      <vt:lpstr>Commonly used Methods of JSlider class</vt:lpstr>
      <vt:lpstr>How to change TitleBar icon in Java Swing</vt:lpstr>
      <vt:lpstr>PowerPoint Presentation</vt:lpstr>
      <vt:lpstr>PowerPoint Presentation</vt:lpstr>
      <vt:lpstr>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AWT and  Swing</dc:title>
  <cp:lastModifiedBy>Suman Bhandari</cp:lastModifiedBy>
  <cp:revision>14</cp:revision>
  <dcterms:created xsi:type="dcterms:W3CDTF">2020-02-09T04:48:03Z</dcterms:created>
  <dcterms:modified xsi:type="dcterms:W3CDTF">2021-10-26T14:12:04Z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2020-02-09T00:00:00Z</vt:filetime>
  </property>
  <property fmtid="{D5CDD505-2E9C-101B-9397-08002B2CF9AE}" pid="5" name="ContentTypeId">
    <vt:lpwstr>0x010100CE5A3AA27A710F4FB0ACC4A0987CBA4E</vt:lpwstr>
  </property>
</Properties>
</file>