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165868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104919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167756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399113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195820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28019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27285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4736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31570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134694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3564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9370">
              <a:lnSpc>
                <a:spcPts val="1570"/>
              </a:lnSpc>
            </a:pPr>
            <a:fld id="{81D60167-4931-47E6-BA6A-407CBD079E47}" type="slidenum">
              <a:rPr lang="en-US" spc="-100" smtClean="0"/>
              <a:t>‹#›</a:t>
            </a:fld>
            <a:endParaRPr lang="en-US" spc="-100" dirty="0"/>
          </a:p>
        </p:txBody>
      </p:sp>
    </p:spTree>
    <p:extLst>
      <p:ext uri="{BB962C8B-B14F-4D97-AF65-F5344CB8AC3E}">
        <p14:creationId xmlns:p14="http://schemas.microsoft.com/office/powerpoint/2010/main" val="102147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200" y="2743200"/>
            <a:ext cx="8534400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Semilight" panose="020B0402040204020203" pitchFamily="34" charset="0"/>
              </a:rPr>
              <a:t>Chapter 12</a:t>
            </a:r>
            <a:r>
              <a:rPr lang="en-US" sz="6000" b="1" spc="-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Semilight" panose="020B0402040204020203" pitchFamily="34" charset="0"/>
              </a:rPr>
              <a:t/>
            </a:r>
            <a:br>
              <a:rPr lang="en-US" sz="6000" b="1" spc="-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Semilight" panose="020B0402040204020203" pitchFamily="34" charset="0"/>
              </a:rPr>
            </a:br>
            <a:r>
              <a:rPr lang="en-US" sz="5400" b="1" spc="-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Semilight" panose="020B0402040204020203" pitchFamily="34" charset="0"/>
              </a:rPr>
              <a:t>Introduction to </a:t>
            </a:r>
            <a:r>
              <a:rPr sz="5400" b="1" spc="-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Semilight" panose="020B0402040204020203" pitchFamily="34" charset="0"/>
              </a:rPr>
              <a:t>Java</a:t>
            </a:r>
            <a:r>
              <a:rPr sz="5400" b="1" spc="-2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Semilight" panose="020B0402040204020203" pitchFamily="34" charset="0"/>
              </a:rPr>
              <a:t> </a:t>
            </a:r>
            <a:r>
              <a:rPr sz="5400" b="1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Semilight" panose="020B0402040204020203" pitchFamily="34" charset="0"/>
              </a:rPr>
              <a:t>Applet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57200"/>
            <a:ext cx="210566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0" dirty="0">
                <a:latin typeface="+mn-lt"/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10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7924799" cy="521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259"/>
            <a:ext cx="78867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b="1" spc="310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11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1600200" y="1600200"/>
            <a:ext cx="6095999" cy="4756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407782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75" dirty="0"/>
              <a:t>Displaying </a:t>
            </a:r>
            <a:r>
              <a:rPr sz="4000" b="1" spc="110" dirty="0"/>
              <a:t>Graphics </a:t>
            </a:r>
            <a:r>
              <a:rPr sz="4000" b="1" spc="170" dirty="0"/>
              <a:t>in</a:t>
            </a:r>
            <a:r>
              <a:rPr sz="4000" b="1" spc="-380" dirty="0"/>
              <a:t> </a:t>
            </a:r>
            <a:r>
              <a:rPr sz="4000" b="1" spc="114" dirty="0"/>
              <a:t>Applet</a:t>
            </a:r>
            <a:endParaRPr sz="4000" b="1" dirty="0"/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2400" b="1" spc="55" dirty="0"/>
              <a:t>(java.awt.Graphics</a:t>
            </a:r>
            <a:r>
              <a:rPr sz="2400" b="1" spc="-105" dirty="0"/>
              <a:t> </a:t>
            </a:r>
            <a:r>
              <a:rPr sz="2400" b="1" spc="40" dirty="0"/>
              <a:t>class)</a:t>
            </a:r>
            <a:endParaRPr sz="24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12</a:t>
            </a:fld>
            <a:endParaRPr spc="-1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16923"/>
              </p:ext>
            </p:extLst>
          </p:nvPr>
        </p:nvGraphicFramePr>
        <p:xfrm>
          <a:off x="381000" y="1880162"/>
          <a:ext cx="8415656" cy="4476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7828"/>
                <a:gridCol w="4207828"/>
              </a:tblGrid>
              <a:tr h="442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998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</a:tr>
              <a:tr h="1090295">
                <a:tc>
                  <a:txBody>
                    <a:bodyPr/>
                    <a:lstStyle/>
                    <a:p>
                      <a:pPr marL="91440" marR="1581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drawString(String 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str,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 </a:t>
                      </a:r>
                      <a:r>
                        <a:rPr sz="1800" b="1" spc="-160" dirty="0">
                          <a:latin typeface="Arial"/>
                          <a:cs typeface="Arial"/>
                        </a:rPr>
                        <a:t>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47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draw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specified 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string.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  <a:tr h="763206">
                <a:tc>
                  <a:txBody>
                    <a:bodyPr/>
                    <a:lstStyle/>
                    <a:p>
                      <a:pPr marL="91440" marR="1790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drawRect(int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 </a:t>
                      </a:r>
                      <a:r>
                        <a:rPr sz="1800" b="1" spc="-18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width,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800" b="1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height)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76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Draws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rectangle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specified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width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height.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</a:tr>
              <a:tr h="1090295"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fillRect(int 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8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width,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8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height)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25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fill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rectangle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80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 default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color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specified 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width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height.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  <a:tr h="1090219">
                <a:tc>
                  <a:txBody>
                    <a:bodyPr/>
                    <a:lstStyle/>
                    <a:p>
                      <a:pPr marL="91440" marR="140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drawOval(int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8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width, 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height)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76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draw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oval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specified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width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height.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66232"/>
              </p:ext>
            </p:extLst>
          </p:nvPr>
        </p:nvGraphicFramePr>
        <p:xfrm>
          <a:off x="556894" y="1066800"/>
          <a:ext cx="7958456" cy="4659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228"/>
                <a:gridCol w="3979228"/>
              </a:tblGrid>
              <a:tr h="509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998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</a:tr>
              <a:tr h="1257471">
                <a:tc>
                  <a:txBody>
                    <a:bodyPr/>
                    <a:lstStyle/>
                    <a:p>
                      <a:pPr marL="91440" marR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fillOval(int 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8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width,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8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height)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413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fill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oval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 default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color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specified 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width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height.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  <a:tr h="1257471">
                <a:tc>
                  <a:txBody>
                    <a:bodyPr/>
                    <a:lstStyle/>
                    <a:p>
                      <a:pPr marL="91440" marR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drawLine(int 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x1,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y1, int 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x2, 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y2)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draw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line between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points(x1,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y1)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(x2,</a:t>
                      </a:r>
                      <a:r>
                        <a:rPr sz="1800" spc="-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y2).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</a:tr>
              <a:tr h="1634713">
                <a:tc>
                  <a:txBody>
                    <a:bodyPr/>
                    <a:lstStyle/>
                    <a:p>
                      <a:pPr marL="91440" marR="2584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 </a:t>
                      </a:r>
                      <a:r>
                        <a:rPr sz="1800" b="1" spc="-135" dirty="0">
                          <a:latin typeface="Arial"/>
                          <a:cs typeface="Arial"/>
                        </a:rPr>
                        <a:t>drawArc(int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8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width, 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height,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startAngle,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arcAngle)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92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draw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circular</a:t>
                      </a:r>
                      <a:r>
                        <a:rPr sz="1800" spc="-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or 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elliptical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arc.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13</a:t>
            </a:fld>
            <a:endParaRPr spc="-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37575"/>
              </p:ext>
            </p:extLst>
          </p:nvPr>
        </p:nvGraphicFramePr>
        <p:xfrm>
          <a:off x="609600" y="1371600"/>
          <a:ext cx="7806056" cy="4674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028"/>
                <a:gridCol w="3903028"/>
              </a:tblGrid>
              <a:tr h="556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998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</a:tr>
              <a:tr h="1372719">
                <a:tc>
                  <a:txBody>
                    <a:bodyPr/>
                    <a:lstStyle/>
                    <a:p>
                      <a:pPr marL="91440" marR="2133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fillArc(int 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8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width,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height, 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startAngle,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arcAngle)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fill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circular</a:t>
                      </a:r>
                      <a:r>
                        <a:rPr sz="1800" spc="-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elliptical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arc.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  <a:tr h="1372717">
                <a:tc>
                  <a:txBody>
                    <a:bodyPr/>
                    <a:lstStyle/>
                    <a:p>
                      <a:pPr marL="91440" marR="1115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setColor(Color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c)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81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set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graphics 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current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color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specified 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color.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</a:tr>
              <a:tr h="1372719">
                <a:tc>
                  <a:txBody>
                    <a:bodyPr/>
                    <a:lstStyle/>
                    <a:p>
                      <a:pPr marL="91440" marR="1113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setFont(Font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font)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21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set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graphics 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current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font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specified 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font.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14</a:t>
            </a:fld>
            <a:endParaRPr spc="-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281" y="304800"/>
            <a:ext cx="2105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15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529274" y="1295400"/>
            <a:ext cx="7986076" cy="527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pc="310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16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1676400" y="1928814"/>
            <a:ext cx="6072251" cy="4427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638" y="1122190"/>
            <a:ext cx="656399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90" dirty="0"/>
              <a:t>Displaying </a:t>
            </a:r>
            <a:r>
              <a:rPr b="1" spc="130" dirty="0"/>
              <a:t>Image </a:t>
            </a:r>
            <a:r>
              <a:rPr b="1" spc="190" dirty="0"/>
              <a:t>in</a:t>
            </a:r>
            <a:r>
              <a:rPr b="1" spc="-545" dirty="0"/>
              <a:t> </a:t>
            </a:r>
            <a:r>
              <a:rPr b="1" spc="125" dirty="0"/>
              <a:t>Applet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17</a:t>
            </a:fld>
            <a:endParaRPr spc="-1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14116"/>
              </p:ext>
            </p:extLst>
          </p:nvPr>
        </p:nvGraphicFramePr>
        <p:xfrm>
          <a:off x="603152" y="1993264"/>
          <a:ext cx="7882890" cy="410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7630"/>
                <a:gridCol w="2627630"/>
                <a:gridCol w="2627630"/>
              </a:tblGrid>
              <a:tr h="5031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</a:tr>
              <a:tr h="23572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java.awt.Graphics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5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abstract  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boolean  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Im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(I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age  </a:t>
                      </a:r>
                      <a:r>
                        <a:rPr sz="1800" b="1" spc="-120" dirty="0">
                          <a:latin typeface="Arial"/>
                          <a:cs typeface="Arial"/>
                        </a:rPr>
                        <a:t>img,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spc="-185" dirty="0">
                          <a:latin typeface="Arial"/>
                          <a:cs typeface="Arial"/>
                        </a:rPr>
                        <a:t>y, 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ImageObserver 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observer)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16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draw</a:t>
                      </a:r>
                      <a:r>
                        <a:rPr sz="1800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specified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image.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  <a:tr h="12405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java.applet.Applet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3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Image  </a:t>
                      </a:r>
                      <a:r>
                        <a:rPr sz="1800" b="1" spc="-130" dirty="0">
                          <a:latin typeface="Arial"/>
                          <a:cs typeface="Arial"/>
                        </a:rPr>
                        <a:t>getImage(URL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u, 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image)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return</a:t>
                      </a:r>
                      <a:r>
                        <a:rPr sz="18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object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Image.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959" y="1069593"/>
            <a:ext cx="671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75" dirty="0"/>
              <a:t>Displaying </a:t>
            </a:r>
            <a:r>
              <a:rPr sz="4000" b="1" spc="114" dirty="0"/>
              <a:t>Image </a:t>
            </a:r>
            <a:r>
              <a:rPr sz="4000" b="1" spc="170" dirty="0"/>
              <a:t>in </a:t>
            </a:r>
            <a:r>
              <a:rPr sz="4000" b="1" spc="114" dirty="0"/>
              <a:t>Applet</a:t>
            </a:r>
            <a:r>
              <a:rPr sz="4000" b="1" spc="-635" dirty="0"/>
              <a:t> </a:t>
            </a:r>
            <a:r>
              <a:rPr sz="4000" b="1" spc="70" dirty="0"/>
              <a:t>(2)</a:t>
            </a:r>
            <a:endParaRPr sz="40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18</a:t>
            </a:fld>
            <a:endParaRPr spc="-1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17468"/>
              </p:ext>
            </p:extLst>
          </p:nvPr>
        </p:nvGraphicFramePr>
        <p:xfrm>
          <a:off x="533400" y="2438400"/>
          <a:ext cx="7882890" cy="3740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7630"/>
                <a:gridCol w="2627630"/>
                <a:gridCol w="2627630"/>
              </a:tblGrid>
              <a:tr h="51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</a:tr>
              <a:tr h="20289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java.applet.Applet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204" dirty="0">
                          <a:latin typeface="Arial"/>
                          <a:cs typeface="Arial"/>
                        </a:rPr>
                        <a:t>URL  </a:t>
                      </a:r>
                      <a:r>
                        <a:rPr sz="1800" b="1" spc="-120" dirty="0">
                          <a:latin typeface="Arial"/>
                          <a:cs typeface="Arial"/>
                        </a:rPr>
                        <a:t>getDocumentBase(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54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of the 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document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which 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applet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embedded.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  <a:tr h="11976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java.applet.Applet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480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204" dirty="0">
                          <a:latin typeface="Arial"/>
                          <a:cs typeface="Arial"/>
                        </a:rPr>
                        <a:t>URL  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2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return</a:t>
                      </a:r>
                      <a:r>
                        <a:rPr sz="1800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base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URL.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755" y="152400"/>
            <a:ext cx="2105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19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533400" y="1178906"/>
            <a:ext cx="8185529" cy="5265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5897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295" dirty="0">
                <a:latin typeface="+mn-lt"/>
              </a:rPr>
              <a:t>What</a:t>
            </a:r>
            <a:r>
              <a:rPr sz="4000" b="1" spc="-150" dirty="0">
                <a:latin typeface="+mn-lt"/>
              </a:rPr>
              <a:t> </a:t>
            </a:r>
            <a:r>
              <a:rPr sz="4000" b="1" spc="45" dirty="0">
                <a:latin typeface="+mn-lt"/>
              </a:rPr>
              <a:t>is</a:t>
            </a:r>
            <a:r>
              <a:rPr sz="4000" b="1" spc="-220" dirty="0">
                <a:latin typeface="+mn-lt"/>
              </a:rPr>
              <a:t> </a:t>
            </a:r>
            <a:r>
              <a:rPr sz="4000" b="1" spc="260" dirty="0">
                <a:latin typeface="+mn-lt"/>
              </a:rPr>
              <a:t>an</a:t>
            </a:r>
            <a:r>
              <a:rPr sz="4000" b="1" spc="-155" dirty="0">
                <a:latin typeface="+mn-lt"/>
              </a:rPr>
              <a:t> </a:t>
            </a:r>
            <a:r>
              <a:rPr sz="4000" b="1" spc="100" dirty="0">
                <a:latin typeface="+mn-lt"/>
              </a:rPr>
              <a:t>Applet?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274320">
              <a:lnSpc>
                <a:spcPct val="100000"/>
              </a:lnSpc>
              <a:spcBef>
                <a:spcPts val="100"/>
              </a:spcBef>
            </a:pPr>
            <a:r>
              <a:rPr sz="2800" spc="-145" dirty="0" smtClean="0"/>
              <a:t>It </a:t>
            </a:r>
            <a:r>
              <a:rPr sz="2800" dirty="0"/>
              <a:t>is </a:t>
            </a:r>
            <a:r>
              <a:rPr sz="2800" spc="5" dirty="0"/>
              <a:t>a </a:t>
            </a:r>
            <a:r>
              <a:rPr sz="2800" spc="-50" dirty="0"/>
              <a:t>special </a:t>
            </a:r>
            <a:r>
              <a:rPr sz="2800" spc="-135" dirty="0"/>
              <a:t>type </a:t>
            </a:r>
            <a:r>
              <a:rPr sz="2800" spc="-105" dirty="0"/>
              <a:t>of </a:t>
            </a:r>
            <a:r>
              <a:rPr sz="2800" spc="-75" dirty="0"/>
              <a:t>program </a:t>
            </a:r>
            <a:r>
              <a:rPr sz="2800" spc="-110" dirty="0"/>
              <a:t>that </a:t>
            </a:r>
            <a:r>
              <a:rPr sz="2800" spc="-5" dirty="0"/>
              <a:t>is  </a:t>
            </a:r>
            <a:r>
              <a:rPr sz="2800" spc="-55" dirty="0"/>
              <a:t>embedded </a:t>
            </a:r>
            <a:r>
              <a:rPr sz="2800" spc="-75" dirty="0"/>
              <a:t>in </a:t>
            </a:r>
            <a:r>
              <a:rPr sz="2800" spc="-100" dirty="0"/>
              <a:t>the </a:t>
            </a:r>
            <a:r>
              <a:rPr sz="2800" spc="-75" dirty="0"/>
              <a:t>webpage </a:t>
            </a:r>
            <a:r>
              <a:rPr sz="2800" spc="-145" dirty="0"/>
              <a:t>to </a:t>
            </a:r>
            <a:r>
              <a:rPr sz="2800" spc="-80" dirty="0"/>
              <a:t>generate</a:t>
            </a:r>
            <a:r>
              <a:rPr sz="2800" spc="-310" dirty="0"/>
              <a:t> </a:t>
            </a:r>
            <a:r>
              <a:rPr sz="2800" spc="-100" dirty="0"/>
              <a:t>the  </a:t>
            </a:r>
            <a:r>
              <a:rPr sz="2800" spc="-70" dirty="0"/>
              <a:t>dynamic</a:t>
            </a:r>
            <a:r>
              <a:rPr sz="2800" spc="-140" dirty="0"/>
              <a:t> </a:t>
            </a:r>
            <a:r>
              <a:rPr sz="2800" spc="-120" dirty="0"/>
              <a:t>content.</a:t>
            </a:r>
            <a:endParaRPr sz="2800" dirty="0">
              <a:latin typeface="Trebuchet MS"/>
              <a:cs typeface="Trebuchet MS"/>
            </a:endParaRPr>
          </a:p>
          <a:p>
            <a:pPr marL="371475" marR="480695" indent="-274320">
              <a:lnSpc>
                <a:spcPct val="100000"/>
              </a:lnSpc>
              <a:spcBef>
                <a:spcPts val="575"/>
              </a:spcBef>
            </a:pPr>
            <a:r>
              <a:rPr sz="2800" spc="-145" dirty="0" smtClean="0"/>
              <a:t>It </a:t>
            </a:r>
            <a:r>
              <a:rPr sz="2800" spc="-15" dirty="0"/>
              <a:t>runs </a:t>
            </a:r>
            <a:r>
              <a:rPr sz="2800" spc="-45" dirty="0"/>
              <a:t>inside </a:t>
            </a:r>
            <a:r>
              <a:rPr sz="2800" spc="-100" dirty="0"/>
              <a:t>the </a:t>
            </a:r>
            <a:r>
              <a:rPr sz="2800" spc="-85" dirty="0"/>
              <a:t>browser </a:t>
            </a:r>
            <a:r>
              <a:rPr sz="2800" spc="-20" dirty="0"/>
              <a:t>and </a:t>
            </a:r>
            <a:r>
              <a:rPr sz="2800" spc="-60" dirty="0"/>
              <a:t>works</a:t>
            </a:r>
            <a:r>
              <a:rPr sz="2800" spc="-290" dirty="0"/>
              <a:t> </a:t>
            </a:r>
            <a:r>
              <a:rPr sz="2800" spc="-105" dirty="0"/>
              <a:t>at  </a:t>
            </a:r>
            <a:r>
              <a:rPr sz="2800" spc="-110" dirty="0"/>
              <a:t>client</a:t>
            </a:r>
            <a:r>
              <a:rPr sz="2800" spc="-130" dirty="0"/>
              <a:t> </a:t>
            </a:r>
            <a:r>
              <a:rPr sz="2800" spc="-80" dirty="0"/>
              <a:t>side.</a:t>
            </a:r>
            <a:endParaRPr sz="2800" dirty="0">
              <a:latin typeface="Trebuchet MS"/>
              <a:cs typeface="Trebuchet MS"/>
            </a:endParaRPr>
          </a:p>
          <a:p>
            <a:pPr marL="371475" marR="923925" indent="-274320">
              <a:lnSpc>
                <a:spcPct val="100000"/>
              </a:lnSpc>
              <a:spcBef>
                <a:spcPts val="580"/>
              </a:spcBef>
            </a:pPr>
            <a:r>
              <a:rPr sz="2800" spc="-114" dirty="0" smtClean="0"/>
              <a:t>Applet </a:t>
            </a:r>
            <a:r>
              <a:rPr sz="2800" dirty="0"/>
              <a:t>is </a:t>
            </a:r>
            <a:r>
              <a:rPr sz="2800" spc="-85" dirty="0"/>
              <a:t>mostly </a:t>
            </a:r>
            <a:r>
              <a:rPr sz="2800" dirty="0"/>
              <a:t>used </a:t>
            </a:r>
            <a:r>
              <a:rPr sz="2800" spc="-75" dirty="0"/>
              <a:t>in </a:t>
            </a:r>
            <a:r>
              <a:rPr sz="2800" dirty="0"/>
              <a:t>games</a:t>
            </a:r>
            <a:r>
              <a:rPr sz="2800" spc="-345" dirty="0"/>
              <a:t> </a:t>
            </a:r>
            <a:r>
              <a:rPr sz="2800" spc="-20" dirty="0"/>
              <a:t>and  </a:t>
            </a:r>
            <a:r>
              <a:rPr sz="2800" spc="-90" dirty="0"/>
              <a:t>animation.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</a:t>
            </a:fld>
            <a:endParaRPr spc="-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pc="310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20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1371600" y="1582324"/>
            <a:ext cx="6678040" cy="488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68649"/>
            <a:ext cx="497649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75" dirty="0"/>
              <a:t>Animation </a:t>
            </a:r>
            <a:r>
              <a:rPr b="1" spc="190" dirty="0"/>
              <a:t>in</a:t>
            </a:r>
            <a:r>
              <a:rPr b="1" spc="-455" dirty="0"/>
              <a:t> </a:t>
            </a:r>
            <a:r>
              <a:rPr b="1" spc="125" dirty="0"/>
              <a:t>Applet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21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529082" y="1103191"/>
            <a:ext cx="7880729" cy="5418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81000"/>
            <a:ext cx="602424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50" dirty="0"/>
              <a:t>EventHandling </a:t>
            </a:r>
            <a:r>
              <a:rPr b="1" spc="190" dirty="0"/>
              <a:t>in</a:t>
            </a:r>
            <a:r>
              <a:rPr b="1" spc="-350" dirty="0"/>
              <a:t> </a:t>
            </a:r>
            <a:r>
              <a:rPr b="1" spc="125" dirty="0"/>
              <a:t>Applet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22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762000" y="1417370"/>
            <a:ext cx="7499729" cy="5113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259"/>
            <a:ext cx="78867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b="1" spc="310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23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1143000" y="1690689"/>
            <a:ext cx="6242811" cy="4564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537" y="304800"/>
            <a:ext cx="44259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70" dirty="0"/>
              <a:t>Painting </a:t>
            </a:r>
            <a:r>
              <a:rPr b="1" spc="190" dirty="0"/>
              <a:t>in</a:t>
            </a:r>
            <a:r>
              <a:rPr b="1" spc="-400" dirty="0"/>
              <a:t> </a:t>
            </a:r>
            <a:r>
              <a:rPr b="1" spc="125" dirty="0"/>
              <a:t>Applet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24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228600" y="939632"/>
            <a:ext cx="8574151" cy="5434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33400"/>
            <a:ext cx="78867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b="1" spc="310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25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657958" y="1467510"/>
            <a:ext cx="7620000" cy="507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485648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90" dirty="0"/>
              <a:t>Parameter </a:t>
            </a:r>
            <a:r>
              <a:rPr b="1" spc="190" dirty="0" smtClean="0"/>
              <a:t>in</a:t>
            </a:r>
            <a:r>
              <a:rPr lang="en-US" b="1" spc="190" dirty="0" smtClean="0"/>
              <a:t> </a:t>
            </a:r>
            <a:r>
              <a:rPr b="1" spc="-550" dirty="0" smtClean="0"/>
              <a:t> </a:t>
            </a:r>
            <a:r>
              <a:rPr b="1" spc="125" dirty="0"/>
              <a:t>Applet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26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304800" y="1311253"/>
            <a:ext cx="8421751" cy="5053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259"/>
            <a:ext cx="78867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b="1" spc="310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27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591136" y="1676400"/>
            <a:ext cx="8052582" cy="452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45" y="457200"/>
            <a:ext cx="571690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25" dirty="0"/>
              <a:t>Applet</a:t>
            </a:r>
            <a:r>
              <a:rPr b="1" spc="-165" dirty="0"/>
              <a:t> </a:t>
            </a:r>
            <a:r>
              <a:rPr b="1" spc="204" dirty="0"/>
              <a:t>Communication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28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304800" y="1455447"/>
            <a:ext cx="8421751" cy="490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259"/>
            <a:ext cx="78867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b="1" spc="310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29</a:t>
            </a:fld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437324" y="1763764"/>
            <a:ext cx="8269351" cy="459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90716"/>
            <a:ext cx="70850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</a:t>
            </a:r>
            <a:r>
              <a:rPr sz="4000" b="1" spc="-40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&amp;</a:t>
            </a:r>
            <a:r>
              <a:rPr sz="4000" b="1" spc="-2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4000" b="1" spc="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Disadvantages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3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1141983" y="2286000"/>
            <a:ext cx="7373367" cy="403251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b="1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Advantages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800" spc="-130" dirty="0" smtClean="0">
                <a:latin typeface="Trebuchet MS"/>
                <a:cs typeface="Trebuchet MS"/>
              </a:rPr>
              <a:t>It </a:t>
            </a:r>
            <a:r>
              <a:rPr sz="2800" spc="-55" dirty="0">
                <a:latin typeface="Trebuchet MS"/>
                <a:cs typeface="Trebuchet MS"/>
              </a:rPr>
              <a:t>works </a:t>
            </a:r>
            <a:r>
              <a:rPr sz="2800" spc="-100" dirty="0">
                <a:latin typeface="Trebuchet MS"/>
                <a:cs typeface="Trebuchet MS"/>
              </a:rPr>
              <a:t>at </a:t>
            </a:r>
            <a:r>
              <a:rPr sz="2800" spc="-105" dirty="0">
                <a:latin typeface="Trebuchet MS"/>
                <a:cs typeface="Trebuchet MS"/>
              </a:rPr>
              <a:t>client </a:t>
            </a:r>
            <a:r>
              <a:rPr sz="2800" spc="-25" dirty="0">
                <a:latin typeface="Trebuchet MS"/>
                <a:cs typeface="Trebuchet MS"/>
              </a:rPr>
              <a:t>side </a:t>
            </a:r>
            <a:r>
              <a:rPr sz="2800" spc="40" dirty="0">
                <a:latin typeface="Trebuchet MS"/>
                <a:cs typeface="Trebuchet MS"/>
              </a:rPr>
              <a:t>so </a:t>
            </a:r>
            <a:r>
              <a:rPr sz="2800" spc="10" dirty="0">
                <a:latin typeface="Trebuchet MS"/>
                <a:cs typeface="Trebuchet MS"/>
              </a:rPr>
              <a:t>less</a:t>
            </a:r>
            <a:r>
              <a:rPr sz="2800" spc="-48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response </a:t>
            </a:r>
            <a:r>
              <a:rPr sz="2800" spc="-135" dirty="0">
                <a:latin typeface="Trebuchet MS"/>
                <a:cs typeface="Trebuchet MS"/>
              </a:rPr>
              <a:t>time.</a:t>
            </a:r>
            <a:endParaRPr sz="2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800" spc="-60" dirty="0" smtClean="0">
                <a:latin typeface="Trebuchet MS"/>
                <a:cs typeface="Trebuchet MS"/>
              </a:rPr>
              <a:t>Secured</a:t>
            </a:r>
            <a:r>
              <a:rPr sz="2800" spc="-60" dirty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ts val="2380"/>
              </a:lnSpc>
              <a:spcBef>
                <a:spcPts val="56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800" spc="-130" dirty="0" smtClean="0">
                <a:latin typeface="Trebuchet MS"/>
                <a:cs typeface="Trebuchet MS"/>
              </a:rPr>
              <a:t>It </a:t>
            </a:r>
            <a:r>
              <a:rPr sz="2800" spc="-25" dirty="0">
                <a:latin typeface="Trebuchet MS"/>
                <a:cs typeface="Trebuchet MS"/>
              </a:rPr>
              <a:t>can </a:t>
            </a:r>
            <a:r>
              <a:rPr sz="2800" spc="-55" dirty="0">
                <a:latin typeface="Trebuchet MS"/>
                <a:cs typeface="Trebuchet MS"/>
              </a:rPr>
              <a:t>be </a:t>
            </a:r>
            <a:r>
              <a:rPr sz="2800" spc="-100" dirty="0">
                <a:latin typeface="Trebuchet MS"/>
                <a:cs typeface="Trebuchet MS"/>
              </a:rPr>
              <a:t>executed </a:t>
            </a:r>
            <a:r>
              <a:rPr sz="2800" spc="-130" dirty="0">
                <a:latin typeface="Trebuchet MS"/>
                <a:cs typeface="Trebuchet MS"/>
              </a:rPr>
              <a:t>by </a:t>
            </a:r>
            <a:r>
              <a:rPr sz="2800" spc="-55" dirty="0">
                <a:latin typeface="Trebuchet MS"/>
                <a:cs typeface="Trebuchet MS"/>
              </a:rPr>
              <a:t>browsers </a:t>
            </a:r>
            <a:r>
              <a:rPr sz="2800" spc="-50" dirty="0">
                <a:latin typeface="Trebuchet MS"/>
                <a:cs typeface="Trebuchet MS"/>
              </a:rPr>
              <a:t>running </a:t>
            </a:r>
            <a:r>
              <a:rPr sz="2800" spc="-55" dirty="0">
                <a:latin typeface="Trebuchet MS"/>
                <a:cs typeface="Trebuchet MS"/>
              </a:rPr>
              <a:t>under  </a:t>
            </a:r>
            <a:r>
              <a:rPr sz="2800" spc="-70" dirty="0">
                <a:latin typeface="Trebuchet MS"/>
                <a:cs typeface="Trebuchet MS"/>
              </a:rPr>
              <a:t>many </a:t>
            </a:r>
            <a:r>
              <a:rPr sz="2800" spc="-100" dirty="0">
                <a:latin typeface="Trebuchet MS"/>
                <a:cs typeface="Trebuchet MS"/>
              </a:rPr>
              <a:t>platforms, </a:t>
            </a:r>
            <a:r>
              <a:rPr sz="2800" spc="-70" dirty="0">
                <a:latin typeface="Trebuchet MS"/>
                <a:cs typeface="Trebuchet MS"/>
              </a:rPr>
              <a:t>including </a:t>
            </a:r>
            <a:r>
              <a:rPr sz="2800" spc="-105" dirty="0">
                <a:latin typeface="Trebuchet MS"/>
                <a:cs typeface="Trebuchet MS"/>
              </a:rPr>
              <a:t>Linux, </a:t>
            </a:r>
            <a:r>
              <a:rPr sz="2800" spc="-85" dirty="0">
                <a:latin typeface="Trebuchet MS"/>
                <a:cs typeface="Trebuchet MS"/>
              </a:rPr>
              <a:t>Windows, </a:t>
            </a:r>
            <a:r>
              <a:rPr sz="2800" spc="-35" dirty="0">
                <a:latin typeface="Trebuchet MS"/>
                <a:cs typeface="Trebuchet MS"/>
              </a:rPr>
              <a:t>Mac,  </a:t>
            </a:r>
            <a:r>
              <a:rPr sz="2800" spc="-155" dirty="0">
                <a:latin typeface="Trebuchet MS"/>
                <a:cs typeface="Trebuchet MS"/>
              </a:rPr>
              <a:t>etc.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Disadvantages</a:t>
            </a:r>
            <a:endParaRPr sz="2800" dirty="0">
              <a:latin typeface="Arial"/>
              <a:cs typeface="Arial"/>
            </a:endParaRPr>
          </a:p>
          <a:p>
            <a:pPr marL="355600" marR="295910" indent="-342900">
              <a:lnSpc>
                <a:spcPts val="2380"/>
              </a:lnSpc>
              <a:spcBef>
                <a:spcPts val="56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800" spc="-60" dirty="0" smtClean="0">
                <a:latin typeface="Trebuchet MS"/>
                <a:cs typeface="Trebuchet MS"/>
              </a:rPr>
              <a:t>Plugin </a:t>
            </a:r>
            <a:r>
              <a:rPr sz="2800" spc="-5" dirty="0">
                <a:latin typeface="Trebuchet MS"/>
                <a:cs typeface="Trebuchet MS"/>
              </a:rPr>
              <a:t>is </a:t>
            </a:r>
            <a:r>
              <a:rPr sz="2800" spc="-85" dirty="0">
                <a:latin typeface="Trebuchet MS"/>
                <a:cs typeface="Trebuchet MS"/>
              </a:rPr>
              <a:t>required </a:t>
            </a:r>
            <a:r>
              <a:rPr sz="2800" spc="-100" dirty="0">
                <a:latin typeface="Trebuchet MS"/>
                <a:cs typeface="Trebuchet MS"/>
              </a:rPr>
              <a:t>at </a:t>
            </a:r>
            <a:r>
              <a:rPr sz="2800" spc="-105" dirty="0">
                <a:latin typeface="Trebuchet MS"/>
                <a:cs typeface="Trebuchet MS"/>
              </a:rPr>
              <a:t>client </a:t>
            </a:r>
            <a:r>
              <a:rPr sz="2800" spc="-80" dirty="0">
                <a:latin typeface="Trebuchet MS"/>
                <a:cs typeface="Trebuchet MS"/>
              </a:rPr>
              <a:t>browser </a:t>
            </a:r>
            <a:r>
              <a:rPr sz="2800" spc="-140" dirty="0">
                <a:latin typeface="Trebuchet MS"/>
                <a:cs typeface="Trebuchet MS"/>
              </a:rPr>
              <a:t>to</a:t>
            </a:r>
            <a:r>
              <a:rPr sz="2800" spc="-3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execute  </a:t>
            </a:r>
            <a:r>
              <a:rPr sz="2800" spc="-114" dirty="0">
                <a:latin typeface="Trebuchet MS"/>
                <a:cs typeface="Trebuchet MS"/>
              </a:rPr>
              <a:t>applet.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2971800"/>
            <a:ext cx="26206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85" dirty="0" smtClean="0"/>
              <a:t>The End</a:t>
            </a:r>
            <a:endParaRPr sz="4000" b="1" spc="8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30</a:t>
            </a:fld>
            <a:endParaRPr spc="-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76" y="1122190"/>
            <a:ext cx="47650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35" dirty="0">
                <a:latin typeface="+mn-lt"/>
              </a:rPr>
              <a:t>Hierarchy </a:t>
            </a:r>
            <a:r>
              <a:rPr b="1" spc="35" dirty="0">
                <a:latin typeface="+mn-lt"/>
              </a:rPr>
              <a:t>of</a:t>
            </a:r>
            <a:r>
              <a:rPr b="1" spc="-425" dirty="0">
                <a:latin typeface="+mn-lt"/>
              </a:rPr>
              <a:t> </a:t>
            </a:r>
            <a:r>
              <a:rPr b="1" spc="125" dirty="0">
                <a:latin typeface="+mn-lt"/>
              </a:rPr>
              <a:t>Applet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4</a:t>
            </a:fld>
            <a:endParaRPr spc="-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904043" y="2112835"/>
            <a:ext cx="1315720" cy="3616960"/>
            <a:chOff x="3904043" y="2112835"/>
            <a:chExt cx="1315720" cy="3616960"/>
          </a:xfrm>
        </p:grpSpPr>
        <p:sp>
          <p:nvSpPr>
            <p:cNvPr id="4" name="object 4"/>
            <p:cNvSpPr/>
            <p:nvPr/>
          </p:nvSpPr>
          <p:spPr>
            <a:xfrm>
              <a:off x="3911980" y="2120773"/>
              <a:ext cx="1299845" cy="423545"/>
            </a:xfrm>
            <a:custGeom>
              <a:avLst/>
              <a:gdLst/>
              <a:ahLst/>
              <a:cxnLst/>
              <a:rect l="l" t="t" r="r" b="b"/>
              <a:pathLst>
                <a:path w="1299845" h="423544">
                  <a:moveTo>
                    <a:pt x="1257046" y="0"/>
                  </a:moveTo>
                  <a:lnTo>
                    <a:pt x="42291" y="0"/>
                  </a:lnTo>
                  <a:lnTo>
                    <a:pt x="25824" y="3321"/>
                  </a:lnTo>
                  <a:lnTo>
                    <a:pt x="12382" y="12382"/>
                  </a:lnTo>
                  <a:lnTo>
                    <a:pt x="3321" y="25824"/>
                  </a:lnTo>
                  <a:lnTo>
                    <a:pt x="0" y="42290"/>
                  </a:lnTo>
                  <a:lnTo>
                    <a:pt x="0" y="381253"/>
                  </a:lnTo>
                  <a:lnTo>
                    <a:pt x="3321" y="397720"/>
                  </a:lnTo>
                  <a:lnTo>
                    <a:pt x="12382" y="411162"/>
                  </a:lnTo>
                  <a:lnTo>
                    <a:pt x="25824" y="420223"/>
                  </a:lnTo>
                  <a:lnTo>
                    <a:pt x="42291" y="423544"/>
                  </a:lnTo>
                  <a:lnTo>
                    <a:pt x="1257046" y="423544"/>
                  </a:lnTo>
                  <a:lnTo>
                    <a:pt x="1273532" y="420223"/>
                  </a:lnTo>
                  <a:lnTo>
                    <a:pt x="1287018" y="411162"/>
                  </a:lnTo>
                  <a:lnTo>
                    <a:pt x="1296122" y="397720"/>
                  </a:lnTo>
                  <a:lnTo>
                    <a:pt x="1299464" y="381253"/>
                  </a:lnTo>
                  <a:lnTo>
                    <a:pt x="1299464" y="42290"/>
                  </a:lnTo>
                  <a:lnTo>
                    <a:pt x="1296122" y="25824"/>
                  </a:lnTo>
                  <a:lnTo>
                    <a:pt x="1287018" y="12382"/>
                  </a:lnTo>
                  <a:lnTo>
                    <a:pt x="1273532" y="3321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1980" y="2120773"/>
              <a:ext cx="1299845" cy="423545"/>
            </a:xfrm>
            <a:custGeom>
              <a:avLst/>
              <a:gdLst/>
              <a:ahLst/>
              <a:cxnLst/>
              <a:rect l="l" t="t" r="r" b="b"/>
              <a:pathLst>
                <a:path w="1299845" h="423544">
                  <a:moveTo>
                    <a:pt x="0" y="42290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1" y="0"/>
                  </a:lnTo>
                  <a:lnTo>
                    <a:pt x="1257046" y="0"/>
                  </a:lnTo>
                  <a:lnTo>
                    <a:pt x="1273532" y="3321"/>
                  </a:lnTo>
                  <a:lnTo>
                    <a:pt x="1287018" y="12382"/>
                  </a:lnTo>
                  <a:lnTo>
                    <a:pt x="1296122" y="25824"/>
                  </a:lnTo>
                  <a:lnTo>
                    <a:pt x="1299464" y="42290"/>
                  </a:lnTo>
                  <a:lnTo>
                    <a:pt x="1299464" y="381253"/>
                  </a:lnTo>
                  <a:lnTo>
                    <a:pt x="1296122" y="397720"/>
                  </a:lnTo>
                  <a:lnTo>
                    <a:pt x="1287018" y="411162"/>
                  </a:lnTo>
                  <a:lnTo>
                    <a:pt x="1273532" y="420223"/>
                  </a:lnTo>
                  <a:lnTo>
                    <a:pt x="1257046" y="423544"/>
                  </a:lnTo>
                  <a:lnTo>
                    <a:pt x="42291" y="423544"/>
                  </a:lnTo>
                  <a:lnTo>
                    <a:pt x="25824" y="420223"/>
                  </a:lnTo>
                  <a:lnTo>
                    <a:pt x="12382" y="411162"/>
                  </a:lnTo>
                  <a:lnTo>
                    <a:pt x="3321" y="397720"/>
                  </a:lnTo>
                  <a:lnTo>
                    <a:pt x="0" y="381253"/>
                  </a:lnTo>
                  <a:lnTo>
                    <a:pt x="0" y="4229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6336" y="2570861"/>
              <a:ext cx="190626" cy="158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1980" y="2756154"/>
              <a:ext cx="1299845" cy="424180"/>
            </a:xfrm>
            <a:custGeom>
              <a:avLst/>
              <a:gdLst/>
              <a:ahLst/>
              <a:cxnLst/>
              <a:rect l="l" t="t" r="r" b="b"/>
              <a:pathLst>
                <a:path w="1299845" h="424180">
                  <a:moveTo>
                    <a:pt x="1257046" y="0"/>
                  </a:moveTo>
                  <a:lnTo>
                    <a:pt x="42291" y="0"/>
                  </a:lnTo>
                  <a:lnTo>
                    <a:pt x="25824" y="3323"/>
                  </a:lnTo>
                  <a:lnTo>
                    <a:pt x="12382" y="12398"/>
                  </a:lnTo>
                  <a:lnTo>
                    <a:pt x="3321" y="25878"/>
                  </a:lnTo>
                  <a:lnTo>
                    <a:pt x="0" y="42418"/>
                  </a:lnTo>
                  <a:lnTo>
                    <a:pt x="0" y="381254"/>
                  </a:lnTo>
                  <a:lnTo>
                    <a:pt x="3321" y="397740"/>
                  </a:lnTo>
                  <a:lnTo>
                    <a:pt x="12382" y="411225"/>
                  </a:lnTo>
                  <a:lnTo>
                    <a:pt x="25824" y="420330"/>
                  </a:lnTo>
                  <a:lnTo>
                    <a:pt x="42291" y="423672"/>
                  </a:lnTo>
                  <a:lnTo>
                    <a:pt x="1257046" y="423672"/>
                  </a:lnTo>
                  <a:lnTo>
                    <a:pt x="1273532" y="420330"/>
                  </a:lnTo>
                  <a:lnTo>
                    <a:pt x="1287018" y="411225"/>
                  </a:lnTo>
                  <a:lnTo>
                    <a:pt x="1296122" y="397740"/>
                  </a:lnTo>
                  <a:lnTo>
                    <a:pt x="1299464" y="381254"/>
                  </a:lnTo>
                  <a:lnTo>
                    <a:pt x="1299464" y="42418"/>
                  </a:lnTo>
                  <a:lnTo>
                    <a:pt x="1296122" y="25878"/>
                  </a:lnTo>
                  <a:lnTo>
                    <a:pt x="1287018" y="12398"/>
                  </a:lnTo>
                  <a:lnTo>
                    <a:pt x="1273532" y="3323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1980" y="2756154"/>
              <a:ext cx="1299845" cy="424180"/>
            </a:xfrm>
            <a:custGeom>
              <a:avLst/>
              <a:gdLst/>
              <a:ahLst/>
              <a:cxnLst/>
              <a:rect l="l" t="t" r="r" b="b"/>
              <a:pathLst>
                <a:path w="1299845" h="424180">
                  <a:moveTo>
                    <a:pt x="0" y="42418"/>
                  </a:moveTo>
                  <a:lnTo>
                    <a:pt x="3321" y="25878"/>
                  </a:lnTo>
                  <a:lnTo>
                    <a:pt x="12382" y="12398"/>
                  </a:lnTo>
                  <a:lnTo>
                    <a:pt x="25824" y="3323"/>
                  </a:lnTo>
                  <a:lnTo>
                    <a:pt x="42291" y="0"/>
                  </a:lnTo>
                  <a:lnTo>
                    <a:pt x="1257046" y="0"/>
                  </a:lnTo>
                  <a:lnTo>
                    <a:pt x="1273532" y="3323"/>
                  </a:lnTo>
                  <a:lnTo>
                    <a:pt x="1287018" y="12398"/>
                  </a:lnTo>
                  <a:lnTo>
                    <a:pt x="1296122" y="25878"/>
                  </a:lnTo>
                  <a:lnTo>
                    <a:pt x="1299464" y="42418"/>
                  </a:lnTo>
                  <a:lnTo>
                    <a:pt x="1299464" y="381254"/>
                  </a:lnTo>
                  <a:lnTo>
                    <a:pt x="1296122" y="397740"/>
                  </a:lnTo>
                  <a:lnTo>
                    <a:pt x="1287018" y="411225"/>
                  </a:lnTo>
                  <a:lnTo>
                    <a:pt x="1273532" y="420330"/>
                  </a:lnTo>
                  <a:lnTo>
                    <a:pt x="1257046" y="423672"/>
                  </a:lnTo>
                  <a:lnTo>
                    <a:pt x="42291" y="423672"/>
                  </a:lnTo>
                  <a:lnTo>
                    <a:pt x="25824" y="420330"/>
                  </a:lnTo>
                  <a:lnTo>
                    <a:pt x="12382" y="411225"/>
                  </a:lnTo>
                  <a:lnTo>
                    <a:pt x="3321" y="397740"/>
                  </a:lnTo>
                  <a:lnTo>
                    <a:pt x="0" y="381254"/>
                  </a:lnTo>
                  <a:lnTo>
                    <a:pt x="0" y="4241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336" y="3206242"/>
              <a:ext cx="190626" cy="1588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1980" y="3391662"/>
              <a:ext cx="1299845" cy="423545"/>
            </a:xfrm>
            <a:custGeom>
              <a:avLst/>
              <a:gdLst/>
              <a:ahLst/>
              <a:cxnLst/>
              <a:rect l="l" t="t" r="r" b="b"/>
              <a:pathLst>
                <a:path w="1299845" h="423545">
                  <a:moveTo>
                    <a:pt x="1257046" y="0"/>
                  </a:moveTo>
                  <a:lnTo>
                    <a:pt x="42291" y="0"/>
                  </a:lnTo>
                  <a:lnTo>
                    <a:pt x="25824" y="3321"/>
                  </a:lnTo>
                  <a:lnTo>
                    <a:pt x="12382" y="12382"/>
                  </a:lnTo>
                  <a:lnTo>
                    <a:pt x="3321" y="25824"/>
                  </a:lnTo>
                  <a:lnTo>
                    <a:pt x="0" y="42290"/>
                  </a:lnTo>
                  <a:lnTo>
                    <a:pt x="0" y="381254"/>
                  </a:lnTo>
                  <a:lnTo>
                    <a:pt x="3321" y="397720"/>
                  </a:lnTo>
                  <a:lnTo>
                    <a:pt x="12382" y="411162"/>
                  </a:lnTo>
                  <a:lnTo>
                    <a:pt x="25824" y="420223"/>
                  </a:lnTo>
                  <a:lnTo>
                    <a:pt x="42291" y="423544"/>
                  </a:lnTo>
                  <a:lnTo>
                    <a:pt x="1257046" y="423544"/>
                  </a:lnTo>
                  <a:lnTo>
                    <a:pt x="1273532" y="420223"/>
                  </a:lnTo>
                  <a:lnTo>
                    <a:pt x="1287018" y="411162"/>
                  </a:lnTo>
                  <a:lnTo>
                    <a:pt x="1296122" y="397720"/>
                  </a:lnTo>
                  <a:lnTo>
                    <a:pt x="1299464" y="381254"/>
                  </a:lnTo>
                  <a:lnTo>
                    <a:pt x="1299464" y="42290"/>
                  </a:lnTo>
                  <a:lnTo>
                    <a:pt x="1296122" y="25824"/>
                  </a:lnTo>
                  <a:lnTo>
                    <a:pt x="1287018" y="12382"/>
                  </a:lnTo>
                  <a:lnTo>
                    <a:pt x="1273532" y="3321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1980" y="3391662"/>
              <a:ext cx="1299845" cy="423545"/>
            </a:xfrm>
            <a:custGeom>
              <a:avLst/>
              <a:gdLst/>
              <a:ahLst/>
              <a:cxnLst/>
              <a:rect l="l" t="t" r="r" b="b"/>
              <a:pathLst>
                <a:path w="1299845" h="423545">
                  <a:moveTo>
                    <a:pt x="0" y="42290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1" y="0"/>
                  </a:lnTo>
                  <a:lnTo>
                    <a:pt x="1257046" y="0"/>
                  </a:lnTo>
                  <a:lnTo>
                    <a:pt x="1273532" y="3321"/>
                  </a:lnTo>
                  <a:lnTo>
                    <a:pt x="1287018" y="12382"/>
                  </a:lnTo>
                  <a:lnTo>
                    <a:pt x="1296122" y="25824"/>
                  </a:lnTo>
                  <a:lnTo>
                    <a:pt x="1299464" y="42290"/>
                  </a:lnTo>
                  <a:lnTo>
                    <a:pt x="1299464" y="381254"/>
                  </a:lnTo>
                  <a:lnTo>
                    <a:pt x="1296122" y="397720"/>
                  </a:lnTo>
                  <a:lnTo>
                    <a:pt x="1287018" y="411162"/>
                  </a:lnTo>
                  <a:lnTo>
                    <a:pt x="1273532" y="420223"/>
                  </a:lnTo>
                  <a:lnTo>
                    <a:pt x="1257046" y="423544"/>
                  </a:lnTo>
                  <a:lnTo>
                    <a:pt x="42291" y="423544"/>
                  </a:lnTo>
                  <a:lnTo>
                    <a:pt x="25824" y="420223"/>
                  </a:lnTo>
                  <a:lnTo>
                    <a:pt x="12382" y="411162"/>
                  </a:lnTo>
                  <a:lnTo>
                    <a:pt x="3321" y="397720"/>
                  </a:lnTo>
                  <a:lnTo>
                    <a:pt x="0" y="381254"/>
                  </a:lnTo>
                  <a:lnTo>
                    <a:pt x="0" y="4229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336" y="3841750"/>
              <a:ext cx="190626" cy="158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1980" y="4027043"/>
              <a:ext cx="1299845" cy="423545"/>
            </a:xfrm>
            <a:custGeom>
              <a:avLst/>
              <a:gdLst/>
              <a:ahLst/>
              <a:cxnLst/>
              <a:rect l="l" t="t" r="r" b="b"/>
              <a:pathLst>
                <a:path w="1299845" h="423545">
                  <a:moveTo>
                    <a:pt x="1257046" y="0"/>
                  </a:moveTo>
                  <a:lnTo>
                    <a:pt x="42291" y="0"/>
                  </a:lnTo>
                  <a:lnTo>
                    <a:pt x="25824" y="3321"/>
                  </a:lnTo>
                  <a:lnTo>
                    <a:pt x="12382" y="12382"/>
                  </a:lnTo>
                  <a:lnTo>
                    <a:pt x="3321" y="25824"/>
                  </a:lnTo>
                  <a:lnTo>
                    <a:pt x="0" y="42290"/>
                  </a:lnTo>
                  <a:lnTo>
                    <a:pt x="0" y="381253"/>
                  </a:lnTo>
                  <a:lnTo>
                    <a:pt x="3321" y="397720"/>
                  </a:lnTo>
                  <a:lnTo>
                    <a:pt x="12382" y="411162"/>
                  </a:lnTo>
                  <a:lnTo>
                    <a:pt x="25824" y="420223"/>
                  </a:lnTo>
                  <a:lnTo>
                    <a:pt x="42291" y="423544"/>
                  </a:lnTo>
                  <a:lnTo>
                    <a:pt x="1257046" y="423544"/>
                  </a:lnTo>
                  <a:lnTo>
                    <a:pt x="1273532" y="420223"/>
                  </a:lnTo>
                  <a:lnTo>
                    <a:pt x="1287018" y="411162"/>
                  </a:lnTo>
                  <a:lnTo>
                    <a:pt x="1296122" y="397720"/>
                  </a:lnTo>
                  <a:lnTo>
                    <a:pt x="1299464" y="381253"/>
                  </a:lnTo>
                  <a:lnTo>
                    <a:pt x="1299464" y="42290"/>
                  </a:lnTo>
                  <a:lnTo>
                    <a:pt x="1296122" y="25824"/>
                  </a:lnTo>
                  <a:lnTo>
                    <a:pt x="1287018" y="12382"/>
                  </a:lnTo>
                  <a:lnTo>
                    <a:pt x="1273532" y="3321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1980" y="4027043"/>
              <a:ext cx="1299845" cy="423545"/>
            </a:xfrm>
            <a:custGeom>
              <a:avLst/>
              <a:gdLst/>
              <a:ahLst/>
              <a:cxnLst/>
              <a:rect l="l" t="t" r="r" b="b"/>
              <a:pathLst>
                <a:path w="1299845" h="423545">
                  <a:moveTo>
                    <a:pt x="0" y="42290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1" y="0"/>
                  </a:lnTo>
                  <a:lnTo>
                    <a:pt x="1257046" y="0"/>
                  </a:lnTo>
                  <a:lnTo>
                    <a:pt x="1273532" y="3321"/>
                  </a:lnTo>
                  <a:lnTo>
                    <a:pt x="1287018" y="12382"/>
                  </a:lnTo>
                  <a:lnTo>
                    <a:pt x="1296122" y="25824"/>
                  </a:lnTo>
                  <a:lnTo>
                    <a:pt x="1299464" y="42290"/>
                  </a:lnTo>
                  <a:lnTo>
                    <a:pt x="1299464" y="381253"/>
                  </a:lnTo>
                  <a:lnTo>
                    <a:pt x="1296122" y="397720"/>
                  </a:lnTo>
                  <a:lnTo>
                    <a:pt x="1287018" y="411162"/>
                  </a:lnTo>
                  <a:lnTo>
                    <a:pt x="1273532" y="420223"/>
                  </a:lnTo>
                  <a:lnTo>
                    <a:pt x="1257046" y="423544"/>
                  </a:lnTo>
                  <a:lnTo>
                    <a:pt x="42291" y="423544"/>
                  </a:lnTo>
                  <a:lnTo>
                    <a:pt x="25824" y="420223"/>
                  </a:lnTo>
                  <a:lnTo>
                    <a:pt x="12382" y="411162"/>
                  </a:lnTo>
                  <a:lnTo>
                    <a:pt x="3321" y="397720"/>
                  </a:lnTo>
                  <a:lnTo>
                    <a:pt x="0" y="381253"/>
                  </a:lnTo>
                  <a:lnTo>
                    <a:pt x="0" y="4229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336" y="4477130"/>
              <a:ext cx="190626" cy="158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1980" y="4662424"/>
              <a:ext cx="1299845" cy="424180"/>
            </a:xfrm>
            <a:custGeom>
              <a:avLst/>
              <a:gdLst/>
              <a:ahLst/>
              <a:cxnLst/>
              <a:rect l="l" t="t" r="r" b="b"/>
              <a:pathLst>
                <a:path w="1299845" h="424179">
                  <a:moveTo>
                    <a:pt x="1257046" y="0"/>
                  </a:moveTo>
                  <a:lnTo>
                    <a:pt x="42291" y="0"/>
                  </a:lnTo>
                  <a:lnTo>
                    <a:pt x="25824" y="3341"/>
                  </a:lnTo>
                  <a:lnTo>
                    <a:pt x="12382" y="12445"/>
                  </a:lnTo>
                  <a:lnTo>
                    <a:pt x="3321" y="25931"/>
                  </a:lnTo>
                  <a:lnTo>
                    <a:pt x="0" y="42418"/>
                  </a:lnTo>
                  <a:lnTo>
                    <a:pt x="0" y="381253"/>
                  </a:lnTo>
                  <a:lnTo>
                    <a:pt x="3321" y="397793"/>
                  </a:lnTo>
                  <a:lnTo>
                    <a:pt x="12382" y="411273"/>
                  </a:lnTo>
                  <a:lnTo>
                    <a:pt x="25824" y="420348"/>
                  </a:lnTo>
                  <a:lnTo>
                    <a:pt x="42291" y="423671"/>
                  </a:lnTo>
                  <a:lnTo>
                    <a:pt x="1257046" y="423671"/>
                  </a:lnTo>
                  <a:lnTo>
                    <a:pt x="1273532" y="420348"/>
                  </a:lnTo>
                  <a:lnTo>
                    <a:pt x="1287018" y="411273"/>
                  </a:lnTo>
                  <a:lnTo>
                    <a:pt x="1296122" y="397793"/>
                  </a:lnTo>
                  <a:lnTo>
                    <a:pt x="1299464" y="381253"/>
                  </a:lnTo>
                  <a:lnTo>
                    <a:pt x="1299464" y="42418"/>
                  </a:lnTo>
                  <a:lnTo>
                    <a:pt x="1296122" y="25931"/>
                  </a:lnTo>
                  <a:lnTo>
                    <a:pt x="1287018" y="12445"/>
                  </a:lnTo>
                  <a:lnTo>
                    <a:pt x="1273532" y="3341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1980" y="4662424"/>
              <a:ext cx="1299845" cy="424180"/>
            </a:xfrm>
            <a:custGeom>
              <a:avLst/>
              <a:gdLst/>
              <a:ahLst/>
              <a:cxnLst/>
              <a:rect l="l" t="t" r="r" b="b"/>
              <a:pathLst>
                <a:path w="1299845" h="424179">
                  <a:moveTo>
                    <a:pt x="0" y="42418"/>
                  </a:moveTo>
                  <a:lnTo>
                    <a:pt x="3321" y="25931"/>
                  </a:lnTo>
                  <a:lnTo>
                    <a:pt x="12382" y="12445"/>
                  </a:lnTo>
                  <a:lnTo>
                    <a:pt x="25824" y="3341"/>
                  </a:lnTo>
                  <a:lnTo>
                    <a:pt x="42291" y="0"/>
                  </a:lnTo>
                  <a:lnTo>
                    <a:pt x="1257046" y="0"/>
                  </a:lnTo>
                  <a:lnTo>
                    <a:pt x="1273532" y="3341"/>
                  </a:lnTo>
                  <a:lnTo>
                    <a:pt x="1287018" y="12445"/>
                  </a:lnTo>
                  <a:lnTo>
                    <a:pt x="1296122" y="25931"/>
                  </a:lnTo>
                  <a:lnTo>
                    <a:pt x="1299464" y="42418"/>
                  </a:lnTo>
                  <a:lnTo>
                    <a:pt x="1299464" y="381253"/>
                  </a:lnTo>
                  <a:lnTo>
                    <a:pt x="1296122" y="397793"/>
                  </a:lnTo>
                  <a:lnTo>
                    <a:pt x="1287018" y="411273"/>
                  </a:lnTo>
                  <a:lnTo>
                    <a:pt x="1273532" y="420348"/>
                  </a:lnTo>
                  <a:lnTo>
                    <a:pt x="1257046" y="423671"/>
                  </a:lnTo>
                  <a:lnTo>
                    <a:pt x="42291" y="423671"/>
                  </a:lnTo>
                  <a:lnTo>
                    <a:pt x="25824" y="420348"/>
                  </a:lnTo>
                  <a:lnTo>
                    <a:pt x="12382" y="411273"/>
                  </a:lnTo>
                  <a:lnTo>
                    <a:pt x="3321" y="397793"/>
                  </a:lnTo>
                  <a:lnTo>
                    <a:pt x="0" y="381253"/>
                  </a:lnTo>
                  <a:lnTo>
                    <a:pt x="0" y="4241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6336" y="5112512"/>
              <a:ext cx="190626" cy="158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1980" y="5297932"/>
              <a:ext cx="1299845" cy="424180"/>
            </a:xfrm>
            <a:custGeom>
              <a:avLst/>
              <a:gdLst/>
              <a:ahLst/>
              <a:cxnLst/>
              <a:rect l="l" t="t" r="r" b="b"/>
              <a:pathLst>
                <a:path w="1299845" h="424179">
                  <a:moveTo>
                    <a:pt x="1257046" y="0"/>
                  </a:moveTo>
                  <a:lnTo>
                    <a:pt x="42291" y="0"/>
                  </a:lnTo>
                  <a:lnTo>
                    <a:pt x="25824" y="3321"/>
                  </a:lnTo>
                  <a:lnTo>
                    <a:pt x="12382" y="12382"/>
                  </a:lnTo>
                  <a:lnTo>
                    <a:pt x="3321" y="25824"/>
                  </a:lnTo>
                  <a:lnTo>
                    <a:pt x="0" y="42291"/>
                  </a:lnTo>
                  <a:lnTo>
                    <a:pt x="0" y="381215"/>
                  </a:lnTo>
                  <a:lnTo>
                    <a:pt x="3321" y="397702"/>
                  </a:lnTo>
                  <a:lnTo>
                    <a:pt x="12382" y="411165"/>
                  </a:lnTo>
                  <a:lnTo>
                    <a:pt x="25824" y="420242"/>
                  </a:lnTo>
                  <a:lnTo>
                    <a:pt x="42291" y="423570"/>
                  </a:lnTo>
                  <a:lnTo>
                    <a:pt x="1257046" y="423570"/>
                  </a:lnTo>
                  <a:lnTo>
                    <a:pt x="1273532" y="420242"/>
                  </a:lnTo>
                  <a:lnTo>
                    <a:pt x="1287018" y="411165"/>
                  </a:lnTo>
                  <a:lnTo>
                    <a:pt x="1296122" y="397702"/>
                  </a:lnTo>
                  <a:lnTo>
                    <a:pt x="1299464" y="381215"/>
                  </a:lnTo>
                  <a:lnTo>
                    <a:pt x="1299464" y="42291"/>
                  </a:lnTo>
                  <a:lnTo>
                    <a:pt x="1296122" y="25824"/>
                  </a:lnTo>
                  <a:lnTo>
                    <a:pt x="1287018" y="12382"/>
                  </a:lnTo>
                  <a:lnTo>
                    <a:pt x="1273532" y="3321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1980" y="5297932"/>
              <a:ext cx="1299845" cy="424180"/>
            </a:xfrm>
            <a:custGeom>
              <a:avLst/>
              <a:gdLst/>
              <a:ahLst/>
              <a:cxnLst/>
              <a:rect l="l" t="t" r="r" b="b"/>
              <a:pathLst>
                <a:path w="1299845" h="424179">
                  <a:moveTo>
                    <a:pt x="0" y="42291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1" y="0"/>
                  </a:lnTo>
                  <a:lnTo>
                    <a:pt x="1257046" y="0"/>
                  </a:lnTo>
                  <a:lnTo>
                    <a:pt x="1273532" y="3321"/>
                  </a:lnTo>
                  <a:lnTo>
                    <a:pt x="1287018" y="12382"/>
                  </a:lnTo>
                  <a:lnTo>
                    <a:pt x="1296122" y="25824"/>
                  </a:lnTo>
                  <a:lnTo>
                    <a:pt x="1299464" y="42291"/>
                  </a:lnTo>
                  <a:lnTo>
                    <a:pt x="1299464" y="381215"/>
                  </a:lnTo>
                  <a:lnTo>
                    <a:pt x="1296122" y="397702"/>
                  </a:lnTo>
                  <a:lnTo>
                    <a:pt x="1287018" y="411165"/>
                  </a:lnTo>
                  <a:lnTo>
                    <a:pt x="1273532" y="420242"/>
                  </a:lnTo>
                  <a:lnTo>
                    <a:pt x="1257046" y="423570"/>
                  </a:lnTo>
                  <a:lnTo>
                    <a:pt x="42291" y="423570"/>
                  </a:lnTo>
                  <a:lnTo>
                    <a:pt x="25824" y="420242"/>
                  </a:lnTo>
                  <a:lnTo>
                    <a:pt x="12382" y="411165"/>
                  </a:lnTo>
                  <a:lnTo>
                    <a:pt x="3321" y="397702"/>
                  </a:lnTo>
                  <a:lnTo>
                    <a:pt x="0" y="381215"/>
                  </a:lnTo>
                  <a:lnTo>
                    <a:pt x="0" y="4229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93260" y="2209800"/>
            <a:ext cx="1138555" cy="3477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rebuchet MS"/>
                <a:cs typeface="Trebuchet MS"/>
              </a:rPr>
              <a:t>Object</a:t>
            </a:r>
            <a:endParaRPr sz="180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231700"/>
              </a:lnSpc>
            </a:pPr>
            <a:r>
              <a:rPr sz="1800" spc="-35" dirty="0">
                <a:latin typeface="Trebuchet MS"/>
                <a:cs typeface="Trebuchet MS"/>
              </a:rPr>
              <a:t>Co</a:t>
            </a:r>
            <a:r>
              <a:rPr sz="1800" spc="-55" dirty="0">
                <a:latin typeface="Trebuchet MS"/>
                <a:cs typeface="Trebuchet MS"/>
              </a:rPr>
              <a:t>m</a:t>
            </a:r>
            <a:r>
              <a:rPr sz="1800" spc="-40" dirty="0">
                <a:latin typeface="Trebuchet MS"/>
                <a:cs typeface="Trebuchet MS"/>
              </a:rPr>
              <a:t>pon</a:t>
            </a:r>
            <a:r>
              <a:rPr sz="1800" spc="-45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nt  </a:t>
            </a:r>
            <a:r>
              <a:rPr sz="1800" spc="-60" dirty="0">
                <a:latin typeface="Trebuchet MS"/>
                <a:cs typeface="Trebuchet MS"/>
              </a:rPr>
              <a:t>Container  </a:t>
            </a:r>
            <a:r>
              <a:rPr sz="1800" spc="-40" dirty="0">
                <a:latin typeface="Trebuchet MS"/>
                <a:cs typeface="Trebuchet MS"/>
              </a:rPr>
              <a:t>Panel  </a:t>
            </a:r>
            <a:r>
              <a:rPr sz="1800" spc="-90" dirty="0">
                <a:latin typeface="Trebuchet MS"/>
                <a:cs typeface="Trebuchet MS"/>
              </a:rPr>
              <a:t>Applet  </a:t>
            </a:r>
            <a:r>
              <a:rPr sz="1800" spc="-110" dirty="0">
                <a:latin typeface="Trebuchet MS"/>
                <a:cs typeface="Trebuchet MS"/>
              </a:rPr>
              <a:t>JApplet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964" y="1122190"/>
            <a:ext cx="541464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+mn-lt"/>
              </a:rPr>
              <a:t>Life </a:t>
            </a:r>
            <a:r>
              <a:rPr b="1" spc="-15" dirty="0">
                <a:latin typeface="+mn-lt"/>
              </a:rPr>
              <a:t>Cycle </a:t>
            </a:r>
            <a:r>
              <a:rPr b="1" spc="35" dirty="0">
                <a:latin typeface="+mn-lt"/>
              </a:rPr>
              <a:t>of </a:t>
            </a:r>
            <a:r>
              <a:rPr b="1" spc="260" dirty="0">
                <a:latin typeface="+mn-lt"/>
              </a:rPr>
              <a:t>an</a:t>
            </a:r>
            <a:r>
              <a:rPr b="1" spc="-525" dirty="0">
                <a:latin typeface="+mn-lt"/>
              </a:rPr>
              <a:t> </a:t>
            </a:r>
            <a:r>
              <a:rPr b="1" spc="125" dirty="0">
                <a:latin typeface="+mn-lt"/>
              </a:rPr>
              <a:t>Applet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5</a:t>
            </a:fld>
            <a:endParaRPr spc="-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559746" y="2111819"/>
            <a:ext cx="2004060" cy="3618865"/>
            <a:chOff x="3559746" y="2111819"/>
            <a:chExt cx="2004060" cy="3618865"/>
          </a:xfrm>
        </p:grpSpPr>
        <p:sp>
          <p:nvSpPr>
            <p:cNvPr id="4" name="object 4"/>
            <p:cNvSpPr/>
            <p:nvPr/>
          </p:nvSpPr>
          <p:spPr>
            <a:xfrm>
              <a:off x="3567684" y="2119757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1936495" y="0"/>
                  </a:moveTo>
                  <a:lnTo>
                    <a:pt x="51435" y="0"/>
                  </a:lnTo>
                  <a:lnTo>
                    <a:pt x="31450" y="4036"/>
                  </a:lnTo>
                  <a:lnTo>
                    <a:pt x="15097" y="15049"/>
                  </a:lnTo>
                  <a:lnTo>
                    <a:pt x="4054" y="31396"/>
                  </a:lnTo>
                  <a:lnTo>
                    <a:pt x="0" y="51434"/>
                  </a:lnTo>
                  <a:lnTo>
                    <a:pt x="0" y="463168"/>
                  </a:lnTo>
                  <a:lnTo>
                    <a:pt x="4054" y="483227"/>
                  </a:lnTo>
                  <a:lnTo>
                    <a:pt x="15097" y="499617"/>
                  </a:lnTo>
                  <a:lnTo>
                    <a:pt x="31450" y="510674"/>
                  </a:lnTo>
                  <a:lnTo>
                    <a:pt x="51435" y="514730"/>
                  </a:lnTo>
                  <a:lnTo>
                    <a:pt x="1936495" y="514730"/>
                  </a:lnTo>
                  <a:lnTo>
                    <a:pt x="1956534" y="510674"/>
                  </a:lnTo>
                  <a:lnTo>
                    <a:pt x="1972881" y="499617"/>
                  </a:lnTo>
                  <a:lnTo>
                    <a:pt x="1983894" y="483227"/>
                  </a:lnTo>
                  <a:lnTo>
                    <a:pt x="1987930" y="463168"/>
                  </a:lnTo>
                  <a:lnTo>
                    <a:pt x="1987930" y="51434"/>
                  </a:lnTo>
                  <a:lnTo>
                    <a:pt x="1983894" y="31396"/>
                  </a:lnTo>
                  <a:lnTo>
                    <a:pt x="1972881" y="15049"/>
                  </a:lnTo>
                  <a:lnTo>
                    <a:pt x="1956534" y="4036"/>
                  </a:lnTo>
                  <a:lnTo>
                    <a:pt x="1936495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7684" y="2119757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0" y="51434"/>
                  </a:moveTo>
                  <a:lnTo>
                    <a:pt x="4054" y="31396"/>
                  </a:lnTo>
                  <a:lnTo>
                    <a:pt x="15097" y="15049"/>
                  </a:lnTo>
                  <a:lnTo>
                    <a:pt x="31450" y="4036"/>
                  </a:lnTo>
                  <a:lnTo>
                    <a:pt x="51435" y="0"/>
                  </a:lnTo>
                  <a:lnTo>
                    <a:pt x="1936495" y="0"/>
                  </a:lnTo>
                  <a:lnTo>
                    <a:pt x="1956534" y="4036"/>
                  </a:lnTo>
                  <a:lnTo>
                    <a:pt x="1972881" y="15049"/>
                  </a:lnTo>
                  <a:lnTo>
                    <a:pt x="1983894" y="31396"/>
                  </a:lnTo>
                  <a:lnTo>
                    <a:pt x="1987930" y="51434"/>
                  </a:lnTo>
                  <a:lnTo>
                    <a:pt x="1987930" y="463168"/>
                  </a:lnTo>
                  <a:lnTo>
                    <a:pt x="1983894" y="483227"/>
                  </a:lnTo>
                  <a:lnTo>
                    <a:pt x="1972881" y="499617"/>
                  </a:lnTo>
                  <a:lnTo>
                    <a:pt x="1956534" y="510674"/>
                  </a:lnTo>
                  <a:lnTo>
                    <a:pt x="1936495" y="514730"/>
                  </a:lnTo>
                  <a:lnTo>
                    <a:pt x="51435" y="514730"/>
                  </a:lnTo>
                  <a:lnTo>
                    <a:pt x="31450" y="510674"/>
                  </a:lnTo>
                  <a:lnTo>
                    <a:pt x="15097" y="499617"/>
                  </a:lnTo>
                  <a:lnTo>
                    <a:pt x="4054" y="483227"/>
                  </a:lnTo>
                  <a:lnTo>
                    <a:pt x="0" y="463168"/>
                  </a:lnTo>
                  <a:lnTo>
                    <a:pt x="0" y="5143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5889" y="2666619"/>
              <a:ext cx="231648" cy="193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7684" y="2891790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1936495" y="0"/>
                  </a:moveTo>
                  <a:lnTo>
                    <a:pt x="51435" y="0"/>
                  </a:lnTo>
                  <a:lnTo>
                    <a:pt x="31450" y="4036"/>
                  </a:lnTo>
                  <a:lnTo>
                    <a:pt x="15097" y="15049"/>
                  </a:lnTo>
                  <a:lnTo>
                    <a:pt x="4054" y="31396"/>
                  </a:lnTo>
                  <a:lnTo>
                    <a:pt x="0" y="51435"/>
                  </a:lnTo>
                  <a:lnTo>
                    <a:pt x="0" y="463169"/>
                  </a:lnTo>
                  <a:lnTo>
                    <a:pt x="4054" y="483207"/>
                  </a:lnTo>
                  <a:lnTo>
                    <a:pt x="15097" y="499554"/>
                  </a:lnTo>
                  <a:lnTo>
                    <a:pt x="31450" y="510567"/>
                  </a:lnTo>
                  <a:lnTo>
                    <a:pt x="51435" y="514604"/>
                  </a:lnTo>
                  <a:lnTo>
                    <a:pt x="1936495" y="514604"/>
                  </a:lnTo>
                  <a:lnTo>
                    <a:pt x="1956534" y="510567"/>
                  </a:lnTo>
                  <a:lnTo>
                    <a:pt x="1972881" y="499554"/>
                  </a:lnTo>
                  <a:lnTo>
                    <a:pt x="1983894" y="483207"/>
                  </a:lnTo>
                  <a:lnTo>
                    <a:pt x="1987930" y="463169"/>
                  </a:lnTo>
                  <a:lnTo>
                    <a:pt x="1987930" y="51435"/>
                  </a:lnTo>
                  <a:lnTo>
                    <a:pt x="1983894" y="31396"/>
                  </a:lnTo>
                  <a:lnTo>
                    <a:pt x="1972881" y="15049"/>
                  </a:lnTo>
                  <a:lnTo>
                    <a:pt x="1956534" y="4036"/>
                  </a:lnTo>
                  <a:lnTo>
                    <a:pt x="1936495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7684" y="2891790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0" y="51435"/>
                  </a:moveTo>
                  <a:lnTo>
                    <a:pt x="4054" y="31396"/>
                  </a:lnTo>
                  <a:lnTo>
                    <a:pt x="15097" y="15049"/>
                  </a:lnTo>
                  <a:lnTo>
                    <a:pt x="31450" y="4036"/>
                  </a:lnTo>
                  <a:lnTo>
                    <a:pt x="51435" y="0"/>
                  </a:lnTo>
                  <a:lnTo>
                    <a:pt x="1936495" y="0"/>
                  </a:lnTo>
                  <a:lnTo>
                    <a:pt x="1956534" y="4036"/>
                  </a:lnTo>
                  <a:lnTo>
                    <a:pt x="1972881" y="15049"/>
                  </a:lnTo>
                  <a:lnTo>
                    <a:pt x="1983894" y="31396"/>
                  </a:lnTo>
                  <a:lnTo>
                    <a:pt x="1987930" y="51435"/>
                  </a:lnTo>
                  <a:lnTo>
                    <a:pt x="1987930" y="463169"/>
                  </a:lnTo>
                  <a:lnTo>
                    <a:pt x="1983894" y="483207"/>
                  </a:lnTo>
                  <a:lnTo>
                    <a:pt x="1972881" y="499554"/>
                  </a:lnTo>
                  <a:lnTo>
                    <a:pt x="1956534" y="510567"/>
                  </a:lnTo>
                  <a:lnTo>
                    <a:pt x="1936495" y="514604"/>
                  </a:lnTo>
                  <a:lnTo>
                    <a:pt x="51435" y="514604"/>
                  </a:lnTo>
                  <a:lnTo>
                    <a:pt x="31450" y="510567"/>
                  </a:lnTo>
                  <a:lnTo>
                    <a:pt x="15097" y="499554"/>
                  </a:lnTo>
                  <a:lnTo>
                    <a:pt x="4054" y="483207"/>
                  </a:lnTo>
                  <a:lnTo>
                    <a:pt x="0" y="463169"/>
                  </a:lnTo>
                  <a:lnTo>
                    <a:pt x="0" y="514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45889" y="3438652"/>
              <a:ext cx="231648" cy="192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7684" y="3663823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1936495" y="0"/>
                  </a:moveTo>
                  <a:lnTo>
                    <a:pt x="51435" y="0"/>
                  </a:lnTo>
                  <a:lnTo>
                    <a:pt x="31450" y="4036"/>
                  </a:lnTo>
                  <a:lnTo>
                    <a:pt x="15097" y="15049"/>
                  </a:lnTo>
                  <a:lnTo>
                    <a:pt x="4054" y="31396"/>
                  </a:lnTo>
                  <a:lnTo>
                    <a:pt x="0" y="51434"/>
                  </a:lnTo>
                  <a:lnTo>
                    <a:pt x="0" y="463169"/>
                  </a:lnTo>
                  <a:lnTo>
                    <a:pt x="4054" y="483207"/>
                  </a:lnTo>
                  <a:lnTo>
                    <a:pt x="15097" y="499554"/>
                  </a:lnTo>
                  <a:lnTo>
                    <a:pt x="31450" y="510567"/>
                  </a:lnTo>
                  <a:lnTo>
                    <a:pt x="51435" y="514603"/>
                  </a:lnTo>
                  <a:lnTo>
                    <a:pt x="1936495" y="514603"/>
                  </a:lnTo>
                  <a:lnTo>
                    <a:pt x="1956534" y="510567"/>
                  </a:lnTo>
                  <a:lnTo>
                    <a:pt x="1972881" y="499554"/>
                  </a:lnTo>
                  <a:lnTo>
                    <a:pt x="1983894" y="483207"/>
                  </a:lnTo>
                  <a:lnTo>
                    <a:pt x="1987930" y="463169"/>
                  </a:lnTo>
                  <a:lnTo>
                    <a:pt x="1987930" y="51434"/>
                  </a:lnTo>
                  <a:lnTo>
                    <a:pt x="1983894" y="31396"/>
                  </a:lnTo>
                  <a:lnTo>
                    <a:pt x="1972881" y="15049"/>
                  </a:lnTo>
                  <a:lnTo>
                    <a:pt x="1956534" y="4036"/>
                  </a:lnTo>
                  <a:lnTo>
                    <a:pt x="1936495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7684" y="3663823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0" y="51434"/>
                  </a:moveTo>
                  <a:lnTo>
                    <a:pt x="4054" y="31396"/>
                  </a:lnTo>
                  <a:lnTo>
                    <a:pt x="15097" y="15049"/>
                  </a:lnTo>
                  <a:lnTo>
                    <a:pt x="31450" y="4036"/>
                  </a:lnTo>
                  <a:lnTo>
                    <a:pt x="51435" y="0"/>
                  </a:lnTo>
                  <a:lnTo>
                    <a:pt x="1936495" y="0"/>
                  </a:lnTo>
                  <a:lnTo>
                    <a:pt x="1956534" y="4036"/>
                  </a:lnTo>
                  <a:lnTo>
                    <a:pt x="1972881" y="15049"/>
                  </a:lnTo>
                  <a:lnTo>
                    <a:pt x="1983894" y="31396"/>
                  </a:lnTo>
                  <a:lnTo>
                    <a:pt x="1987930" y="51434"/>
                  </a:lnTo>
                  <a:lnTo>
                    <a:pt x="1987930" y="463169"/>
                  </a:lnTo>
                  <a:lnTo>
                    <a:pt x="1983894" y="483207"/>
                  </a:lnTo>
                  <a:lnTo>
                    <a:pt x="1972881" y="499554"/>
                  </a:lnTo>
                  <a:lnTo>
                    <a:pt x="1956534" y="510567"/>
                  </a:lnTo>
                  <a:lnTo>
                    <a:pt x="1936495" y="514603"/>
                  </a:lnTo>
                  <a:lnTo>
                    <a:pt x="51435" y="514603"/>
                  </a:lnTo>
                  <a:lnTo>
                    <a:pt x="31450" y="510567"/>
                  </a:lnTo>
                  <a:lnTo>
                    <a:pt x="15097" y="499554"/>
                  </a:lnTo>
                  <a:lnTo>
                    <a:pt x="4054" y="483207"/>
                  </a:lnTo>
                  <a:lnTo>
                    <a:pt x="0" y="463169"/>
                  </a:lnTo>
                  <a:lnTo>
                    <a:pt x="0" y="51434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5889" y="4210685"/>
              <a:ext cx="231648" cy="192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7684" y="4435855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1936495" y="0"/>
                  </a:moveTo>
                  <a:lnTo>
                    <a:pt x="51435" y="0"/>
                  </a:lnTo>
                  <a:lnTo>
                    <a:pt x="31450" y="4036"/>
                  </a:lnTo>
                  <a:lnTo>
                    <a:pt x="15097" y="15049"/>
                  </a:lnTo>
                  <a:lnTo>
                    <a:pt x="4054" y="31396"/>
                  </a:lnTo>
                  <a:lnTo>
                    <a:pt x="0" y="51435"/>
                  </a:lnTo>
                  <a:lnTo>
                    <a:pt x="0" y="463169"/>
                  </a:lnTo>
                  <a:lnTo>
                    <a:pt x="4054" y="483207"/>
                  </a:lnTo>
                  <a:lnTo>
                    <a:pt x="15097" y="499554"/>
                  </a:lnTo>
                  <a:lnTo>
                    <a:pt x="31450" y="510567"/>
                  </a:lnTo>
                  <a:lnTo>
                    <a:pt x="51435" y="514604"/>
                  </a:lnTo>
                  <a:lnTo>
                    <a:pt x="1936495" y="514604"/>
                  </a:lnTo>
                  <a:lnTo>
                    <a:pt x="1956534" y="510567"/>
                  </a:lnTo>
                  <a:lnTo>
                    <a:pt x="1972881" y="499554"/>
                  </a:lnTo>
                  <a:lnTo>
                    <a:pt x="1983894" y="483207"/>
                  </a:lnTo>
                  <a:lnTo>
                    <a:pt x="1987930" y="463169"/>
                  </a:lnTo>
                  <a:lnTo>
                    <a:pt x="1987930" y="51435"/>
                  </a:lnTo>
                  <a:lnTo>
                    <a:pt x="1983894" y="31396"/>
                  </a:lnTo>
                  <a:lnTo>
                    <a:pt x="1972881" y="15049"/>
                  </a:lnTo>
                  <a:lnTo>
                    <a:pt x="1956534" y="4036"/>
                  </a:lnTo>
                  <a:lnTo>
                    <a:pt x="1936495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7684" y="4435855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0" y="51435"/>
                  </a:moveTo>
                  <a:lnTo>
                    <a:pt x="4054" y="31396"/>
                  </a:lnTo>
                  <a:lnTo>
                    <a:pt x="15097" y="15049"/>
                  </a:lnTo>
                  <a:lnTo>
                    <a:pt x="31450" y="4036"/>
                  </a:lnTo>
                  <a:lnTo>
                    <a:pt x="51435" y="0"/>
                  </a:lnTo>
                  <a:lnTo>
                    <a:pt x="1936495" y="0"/>
                  </a:lnTo>
                  <a:lnTo>
                    <a:pt x="1956534" y="4036"/>
                  </a:lnTo>
                  <a:lnTo>
                    <a:pt x="1972881" y="15049"/>
                  </a:lnTo>
                  <a:lnTo>
                    <a:pt x="1983894" y="31396"/>
                  </a:lnTo>
                  <a:lnTo>
                    <a:pt x="1987930" y="51435"/>
                  </a:lnTo>
                  <a:lnTo>
                    <a:pt x="1987930" y="463169"/>
                  </a:lnTo>
                  <a:lnTo>
                    <a:pt x="1983894" y="483207"/>
                  </a:lnTo>
                  <a:lnTo>
                    <a:pt x="1972881" y="499554"/>
                  </a:lnTo>
                  <a:lnTo>
                    <a:pt x="1956534" y="510567"/>
                  </a:lnTo>
                  <a:lnTo>
                    <a:pt x="1936495" y="514604"/>
                  </a:lnTo>
                  <a:lnTo>
                    <a:pt x="51435" y="514604"/>
                  </a:lnTo>
                  <a:lnTo>
                    <a:pt x="31450" y="510567"/>
                  </a:lnTo>
                  <a:lnTo>
                    <a:pt x="15097" y="499554"/>
                  </a:lnTo>
                  <a:lnTo>
                    <a:pt x="4054" y="483207"/>
                  </a:lnTo>
                  <a:lnTo>
                    <a:pt x="0" y="463169"/>
                  </a:lnTo>
                  <a:lnTo>
                    <a:pt x="0" y="514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5889" y="4982591"/>
              <a:ext cx="231648" cy="193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7684" y="5207761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1936495" y="0"/>
                  </a:moveTo>
                  <a:lnTo>
                    <a:pt x="51435" y="0"/>
                  </a:lnTo>
                  <a:lnTo>
                    <a:pt x="31450" y="4056"/>
                  </a:lnTo>
                  <a:lnTo>
                    <a:pt x="15097" y="15112"/>
                  </a:lnTo>
                  <a:lnTo>
                    <a:pt x="4054" y="31503"/>
                  </a:lnTo>
                  <a:lnTo>
                    <a:pt x="0" y="51562"/>
                  </a:lnTo>
                  <a:lnTo>
                    <a:pt x="0" y="463270"/>
                  </a:lnTo>
                  <a:lnTo>
                    <a:pt x="4054" y="483302"/>
                  </a:lnTo>
                  <a:lnTo>
                    <a:pt x="15097" y="499659"/>
                  </a:lnTo>
                  <a:lnTo>
                    <a:pt x="31450" y="510687"/>
                  </a:lnTo>
                  <a:lnTo>
                    <a:pt x="51435" y="514731"/>
                  </a:lnTo>
                  <a:lnTo>
                    <a:pt x="1936495" y="514731"/>
                  </a:lnTo>
                  <a:lnTo>
                    <a:pt x="1956534" y="510687"/>
                  </a:lnTo>
                  <a:lnTo>
                    <a:pt x="1972881" y="499659"/>
                  </a:lnTo>
                  <a:lnTo>
                    <a:pt x="1983894" y="483302"/>
                  </a:lnTo>
                  <a:lnTo>
                    <a:pt x="1987930" y="463270"/>
                  </a:lnTo>
                  <a:lnTo>
                    <a:pt x="1987930" y="51562"/>
                  </a:lnTo>
                  <a:lnTo>
                    <a:pt x="1983894" y="31503"/>
                  </a:lnTo>
                  <a:lnTo>
                    <a:pt x="1972881" y="15112"/>
                  </a:lnTo>
                  <a:lnTo>
                    <a:pt x="1956534" y="4056"/>
                  </a:lnTo>
                  <a:lnTo>
                    <a:pt x="1936495" y="0"/>
                  </a:lnTo>
                  <a:close/>
                </a:path>
              </a:pathLst>
            </a:custGeom>
            <a:solidFill>
              <a:srgbClr val="FC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7684" y="5207761"/>
              <a:ext cx="1988185" cy="514984"/>
            </a:xfrm>
            <a:custGeom>
              <a:avLst/>
              <a:gdLst/>
              <a:ahLst/>
              <a:cxnLst/>
              <a:rect l="l" t="t" r="r" b="b"/>
              <a:pathLst>
                <a:path w="1988185" h="514985">
                  <a:moveTo>
                    <a:pt x="0" y="51562"/>
                  </a:moveTo>
                  <a:lnTo>
                    <a:pt x="4054" y="31503"/>
                  </a:lnTo>
                  <a:lnTo>
                    <a:pt x="15097" y="15112"/>
                  </a:lnTo>
                  <a:lnTo>
                    <a:pt x="31450" y="4056"/>
                  </a:lnTo>
                  <a:lnTo>
                    <a:pt x="51435" y="0"/>
                  </a:lnTo>
                  <a:lnTo>
                    <a:pt x="1936495" y="0"/>
                  </a:lnTo>
                  <a:lnTo>
                    <a:pt x="1956534" y="4056"/>
                  </a:lnTo>
                  <a:lnTo>
                    <a:pt x="1972881" y="15112"/>
                  </a:lnTo>
                  <a:lnTo>
                    <a:pt x="1983894" y="31503"/>
                  </a:lnTo>
                  <a:lnTo>
                    <a:pt x="1987930" y="51562"/>
                  </a:lnTo>
                  <a:lnTo>
                    <a:pt x="1987930" y="463270"/>
                  </a:lnTo>
                  <a:lnTo>
                    <a:pt x="1983894" y="483302"/>
                  </a:lnTo>
                  <a:lnTo>
                    <a:pt x="1972881" y="499659"/>
                  </a:lnTo>
                  <a:lnTo>
                    <a:pt x="1956534" y="510687"/>
                  </a:lnTo>
                  <a:lnTo>
                    <a:pt x="1936495" y="514731"/>
                  </a:lnTo>
                  <a:lnTo>
                    <a:pt x="51435" y="514731"/>
                  </a:lnTo>
                  <a:lnTo>
                    <a:pt x="31450" y="510687"/>
                  </a:lnTo>
                  <a:lnTo>
                    <a:pt x="15097" y="499659"/>
                  </a:lnTo>
                  <a:lnTo>
                    <a:pt x="4054" y="483302"/>
                  </a:lnTo>
                  <a:lnTo>
                    <a:pt x="0" y="463270"/>
                  </a:lnTo>
                  <a:lnTo>
                    <a:pt x="0" y="5156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39439" y="2249805"/>
            <a:ext cx="184531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algn="just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Applet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initialized</a:t>
            </a:r>
            <a:endParaRPr sz="1800" dirty="0">
              <a:latin typeface="Trebuchet MS"/>
              <a:cs typeface="Trebuchet MS"/>
            </a:endParaRPr>
          </a:p>
          <a:p>
            <a:pPr marL="12700" marR="5080" indent="126364" algn="just">
              <a:lnSpc>
                <a:spcPct val="281500"/>
              </a:lnSpc>
            </a:pPr>
            <a:r>
              <a:rPr sz="1800" spc="-90" dirty="0">
                <a:latin typeface="Trebuchet MS"/>
                <a:cs typeface="Trebuchet MS"/>
              </a:rPr>
              <a:t>Applet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5" dirty="0">
                <a:latin typeface="Trebuchet MS"/>
                <a:cs typeface="Trebuchet MS"/>
              </a:rPr>
              <a:t>started  </a:t>
            </a:r>
            <a:r>
              <a:rPr sz="1800" spc="-90" dirty="0">
                <a:latin typeface="Trebuchet MS"/>
                <a:cs typeface="Trebuchet MS"/>
              </a:rPr>
              <a:t>Applet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65" dirty="0">
                <a:latin typeface="Trebuchet MS"/>
                <a:cs typeface="Trebuchet MS"/>
              </a:rPr>
              <a:t>painted  </a:t>
            </a:r>
            <a:r>
              <a:rPr sz="1800" spc="-90" dirty="0">
                <a:latin typeface="Trebuchet MS"/>
                <a:cs typeface="Trebuchet MS"/>
              </a:rPr>
              <a:t>Applet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40" dirty="0">
                <a:latin typeface="Trebuchet MS"/>
                <a:cs typeface="Trebuchet MS"/>
              </a:rPr>
              <a:t>stopped  </a:t>
            </a:r>
            <a:r>
              <a:rPr sz="1800" spc="-90" dirty="0">
                <a:latin typeface="Trebuchet MS"/>
                <a:cs typeface="Trebuchet MS"/>
              </a:rPr>
              <a:t>Applet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destroyed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144257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400" b="1" spc="-50" dirty="0"/>
              <a:t>Life </a:t>
            </a:r>
            <a:r>
              <a:rPr sz="4400" b="1" spc="-20" dirty="0"/>
              <a:t>Cycle </a:t>
            </a:r>
            <a:r>
              <a:rPr sz="4400" b="1" spc="170" dirty="0"/>
              <a:t>Methods </a:t>
            </a:r>
            <a:r>
              <a:rPr sz="4400" b="1" spc="75" dirty="0"/>
              <a:t>for</a:t>
            </a:r>
            <a:r>
              <a:rPr sz="4400" b="1" spc="-580" dirty="0"/>
              <a:t> </a:t>
            </a:r>
            <a:r>
              <a:rPr sz="4400" b="1" spc="114" dirty="0"/>
              <a:t>Applet</a:t>
            </a:r>
            <a:endParaRPr sz="4400" b="1" dirty="0"/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65" dirty="0"/>
              <a:t>(java.applet.Applet</a:t>
            </a:r>
            <a:r>
              <a:rPr sz="2800" b="1" spc="-155" dirty="0"/>
              <a:t> </a:t>
            </a:r>
            <a:r>
              <a:rPr sz="2800" b="1" spc="40" dirty="0"/>
              <a:t>class)</a:t>
            </a:r>
            <a:endParaRPr sz="28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6</a:t>
            </a:fld>
            <a:endParaRPr spc="-1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86533"/>
              </p:ext>
            </p:extLst>
          </p:nvPr>
        </p:nvGraphicFramePr>
        <p:xfrm>
          <a:off x="762000" y="1729154"/>
          <a:ext cx="7381876" cy="462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938"/>
                <a:gridCol w="3690938"/>
              </a:tblGrid>
              <a:tr h="457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998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</a:tr>
              <a:tr h="7889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init()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initialized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Applet.  It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invoked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180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once.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  <a:tr h="14652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0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start()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73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Invoked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after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init() 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browser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maximized.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 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start 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Applet.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</a:tr>
              <a:tr h="11270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stop()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607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stop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Applet. It</a:t>
                      </a:r>
                      <a:r>
                        <a:rPr sz="1800" spc="-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invoked when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Applet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stop 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browser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minimized.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  <a:tr h="788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destroy()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43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destroy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Applet.</a:t>
                      </a:r>
                      <a:r>
                        <a:rPr sz="180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It 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invoked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once.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117" y="886713"/>
            <a:ext cx="6504940" cy="101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latin typeface="+mn-lt"/>
              </a:rPr>
              <a:t>Life </a:t>
            </a:r>
            <a:r>
              <a:rPr sz="4000" b="1" spc="-20" dirty="0">
                <a:latin typeface="+mn-lt"/>
              </a:rPr>
              <a:t>Cycle </a:t>
            </a:r>
            <a:r>
              <a:rPr sz="4000" b="1" spc="170" dirty="0">
                <a:latin typeface="+mn-lt"/>
              </a:rPr>
              <a:t>Methods </a:t>
            </a:r>
            <a:r>
              <a:rPr sz="4000" b="1" spc="75" dirty="0">
                <a:latin typeface="+mn-lt"/>
              </a:rPr>
              <a:t>for</a:t>
            </a:r>
            <a:r>
              <a:rPr sz="4000" b="1" spc="-580" dirty="0">
                <a:latin typeface="+mn-lt"/>
              </a:rPr>
              <a:t> </a:t>
            </a:r>
            <a:r>
              <a:rPr sz="4000" b="1" spc="114" dirty="0">
                <a:latin typeface="+mn-lt"/>
              </a:rPr>
              <a:t>Applet</a:t>
            </a:r>
            <a:endParaRPr sz="4000" b="1" dirty="0"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latin typeface="+mn-lt"/>
              </a:rPr>
              <a:t>(java.awt.Graphics</a:t>
            </a:r>
            <a:r>
              <a:rPr sz="2400" b="1" spc="-105" dirty="0">
                <a:latin typeface="+mn-lt"/>
              </a:rPr>
              <a:t> </a:t>
            </a:r>
            <a:r>
              <a:rPr sz="2400" b="1" spc="40" dirty="0">
                <a:latin typeface="+mn-lt"/>
              </a:rPr>
              <a:t>class)</a:t>
            </a:r>
            <a:endParaRPr sz="2400" b="1" dirty="0">
              <a:latin typeface="+mn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7</a:t>
            </a:fld>
            <a:endParaRPr spc="-1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79948"/>
              </p:ext>
            </p:extLst>
          </p:nvPr>
        </p:nvGraphicFramePr>
        <p:xfrm>
          <a:off x="533400" y="2667000"/>
          <a:ext cx="7806056" cy="299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028"/>
                <a:gridCol w="3903028"/>
              </a:tblGrid>
              <a:tr h="605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  <a:tc>
                  <a:txBody>
                    <a:bodyPr/>
                    <a:lstStyle/>
                    <a:p>
                      <a:pPr marL="998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9F22"/>
                    </a:solidFill>
                  </a:tcPr>
                </a:tc>
              </a:tr>
              <a:tr h="23872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2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paint(Graphics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g)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08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paint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Applet. It  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provides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Graphics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class 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object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that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used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for 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drawing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oval,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rectangle,</a:t>
                      </a:r>
                      <a:r>
                        <a:rPr sz="18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arc  </a:t>
                      </a:r>
                      <a:r>
                        <a:rPr sz="1800" spc="-125" dirty="0">
                          <a:latin typeface="Trebuchet MS"/>
                          <a:cs typeface="Trebuchet MS"/>
                        </a:rPr>
                        <a:t>etc.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157" y="685800"/>
            <a:ext cx="54387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10" dirty="0"/>
              <a:t>How</a:t>
            </a:r>
            <a:r>
              <a:rPr sz="4000" b="1" spc="-155" dirty="0"/>
              <a:t> </a:t>
            </a:r>
            <a:r>
              <a:rPr sz="4000" b="1" spc="225" dirty="0"/>
              <a:t>to</a:t>
            </a:r>
            <a:r>
              <a:rPr sz="4000" b="1" spc="-210" dirty="0"/>
              <a:t> </a:t>
            </a:r>
            <a:r>
              <a:rPr sz="4000" b="1" spc="290" dirty="0"/>
              <a:t>run</a:t>
            </a:r>
            <a:r>
              <a:rPr sz="4000" b="1" spc="-195" dirty="0"/>
              <a:t> </a:t>
            </a:r>
            <a:r>
              <a:rPr sz="4000" b="1" spc="260" dirty="0"/>
              <a:t>an</a:t>
            </a:r>
            <a:r>
              <a:rPr sz="4000" b="1" spc="-155" dirty="0"/>
              <a:t> </a:t>
            </a:r>
            <a:r>
              <a:rPr sz="4000" b="1" spc="100" dirty="0"/>
              <a:t>Applet?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8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070607"/>
            <a:ext cx="7620000" cy="284116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0" dirty="0" smtClean="0">
                <a:latin typeface="Trebuchet MS"/>
                <a:cs typeface="Trebuchet MS"/>
              </a:rPr>
              <a:t>By </a:t>
            </a:r>
            <a:r>
              <a:rPr sz="2400" b="1" spc="-110" dirty="0">
                <a:latin typeface="Trebuchet MS"/>
                <a:cs typeface="Trebuchet MS"/>
              </a:rPr>
              <a:t>html</a:t>
            </a:r>
            <a:r>
              <a:rPr sz="2400" b="1" spc="-430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file</a:t>
            </a:r>
            <a:endParaRPr sz="2400" b="1" dirty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AA2B1E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800" spc="-210" dirty="0">
                <a:latin typeface="Trebuchet MS"/>
                <a:cs typeface="Trebuchet MS"/>
              </a:rPr>
              <a:t>To </a:t>
            </a:r>
            <a:r>
              <a:rPr sz="2800" spc="-105" dirty="0">
                <a:latin typeface="Trebuchet MS"/>
                <a:cs typeface="Trebuchet MS"/>
              </a:rPr>
              <a:t>execute </a:t>
            </a:r>
            <a:r>
              <a:rPr sz="2800" spc="-114" dirty="0">
                <a:latin typeface="Trebuchet MS"/>
                <a:cs typeface="Trebuchet MS"/>
              </a:rPr>
              <a:t>the applet </a:t>
            </a:r>
            <a:r>
              <a:rPr sz="2800" spc="-120" dirty="0">
                <a:latin typeface="Trebuchet MS"/>
                <a:cs typeface="Trebuchet MS"/>
              </a:rPr>
              <a:t>by </a:t>
            </a:r>
            <a:r>
              <a:rPr sz="2800" spc="-145" dirty="0">
                <a:latin typeface="Trebuchet MS"/>
                <a:cs typeface="Trebuchet MS"/>
              </a:rPr>
              <a:t>html </a:t>
            </a:r>
            <a:r>
              <a:rPr sz="2800" spc="-195" dirty="0">
                <a:latin typeface="Trebuchet MS"/>
                <a:cs typeface="Trebuchet MS"/>
              </a:rPr>
              <a:t>file, </a:t>
            </a:r>
            <a:r>
              <a:rPr sz="2800" spc="-95" dirty="0">
                <a:latin typeface="Trebuchet MS"/>
                <a:cs typeface="Trebuchet MS"/>
              </a:rPr>
              <a:t>create </a:t>
            </a:r>
            <a:r>
              <a:rPr sz="2800" spc="5" dirty="0">
                <a:latin typeface="Trebuchet MS"/>
                <a:cs typeface="Trebuchet MS"/>
              </a:rPr>
              <a:t>an  </a:t>
            </a:r>
            <a:r>
              <a:rPr sz="2800" spc="-110" dirty="0">
                <a:latin typeface="Trebuchet MS"/>
                <a:cs typeface="Trebuchet MS"/>
              </a:rPr>
              <a:t>applet </a:t>
            </a:r>
            <a:r>
              <a:rPr sz="2800" spc="-10" dirty="0">
                <a:latin typeface="Trebuchet MS"/>
                <a:cs typeface="Trebuchet MS"/>
              </a:rPr>
              <a:t>and </a:t>
            </a:r>
            <a:r>
              <a:rPr sz="2800" spc="-85" dirty="0">
                <a:latin typeface="Trebuchet MS"/>
                <a:cs typeface="Trebuchet MS"/>
              </a:rPr>
              <a:t>compile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245" dirty="0">
                <a:latin typeface="Trebuchet MS"/>
                <a:cs typeface="Trebuchet MS"/>
              </a:rPr>
              <a:t>it.</a:t>
            </a:r>
            <a:endParaRPr sz="2800" dirty="0">
              <a:latin typeface="Trebuchet MS"/>
              <a:cs typeface="Trebuchet MS"/>
            </a:endParaRPr>
          </a:p>
          <a:p>
            <a:pPr marL="469900" marR="132080" indent="-457200">
              <a:lnSpc>
                <a:spcPct val="100000"/>
              </a:lnSpc>
              <a:spcBef>
                <a:spcPts val="580"/>
              </a:spcBef>
              <a:buClr>
                <a:srgbClr val="AA2B1E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800" spc="-175" dirty="0">
                <a:latin typeface="Trebuchet MS"/>
                <a:cs typeface="Trebuchet MS"/>
              </a:rPr>
              <a:t>After </a:t>
            </a:r>
            <a:r>
              <a:rPr sz="2800" spc="-140" dirty="0">
                <a:latin typeface="Trebuchet MS"/>
                <a:cs typeface="Trebuchet MS"/>
              </a:rPr>
              <a:t>that </a:t>
            </a:r>
            <a:r>
              <a:rPr sz="2800" spc="-95" dirty="0">
                <a:latin typeface="Trebuchet MS"/>
                <a:cs typeface="Trebuchet MS"/>
              </a:rPr>
              <a:t>create </a:t>
            </a:r>
            <a:r>
              <a:rPr sz="2800" spc="10" dirty="0">
                <a:latin typeface="Trebuchet MS"/>
                <a:cs typeface="Trebuchet MS"/>
              </a:rPr>
              <a:t>an </a:t>
            </a:r>
            <a:r>
              <a:rPr sz="2800" spc="-145" dirty="0">
                <a:latin typeface="Trebuchet MS"/>
                <a:cs typeface="Trebuchet MS"/>
              </a:rPr>
              <a:t>html </a:t>
            </a:r>
            <a:r>
              <a:rPr sz="2800" spc="-175" dirty="0">
                <a:latin typeface="Trebuchet MS"/>
                <a:cs typeface="Trebuchet MS"/>
              </a:rPr>
              <a:t>file </a:t>
            </a:r>
            <a:r>
              <a:rPr sz="2800" spc="-10" dirty="0">
                <a:latin typeface="Trebuchet MS"/>
                <a:cs typeface="Trebuchet MS"/>
              </a:rPr>
              <a:t>and </a:t>
            </a:r>
            <a:r>
              <a:rPr sz="2800" spc="-55" dirty="0">
                <a:latin typeface="Trebuchet MS"/>
                <a:cs typeface="Trebuchet MS"/>
              </a:rPr>
              <a:t>place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the  applet </a:t>
            </a:r>
            <a:r>
              <a:rPr sz="2800" spc="-30" dirty="0">
                <a:latin typeface="Trebuchet MS"/>
                <a:cs typeface="Trebuchet MS"/>
              </a:rPr>
              <a:t>code </a:t>
            </a:r>
            <a:r>
              <a:rPr sz="2800" spc="-95" dirty="0">
                <a:latin typeface="Trebuchet MS"/>
                <a:cs typeface="Trebuchet MS"/>
              </a:rPr>
              <a:t>in </a:t>
            </a:r>
            <a:r>
              <a:rPr sz="2800" spc="-145" dirty="0">
                <a:latin typeface="Trebuchet MS"/>
                <a:cs typeface="Trebuchet MS"/>
              </a:rPr>
              <a:t>html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file.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AA2B1E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800" spc="-75" dirty="0">
                <a:latin typeface="Trebuchet MS"/>
                <a:cs typeface="Trebuchet MS"/>
              </a:rPr>
              <a:t>Now </a:t>
            </a:r>
            <a:r>
              <a:rPr sz="2800" spc="-85" dirty="0">
                <a:latin typeface="Trebuchet MS"/>
                <a:cs typeface="Trebuchet MS"/>
              </a:rPr>
              <a:t>click </a:t>
            </a:r>
            <a:r>
              <a:rPr sz="2800" spc="-114" dirty="0">
                <a:latin typeface="Trebuchet MS"/>
                <a:cs typeface="Trebuchet MS"/>
              </a:rPr>
              <a:t>the </a:t>
            </a:r>
            <a:r>
              <a:rPr sz="2800" spc="-145" dirty="0">
                <a:latin typeface="Trebuchet MS"/>
                <a:cs typeface="Trebuchet MS"/>
              </a:rPr>
              <a:t>html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file.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26654"/>
            <a:ext cx="62630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10" dirty="0">
                <a:latin typeface="+mn-lt"/>
              </a:rPr>
              <a:t>How</a:t>
            </a:r>
            <a:r>
              <a:rPr sz="3600" b="1" spc="-150" dirty="0">
                <a:latin typeface="+mn-lt"/>
              </a:rPr>
              <a:t> </a:t>
            </a:r>
            <a:r>
              <a:rPr sz="3600" b="1" spc="225" dirty="0">
                <a:latin typeface="+mn-lt"/>
              </a:rPr>
              <a:t>to</a:t>
            </a:r>
            <a:r>
              <a:rPr sz="3600" b="1" spc="-200" dirty="0">
                <a:latin typeface="+mn-lt"/>
              </a:rPr>
              <a:t> </a:t>
            </a:r>
            <a:r>
              <a:rPr sz="3600" b="1" spc="290" dirty="0">
                <a:latin typeface="+mn-lt"/>
              </a:rPr>
              <a:t>run</a:t>
            </a:r>
            <a:r>
              <a:rPr sz="3600" b="1" spc="-185" dirty="0">
                <a:latin typeface="+mn-lt"/>
              </a:rPr>
              <a:t> </a:t>
            </a:r>
            <a:r>
              <a:rPr sz="3600" b="1" spc="260" dirty="0">
                <a:latin typeface="+mn-lt"/>
              </a:rPr>
              <a:t>an</a:t>
            </a:r>
            <a:r>
              <a:rPr sz="3600" b="1" spc="-145" dirty="0">
                <a:latin typeface="+mn-lt"/>
              </a:rPr>
              <a:t> </a:t>
            </a:r>
            <a:r>
              <a:rPr sz="3600" b="1" spc="100" dirty="0">
                <a:latin typeface="+mn-lt"/>
              </a:rPr>
              <a:t>Applet?</a:t>
            </a:r>
            <a:r>
              <a:rPr sz="3600" b="1" spc="-5" dirty="0">
                <a:latin typeface="+mn-lt"/>
              </a:rPr>
              <a:t> </a:t>
            </a:r>
            <a:r>
              <a:rPr sz="3600" b="1" spc="70" dirty="0">
                <a:latin typeface="+mn-lt"/>
              </a:rPr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570"/>
              </a:lnSpc>
            </a:pPr>
            <a:fld id="{81D60167-4931-47E6-BA6A-407CBD079E47}" type="slidenum">
              <a:rPr spc="-100" dirty="0"/>
              <a:t>9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070608"/>
            <a:ext cx="7981949" cy="2867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0" dirty="0" smtClean="0">
                <a:latin typeface="Trebuchet MS"/>
                <a:cs typeface="Trebuchet MS"/>
              </a:rPr>
              <a:t>By </a:t>
            </a:r>
            <a:r>
              <a:rPr sz="2400" spc="-110" dirty="0">
                <a:latin typeface="Trebuchet MS"/>
                <a:cs typeface="Trebuchet MS"/>
              </a:rPr>
              <a:t>appletviewer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tool</a:t>
            </a:r>
            <a:endParaRPr sz="2400" dirty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90000"/>
              </a:lnSpc>
              <a:spcBef>
                <a:spcPts val="575"/>
              </a:spcBef>
              <a:buClr>
                <a:srgbClr val="AA2B1E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800" spc="-210" dirty="0">
                <a:latin typeface="Trebuchet MS"/>
                <a:cs typeface="Trebuchet MS"/>
              </a:rPr>
              <a:t>To </a:t>
            </a:r>
            <a:r>
              <a:rPr sz="2800" spc="-105" dirty="0">
                <a:latin typeface="Trebuchet MS"/>
                <a:cs typeface="Trebuchet MS"/>
              </a:rPr>
              <a:t>execute </a:t>
            </a:r>
            <a:r>
              <a:rPr sz="2800" spc="-114" dirty="0">
                <a:latin typeface="Trebuchet MS"/>
                <a:cs typeface="Trebuchet MS"/>
              </a:rPr>
              <a:t>the applet </a:t>
            </a:r>
            <a:r>
              <a:rPr sz="2800" spc="-120" dirty="0">
                <a:latin typeface="Trebuchet MS"/>
                <a:cs typeface="Trebuchet MS"/>
              </a:rPr>
              <a:t>by </a:t>
            </a:r>
            <a:r>
              <a:rPr sz="2800" spc="-110" dirty="0">
                <a:latin typeface="Trebuchet MS"/>
                <a:cs typeface="Trebuchet MS"/>
              </a:rPr>
              <a:t>appletviewer </a:t>
            </a:r>
            <a:r>
              <a:rPr sz="2800" spc="-155" dirty="0">
                <a:latin typeface="Trebuchet MS"/>
                <a:cs typeface="Trebuchet MS"/>
              </a:rPr>
              <a:t>tool,  </a:t>
            </a:r>
            <a:r>
              <a:rPr sz="2800" spc="-95" dirty="0">
                <a:latin typeface="Trebuchet MS"/>
                <a:cs typeface="Trebuchet MS"/>
              </a:rPr>
              <a:t>create </a:t>
            </a:r>
            <a:r>
              <a:rPr sz="2800" spc="10" dirty="0">
                <a:latin typeface="Trebuchet MS"/>
                <a:cs typeface="Trebuchet MS"/>
              </a:rPr>
              <a:t>an </a:t>
            </a:r>
            <a:r>
              <a:rPr sz="2800" spc="-110" dirty="0">
                <a:latin typeface="Trebuchet MS"/>
                <a:cs typeface="Trebuchet MS"/>
              </a:rPr>
              <a:t>applet </a:t>
            </a:r>
            <a:r>
              <a:rPr sz="2800" spc="-140" dirty="0">
                <a:latin typeface="Trebuchet MS"/>
                <a:cs typeface="Trebuchet MS"/>
              </a:rPr>
              <a:t>that </a:t>
            </a:r>
            <a:r>
              <a:rPr sz="2800" spc="-45" dirty="0">
                <a:latin typeface="Trebuchet MS"/>
                <a:cs typeface="Trebuchet MS"/>
              </a:rPr>
              <a:t>contains </a:t>
            </a:r>
            <a:r>
              <a:rPr sz="2800" spc="10" dirty="0">
                <a:latin typeface="Trebuchet MS"/>
                <a:cs typeface="Trebuchet MS"/>
              </a:rPr>
              <a:t>an </a:t>
            </a:r>
            <a:r>
              <a:rPr sz="2800" spc="-110" dirty="0">
                <a:latin typeface="Trebuchet MS"/>
                <a:cs typeface="Trebuchet MS"/>
              </a:rPr>
              <a:t>applet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tag  </a:t>
            </a:r>
            <a:r>
              <a:rPr sz="2800" spc="-95" dirty="0">
                <a:latin typeface="Trebuchet MS"/>
                <a:cs typeface="Trebuchet MS"/>
              </a:rPr>
              <a:t>in </a:t>
            </a:r>
            <a:r>
              <a:rPr sz="2800" spc="-60" dirty="0">
                <a:latin typeface="Trebuchet MS"/>
                <a:cs typeface="Trebuchet MS"/>
              </a:rPr>
              <a:t>comment </a:t>
            </a:r>
            <a:r>
              <a:rPr sz="2800" spc="-10" dirty="0">
                <a:latin typeface="Trebuchet MS"/>
                <a:cs typeface="Trebuchet MS"/>
              </a:rPr>
              <a:t>and </a:t>
            </a:r>
            <a:r>
              <a:rPr sz="2800" spc="-85" dirty="0">
                <a:latin typeface="Trebuchet MS"/>
                <a:cs typeface="Trebuchet MS"/>
              </a:rPr>
              <a:t>compile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800" spc="-254" dirty="0">
                <a:latin typeface="Trebuchet MS"/>
                <a:cs typeface="Trebuchet MS"/>
              </a:rPr>
              <a:t>it</a:t>
            </a:r>
            <a:r>
              <a:rPr sz="2800" spc="-254" dirty="0" smtClean="0">
                <a:latin typeface="Trebuchet MS"/>
                <a:cs typeface="Trebuchet MS"/>
              </a:rPr>
              <a:t>.</a:t>
            </a:r>
            <a:endParaRPr lang="en-US" sz="2800" spc="-254" dirty="0" smtClean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90000"/>
              </a:lnSpc>
              <a:spcBef>
                <a:spcPts val="575"/>
              </a:spcBef>
              <a:buClr>
                <a:srgbClr val="AA2B1E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endParaRPr sz="2800" dirty="0">
              <a:latin typeface="Trebuchet MS"/>
              <a:cs typeface="Trebuchet MS"/>
            </a:endParaRPr>
          </a:p>
          <a:p>
            <a:pPr marL="469900" marR="1088390" indent="-457200">
              <a:lnSpc>
                <a:spcPts val="2590"/>
              </a:lnSpc>
              <a:spcBef>
                <a:spcPts val="620"/>
              </a:spcBef>
              <a:buClr>
                <a:srgbClr val="AA2B1E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800" spc="-175" dirty="0">
                <a:latin typeface="Trebuchet MS"/>
                <a:cs typeface="Trebuchet MS"/>
              </a:rPr>
              <a:t>After </a:t>
            </a:r>
            <a:r>
              <a:rPr sz="2800" spc="-140" dirty="0">
                <a:latin typeface="Trebuchet MS"/>
                <a:cs typeface="Trebuchet MS"/>
              </a:rPr>
              <a:t>that </a:t>
            </a:r>
            <a:r>
              <a:rPr sz="2800" spc="-75" dirty="0">
                <a:latin typeface="Trebuchet MS"/>
                <a:cs typeface="Trebuchet MS"/>
              </a:rPr>
              <a:t>run </a:t>
            </a:r>
            <a:r>
              <a:rPr sz="2800" spc="-235" dirty="0">
                <a:latin typeface="Trebuchet MS"/>
                <a:cs typeface="Trebuchet MS"/>
              </a:rPr>
              <a:t>it </a:t>
            </a:r>
            <a:r>
              <a:rPr sz="2800" spc="-180" dirty="0">
                <a:latin typeface="Trebuchet MS"/>
                <a:cs typeface="Trebuchet MS"/>
              </a:rPr>
              <a:t>by: </a:t>
            </a:r>
            <a:r>
              <a:rPr sz="2800" b="1" spc="-145" dirty="0">
                <a:latin typeface="Arial"/>
                <a:cs typeface="Arial"/>
              </a:rPr>
              <a:t>appletviewer  myapplet.java </a:t>
            </a:r>
            <a:r>
              <a:rPr sz="2800" spc="-95" dirty="0">
                <a:latin typeface="Trebuchet MS"/>
                <a:cs typeface="Trebuchet MS"/>
              </a:rPr>
              <a:t>in </a:t>
            </a:r>
            <a:r>
              <a:rPr sz="2800" spc="-114" dirty="0">
                <a:latin typeface="Trebuchet MS"/>
                <a:cs typeface="Trebuchet MS"/>
              </a:rPr>
              <a:t>the </a:t>
            </a:r>
            <a:r>
              <a:rPr sz="2800" spc="-20" dirty="0">
                <a:latin typeface="Trebuchet MS"/>
                <a:cs typeface="Trebuchet MS"/>
              </a:rPr>
              <a:t>command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line</a:t>
            </a:r>
            <a:r>
              <a:rPr sz="2800" spc="-150" dirty="0" smtClean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476C69-718E-41C6-9392-E454727B5762}"/>
</file>

<file path=customXml/itemProps2.xml><?xml version="1.0" encoding="utf-8"?>
<ds:datastoreItem xmlns:ds="http://schemas.openxmlformats.org/officeDocument/2006/customXml" ds:itemID="{A34ECCEB-9AEE-4832-B0F8-F71B3F6BE971}"/>
</file>

<file path=customXml/itemProps3.xml><?xml version="1.0" encoding="utf-8"?>
<ds:datastoreItem xmlns:ds="http://schemas.openxmlformats.org/officeDocument/2006/customXml" ds:itemID="{10B4B1DD-26A2-48D4-9176-EC95371C54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754</Words>
  <Application>Microsoft Office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 Semilight</vt:lpstr>
      <vt:lpstr>Trebuchet MS</vt:lpstr>
      <vt:lpstr>Office Theme</vt:lpstr>
      <vt:lpstr>Chapter 12 Introduction to Java Applet</vt:lpstr>
      <vt:lpstr>What is an Applet?</vt:lpstr>
      <vt:lpstr>Advantages &amp; Disadvantages</vt:lpstr>
      <vt:lpstr>Hierarchy of Applet</vt:lpstr>
      <vt:lpstr>Life Cycle of an Applet</vt:lpstr>
      <vt:lpstr>Life Cycle Methods for Applet (java.applet.Applet class)</vt:lpstr>
      <vt:lpstr>Life Cycle Methods for Applet (java.awt.Graphics class)</vt:lpstr>
      <vt:lpstr>How to run an Applet?</vt:lpstr>
      <vt:lpstr>How to run an Applet? (2)</vt:lpstr>
      <vt:lpstr>Example</vt:lpstr>
      <vt:lpstr>Output</vt:lpstr>
      <vt:lpstr>Displaying Graphics in Applet (java.awt.Graphics class)</vt:lpstr>
      <vt:lpstr>PowerPoint Presentation</vt:lpstr>
      <vt:lpstr>PowerPoint Presentation</vt:lpstr>
      <vt:lpstr>Example</vt:lpstr>
      <vt:lpstr>Output</vt:lpstr>
      <vt:lpstr>Displaying Image in Applet</vt:lpstr>
      <vt:lpstr>Displaying Image in Applet (2)</vt:lpstr>
      <vt:lpstr>Example</vt:lpstr>
      <vt:lpstr>Output</vt:lpstr>
      <vt:lpstr>Animation in Applet</vt:lpstr>
      <vt:lpstr>EventHandling in Applet</vt:lpstr>
      <vt:lpstr>Output</vt:lpstr>
      <vt:lpstr>Painting in Applet</vt:lpstr>
      <vt:lpstr>Output</vt:lpstr>
      <vt:lpstr>Parameter in  Applet</vt:lpstr>
      <vt:lpstr>Output</vt:lpstr>
      <vt:lpstr>Applet Communication</vt:lpstr>
      <vt:lpstr>Output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Applet</dc:title>
  <dc:creator>moitra</dc:creator>
  <cp:lastModifiedBy>rajiv shah</cp:lastModifiedBy>
  <cp:revision>5</cp:revision>
  <dcterms:created xsi:type="dcterms:W3CDTF">2020-02-18T15:54:23Z</dcterms:created>
  <dcterms:modified xsi:type="dcterms:W3CDTF">2020-02-20T05:47:59Z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2020-02-18T00:00:00Z</vt:filetime>
  </property>
  <property fmtid="{D5CDD505-2E9C-101B-9397-08002B2CF9AE}" pid="5" name="ContentTypeId">
    <vt:lpwstr>0x010100CE5A3AA27A710F4FB0ACC4A0987CBA4E</vt:lpwstr>
  </property>
</Properties>
</file>