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68" d="100"/>
          <a:sy n="68" d="100"/>
        </p:scale>
        <p:origin x="50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251EDA3-6DE9-42E7-A574-588144825B5F}"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8EFE2F-F782-4DB4-8E90-6B726FB58699}" type="slidenum">
              <a:rPr lang="en-US" smtClean="0"/>
              <a:t>‹#›</a:t>
            </a:fld>
            <a:endParaRPr lang="en-US"/>
          </a:p>
        </p:txBody>
      </p:sp>
    </p:spTree>
    <p:extLst>
      <p:ext uri="{BB962C8B-B14F-4D97-AF65-F5344CB8AC3E}">
        <p14:creationId xmlns:p14="http://schemas.microsoft.com/office/powerpoint/2010/main" val="1261009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51EDA3-6DE9-42E7-A574-588144825B5F}"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8EFE2F-F782-4DB4-8E90-6B726FB58699}" type="slidenum">
              <a:rPr lang="en-US" smtClean="0"/>
              <a:t>‹#›</a:t>
            </a:fld>
            <a:endParaRPr lang="en-US"/>
          </a:p>
        </p:txBody>
      </p:sp>
    </p:spTree>
    <p:extLst>
      <p:ext uri="{BB962C8B-B14F-4D97-AF65-F5344CB8AC3E}">
        <p14:creationId xmlns:p14="http://schemas.microsoft.com/office/powerpoint/2010/main" val="2227695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51EDA3-6DE9-42E7-A574-588144825B5F}"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8EFE2F-F782-4DB4-8E90-6B726FB58699}" type="slidenum">
              <a:rPr lang="en-US" smtClean="0"/>
              <a:t>‹#›</a:t>
            </a:fld>
            <a:endParaRPr lang="en-US"/>
          </a:p>
        </p:txBody>
      </p:sp>
    </p:spTree>
    <p:extLst>
      <p:ext uri="{BB962C8B-B14F-4D97-AF65-F5344CB8AC3E}">
        <p14:creationId xmlns:p14="http://schemas.microsoft.com/office/powerpoint/2010/main" val="428902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51EDA3-6DE9-42E7-A574-588144825B5F}"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8EFE2F-F782-4DB4-8E90-6B726FB58699}" type="slidenum">
              <a:rPr lang="en-US" smtClean="0"/>
              <a:t>‹#›</a:t>
            </a:fld>
            <a:endParaRPr lang="en-US"/>
          </a:p>
        </p:txBody>
      </p:sp>
    </p:spTree>
    <p:extLst>
      <p:ext uri="{BB962C8B-B14F-4D97-AF65-F5344CB8AC3E}">
        <p14:creationId xmlns:p14="http://schemas.microsoft.com/office/powerpoint/2010/main" val="2222347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51EDA3-6DE9-42E7-A574-588144825B5F}"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8EFE2F-F782-4DB4-8E90-6B726FB58699}" type="slidenum">
              <a:rPr lang="en-US" smtClean="0"/>
              <a:t>‹#›</a:t>
            </a:fld>
            <a:endParaRPr lang="en-US"/>
          </a:p>
        </p:txBody>
      </p:sp>
    </p:spTree>
    <p:extLst>
      <p:ext uri="{BB962C8B-B14F-4D97-AF65-F5344CB8AC3E}">
        <p14:creationId xmlns:p14="http://schemas.microsoft.com/office/powerpoint/2010/main" val="2702543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251EDA3-6DE9-42E7-A574-588144825B5F}" type="datetimeFigureOut">
              <a:rPr lang="en-US" smtClean="0"/>
              <a:t>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8EFE2F-F782-4DB4-8E90-6B726FB58699}" type="slidenum">
              <a:rPr lang="en-US" smtClean="0"/>
              <a:t>‹#›</a:t>
            </a:fld>
            <a:endParaRPr lang="en-US"/>
          </a:p>
        </p:txBody>
      </p:sp>
    </p:spTree>
    <p:extLst>
      <p:ext uri="{BB962C8B-B14F-4D97-AF65-F5344CB8AC3E}">
        <p14:creationId xmlns:p14="http://schemas.microsoft.com/office/powerpoint/2010/main" val="147186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251EDA3-6DE9-42E7-A574-588144825B5F}" type="datetimeFigureOut">
              <a:rPr lang="en-US" smtClean="0"/>
              <a:t>11/1/2021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8EFE2F-F782-4DB4-8E90-6B726FB58699}" type="slidenum">
              <a:rPr lang="en-US" smtClean="0"/>
              <a:t>‹#›</a:t>
            </a:fld>
            <a:endParaRPr lang="en-US"/>
          </a:p>
        </p:txBody>
      </p:sp>
    </p:spTree>
    <p:extLst>
      <p:ext uri="{BB962C8B-B14F-4D97-AF65-F5344CB8AC3E}">
        <p14:creationId xmlns:p14="http://schemas.microsoft.com/office/powerpoint/2010/main" val="1878592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251EDA3-6DE9-42E7-A574-588144825B5F}" type="datetimeFigureOut">
              <a:rPr lang="en-US" smtClean="0"/>
              <a:t>11/1/2021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8EFE2F-F782-4DB4-8E90-6B726FB58699}" type="slidenum">
              <a:rPr lang="en-US" smtClean="0"/>
              <a:t>‹#›</a:t>
            </a:fld>
            <a:endParaRPr lang="en-US"/>
          </a:p>
        </p:txBody>
      </p:sp>
    </p:spTree>
    <p:extLst>
      <p:ext uri="{BB962C8B-B14F-4D97-AF65-F5344CB8AC3E}">
        <p14:creationId xmlns:p14="http://schemas.microsoft.com/office/powerpoint/2010/main" val="1999259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51EDA3-6DE9-42E7-A574-588144825B5F}" type="datetimeFigureOut">
              <a:rPr lang="en-US" smtClean="0"/>
              <a:t>11/1/2021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8EFE2F-F782-4DB4-8E90-6B726FB58699}" type="slidenum">
              <a:rPr lang="en-US" smtClean="0"/>
              <a:t>‹#›</a:t>
            </a:fld>
            <a:endParaRPr lang="en-US"/>
          </a:p>
        </p:txBody>
      </p:sp>
    </p:spTree>
    <p:extLst>
      <p:ext uri="{BB962C8B-B14F-4D97-AF65-F5344CB8AC3E}">
        <p14:creationId xmlns:p14="http://schemas.microsoft.com/office/powerpoint/2010/main" val="2151953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51EDA3-6DE9-42E7-A574-588144825B5F}" type="datetimeFigureOut">
              <a:rPr lang="en-US" smtClean="0"/>
              <a:t>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8EFE2F-F782-4DB4-8E90-6B726FB58699}" type="slidenum">
              <a:rPr lang="en-US" smtClean="0"/>
              <a:t>‹#›</a:t>
            </a:fld>
            <a:endParaRPr lang="en-US"/>
          </a:p>
        </p:txBody>
      </p:sp>
    </p:spTree>
    <p:extLst>
      <p:ext uri="{BB962C8B-B14F-4D97-AF65-F5344CB8AC3E}">
        <p14:creationId xmlns:p14="http://schemas.microsoft.com/office/powerpoint/2010/main" val="532742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51EDA3-6DE9-42E7-A574-588144825B5F}" type="datetimeFigureOut">
              <a:rPr lang="en-US" smtClean="0"/>
              <a:t>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8EFE2F-F782-4DB4-8E90-6B726FB58699}" type="slidenum">
              <a:rPr lang="en-US" smtClean="0"/>
              <a:t>‹#›</a:t>
            </a:fld>
            <a:endParaRPr lang="en-US"/>
          </a:p>
        </p:txBody>
      </p:sp>
    </p:spTree>
    <p:extLst>
      <p:ext uri="{BB962C8B-B14F-4D97-AF65-F5344CB8AC3E}">
        <p14:creationId xmlns:p14="http://schemas.microsoft.com/office/powerpoint/2010/main" val="2123242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51EDA3-6DE9-42E7-A574-588144825B5F}" type="datetimeFigureOut">
              <a:rPr lang="en-US" smtClean="0"/>
              <a:t>11/1/2021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8EFE2F-F782-4DB4-8E90-6B726FB58699}" type="slidenum">
              <a:rPr lang="en-US" smtClean="0"/>
              <a:t>‹#›</a:t>
            </a:fld>
            <a:endParaRPr lang="en-US"/>
          </a:p>
        </p:txBody>
      </p:sp>
    </p:spTree>
    <p:extLst>
      <p:ext uri="{BB962C8B-B14F-4D97-AF65-F5344CB8AC3E}">
        <p14:creationId xmlns:p14="http://schemas.microsoft.com/office/powerpoint/2010/main" val="42372088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a:latin typeface="+mn-lt"/>
              </a:rPr>
              <a:t>Chapter 13</a:t>
            </a:r>
          </a:p>
        </p:txBody>
      </p:sp>
      <p:sp>
        <p:nvSpPr>
          <p:cNvPr id="3" name="Subtitle 2"/>
          <p:cNvSpPr>
            <a:spLocks noGrp="1"/>
          </p:cNvSpPr>
          <p:nvPr>
            <p:ph type="subTitle" idx="1"/>
          </p:nvPr>
        </p:nvSpPr>
        <p:spPr/>
        <p:txBody>
          <a:bodyPr>
            <a:normAutofit/>
          </a:bodyPr>
          <a:lstStyle/>
          <a:p>
            <a:r>
              <a:rPr lang="en-US" sz="4400" b="1" dirty="0">
                <a:effectLst>
                  <a:outerShdw blurRad="38100" dist="38100" dir="2700000" algn="tl">
                    <a:srgbClr val="000000">
                      <a:alpha val="43137"/>
                    </a:srgbClr>
                  </a:outerShdw>
                </a:effectLst>
              </a:rPr>
              <a:t>Database Programming Using JDBC</a:t>
            </a:r>
          </a:p>
        </p:txBody>
      </p:sp>
    </p:spTree>
    <p:extLst>
      <p:ext uri="{BB962C8B-B14F-4D97-AF65-F5344CB8AC3E}">
        <p14:creationId xmlns:p14="http://schemas.microsoft.com/office/powerpoint/2010/main" val="619347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4131" y="351873"/>
            <a:ext cx="10515600" cy="695049"/>
          </a:xfrm>
        </p:spPr>
        <p:txBody>
          <a:bodyPr/>
          <a:lstStyle/>
          <a:p>
            <a:r>
              <a:rPr lang="fr-FR" b="1" dirty="0">
                <a:effectLst>
                  <a:outerShdw blurRad="38100" dist="38100" dir="2700000" algn="tl">
                    <a:srgbClr val="000000">
                      <a:alpha val="43137"/>
                    </a:srgbClr>
                  </a:outerShdw>
                </a:effectLst>
                <a:latin typeface="+mn-lt"/>
              </a:rPr>
              <a:t>Type 4: 100% Pure Java</a:t>
            </a:r>
            <a:endParaRPr lang="en-US"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a:xfrm>
            <a:off x="414131" y="1311965"/>
            <a:ext cx="6370982" cy="4851746"/>
          </a:xfrm>
        </p:spPr>
        <p:txBody>
          <a:bodyPr>
            <a:normAutofit/>
          </a:bodyPr>
          <a:lstStyle/>
          <a:p>
            <a:r>
              <a:rPr lang="en-GB" dirty="0"/>
              <a:t>In a Type 4 driver, a pure Java-based driver communicates directly with the vendor's database through socket connection. </a:t>
            </a:r>
          </a:p>
          <a:p>
            <a:r>
              <a:rPr lang="en-GB" dirty="0"/>
              <a:t>This is the highest performance driver available for the database and is usually provided by the vendor itself.</a:t>
            </a:r>
          </a:p>
          <a:p>
            <a:r>
              <a:rPr lang="en-GB" dirty="0"/>
              <a:t>This kind of driver is extremely flexible, you don't need to install special software on the client or server. Further, these drivers can be downloaded dynamically.</a:t>
            </a:r>
          </a:p>
          <a:p>
            <a:endParaRPr lang="en-US" dirty="0"/>
          </a:p>
        </p:txBody>
      </p:sp>
      <p:pic>
        <p:nvPicPr>
          <p:cNvPr id="4098" name="Picture 2" descr="DBMS Driver typ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0306" y="1205948"/>
            <a:ext cx="4975988" cy="45587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1754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13101"/>
          </a:xfrm>
        </p:spPr>
        <p:txBody>
          <a:bodyPr/>
          <a:lstStyle/>
          <a:p>
            <a:r>
              <a:rPr lang="en-GB" b="1" dirty="0">
                <a:effectLst>
                  <a:outerShdw blurRad="38100" dist="38100" dir="2700000" algn="tl">
                    <a:srgbClr val="000000">
                      <a:alpha val="43137"/>
                    </a:srgbClr>
                  </a:outerShdw>
                </a:effectLst>
                <a:latin typeface="+mn-lt"/>
              </a:rPr>
              <a:t>Which Driver should be Used?</a:t>
            </a:r>
            <a:endParaRPr lang="en-US"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a:xfrm>
            <a:off x="838200" y="1547329"/>
            <a:ext cx="10515600" cy="4351338"/>
          </a:xfrm>
        </p:spPr>
        <p:txBody>
          <a:bodyPr/>
          <a:lstStyle/>
          <a:p>
            <a:r>
              <a:rPr lang="en-GB" dirty="0"/>
              <a:t>If you are accessing one type of database, such as Oracle, Sybase, or IBM, the preferred driver type is 4.</a:t>
            </a:r>
          </a:p>
          <a:p>
            <a:r>
              <a:rPr lang="en-GB" dirty="0"/>
              <a:t>If your Java application is accessing multiple types of databases at the same time, type 3 is the preferred driver.</a:t>
            </a:r>
          </a:p>
          <a:p>
            <a:r>
              <a:rPr lang="en-GB" dirty="0"/>
              <a:t>Type 2 drivers are useful in situations, where a type 3 or type 4 driver is not available yet for your database.</a:t>
            </a:r>
          </a:p>
          <a:p>
            <a:r>
              <a:rPr lang="en-GB" dirty="0"/>
              <a:t>The type 1 driver is not considered a deployment-level driver, and is typically used for development and testing purposes only.</a:t>
            </a:r>
          </a:p>
          <a:p>
            <a:endParaRPr lang="en-US" dirty="0"/>
          </a:p>
        </p:txBody>
      </p:sp>
    </p:spTree>
    <p:extLst>
      <p:ext uri="{BB962C8B-B14F-4D97-AF65-F5344CB8AC3E}">
        <p14:creationId xmlns:p14="http://schemas.microsoft.com/office/powerpoint/2010/main" val="37432071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87814"/>
          </a:xfrm>
        </p:spPr>
        <p:txBody>
          <a:bodyPr/>
          <a:lstStyle/>
          <a:p>
            <a:r>
              <a:rPr lang="en-US" b="1" dirty="0">
                <a:effectLst>
                  <a:outerShdw blurRad="38100" dist="38100" dir="2700000" algn="tl">
                    <a:srgbClr val="000000">
                      <a:alpha val="43137"/>
                    </a:srgbClr>
                  </a:outerShdw>
                </a:effectLst>
                <a:latin typeface="+mn-lt"/>
              </a:rPr>
              <a:t>JDBC Connection</a:t>
            </a:r>
          </a:p>
        </p:txBody>
      </p:sp>
      <p:sp>
        <p:nvSpPr>
          <p:cNvPr id="3" name="Content Placeholder 2"/>
          <p:cNvSpPr>
            <a:spLocks noGrp="1"/>
          </p:cNvSpPr>
          <p:nvPr>
            <p:ph idx="1"/>
          </p:nvPr>
        </p:nvSpPr>
        <p:spPr>
          <a:xfrm>
            <a:off x="838200" y="1444487"/>
            <a:ext cx="10515600" cy="4732476"/>
          </a:xfrm>
        </p:spPr>
        <p:txBody>
          <a:bodyPr>
            <a:normAutofit fontScale="92500" lnSpcReduction="10000"/>
          </a:bodyPr>
          <a:lstStyle/>
          <a:p>
            <a:pPr marL="0" indent="0">
              <a:buNone/>
            </a:pPr>
            <a:r>
              <a:rPr lang="en-GB" dirty="0"/>
              <a:t>After you've installed the appropriate driver, it is time to establish a database connection using JDBC.</a:t>
            </a:r>
          </a:p>
          <a:p>
            <a:pPr marL="0" indent="0">
              <a:buNone/>
            </a:pPr>
            <a:r>
              <a:rPr lang="en-GB" dirty="0"/>
              <a:t>The programming involved to establish a JDBC connection is fairly simple. Here are these simple four steps −</a:t>
            </a:r>
          </a:p>
          <a:p>
            <a:r>
              <a:rPr lang="en-GB" b="1" dirty="0"/>
              <a:t>Import JDBC Packages:</a:t>
            </a:r>
            <a:r>
              <a:rPr lang="en-GB" dirty="0"/>
              <a:t> Add </a:t>
            </a:r>
            <a:r>
              <a:rPr lang="en-GB" b="1" dirty="0"/>
              <a:t>import</a:t>
            </a:r>
            <a:r>
              <a:rPr lang="en-GB" dirty="0"/>
              <a:t> statements to your Java program to import required classes in your Java code.</a:t>
            </a:r>
          </a:p>
          <a:p>
            <a:r>
              <a:rPr lang="en-GB" b="1" dirty="0"/>
              <a:t>Register JDBC Driver:</a:t>
            </a:r>
            <a:r>
              <a:rPr lang="en-GB" dirty="0"/>
              <a:t> This step causes the JVM to load the desired driver implementation into memory so it can </a:t>
            </a:r>
            <a:r>
              <a:rPr lang="en-GB" dirty="0" err="1"/>
              <a:t>fulfill</a:t>
            </a:r>
            <a:r>
              <a:rPr lang="en-GB" dirty="0"/>
              <a:t> your JDBC requests.</a:t>
            </a:r>
          </a:p>
          <a:p>
            <a:r>
              <a:rPr lang="en-GB" b="1" dirty="0"/>
              <a:t>Database URL Formulation:</a:t>
            </a:r>
            <a:r>
              <a:rPr lang="en-GB" dirty="0"/>
              <a:t> This is to create a properly formatted address that points to the database to which you wish to connect.</a:t>
            </a:r>
          </a:p>
          <a:p>
            <a:r>
              <a:rPr lang="en-GB" b="1" dirty="0"/>
              <a:t>Create Connection Object:</a:t>
            </a:r>
            <a:r>
              <a:rPr lang="en-GB" dirty="0"/>
              <a:t> Finally, code a call to the </a:t>
            </a:r>
            <a:r>
              <a:rPr lang="en-GB" i="1" dirty="0" err="1"/>
              <a:t>DriverManager</a:t>
            </a:r>
            <a:r>
              <a:rPr lang="en-GB" dirty="0"/>
              <a:t> object's </a:t>
            </a:r>
            <a:r>
              <a:rPr lang="en-GB" b="1" i="1" dirty="0" err="1">
                <a:solidFill>
                  <a:srgbClr val="C00000"/>
                </a:solidFill>
              </a:rPr>
              <a:t>getConnection</a:t>
            </a:r>
            <a:r>
              <a:rPr lang="en-GB" b="1" i="1" dirty="0">
                <a:solidFill>
                  <a:srgbClr val="C00000"/>
                </a:solidFill>
              </a:rPr>
              <a:t>( )</a:t>
            </a:r>
            <a:r>
              <a:rPr lang="en-GB" b="1" dirty="0">
                <a:solidFill>
                  <a:srgbClr val="C00000"/>
                </a:solidFill>
              </a:rPr>
              <a:t> </a:t>
            </a:r>
            <a:r>
              <a:rPr lang="en-GB" dirty="0"/>
              <a:t>method to establish actual database connection.</a:t>
            </a:r>
          </a:p>
          <a:p>
            <a:endParaRPr lang="en-US" dirty="0"/>
          </a:p>
        </p:txBody>
      </p:sp>
    </p:spTree>
    <p:extLst>
      <p:ext uri="{BB962C8B-B14F-4D97-AF65-F5344CB8AC3E}">
        <p14:creationId xmlns:p14="http://schemas.microsoft.com/office/powerpoint/2010/main" val="7596581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Import JDBC Packages</a:t>
            </a:r>
            <a:endParaRPr lang="en-US" dirty="0"/>
          </a:p>
        </p:txBody>
      </p:sp>
      <p:sp>
        <p:nvSpPr>
          <p:cNvPr id="3" name="Content Placeholder 2"/>
          <p:cNvSpPr>
            <a:spLocks noGrp="1"/>
          </p:cNvSpPr>
          <p:nvPr>
            <p:ph idx="1"/>
          </p:nvPr>
        </p:nvSpPr>
        <p:spPr/>
        <p:txBody>
          <a:bodyPr/>
          <a:lstStyle/>
          <a:p>
            <a:r>
              <a:rPr lang="en-GB" dirty="0"/>
              <a:t>The </a:t>
            </a:r>
            <a:r>
              <a:rPr lang="en-GB" b="1" dirty="0"/>
              <a:t>Import</a:t>
            </a:r>
            <a:r>
              <a:rPr lang="en-GB" dirty="0"/>
              <a:t> statements tell the Java compiler where to find the classes you reference in your code and are placed at the very beginning of your source code.</a:t>
            </a:r>
          </a:p>
          <a:p>
            <a:r>
              <a:rPr lang="en-GB" dirty="0"/>
              <a:t>To use the standard JDBC package, which allows you to select, insert, update, and delete data in SQL tables, add the following </a:t>
            </a:r>
            <a:r>
              <a:rPr lang="en-GB" i="1" dirty="0"/>
              <a:t>imports</a:t>
            </a:r>
            <a:r>
              <a:rPr lang="en-GB" dirty="0"/>
              <a:t> to your source code −</a:t>
            </a:r>
          </a:p>
          <a:p>
            <a:pPr marL="0" indent="0">
              <a:buNone/>
            </a:pPr>
            <a:r>
              <a:rPr lang="en-US" altLang="en-US" dirty="0">
                <a:latin typeface="Arial Unicode MS" panose="020B0604020202020204" pitchFamily="34" charset="-128"/>
              </a:rPr>
              <a:t>import java.sql.* ; </a:t>
            </a:r>
            <a:r>
              <a:rPr lang="en-US" altLang="en-US" dirty="0">
                <a:solidFill>
                  <a:srgbClr val="C00000"/>
                </a:solidFill>
                <a:latin typeface="Arial Unicode MS" panose="020B0604020202020204" pitchFamily="34" charset="-128"/>
              </a:rPr>
              <a:t>// for standard JDBC programs import </a:t>
            </a:r>
            <a:r>
              <a:rPr lang="en-US" altLang="en-US" dirty="0">
                <a:latin typeface="Arial Unicode MS" panose="020B0604020202020204" pitchFamily="34" charset="-128"/>
              </a:rPr>
              <a:t>java.math.* ; </a:t>
            </a:r>
            <a:r>
              <a:rPr lang="en-US" altLang="en-US" dirty="0">
                <a:solidFill>
                  <a:srgbClr val="C00000"/>
                </a:solidFill>
                <a:latin typeface="Arial Unicode MS" panose="020B0604020202020204" pitchFamily="34" charset="-128"/>
              </a:rPr>
              <a:t>// for </a:t>
            </a:r>
            <a:r>
              <a:rPr lang="en-US" altLang="en-US" dirty="0" err="1">
                <a:solidFill>
                  <a:srgbClr val="C00000"/>
                </a:solidFill>
                <a:latin typeface="Arial Unicode MS" panose="020B0604020202020204" pitchFamily="34" charset="-128"/>
              </a:rPr>
              <a:t>BigDecimal</a:t>
            </a:r>
            <a:r>
              <a:rPr lang="en-US" altLang="en-US" dirty="0">
                <a:solidFill>
                  <a:srgbClr val="C00000"/>
                </a:solidFill>
                <a:latin typeface="Arial Unicode MS" panose="020B0604020202020204" pitchFamily="34" charset="-128"/>
              </a:rPr>
              <a:t> and </a:t>
            </a:r>
            <a:r>
              <a:rPr lang="en-US" altLang="en-US" dirty="0" err="1">
                <a:solidFill>
                  <a:srgbClr val="C00000"/>
                </a:solidFill>
                <a:latin typeface="Arial Unicode MS" panose="020B0604020202020204" pitchFamily="34" charset="-128"/>
              </a:rPr>
              <a:t>BigInteger</a:t>
            </a:r>
            <a:r>
              <a:rPr lang="en-US" altLang="en-US" dirty="0">
                <a:solidFill>
                  <a:srgbClr val="C00000"/>
                </a:solidFill>
                <a:latin typeface="Arial Unicode MS" panose="020B0604020202020204" pitchFamily="34" charset="-128"/>
              </a:rPr>
              <a:t> support</a:t>
            </a:r>
            <a:r>
              <a:rPr lang="en-US" altLang="en-US" sz="3600" dirty="0">
                <a:solidFill>
                  <a:srgbClr val="C00000"/>
                </a:solidFill>
              </a:rPr>
              <a:t> </a:t>
            </a:r>
            <a:endParaRPr lang="en-US" altLang="en-US" sz="5400" dirty="0">
              <a:solidFill>
                <a:srgbClr val="C00000"/>
              </a:solidFill>
              <a:latin typeface="Arial" panose="020B0604020202020204" pitchFamily="34" charset="0"/>
            </a:endParaRPr>
          </a:p>
          <a:p>
            <a:endParaRPr lang="en-US" dirty="0"/>
          </a:p>
        </p:txBody>
      </p:sp>
    </p:spTree>
    <p:extLst>
      <p:ext uri="{BB962C8B-B14F-4D97-AF65-F5344CB8AC3E}">
        <p14:creationId xmlns:p14="http://schemas.microsoft.com/office/powerpoint/2010/main" val="3323665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Register JDBC Driver</a:t>
            </a:r>
            <a:endParaRPr lang="en-US" dirty="0"/>
          </a:p>
        </p:txBody>
      </p:sp>
      <p:sp>
        <p:nvSpPr>
          <p:cNvPr id="3" name="Content Placeholder 2"/>
          <p:cNvSpPr>
            <a:spLocks noGrp="1"/>
          </p:cNvSpPr>
          <p:nvPr>
            <p:ph idx="1"/>
          </p:nvPr>
        </p:nvSpPr>
        <p:spPr/>
        <p:txBody>
          <a:bodyPr/>
          <a:lstStyle/>
          <a:p>
            <a:r>
              <a:rPr lang="en-GB" dirty="0"/>
              <a:t>You must register the driver in your program before you use it. Registering the driver is the process by which the Oracle driver's class file is loaded into the memory, so it can be utilized as an implementation of the JDBC interfaces.</a:t>
            </a:r>
          </a:p>
          <a:p>
            <a:r>
              <a:rPr lang="en-GB" dirty="0"/>
              <a:t>You need to do this registration only once in your program. You can register a driver in one of two ways.</a:t>
            </a:r>
          </a:p>
          <a:p>
            <a:endParaRPr lang="en-US" dirty="0"/>
          </a:p>
        </p:txBody>
      </p:sp>
    </p:spTree>
    <p:extLst>
      <p:ext uri="{BB962C8B-B14F-4D97-AF65-F5344CB8AC3E}">
        <p14:creationId xmlns:p14="http://schemas.microsoft.com/office/powerpoint/2010/main" val="8627861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5292"/>
          </a:xfrm>
        </p:spPr>
        <p:txBody>
          <a:bodyPr>
            <a:normAutofit fontScale="90000"/>
          </a:bodyPr>
          <a:lstStyle/>
          <a:p>
            <a:r>
              <a:rPr lang="en-GB" b="1" dirty="0">
                <a:effectLst>
                  <a:outerShdw blurRad="38100" dist="38100" dir="2700000" algn="tl">
                    <a:srgbClr val="000000">
                      <a:alpha val="43137"/>
                    </a:srgbClr>
                  </a:outerShdw>
                </a:effectLst>
                <a:latin typeface="+mn-lt"/>
              </a:rPr>
              <a:t>Approach I - </a:t>
            </a:r>
            <a:r>
              <a:rPr lang="en-GB" b="1" dirty="0" err="1">
                <a:effectLst>
                  <a:outerShdw blurRad="38100" dist="38100" dir="2700000" algn="tl">
                    <a:srgbClr val="000000">
                      <a:alpha val="43137"/>
                    </a:srgbClr>
                  </a:outerShdw>
                </a:effectLst>
                <a:latin typeface="+mn-lt"/>
              </a:rPr>
              <a:t>Class.forName</a:t>
            </a:r>
            <a:r>
              <a:rPr lang="en-GB" b="1" dirty="0">
                <a:effectLst>
                  <a:outerShdw blurRad="38100" dist="38100" dir="2700000" algn="tl">
                    <a:srgbClr val="000000">
                      <a:alpha val="43137"/>
                    </a:srgbClr>
                  </a:outerShdw>
                </a:effectLst>
                <a:latin typeface="+mn-lt"/>
              </a:rPr>
              <a:t>()</a:t>
            </a:r>
            <a:endParaRPr lang="en-US"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a:xfrm>
            <a:off x="838200" y="1311965"/>
            <a:ext cx="10515600" cy="5141844"/>
          </a:xfrm>
        </p:spPr>
        <p:txBody>
          <a:bodyPr>
            <a:normAutofit fontScale="92500" lnSpcReduction="10000"/>
          </a:bodyPr>
          <a:lstStyle/>
          <a:p>
            <a:r>
              <a:rPr lang="en-GB" dirty="0"/>
              <a:t>The most common approach to register a driver is to use Java's </a:t>
            </a:r>
            <a:r>
              <a:rPr lang="en-GB" b="1" dirty="0" err="1"/>
              <a:t>Class.forName</a:t>
            </a:r>
            <a:r>
              <a:rPr lang="en-GB" b="1" dirty="0"/>
              <a:t>()</a:t>
            </a:r>
            <a:r>
              <a:rPr lang="en-GB" dirty="0"/>
              <a:t> method, to dynamically load the driver's class file into memory, which automatically registers it. </a:t>
            </a:r>
          </a:p>
          <a:p>
            <a:r>
              <a:rPr lang="en-GB" dirty="0"/>
              <a:t>This method is preferable because it allows you to make the driver registration configurable and portable.</a:t>
            </a:r>
          </a:p>
          <a:p>
            <a:r>
              <a:rPr lang="en-GB" dirty="0"/>
              <a:t>The following example uses </a:t>
            </a:r>
            <a:r>
              <a:rPr lang="en-GB" b="1" dirty="0" err="1"/>
              <a:t>Class.forName</a:t>
            </a:r>
            <a:r>
              <a:rPr lang="en-GB" b="1" dirty="0"/>
              <a:t>( ) </a:t>
            </a:r>
            <a:r>
              <a:rPr lang="en-GB" dirty="0"/>
              <a:t>to register the Oracle driver −</a:t>
            </a:r>
          </a:p>
          <a:p>
            <a:pPr marL="0" indent="0">
              <a:buNone/>
            </a:pPr>
            <a:r>
              <a:rPr lang="en-US" altLang="en-US" dirty="0">
                <a:solidFill>
                  <a:srgbClr val="C00000"/>
                </a:solidFill>
                <a:latin typeface="Arial Unicode MS" panose="020B0604020202020204" pitchFamily="34" charset="-128"/>
              </a:rPr>
              <a:t>try { </a:t>
            </a:r>
          </a:p>
          <a:p>
            <a:pPr marL="0" indent="0">
              <a:buNone/>
            </a:pPr>
            <a:r>
              <a:rPr lang="en-US" altLang="en-US" dirty="0" err="1">
                <a:solidFill>
                  <a:srgbClr val="C00000"/>
                </a:solidFill>
                <a:latin typeface="Arial Unicode MS" panose="020B0604020202020204" pitchFamily="34" charset="-128"/>
              </a:rPr>
              <a:t>Class.forName</a:t>
            </a:r>
            <a:r>
              <a:rPr lang="en-US" altLang="en-US" dirty="0">
                <a:solidFill>
                  <a:srgbClr val="C00000"/>
                </a:solidFill>
                <a:latin typeface="Arial Unicode MS" panose="020B0604020202020204" pitchFamily="34" charset="-128"/>
              </a:rPr>
              <a:t>("</a:t>
            </a:r>
            <a:r>
              <a:rPr lang="en-US" altLang="en-US" dirty="0" err="1">
                <a:solidFill>
                  <a:srgbClr val="C00000"/>
                </a:solidFill>
                <a:latin typeface="Arial Unicode MS" panose="020B0604020202020204" pitchFamily="34" charset="-128"/>
              </a:rPr>
              <a:t>oracle.jdbc.driver.OracleDriver</a:t>
            </a:r>
            <a:r>
              <a:rPr lang="en-US" altLang="en-US" dirty="0">
                <a:solidFill>
                  <a:srgbClr val="C00000"/>
                </a:solidFill>
                <a:latin typeface="Arial Unicode MS" panose="020B0604020202020204" pitchFamily="34" charset="-128"/>
              </a:rPr>
              <a:t>"); </a:t>
            </a:r>
          </a:p>
          <a:p>
            <a:pPr marL="0" indent="0">
              <a:buNone/>
            </a:pPr>
            <a:r>
              <a:rPr lang="en-US" altLang="en-US" dirty="0">
                <a:solidFill>
                  <a:srgbClr val="C00000"/>
                </a:solidFill>
                <a:latin typeface="Arial Unicode MS" panose="020B0604020202020204" pitchFamily="34" charset="-128"/>
              </a:rPr>
              <a:t>} catch(</a:t>
            </a:r>
            <a:r>
              <a:rPr lang="en-US" altLang="en-US" dirty="0" err="1">
                <a:solidFill>
                  <a:srgbClr val="C00000"/>
                </a:solidFill>
                <a:latin typeface="Arial Unicode MS" panose="020B0604020202020204" pitchFamily="34" charset="-128"/>
              </a:rPr>
              <a:t>ClassNotFoundException</a:t>
            </a:r>
            <a:r>
              <a:rPr lang="en-US" altLang="en-US" dirty="0">
                <a:solidFill>
                  <a:srgbClr val="C00000"/>
                </a:solidFill>
                <a:latin typeface="Arial Unicode MS" panose="020B0604020202020204" pitchFamily="34" charset="-128"/>
              </a:rPr>
              <a:t> ex) { </a:t>
            </a:r>
          </a:p>
          <a:p>
            <a:pPr marL="0" indent="0">
              <a:buNone/>
            </a:pPr>
            <a:r>
              <a:rPr lang="en-US" altLang="en-US" dirty="0" err="1">
                <a:solidFill>
                  <a:srgbClr val="C00000"/>
                </a:solidFill>
                <a:latin typeface="Arial Unicode MS" panose="020B0604020202020204" pitchFamily="34" charset="-128"/>
              </a:rPr>
              <a:t>System.out.println</a:t>
            </a:r>
            <a:r>
              <a:rPr lang="en-US" altLang="en-US" dirty="0">
                <a:solidFill>
                  <a:srgbClr val="C00000"/>
                </a:solidFill>
                <a:latin typeface="Arial Unicode MS" panose="020B0604020202020204" pitchFamily="34" charset="-128"/>
              </a:rPr>
              <a:t>("Error: unable to load driver class!"); </a:t>
            </a:r>
            <a:r>
              <a:rPr lang="en-US" altLang="en-US" dirty="0" err="1">
                <a:solidFill>
                  <a:srgbClr val="C00000"/>
                </a:solidFill>
                <a:latin typeface="Arial Unicode MS" panose="020B0604020202020204" pitchFamily="34" charset="-128"/>
              </a:rPr>
              <a:t>System.exit</a:t>
            </a:r>
            <a:r>
              <a:rPr lang="en-US" altLang="en-US" dirty="0">
                <a:solidFill>
                  <a:srgbClr val="C00000"/>
                </a:solidFill>
                <a:latin typeface="Arial Unicode MS" panose="020B0604020202020204" pitchFamily="34" charset="-128"/>
              </a:rPr>
              <a:t>(1); </a:t>
            </a:r>
          </a:p>
          <a:p>
            <a:pPr marL="0" indent="0">
              <a:buNone/>
            </a:pPr>
            <a:r>
              <a:rPr lang="en-US" altLang="en-US" dirty="0">
                <a:solidFill>
                  <a:srgbClr val="C00000"/>
                </a:solidFill>
                <a:latin typeface="Arial Unicode MS" panose="020B0604020202020204" pitchFamily="34" charset="-128"/>
              </a:rPr>
              <a:t>}</a:t>
            </a:r>
            <a:r>
              <a:rPr lang="en-US" altLang="en-US" sz="3600" dirty="0"/>
              <a:t> </a:t>
            </a:r>
            <a:endParaRPr lang="en-US" altLang="en-US" sz="5400" dirty="0">
              <a:latin typeface="Arial" panose="020B0604020202020204" pitchFamily="34" charset="0"/>
            </a:endParaRPr>
          </a:p>
        </p:txBody>
      </p:sp>
    </p:spTree>
    <p:extLst>
      <p:ext uri="{BB962C8B-B14F-4D97-AF65-F5344CB8AC3E}">
        <p14:creationId xmlns:p14="http://schemas.microsoft.com/office/powerpoint/2010/main" val="22791882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9843" y="543338"/>
            <a:ext cx="11092069" cy="6029739"/>
          </a:xfrm>
        </p:spPr>
        <p:txBody>
          <a:bodyPr>
            <a:normAutofit/>
          </a:bodyPr>
          <a:lstStyle/>
          <a:p>
            <a:pPr marL="0" indent="0">
              <a:buNone/>
            </a:pPr>
            <a:r>
              <a:rPr lang="en-GB" dirty="0"/>
              <a:t>You can use </a:t>
            </a:r>
            <a:r>
              <a:rPr lang="en-GB" b="1" dirty="0" err="1"/>
              <a:t>getInstance</a:t>
            </a:r>
            <a:r>
              <a:rPr lang="en-GB" b="1" dirty="0"/>
              <a:t>()</a:t>
            </a:r>
            <a:r>
              <a:rPr lang="en-GB" dirty="0"/>
              <a:t> method to work around noncompliant JVMs, but then you'll have to code for two extra Exceptions as follows −</a:t>
            </a:r>
          </a:p>
          <a:p>
            <a:pPr marL="0" indent="0">
              <a:buNone/>
            </a:pPr>
            <a:endParaRPr lang="en-GB" dirty="0"/>
          </a:p>
          <a:p>
            <a:pPr marL="0" indent="0">
              <a:buNone/>
            </a:pPr>
            <a:r>
              <a:rPr lang="en-US" altLang="en-US" sz="2400" dirty="0">
                <a:solidFill>
                  <a:srgbClr val="C00000"/>
                </a:solidFill>
                <a:latin typeface="Arial Unicode MS" panose="020B0604020202020204" pitchFamily="34" charset="-128"/>
              </a:rPr>
              <a:t>try { </a:t>
            </a:r>
            <a:r>
              <a:rPr lang="en-US" altLang="en-US" sz="2400" dirty="0" err="1">
                <a:solidFill>
                  <a:srgbClr val="C00000"/>
                </a:solidFill>
                <a:latin typeface="Arial Unicode MS" panose="020B0604020202020204" pitchFamily="34" charset="-128"/>
              </a:rPr>
              <a:t>Class.forName</a:t>
            </a:r>
            <a:r>
              <a:rPr lang="en-US" altLang="en-US" sz="2400" dirty="0">
                <a:solidFill>
                  <a:srgbClr val="C00000"/>
                </a:solidFill>
                <a:latin typeface="Arial Unicode MS" panose="020B0604020202020204" pitchFamily="34" charset="-128"/>
              </a:rPr>
              <a:t>("</a:t>
            </a:r>
            <a:r>
              <a:rPr lang="en-US" altLang="en-US" sz="2400" dirty="0" err="1">
                <a:solidFill>
                  <a:srgbClr val="C00000"/>
                </a:solidFill>
                <a:latin typeface="Arial Unicode MS" panose="020B0604020202020204" pitchFamily="34" charset="-128"/>
              </a:rPr>
              <a:t>oracle.jdbc.driver.OracleDriver</a:t>
            </a:r>
            <a:r>
              <a:rPr lang="en-US" altLang="en-US" sz="2400" dirty="0">
                <a:solidFill>
                  <a:srgbClr val="C00000"/>
                </a:solidFill>
                <a:latin typeface="Arial Unicode MS" panose="020B0604020202020204" pitchFamily="34" charset="-128"/>
              </a:rPr>
              <a:t>").</a:t>
            </a:r>
            <a:r>
              <a:rPr lang="en-US" altLang="en-US" sz="2400" dirty="0" err="1">
                <a:solidFill>
                  <a:srgbClr val="C00000"/>
                </a:solidFill>
                <a:latin typeface="Arial Unicode MS" panose="020B0604020202020204" pitchFamily="34" charset="-128"/>
              </a:rPr>
              <a:t>newInstance</a:t>
            </a:r>
            <a:r>
              <a:rPr lang="en-US" altLang="en-US" sz="2400" dirty="0">
                <a:solidFill>
                  <a:srgbClr val="C00000"/>
                </a:solidFill>
                <a:latin typeface="Arial Unicode MS" panose="020B0604020202020204" pitchFamily="34" charset="-128"/>
              </a:rPr>
              <a:t>();</a:t>
            </a:r>
          </a:p>
          <a:p>
            <a:pPr marL="0" indent="0">
              <a:buNone/>
            </a:pPr>
            <a:r>
              <a:rPr lang="en-US" altLang="en-US" sz="2400" dirty="0">
                <a:solidFill>
                  <a:srgbClr val="C00000"/>
                </a:solidFill>
                <a:latin typeface="Arial Unicode MS" panose="020B0604020202020204" pitchFamily="34" charset="-128"/>
              </a:rPr>
              <a:t>} catch(</a:t>
            </a:r>
            <a:r>
              <a:rPr lang="en-US" altLang="en-US" sz="2400" dirty="0" err="1">
                <a:solidFill>
                  <a:srgbClr val="C00000"/>
                </a:solidFill>
                <a:latin typeface="Arial Unicode MS" panose="020B0604020202020204" pitchFamily="34" charset="-128"/>
              </a:rPr>
              <a:t>ClassNotFoundException</a:t>
            </a:r>
            <a:r>
              <a:rPr lang="en-US" altLang="en-US" sz="2400" dirty="0">
                <a:solidFill>
                  <a:srgbClr val="C00000"/>
                </a:solidFill>
                <a:latin typeface="Arial Unicode MS" panose="020B0604020202020204" pitchFamily="34" charset="-128"/>
              </a:rPr>
              <a:t> ex) { </a:t>
            </a:r>
          </a:p>
          <a:p>
            <a:pPr marL="0" indent="0">
              <a:buNone/>
            </a:pPr>
            <a:r>
              <a:rPr lang="en-US" altLang="en-US" sz="2400" dirty="0" err="1">
                <a:solidFill>
                  <a:srgbClr val="C00000"/>
                </a:solidFill>
                <a:latin typeface="Arial Unicode MS" panose="020B0604020202020204" pitchFamily="34" charset="-128"/>
              </a:rPr>
              <a:t>System.out.println</a:t>
            </a:r>
            <a:r>
              <a:rPr lang="en-US" altLang="en-US" sz="2400" dirty="0">
                <a:solidFill>
                  <a:srgbClr val="C00000"/>
                </a:solidFill>
                <a:latin typeface="Arial Unicode MS" panose="020B0604020202020204" pitchFamily="34" charset="-128"/>
              </a:rPr>
              <a:t>("Error: unable to load driver class!"); </a:t>
            </a:r>
            <a:r>
              <a:rPr lang="en-US" altLang="en-US" sz="2400" dirty="0" err="1">
                <a:solidFill>
                  <a:srgbClr val="C00000"/>
                </a:solidFill>
                <a:latin typeface="Arial Unicode MS" panose="020B0604020202020204" pitchFamily="34" charset="-128"/>
              </a:rPr>
              <a:t>System.exit</a:t>
            </a:r>
            <a:r>
              <a:rPr lang="en-US" altLang="en-US" sz="2400" dirty="0">
                <a:solidFill>
                  <a:srgbClr val="C00000"/>
                </a:solidFill>
                <a:latin typeface="Arial Unicode MS" panose="020B0604020202020204" pitchFamily="34" charset="-128"/>
              </a:rPr>
              <a:t>(1); </a:t>
            </a:r>
          </a:p>
          <a:p>
            <a:pPr marL="0" indent="0">
              <a:buNone/>
            </a:pPr>
            <a:r>
              <a:rPr lang="en-US" altLang="en-US" sz="2400" dirty="0">
                <a:solidFill>
                  <a:srgbClr val="C00000"/>
                </a:solidFill>
                <a:latin typeface="Arial Unicode MS" panose="020B0604020202020204" pitchFamily="34" charset="-128"/>
              </a:rPr>
              <a:t>catch(</a:t>
            </a:r>
            <a:r>
              <a:rPr lang="en-US" altLang="en-US" sz="2400" dirty="0" err="1">
                <a:solidFill>
                  <a:srgbClr val="C00000"/>
                </a:solidFill>
                <a:latin typeface="Arial Unicode MS" panose="020B0604020202020204" pitchFamily="34" charset="-128"/>
              </a:rPr>
              <a:t>IllegalAccessException</a:t>
            </a:r>
            <a:r>
              <a:rPr lang="en-US" altLang="en-US" sz="2400" dirty="0">
                <a:solidFill>
                  <a:srgbClr val="C00000"/>
                </a:solidFill>
                <a:latin typeface="Arial Unicode MS" panose="020B0604020202020204" pitchFamily="34" charset="-128"/>
              </a:rPr>
              <a:t> ex) { </a:t>
            </a:r>
          </a:p>
          <a:p>
            <a:pPr marL="0" indent="0">
              <a:buNone/>
            </a:pPr>
            <a:r>
              <a:rPr lang="en-US" altLang="en-US" sz="2400" dirty="0" err="1">
                <a:solidFill>
                  <a:srgbClr val="C00000"/>
                </a:solidFill>
                <a:latin typeface="Arial Unicode MS" panose="020B0604020202020204" pitchFamily="34" charset="-128"/>
              </a:rPr>
              <a:t>System.out.println</a:t>
            </a:r>
            <a:r>
              <a:rPr lang="en-US" altLang="en-US" sz="2400" dirty="0">
                <a:solidFill>
                  <a:srgbClr val="C00000"/>
                </a:solidFill>
                <a:latin typeface="Arial Unicode MS" panose="020B0604020202020204" pitchFamily="34" charset="-128"/>
              </a:rPr>
              <a:t>("Error: access problem while loading!"); </a:t>
            </a:r>
            <a:r>
              <a:rPr lang="en-US" altLang="en-US" sz="2400" dirty="0" err="1">
                <a:solidFill>
                  <a:srgbClr val="C00000"/>
                </a:solidFill>
                <a:latin typeface="Arial Unicode MS" panose="020B0604020202020204" pitchFamily="34" charset="-128"/>
              </a:rPr>
              <a:t>System.exit</a:t>
            </a:r>
            <a:r>
              <a:rPr lang="en-US" altLang="en-US" sz="2400" dirty="0">
                <a:solidFill>
                  <a:srgbClr val="C00000"/>
                </a:solidFill>
                <a:latin typeface="Arial Unicode MS" panose="020B0604020202020204" pitchFamily="34" charset="-128"/>
              </a:rPr>
              <a:t>(2); </a:t>
            </a:r>
          </a:p>
          <a:p>
            <a:pPr marL="0" indent="0">
              <a:buNone/>
            </a:pPr>
            <a:r>
              <a:rPr lang="en-US" altLang="en-US" sz="2400" dirty="0">
                <a:solidFill>
                  <a:srgbClr val="C00000"/>
                </a:solidFill>
                <a:latin typeface="Arial Unicode MS" panose="020B0604020202020204" pitchFamily="34" charset="-128"/>
              </a:rPr>
              <a:t>catch(</a:t>
            </a:r>
            <a:r>
              <a:rPr lang="en-US" altLang="en-US" sz="2400" dirty="0" err="1">
                <a:solidFill>
                  <a:srgbClr val="C00000"/>
                </a:solidFill>
                <a:latin typeface="Arial Unicode MS" panose="020B0604020202020204" pitchFamily="34" charset="-128"/>
              </a:rPr>
              <a:t>InstantiationException</a:t>
            </a:r>
            <a:r>
              <a:rPr lang="en-US" altLang="en-US" sz="2400" dirty="0">
                <a:solidFill>
                  <a:srgbClr val="C00000"/>
                </a:solidFill>
                <a:latin typeface="Arial Unicode MS" panose="020B0604020202020204" pitchFamily="34" charset="-128"/>
              </a:rPr>
              <a:t> ex) { </a:t>
            </a:r>
          </a:p>
          <a:p>
            <a:pPr marL="0" indent="0">
              <a:buNone/>
            </a:pPr>
            <a:r>
              <a:rPr lang="en-US" altLang="en-US" sz="2400" dirty="0" err="1">
                <a:solidFill>
                  <a:srgbClr val="C00000"/>
                </a:solidFill>
                <a:latin typeface="Arial Unicode MS" panose="020B0604020202020204" pitchFamily="34" charset="-128"/>
              </a:rPr>
              <a:t>System.out.println</a:t>
            </a:r>
            <a:r>
              <a:rPr lang="en-US" altLang="en-US" sz="2400" dirty="0">
                <a:solidFill>
                  <a:srgbClr val="C00000"/>
                </a:solidFill>
                <a:latin typeface="Arial Unicode MS" panose="020B0604020202020204" pitchFamily="34" charset="-128"/>
              </a:rPr>
              <a:t>("Error: unable to instantiate driver!"); </a:t>
            </a:r>
          </a:p>
          <a:p>
            <a:pPr marL="0" indent="0">
              <a:buNone/>
            </a:pPr>
            <a:r>
              <a:rPr lang="en-US" altLang="en-US" sz="2400" dirty="0" err="1">
                <a:solidFill>
                  <a:srgbClr val="C00000"/>
                </a:solidFill>
                <a:latin typeface="Arial Unicode MS" panose="020B0604020202020204" pitchFamily="34" charset="-128"/>
              </a:rPr>
              <a:t>System.exit</a:t>
            </a:r>
            <a:r>
              <a:rPr lang="en-US" altLang="en-US" sz="2400" dirty="0">
                <a:solidFill>
                  <a:srgbClr val="C00000"/>
                </a:solidFill>
                <a:latin typeface="Arial Unicode MS" panose="020B0604020202020204" pitchFamily="34" charset="-128"/>
              </a:rPr>
              <a:t>(3); </a:t>
            </a:r>
          </a:p>
          <a:p>
            <a:pPr marL="0" indent="0">
              <a:buNone/>
            </a:pPr>
            <a:r>
              <a:rPr lang="en-US" altLang="en-US" sz="2400" dirty="0">
                <a:solidFill>
                  <a:srgbClr val="C00000"/>
                </a:solidFill>
                <a:latin typeface="Arial Unicode MS" panose="020B0604020202020204" pitchFamily="34" charset="-128"/>
              </a:rPr>
              <a:t>}</a:t>
            </a:r>
            <a:r>
              <a:rPr lang="en-US" altLang="en-US" sz="3200" dirty="0">
                <a:solidFill>
                  <a:srgbClr val="C00000"/>
                </a:solidFill>
              </a:rPr>
              <a:t> </a:t>
            </a:r>
            <a:endParaRPr lang="en-US" altLang="en-US" sz="4800" dirty="0">
              <a:solidFill>
                <a:srgbClr val="C00000"/>
              </a:solidFill>
              <a:latin typeface="Arial" panose="020B0604020202020204" pitchFamily="34" charset="0"/>
            </a:endParaRPr>
          </a:p>
          <a:p>
            <a:endParaRPr lang="en-US" dirty="0"/>
          </a:p>
        </p:txBody>
      </p:sp>
    </p:spTree>
    <p:extLst>
      <p:ext uri="{BB962C8B-B14F-4D97-AF65-F5344CB8AC3E}">
        <p14:creationId xmlns:p14="http://schemas.microsoft.com/office/powerpoint/2010/main" val="27892937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0823"/>
          </a:xfrm>
        </p:spPr>
        <p:txBody>
          <a:bodyPr/>
          <a:lstStyle/>
          <a:p>
            <a:r>
              <a:rPr lang="en-US" b="1" dirty="0">
                <a:effectLst>
                  <a:outerShdw blurRad="38100" dist="38100" dir="2700000" algn="tl">
                    <a:srgbClr val="000000">
                      <a:alpha val="43137"/>
                    </a:srgbClr>
                  </a:outerShdw>
                </a:effectLst>
                <a:latin typeface="+mn-lt"/>
              </a:rPr>
              <a:t>Database URL Formulation</a:t>
            </a:r>
            <a:endParaRPr lang="en-US"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a:xfrm>
            <a:off x="838200" y="1378226"/>
            <a:ext cx="10515600" cy="4798737"/>
          </a:xfrm>
        </p:spPr>
        <p:txBody>
          <a:bodyPr>
            <a:normAutofit/>
          </a:bodyPr>
          <a:lstStyle/>
          <a:p>
            <a:r>
              <a:rPr lang="en-GB" dirty="0"/>
              <a:t>After you've loaded the driver, you can establish a connection using the </a:t>
            </a:r>
            <a:r>
              <a:rPr lang="en-GB" b="1" dirty="0" err="1"/>
              <a:t>DriverManager.getConnection</a:t>
            </a:r>
            <a:r>
              <a:rPr lang="en-GB" b="1" dirty="0"/>
              <a:t>()</a:t>
            </a:r>
            <a:r>
              <a:rPr lang="en-GB" dirty="0"/>
              <a:t> method. For easy reference, let me list the three overloaded </a:t>
            </a:r>
            <a:r>
              <a:rPr lang="en-GB" dirty="0" err="1"/>
              <a:t>DriverManager.getConnection</a:t>
            </a:r>
            <a:r>
              <a:rPr lang="en-GB" dirty="0"/>
              <a:t>() methods </a:t>
            </a:r>
          </a:p>
          <a:p>
            <a:pPr lvl="2"/>
            <a:r>
              <a:rPr lang="en-GB" sz="2800" dirty="0" err="1"/>
              <a:t>getConnection</a:t>
            </a:r>
            <a:r>
              <a:rPr lang="en-GB" sz="2800" dirty="0"/>
              <a:t>(String </a:t>
            </a:r>
            <a:r>
              <a:rPr lang="en-GB" sz="2800" dirty="0" err="1"/>
              <a:t>url</a:t>
            </a:r>
            <a:r>
              <a:rPr lang="en-GB" sz="2800" dirty="0"/>
              <a:t>)</a:t>
            </a:r>
          </a:p>
          <a:p>
            <a:pPr lvl="2"/>
            <a:r>
              <a:rPr lang="en-GB" sz="2800" dirty="0" err="1"/>
              <a:t>getConnection</a:t>
            </a:r>
            <a:r>
              <a:rPr lang="en-GB" sz="2800" dirty="0"/>
              <a:t>(String </a:t>
            </a:r>
            <a:r>
              <a:rPr lang="en-GB" sz="2800" dirty="0" err="1"/>
              <a:t>url</a:t>
            </a:r>
            <a:r>
              <a:rPr lang="en-GB" sz="2800" dirty="0"/>
              <a:t>, Properties prop)</a:t>
            </a:r>
          </a:p>
          <a:p>
            <a:pPr lvl="2"/>
            <a:r>
              <a:rPr lang="en-GB" sz="2800" dirty="0" err="1"/>
              <a:t>getConnection</a:t>
            </a:r>
            <a:r>
              <a:rPr lang="en-GB" sz="2800" dirty="0"/>
              <a:t>(String </a:t>
            </a:r>
            <a:r>
              <a:rPr lang="en-GB" sz="2800" dirty="0" err="1"/>
              <a:t>url</a:t>
            </a:r>
            <a:r>
              <a:rPr lang="en-GB" sz="2800" dirty="0"/>
              <a:t>, String user, String password)</a:t>
            </a:r>
          </a:p>
          <a:p>
            <a:r>
              <a:rPr lang="en-GB" dirty="0"/>
              <a:t>Here each form requires a database </a:t>
            </a:r>
            <a:r>
              <a:rPr lang="en-GB" b="1" dirty="0"/>
              <a:t>URL</a:t>
            </a:r>
            <a:r>
              <a:rPr lang="en-GB" dirty="0"/>
              <a:t>. A database URL is an address that points to your database.</a:t>
            </a:r>
          </a:p>
          <a:p>
            <a:r>
              <a:rPr lang="en-GB" dirty="0"/>
              <a:t>Formulating a database URL is where most of the problems associated with establishing a connection occurs.</a:t>
            </a:r>
          </a:p>
          <a:p>
            <a:endParaRPr lang="en-US" dirty="0"/>
          </a:p>
        </p:txBody>
      </p:sp>
    </p:spTree>
    <p:extLst>
      <p:ext uri="{BB962C8B-B14F-4D97-AF65-F5344CB8AC3E}">
        <p14:creationId xmlns:p14="http://schemas.microsoft.com/office/powerpoint/2010/main" val="40989423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14318"/>
          </a:xfrm>
        </p:spPr>
        <p:txBody>
          <a:bodyPr/>
          <a:lstStyle/>
          <a:p>
            <a:r>
              <a:rPr lang="en-US" b="1" dirty="0">
                <a:effectLst>
                  <a:outerShdw blurRad="38100" dist="38100" dir="2700000" algn="tl">
                    <a:srgbClr val="000000">
                      <a:alpha val="43137"/>
                    </a:srgbClr>
                  </a:outerShdw>
                </a:effectLst>
                <a:latin typeface="+mn-lt"/>
              </a:rPr>
              <a:t>Create Connection Object</a:t>
            </a:r>
            <a:endParaRPr lang="en-US"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a:xfrm>
            <a:off x="838200" y="1378226"/>
            <a:ext cx="10515600" cy="5274365"/>
          </a:xfrm>
        </p:spPr>
        <p:txBody>
          <a:bodyPr>
            <a:normAutofit lnSpcReduction="10000"/>
          </a:bodyPr>
          <a:lstStyle/>
          <a:p>
            <a:r>
              <a:rPr lang="en-GB" dirty="0"/>
              <a:t>We have listed down three forms of </a:t>
            </a:r>
            <a:r>
              <a:rPr lang="en-GB" b="1" dirty="0" err="1"/>
              <a:t>DriverManager.getConnection</a:t>
            </a:r>
            <a:r>
              <a:rPr lang="en-GB" b="1" dirty="0"/>
              <a:t>()</a:t>
            </a:r>
            <a:r>
              <a:rPr lang="en-GB" dirty="0"/>
              <a:t> method to create a connection object.</a:t>
            </a:r>
          </a:p>
          <a:p>
            <a:pPr marL="0" indent="0">
              <a:buNone/>
            </a:pPr>
            <a:r>
              <a:rPr lang="en-GB" sz="3500" b="1" dirty="0"/>
              <a:t>Using a Database URL with a username and password</a:t>
            </a:r>
          </a:p>
          <a:p>
            <a:r>
              <a:rPr lang="en-GB" dirty="0"/>
              <a:t>The most commonly used form of </a:t>
            </a:r>
            <a:r>
              <a:rPr lang="en-GB" dirty="0" err="1"/>
              <a:t>getConnection</a:t>
            </a:r>
            <a:r>
              <a:rPr lang="en-GB" dirty="0"/>
              <a:t>() requires you to pass a database URL, a </a:t>
            </a:r>
            <a:r>
              <a:rPr lang="en-GB" i="1" dirty="0"/>
              <a:t>username</a:t>
            </a:r>
            <a:r>
              <a:rPr lang="en-GB" dirty="0"/>
              <a:t>, and a </a:t>
            </a:r>
            <a:r>
              <a:rPr lang="en-GB" i="1" dirty="0"/>
              <a:t>password</a:t>
            </a:r>
            <a:r>
              <a:rPr lang="en-GB" dirty="0"/>
              <a:t>:</a:t>
            </a:r>
          </a:p>
          <a:p>
            <a:r>
              <a:rPr lang="en-GB" dirty="0"/>
              <a:t>Assuming you are using Oracle's </a:t>
            </a:r>
            <a:r>
              <a:rPr lang="en-GB" b="1" dirty="0"/>
              <a:t>thin</a:t>
            </a:r>
            <a:r>
              <a:rPr lang="en-GB" dirty="0"/>
              <a:t> driver, you'll specify a </a:t>
            </a:r>
            <a:r>
              <a:rPr lang="en-GB" dirty="0" err="1">
                <a:solidFill>
                  <a:srgbClr val="C00000"/>
                </a:solidFill>
              </a:rPr>
              <a:t>host:port:databaseName</a:t>
            </a:r>
            <a:r>
              <a:rPr lang="en-GB" dirty="0"/>
              <a:t> value for the database portion of the URL.</a:t>
            </a:r>
          </a:p>
          <a:p>
            <a:r>
              <a:rPr lang="en-GB" dirty="0"/>
              <a:t>If you have a host at TCP/IP address 192.0.0.1 with a host name of </a:t>
            </a:r>
            <a:r>
              <a:rPr lang="en-GB" dirty="0" err="1"/>
              <a:t>amrood</a:t>
            </a:r>
            <a:r>
              <a:rPr lang="en-GB" dirty="0"/>
              <a:t>, and your Oracle listener is configured to listen on port 1521, and your database name is EMP, then complete database URL would be −</a:t>
            </a:r>
          </a:p>
          <a:p>
            <a:pPr marL="0" indent="0">
              <a:buNone/>
            </a:pPr>
            <a:r>
              <a:rPr lang="en-US" altLang="en-US" dirty="0" err="1">
                <a:solidFill>
                  <a:srgbClr val="C00000"/>
                </a:solidFill>
                <a:latin typeface="Arial Unicode MS" panose="020B0604020202020204" pitchFamily="34" charset="-128"/>
              </a:rPr>
              <a:t>jdbc:oracle:thin</a:t>
            </a:r>
            <a:r>
              <a:rPr lang="en-US" altLang="en-US" dirty="0">
                <a:solidFill>
                  <a:srgbClr val="C00000"/>
                </a:solidFill>
                <a:latin typeface="Arial Unicode MS" panose="020B0604020202020204" pitchFamily="34" charset="-128"/>
              </a:rPr>
              <a:t>:@amrood:1521:EMP</a:t>
            </a:r>
            <a:r>
              <a:rPr lang="en-US" altLang="en-US" sz="3600" dirty="0">
                <a:solidFill>
                  <a:srgbClr val="C00000"/>
                </a:solidFill>
              </a:rPr>
              <a:t> </a:t>
            </a:r>
            <a:endParaRPr lang="en-US" altLang="en-US" sz="5400" dirty="0">
              <a:solidFill>
                <a:srgbClr val="C00000"/>
              </a:solidFill>
              <a:latin typeface="Arial" panose="020B0604020202020204" pitchFamily="34" charset="0"/>
            </a:endParaRPr>
          </a:p>
          <a:p>
            <a:endParaRPr lang="en-GB" dirty="0"/>
          </a:p>
          <a:p>
            <a:endParaRPr lang="en-US" dirty="0"/>
          </a:p>
        </p:txBody>
      </p:sp>
    </p:spTree>
    <p:extLst>
      <p:ext uri="{BB962C8B-B14F-4D97-AF65-F5344CB8AC3E}">
        <p14:creationId xmlns:p14="http://schemas.microsoft.com/office/powerpoint/2010/main" val="487197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01148"/>
            <a:ext cx="10515600" cy="5275815"/>
          </a:xfrm>
        </p:spPr>
        <p:txBody>
          <a:bodyPr/>
          <a:lstStyle/>
          <a:p>
            <a:pPr marL="0" indent="0">
              <a:buNone/>
            </a:pPr>
            <a:r>
              <a:rPr lang="en-GB" dirty="0"/>
              <a:t>Now you have to call </a:t>
            </a:r>
            <a:r>
              <a:rPr lang="en-GB" dirty="0" err="1"/>
              <a:t>getConnection</a:t>
            </a:r>
            <a:r>
              <a:rPr lang="en-GB" dirty="0"/>
              <a:t>() method with appropriate username and password to get a </a:t>
            </a:r>
            <a:r>
              <a:rPr lang="en-GB" b="1" dirty="0"/>
              <a:t>Connection</a:t>
            </a:r>
            <a:r>
              <a:rPr lang="en-GB" dirty="0"/>
              <a:t> object as follows −</a:t>
            </a:r>
          </a:p>
          <a:p>
            <a:endParaRPr lang="en-GB" dirty="0"/>
          </a:p>
          <a:p>
            <a:pPr marL="0" indent="0">
              <a:buNone/>
            </a:pPr>
            <a:r>
              <a:rPr lang="en-US" altLang="en-US" sz="2400" dirty="0">
                <a:solidFill>
                  <a:srgbClr val="C00000"/>
                </a:solidFill>
                <a:latin typeface="Arial Unicode MS" panose="020B0604020202020204" pitchFamily="34" charset="-128"/>
              </a:rPr>
              <a:t>String URL = "</a:t>
            </a:r>
            <a:r>
              <a:rPr lang="en-US" altLang="en-US" sz="2400" dirty="0" err="1">
                <a:solidFill>
                  <a:srgbClr val="C00000"/>
                </a:solidFill>
                <a:latin typeface="Arial Unicode MS" panose="020B0604020202020204" pitchFamily="34" charset="-128"/>
              </a:rPr>
              <a:t>jdbc:oracle:thin</a:t>
            </a:r>
            <a:r>
              <a:rPr lang="en-US" altLang="en-US" sz="2400" dirty="0">
                <a:solidFill>
                  <a:srgbClr val="C00000"/>
                </a:solidFill>
                <a:latin typeface="Arial Unicode MS" panose="020B0604020202020204" pitchFamily="34" charset="-128"/>
              </a:rPr>
              <a:t>:@amrood:1521:EMP"; </a:t>
            </a:r>
          </a:p>
          <a:p>
            <a:pPr marL="0" indent="0">
              <a:buNone/>
            </a:pPr>
            <a:r>
              <a:rPr lang="en-US" altLang="en-US" sz="2400" dirty="0">
                <a:solidFill>
                  <a:srgbClr val="C00000"/>
                </a:solidFill>
                <a:latin typeface="Arial Unicode MS" panose="020B0604020202020204" pitchFamily="34" charset="-128"/>
              </a:rPr>
              <a:t>String USER = "username"; </a:t>
            </a:r>
          </a:p>
          <a:p>
            <a:pPr marL="0" indent="0">
              <a:buNone/>
            </a:pPr>
            <a:r>
              <a:rPr lang="en-US" altLang="en-US" sz="2400" dirty="0">
                <a:solidFill>
                  <a:srgbClr val="C00000"/>
                </a:solidFill>
                <a:latin typeface="Arial Unicode MS" panose="020B0604020202020204" pitchFamily="34" charset="-128"/>
              </a:rPr>
              <a:t>String PASS = "password“;</a:t>
            </a:r>
          </a:p>
          <a:p>
            <a:pPr marL="0" indent="0">
              <a:buNone/>
            </a:pPr>
            <a:r>
              <a:rPr lang="en-US" altLang="en-US" sz="2400" dirty="0">
                <a:solidFill>
                  <a:srgbClr val="C00000"/>
                </a:solidFill>
                <a:latin typeface="Arial Unicode MS" panose="020B0604020202020204" pitchFamily="34" charset="-128"/>
              </a:rPr>
              <a:t>Connection conn = </a:t>
            </a:r>
            <a:r>
              <a:rPr lang="en-US" altLang="en-US" sz="2400" dirty="0" err="1">
                <a:solidFill>
                  <a:srgbClr val="C00000"/>
                </a:solidFill>
                <a:latin typeface="Arial Unicode MS" panose="020B0604020202020204" pitchFamily="34" charset="-128"/>
              </a:rPr>
              <a:t>DriverManager.getConnection</a:t>
            </a:r>
            <a:r>
              <a:rPr lang="en-US" altLang="en-US" sz="2400" dirty="0">
                <a:solidFill>
                  <a:srgbClr val="C00000"/>
                </a:solidFill>
                <a:latin typeface="Arial Unicode MS" panose="020B0604020202020204" pitchFamily="34" charset="-128"/>
              </a:rPr>
              <a:t>(URL, USER, PASS);</a:t>
            </a:r>
            <a:r>
              <a:rPr lang="en-US" altLang="en-US" sz="3200" dirty="0">
                <a:solidFill>
                  <a:srgbClr val="C00000"/>
                </a:solidFill>
              </a:rPr>
              <a:t> </a:t>
            </a:r>
            <a:endParaRPr lang="en-US" altLang="en-US" sz="4800" dirty="0">
              <a:solidFill>
                <a:srgbClr val="C00000"/>
              </a:solidFill>
              <a:latin typeface="Arial" panose="020B0604020202020204" pitchFamily="34" charset="0"/>
            </a:endParaRPr>
          </a:p>
          <a:p>
            <a:endParaRPr lang="en-US" dirty="0"/>
          </a:p>
        </p:txBody>
      </p:sp>
    </p:spTree>
    <p:extLst>
      <p:ext uri="{BB962C8B-B14F-4D97-AF65-F5344CB8AC3E}">
        <p14:creationId xmlns:p14="http://schemas.microsoft.com/office/powerpoint/2010/main" val="3785872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5856"/>
            <a:ext cx="10515600" cy="708301"/>
          </a:xfrm>
        </p:spPr>
        <p:txBody>
          <a:bodyPr/>
          <a:lstStyle/>
          <a:p>
            <a:r>
              <a:rPr lang="en-US" b="1" dirty="0">
                <a:effectLst>
                  <a:outerShdw blurRad="38100" dist="38100" dir="2700000" algn="tl">
                    <a:srgbClr val="000000">
                      <a:alpha val="43137"/>
                    </a:srgbClr>
                  </a:outerShdw>
                </a:effectLst>
                <a:latin typeface="+mn-lt"/>
              </a:rPr>
              <a:t>What is JDBC?</a:t>
            </a:r>
          </a:p>
        </p:txBody>
      </p:sp>
      <p:sp>
        <p:nvSpPr>
          <p:cNvPr id="3" name="Content Placeholder 2"/>
          <p:cNvSpPr>
            <a:spLocks noGrp="1"/>
          </p:cNvSpPr>
          <p:nvPr>
            <p:ph idx="1"/>
          </p:nvPr>
        </p:nvSpPr>
        <p:spPr>
          <a:xfrm>
            <a:off x="838200" y="1205948"/>
            <a:ext cx="10515600" cy="5420139"/>
          </a:xfrm>
        </p:spPr>
        <p:txBody>
          <a:bodyPr>
            <a:normAutofit fontScale="92500" lnSpcReduction="10000"/>
          </a:bodyPr>
          <a:lstStyle/>
          <a:p>
            <a:r>
              <a:rPr lang="en-GB" dirty="0"/>
              <a:t>JDBC API is a Java API that can access any kind of tabular data, especially data stored in a Relational Database.</a:t>
            </a:r>
          </a:p>
          <a:p>
            <a:r>
              <a:rPr lang="en-GB" dirty="0"/>
              <a:t>JDBC works with Java on a variety of platforms, such as Windows, Mac OS, and the various versions of UNIX.</a:t>
            </a:r>
          </a:p>
          <a:p>
            <a:r>
              <a:rPr lang="en-GB" dirty="0"/>
              <a:t>JDBC stands for </a:t>
            </a:r>
            <a:r>
              <a:rPr lang="en-GB" b="1" dirty="0"/>
              <a:t>J</a:t>
            </a:r>
            <a:r>
              <a:rPr lang="en-GB" dirty="0"/>
              <a:t>ava </a:t>
            </a:r>
            <a:r>
              <a:rPr lang="en-GB" b="1" dirty="0"/>
              <a:t>D</a:t>
            </a:r>
            <a:r>
              <a:rPr lang="en-GB" dirty="0"/>
              <a:t>ata</a:t>
            </a:r>
            <a:r>
              <a:rPr lang="en-GB" b="1" dirty="0"/>
              <a:t>b</a:t>
            </a:r>
            <a:r>
              <a:rPr lang="en-GB" dirty="0"/>
              <a:t>ase </a:t>
            </a:r>
            <a:r>
              <a:rPr lang="en-GB" b="1" dirty="0"/>
              <a:t>C</a:t>
            </a:r>
            <a:r>
              <a:rPr lang="en-GB" dirty="0"/>
              <a:t>onnectivity, which is a standard Java API for database-independent connectivity between the Java programming language and a wide range of databases.</a:t>
            </a:r>
          </a:p>
          <a:p>
            <a:r>
              <a:rPr lang="en-GB" dirty="0"/>
              <a:t>The JDBC library includes APIs for each of the tasks mentioned below that are commonly associated with database usage.</a:t>
            </a:r>
          </a:p>
          <a:p>
            <a:pPr lvl="2"/>
            <a:r>
              <a:rPr lang="en-GB" sz="3000" dirty="0"/>
              <a:t>Making a connection to a database.</a:t>
            </a:r>
          </a:p>
          <a:p>
            <a:pPr lvl="2"/>
            <a:r>
              <a:rPr lang="en-GB" sz="3000" dirty="0"/>
              <a:t>Creating SQL or MySQL statements.</a:t>
            </a:r>
          </a:p>
          <a:p>
            <a:pPr lvl="2"/>
            <a:r>
              <a:rPr lang="en-GB" sz="3000" dirty="0"/>
              <a:t>Executing SQL or MySQL queries in the database.</a:t>
            </a:r>
          </a:p>
          <a:p>
            <a:pPr lvl="2"/>
            <a:r>
              <a:rPr lang="en-GB" sz="3000" dirty="0"/>
              <a:t>Viewing </a:t>
            </a:r>
            <a:r>
              <a:rPr lang="en-GB" sz="2600" dirty="0"/>
              <a:t>&amp; </a:t>
            </a:r>
            <a:r>
              <a:rPr lang="en-GB" sz="3000" dirty="0"/>
              <a:t>Modifying the resulting records.</a:t>
            </a:r>
          </a:p>
          <a:p>
            <a:endParaRPr lang="en-GB" dirty="0"/>
          </a:p>
          <a:p>
            <a:endParaRPr lang="en-US" dirty="0"/>
          </a:p>
        </p:txBody>
      </p:sp>
    </p:spTree>
    <p:extLst>
      <p:ext uri="{BB962C8B-B14F-4D97-AF65-F5344CB8AC3E}">
        <p14:creationId xmlns:p14="http://schemas.microsoft.com/office/powerpoint/2010/main" val="5246641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7309"/>
            <a:ext cx="10515600" cy="827571"/>
          </a:xfrm>
        </p:spPr>
        <p:txBody>
          <a:bodyPr/>
          <a:lstStyle/>
          <a:p>
            <a:r>
              <a:rPr lang="en-US" b="1" dirty="0">
                <a:effectLst>
                  <a:outerShdw blurRad="38100" dist="38100" dir="2700000" algn="tl">
                    <a:srgbClr val="000000">
                      <a:alpha val="43137"/>
                    </a:srgbClr>
                  </a:outerShdw>
                </a:effectLst>
                <a:latin typeface="+mn-lt"/>
              </a:rPr>
              <a:t>Closing JDBC Connections</a:t>
            </a:r>
            <a:endParaRPr lang="en-US"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a:xfrm>
            <a:off x="838200" y="1192696"/>
            <a:ext cx="10515600" cy="4984267"/>
          </a:xfrm>
        </p:spPr>
        <p:txBody>
          <a:bodyPr>
            <a:normAutofit fontScale="92500" lnSpcReduction="10000"/>
          </a:bodyPr>
          <a:lstStyle/>
          <a:p>
            <a:r>
              <a:rPr lang="en-GB" dirty="0"/>
              <a:t>At the end of your JDBC program, it is required explicitly to close all the connections to the database to end each database session. However, if you forget, Java's garbage collector will close the connection when it cleans up stale objects.</a:t>
            </a:r>
          </a:p>
          <a:p>
            <a:r>
              <a:rPr lang="en-GB" dirty="0"/>
              <a:t>Relying on the garbage collection, especially in database programming, is a very poor programming practice. You should make a habit of always closing the connection with the close() method associated with connection object.</a:t>
            </a:r>
          </a:p>
          <a:p>
            <a:r>
              <a:rPr lang="en-GB" dirty="0"/>
              <a:t>To ensure that a connection is closed, you could provide a </a:t>
            </a:r>
            <a:r>
              <a:rPr lang="en-GB" b="1" dirty="0"/>
              <a:t>'finally</a:t>
            </a:r>
            <a:r>
              <a:rPr lang="en-GB" dirty="0"/>
              <a:t>' block in your code. A </a:t>
            </a:r>
            <a:r>
              <a:rPr lang="en-GB" b="1" i="1" dirty="0"/>
              <a:t>finally</a:t>
            </a:r>
            <a:r>
              <a:rPr lang="en-GB" dirty="0"/>
              <a:t> block always executes, regardless of an exception occurs or not.</a:t>
            </a:r>
          </a:p>
          <a:p>
            <a:r>
              <a:rPr lang="en-GB" dirty="0"/>
              <a:t>To close the above opened connection, you should call close() method as follows −</a:t>
            </a:r>
          </a:p>
          <a:p>
            <a:pPr marL="0" indent="0">
              <a:buNone/>
            </a:pPr>
            <a:r>
              <a:rPr lang="en-US" altLang="en-US" b="1" dirty="0" err="1">
                <a:solidFill>
                  <a:srgbClr val="C00000"/>
                </a:solidFill>
                <a:effectLst>
                  <a:outerShdw blurRad="38100" dist="38100" dir="2700000" algn="tl">
                    <a:srgbClr val="000000">
                      <a:alpha val="43137"/>
                    </a:srgbClr>
                  </a:outerShdw>
                </a:effectLst>
                <a:latin typeface="Arial Unicode MS" panose="020B0604020202020204" pitchFamily="34" charset="-128"/>
              </a:rPr>
              <a:t>conn.close</a:t>
            </a:r>
            <a:r>
              <a:rPr lang="en-US" altLang="en-US" b="1" dirty="0">
                <a:solidFill>
                  <a:srgbClr val="C00000"/>
                </a:solidFill>
                <a:effectLst>
                  <a:outerShdw blurRad="38100" dist="38100" dir="2700000" algn="tl">
                    <a:srgbClr val="000000">
                      <a:alpha val="43137"/>
                    </a:srgbClr>
                  </a:outerShdw>
                </a:effectLst>
                <a:latin typeface="Arial Unicode MS" panose="020B0604020202020204" pitchFamily="34" charset="-128"/>
              </a:rPr>
              <a:t>();</a:t>
            </a:r>
            <a:r>
              <a:rPr lang="en-US" altLang="en-US" sz="3600" b="1" dirty="0">
                <a:solidFill>
                  <a:srgbClr val="C00000"/>
                </a:solidFill>
                <a:effectLst>
                  <a:outerShdw blurRad="38100" dist="38100" dir="2700000" algn="tl">
                    <a:srgbClr val="000000">
                      <a:alpha val="43137"/>
                    </a:srgbClr>
                  </a:outerShdw>
                </a:effectLst>
              </a:rPr>
              <a:t> </a:t>
            </a:r>
            <a:endParaRPr lang="en-US" altLang="en-US" sz="5400" b="1" dirty="0">
              <a:solidFill>
                <a:srgbClr val="C00000"/>
              </a:solidFill>
              <a:effectLst>
                <a:outerShdw blurRad="38100" dist="38100" dir="2700000" algn="tl">
                  <a:srgbClr val="000000">
                    <a:alpha val="43137"/>
                  </a:srgbClr>
                </a:outerShdw>
              </a:effectLst>
              <a:latin typeface="Arial" panose="020B0604020202020204" pitchFamily="34" charset="0"/>
            </a:endParaRPr>
          </a:p>
          <a:p>
            <a:endParaRPr lang="en-US" dirty="0"/>
          </a:p>
        </p:txBody>
      </p:sp>
      <p:sp>
        <p:nvSpPr>
          <p:cNvPr id="4" name="Rectangle 1"/>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504230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80579"/>
          </a:xfrm>
        </p:spPr>
        <p:txBody>
          <a:bodyPr/>
          <a:lstStyle/>
          <a:p>
            <a:r>
              <a:rPr lang="en-US" b="1" dirty="0">
                <a:effectLst>
                  <a:outerShdw blurRad="38100" dist="38100" dir="2700000" algn="tl">
                    <a:srgbClr val="000000">
                      <a:alpha val="43137"/>
                    </a:srgbClr>
                  </a:outerShdw>
                </a:effectLst>
                <a:latin typeface="+mn-lt"/>
              </a:rPr>
              <a:t>JDBC Statement</a:t>
            </a:r>
          </a:p>
        </p:txBody>
      </p:sp>
      <p:sp>
        <p:nvSpPr>
          <p:cNvPr id="3" name="Content Placeholder 2"/>
          <p:cNvSpPr>
            <a:spLocks noGrp="1"/>
          </p:cNvSpPr>
          <p:nvPr>
            <p:ph idx="1"/>
          </p:nvPr>
        </p:nvSpPr>
        <p:spPr/>
        <p:txBody>
          <a:bodyPr/>
          <a:lstStyle/>
          <a:p>
            <a:r>
              <a:rPr lang="en-GB" dirty="0"/>
              <a:t>Once a connection is obtained we can interact with the database. The JDBC </a:t>
            </a:r>
            <a:r>
              <a:rPr lang="en-GB" i="1" dirty="0"/>
              <a:t>Statement, </a:t>
            </a:r>
            <a:r>
              <a:rPr lang="en-GB" i="1" dirty="0" err="1"/>
              <a:t>CallableStatement</a:t>
            </a:r>
            <a:r>
              <a:rPr lang="en-GB" i="1" dirty="0"/>
              <a:t>,</a:t>
            </a:r>
            <a:r>
              <a:rPr lang="en-GB" dirty="0"/>
              <a:t> and </a:t>
            </a:r>
            <a:r>
              <a:rPr lang="en-GB" i="1" dirty="0" err="1"/>
              <a:t>PreparedStatement</a:t>
            </a:r>
            <a:r>
              <a:rPr lang="en-GB" dirty="0"/>
              <a:t> interfaces define the methods and properties that enable you to send SQL or PL/SQL commands and receive data from your database.</a:t>
            </a:r>
          </a:p>
          <a:p>
            <a:r>
              <a:rPr lang="en-GB" dirty="0"/>
              <a:t>They also define methods that help bridge data type differences between Java and SQL data types used in a database.</a:t>
            </a:r>
          </a:p>
          <a:p>
            <a:r>
              <a:rPr lang="en-GB" dirty="0"/>
              <a:t>The following table provides a summary of each interface's purpose to decide on the interface to use.</a:t>
            </a:r>
          </a:p>
          <a:p>
            <a:endParaRPr lang="en-US" dirty="0"/>
          </a:p>
        </p:txBody>
      </p:sp>
    </p:spTree>
    <p:extLst>
      <p:ext uri="{BB962C8B-B14F-4D97-AF65-F5344CB8AC3E}">
        <p14:creationId xmlns:p14="http://schemas.microsoft.com/office/powerpoint/2010/main" val="6977918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278196288"/>
              </p:ext>
            </p:extLst>
          </p:nvPr>
        </p:nvGraphicFramePr>
        <p:xfrm>
          <a:off x="599661" y="918838"/>
          <a:ext cx="10515600" cy="4023360"/>
        </p:xfrm>
        <a:graphic>
          <a:graphicData uri="http://schemas.openxmlformats.org/drawingml/2006/table">
            <a:tbl>
              <a:tblPr>
                <a:tableStyleId>{5940675A-B579-460E-94D1-54222C63F5DA}</a:tableStyleId>
              </a:tblPr>
              <a:tblGrid>
                <a:gridCol w="2832652">
                  <a:extLst>
                    <a:ext uri="{9D8B030D-6E8A-4147-A177-3AD203B41FA5}">
                      <a16:colId xmlns:a16="http://schemas.microsoft.com/office/drawing/2014/main" val="20000"/>
                    </a:ext>
                  </a:extLst>
                </a:gridCol>
                <a:gridCol w="7682948">
                  <a:extLst>
                    <a:ext uri="{9D8B030D-6E8A-4147-A177-3AD203B41FA5}">
                      <a16:colId xmlns:a16="http://schemas.microsoft.com/office/drawing/2014/main" val="20001"/>
                    </a:ext>
                  </a:extLst>
                </a:gridCol>
              </a:tblGrid>
              <a:tr h="0">
                <a:tc>
                  <a:txBody>
                    <a:bodyPr/>
                    <a:lstStyle/>
                    <a:p>
                      <a:r>
                        <a:rPr lang="en-US" sz="2400" dirty="0">
                          <a:effectLst/>
                        </a:rPr>
                        <a:t>Interfaces</a:t>
                      </a:r>
                    </a:p>
                  </a:txBody>
                  <a:tcPr anchor="ctr"/>
                </a:tc>
                <a:tc>
                  <a:txBody>
                    <a:bodyPr/>
                    <a:lstStyle/>
                    <a:p>
                      <a:r>
                        <a:rPr lang="en-US" sz="2400">
                          <a:effectLst/>
                        </a:rPr>
                        <a:t>Recommended Use</a:t>
                      </a:r>
                    </a:p>
                  </a:txBody>
                  <a:tcPr anchor="ctr"/>
                </a:tc>
                <a:extLst>
                  <a:ext uri="{0D108BD9-81ED-4DB2-BD59-A6C34878D82A}">
                    <a16:rowId xmlns:a16="http://schemas.microsoft.com/office/drawing/2014/main" val="10000"/>
                  </a:ext>
                </a:extLst>
              </a:tr>
              <a:tr h="0">
                <a:tc>
                  <a:txBody>
                    <a:bodyPr/>
                    <a:lstStyle/>
                    <a:p>
                      <a:r>
                        <a:rPr lang="en-US" sz="2400" dirty="0"/>
                        <a:t>Statement</a:t>
                      </a:r>
                    </a:p>
                  </a:txBody>
                  <a:tcPr anchor="ctr"/>
                </a:tc>
                <a:tc>
                  <a:txBody>
                    <a:bodyPr/>
                    <a:lstStyle/>
                    <a:p>
                      <a:r>
                        <a:rPr lang="en-GB" sz="2400"/>
                        <a:t>Use this for general-purpose access to your database. Useful when you are using static SQL statements at runtime. The Statement interface cannot accept parameters.</a:t>
                      </a:r>
                    </a:p>
                  </a:txBody>
                  <a:tcPr anchor="ctr"/>
                </a:tc>
                <a:extLst>
                  <a:ext uri="{0D108BD9-81ED-4DB2-BD59-A6C34878D82A}">
                    <a16:rowId xmlns:a16="http://schemas.microsoft.com/office/drawing/2014/main" val="10001"/>
                  </a:ext>
                </a:extLst>
              </a:tr>
              <a:tr h="0">
                <a:tc>
                  <a:txBody>
                    <a:bodyPr/>
                    <a:lstStyle/>
                    <a:p>
                      <a:r>
                        <a:rPr lang="en-US" sz="2400"/>
                        <a:t>PreparedStatement</a:t>
                      </a:r>
                    </a:p>
                  </a:txBody>
                  <a:tcPr anchor="ctr"/>
                </a:tc>
                <a:tc>
                  <a:txBody>
                    <a:bodyPr/>
                    <a:lstStyle/>
                    <a:p>
                      <a:r>
                        <a:rPr lang="en-GB" sz="2400"/>
                        <a:t>Use this when you plan to use the SQL statements many times. The PreparedStatement interface accepts input parameters at runtime.</a:t>
                      </a:r>
                    </a:p>
                  </a:txBody>
                  <a:tcPr anchor="ctr"/>
                </a:tc>
                <a:extLst>
                  <a:ext uri="{0D108BD9-81ED-4DB2-BD59-A6C34878D82A}">
                    <a16:rowId xmlns:a16="http://schemas.microsoft.com/office/drawing/2014/main" val="10002"/>
                  </a:ext>
                </a:extLst>
              </a:tr>
              <a:tr h="0">
                <a:tc>
                  <a:txBody>
                    <a:bodyPr/>
                    <a:lstStyle/>
                    <a:p>
                      <a:r>
                        <a:rPr lang="en-US" sz="2400"/>
                        <a:t>CallableStatement</a:t>
                      </a:r>
                    </a:p>
                  </a:txBody>
                  <a:tcPr anchor="ctr"/>
                </a:tc>
                <a:tc>
                  <a:txBody>
                    <a:bodyPr/>
                    <a:lstStyle/>
                    <a:p>
                      <a:r>
                        <a:rPr lang="en-GB" sz="2400" dirty="0"/>
                        <a:t>Use this when you want to access the database stored procedures. </a:t>
                      </a:r>
                      <a:r>
                        <a:rPr lang="en-GB" sz="2400"/>
                        <a:t>The Callable Statement </a:t>
                      </a:r>
                      <a:r>
                        <a:rPr lang="en-GB" sz="2400" dirty="0"/>
                        <a:t>interface can also accept runtime input parameters. </a:t>
                      </a: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3681600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3156" y="112643"/>
            <a:ext cx="10515600" cy="814318"/>
          </a:xfrm>
        </p:spPr>
        <p:txBody>
          <a:bodyPr/>
          <a:lstStyle/>
          <a:p>
            <a:r>
              <a:rPr lang="en-GB" b="1" dirty="0">
                <a:effectLst>
                  <a:outerShdw blurRad="38100" dist="38100" dir="2700000" algn="tl">
                    <a:srgbClr val="000000">
                      <a:alpha val="43137"/>
                    </a:srgbClr>
                  </a:outerShdw>
                </a:effectLst>
                <a:latin typeface="+mn-lt"/>
              </a:rPr>
              <a:t>Statement Object</a:t>
            </a:r>
            <a:endParaRPr lang="en-US"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a:xfrm>
            <a:off x="573156" y="1033670"/>
            <a:ext cx="10780644" cy="5143293"/>
          </a:xfrm>
        </p:spPr>
        <p:txBody>
          <a:bodyPr>
            <a:normAutofit fontScale="55000" lnSpcReduction="20000"/>
          </a:bodyPr>
          <a:lstStyle/>
          <a:p>
            <a:pPr marL="0" indent="0">
              <a:buNone/>
            </a:pPr>
            <a:r>
              <a:rPr lang="en-GB" sz="5100" b="1" dirty="0"/>
              <a:t>Creating Statement Object</a:t>
            </a:r>
          </a:p>
          <a:p>
            <a:r>
              <a:rPr lang="en-GB" sz="5100" dirty="0"/>
              <a:t>Before you can use a Statement object to execute a SQL statement, you need to create one using the Connection object's </a:t>
            </a:r>
            <a:r>
              <a:rPr lang="en-GB" sz="5100" b="1" dirty="0" err="1"/>
              <a:t>createStatement</a:t>
            </a:r>
            <a:r>
              <a:rPr lang="en-GB" sz="5100" b="1" dirty="0"/>
              <a:t>( ) </a:t>
            </a:r>
            <a:r>
              <a:rPr lang="en-GB" sz="5100" dirty="0"/>
              <a:t>method, as in the following example</a:t>
            </a:r>
          </a:p>
          <a:p>
            <a:endParaRPr lang="en-GB" sz="5100" dirty="0"/>
          </a:p>
          <a:p>
            <a:pPr marL="0" indent="0">
              <a:buNone/>
            </a:pPr>
            <a:r>
              <a:rPr lang="en-US" altLang="en-US" sz="4000" dirty="0">
                <a:solidFill>
                  <a:srgbClr val="C00000"/>
                </a:solidFill>
                <a:latin typeface="Arial Unicode MS" panose="020B0604020202020204" pitchFamily="34" charset="-128"/>
              </a:rPr>
              <a:t>Statement </a:t>
            </a:r>
            <a:r>
              <a:rPr lang="en-US" altLang="en-US" sz="4000" dirty="0" err="1">
                <a:solidFill>
                  <a:srgbClr val="C00000"/>
                </a:solidFill>
                <a:latin typeface="Arial Unicode MS" panose="020B0604020202020204" pitchFamily="34" charset="-128"/>
              </a:rPr>
              <a:t>stmt</a:t>
            </a:r>
            <a:r>
              <a:rPr lang="en-US" altLang="en-US" sz="4000" dirty="0">
                <a:solidFill>
                  <a:srgbClr val="C00000"/>
                </a:solidFill>
                <a:latin typeface="Arial Unicode MS" panose="020B0604020202020204" pitchFamily="34" charset="-128"/>
              </a:rPr>
              <a:t> = null; </a:t>
            </a:r>
          </a:p>
          <a:p>
            <a:pPr marL="0" indent="0">
              <a:buNone/>
            </a:pPr>
            <a:r>
              <a:rPr lang="en-US" altLang="en-US" sz="4000" dirty="0">
                <a:solidFill>
                  <a:srgbClr val="C00000"/>
                </a:solidFill>
                <a:latin typeface="Arial Unicode MS" panose="020B0604020202020204" pitchFamily="34" charset="-128"/>
              </a:rPr>
              <a:t>try { </a:t>
            </a:r>
          </a:p>
          <a:p>
            <a:pPr marL="0" indent="0">
              <a:buNone/>
            </a:pPr>
            <a:r>
              <a:rPr lang="en-US" altLang="en-US" sz="4000" dirty="0" err="1">
                <a:solidFill>
                  <a:srgbClr val="C00000"/>
                </a:solidFill>
                <a:latin typeface="Arial Unicode MS" panose="020B0604020202020204" pitchFamily="34" charset="-128"/>
              </a:rPr>
              <a:t>stmt</a:t>
            </a:r>
            <a:r>
              <a:rPr lang="en-US" altLang="en-US" sz="4000" dirty="0">
                <a:solidFill>
                  <a:srgbClr val="C00000"/>
                </a:solidFill>
                <a:latin typeface="Arial Unicode MS" panose="020B0604020202020204" pitchFamily="34" charset="-128"/>
              </a:rPr>
              <a:t> = </a:t>
            </a:r>
            <a:r>
              <a:rPr lang="en-US" altLang="en-US" sz="4000" dirty="0" err="1">
                <a:solidFill>
                  <a:srgbClr val="C00000"/>
                </a:solidFill>
                <a:latin typeface="Arial Unicode MS" panose="020B0604020202020204" pitchFamily="34" charset="-128"/>
              </a:rPr>
              <a:t>conn.createStatement</a:t>
            </a:r>
            <a:r>
              <a:rPr lang="en-US" altLang="en-US" sz="4000" dirty="0">
                <a:solidFill>
                  <a:srgbClr val="C00000"/>
                </a:solidFill>
                <a:latin typeface="Arial Unicode MS" panose="020B0604020202020204" pitchFamily="34" charset="-128"/>
              </a:rPr>
              <a:t>( );</a:t>
            </a:r>
          </a:p>
          <a:p>
            <a:pPr marL="0" indent="0">
              <a:buNone/>
            </a:pPr>
            <a:r>
              <a:rPr lang="en-US" altLang="en-US" sz="4000" dirty="0">
                <a:solidFill>
                  <a:srgbClr val="C00000"/>
                </a:solidFill>
                <a:latin typeface="Arial Unicode MS" panose="020B0604020202020204" pitchFamily="34" charset="-128"/>
              </a:rPr>
              <a:t> . . . </a:t>
            </a:r>
          </a:p>
          <a:p>
            <a:pPr marL="0" indent="0">
              <a:buNone/>
            </a:pPr>
            <a:r>
              <a:rPr lang="en-US" altLang="en-US" sz="4000" dirty="0">
                <a:solidFill>
                  <a:srgbClr val="C00000"/>
                </a:solidFill>
                <a:latin typeface="Arial Unicode MS" panose="020B0604020202020204" pitchFamily="34" charset="-128"/>
              </a:rPr>
              <a:t>} catch (</a:t>
            </a:r>
            <a:r>
              <a:rPr lang="en-US" altLang="en-US" sz="4000" dirty="0" err="1">
                <a:solidFill>
                  <a:srgbClr val="C00000"/>
                </a:solidFill>
                <a:latin typeface="Arial Unicode MS" panose="020B0604020202020204" pitchFamily="34" charset="-128"/>
              </a:rPr>
              <a:t>SQLException</a:t>
            </a:r>
            <a:r>
              <a:rPr lang="en-US" altLang="en-US" sz="4000" dirty="0">
                <a:solidFill>
                  <a:srgbClr val="C00000"/>
                </a:solidFill>
                <a:latin typeface="Arial Unicode MS" panose="020B0604020202020204" pitchFamily="34" charset="-128"/>
              </a:rPr>
              <a:t> e) {</a:t>
            </a:r>
          </a:p>
          <a:p>
            <a:pPr marL="0" indent="0">
              <a:buNone/>
            </a:pPr>
            <a:r>
              <a:rPr lang="en-US" altLang="en-US" sz="4000" dirty="0">
                <a:solidFill>
                  <a:srgbClr val="C00000"/>
                </a:solidFill>
                <a:latin typeface="Arial Unicode MS" panose="020B0604020202020204" pitchFamily="34" charset="-128"/>
              </a:rPr>
              <a:t> . . . </a:t>
            </a:r>
          </a:p>
          <a:p>
            <a:pPr marL="0" indent="0">
              <a:buNone/>
            </a:pPr>
            <a:r>
              <a:rPr lang="en-US" altLang="en-US" sz="4000" dirty="0">
                <a:solidFill>
                  <a:srgbClr val="C00000"/>
                </a:solidFill>
                <a:latin typeface="Arial Unicode MS" panose="020B0604020202020204" pitchFamily="34" charset="-128"/>
              </a:rPr>
              <a:t>} finally { </a:t>
            </a:r>
          </a:p>
          <a:p>
            <a:pPr marL="0" indent="0">
              <a:buNone/>
            </a:pPr>
            <a:r>
              <a:rPr lang="en-US" altLang="en-US" sz="4000" dirty="0">
                <a:solidFill>
                  <a:srgbClr val="C00000"/>
                </a:solidFill>
                <a:latin typeface="Arial Unicode MS" panose="020B0604020202020204" pitchFamily="34" charset="-128"/>
              </a:rPr>
              <a:t>. . . </a:t>
            </a:r>
          </a:p>
          <a:p>
            <a:pPr marL="0" indent="0">
              <a:buNone/>
            </a:pPr>
            <a:r>
              <a:rPr lang="en-US" altLang="en-US" sz="4000" dirty="0">
                <a:solidFill>
                  <a:srgbClr val="C00000"/>
                </a:solidFill>
                <a:latin typeface="Arial Unicode MS" panose="020B0604020202020204" pitchFamily="34" charset="-128"/>
              </a:rPr>
              <a:t>}</a:t>
            </a:r>
            <a:r>
              <a:rPr lang="en-US" altLang="en-US" sz="4600" dirty="0">
                <a:solidFill>
                  <a:srgbClr val="C00000"/>
                </a:solidFill>
              </a:rPr>
              <a:t> </a:t>
            </a:r>
            <a:endParaRPr lang="en-US" altLang="en-US" sz="6300" dirty="0">
              <a:solidFill>
                <a:srgbClr val="C00000"/>
              </a:solidFill>
              <a:latin typeface="Arial" panose="020B0604020202020204" pitchFamily="34" charset="0"/>
            </a:endParaRPr>
          </a:p>
          <a:p>
            <a:endParaRPr lang="en-US" dirty="0"/>
          </a:p>
        </p:txBody>
      </p:sp>
    </p:spTree>
    <p:extLst>
      <p:ext uri="{BB962C8B-B14F-4D97-AF65-F5344CB8AC3E}">
        <p14:creationId xmlns:p14="http://schemas.microsoft.com/office/powerpoint/2010/main" val="23876076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49357"/>
            <a:ext cx="10515600" cy="5527606"/>
          </a:xfrm>
        </p:spPr>
        <p:txBody>
          <a:bodyPr>
            <a:normAutofit/>
          </a:bodyPr>
          <a:lstStyle/>
          <a:p>
            <a:pPr marL="0" indent="0">
              <a:buNone/>
            </a:pPr>
            <a:r>
              <a:rPr lang="en-GB" dirty="0"/>
              <a:t>Once you've created a Statement object, you can then use it to execute an SQL statement with one of its three execute methods.</a:t>
            </a:r>
          </a:p>
          <a:p>
            <a:r>
              <a:rPr lang="en-GB" b="1" dirty="0" err="1"/>
              <a:t>boolean</a:t>
            </a:r>
            <a:r>
              <a:rPr lang="en-GB" b="1" dirty="0"/>
              <a:t> execute (String SQL)</a:t>
            </a:r>
            <a:r>
              <a:rPr lang="en-GB" dirty="0"/>
              <a:t>: Returns a </a:t>
            </a:r>
            <a:r>
              <a:rPr lang="en-GB" dirty="0" err="1"/>
              <a:t>boolean</a:t>
            </a:r>
            <a:r>
              <a:rPr lang="en-GB" dirty="0"/>
              <a:t> value of true if a </a:t>
            </a:r>
            <a:r>
              <a:rPr lang="en-GB" dirty="0" err="1"/>
              <a:t>ResultSet</a:t>
            </a:r>
            <a:r>
              <a:rPr lang="en-GB" dirty="0"/>
              <a:t> object can be retrieved; otherwise, it returns false. Use this method to execute SQL DDL statements or when you need to use truly dynamic SQL.</a:t>
            </a:r>
          </a:p>
          <a:p>
            <a:r>
              <a:rPr lang="en-GB" b="1" dirty="0" err="1"/>
              <a:t>int</a:t>
            </a:r>
            <a:r>
              <a:rPr lang="en-GB" b="1" dirty="0"/>
              <a:t> </a:t>
            </a:r>
            <a:r>
              <a:rPr lang="en-GB" b="1" dirty="0" err="1"/>
              <a:t>executeUpdate</a:t>
            </a:r>
            <a:r>
              <a:rPr lang="en-GB" b="1" dirty="0"/>
              <a:t> (String SQL)</a:t>
            </a:r>
            <a:r>
              <a:rPr lang="en-GB" dirty="0"/>
              <a:t>: Returns the number of rows affected by the execution of the SQL statement. Use this method to execute SQL statements for which you expect to get a number of rows affected - for example, an INSERT, UPDATE, or DELETE statement.</a:t>
            </a:r>
          </a:p>
          <a:p>
            <a:r>
              <a:rPr lang="en-GB" b="1" dirty="0" err="1"/>
              <a:t>ResultSet</a:t>
            </a:r>
            <a:r>
              <a:rPr lang="en-GB" b="1" dirty="0"/>
              <a:t> </a:t>
            </a:r>
            <a:r>
              <a:rPr lang="en-GB" b="1" dirty="0" err="1"/>
              <a:t>executeQuery</a:t>
            </a:r>
            <a:r>
              <a:rPr lang="en-GB" b="1" dirty="0"/>
              <a:t> (String SQL)</a:t>
            </a:r>
            <a:r>
              <a:rPr lang="en-GB" dirty="0"/>
              <a:t>: Returns a </a:t>
            </a:r>
            <a:r>
              <a:rPr lang="en-GB" dirty="0" err="1"/>
              <a:t>ResultSet</a:t>
            </a:r>
            <a:r>
              <a:rPr lang="en-GB" dirty="0"/>
              <a:t> object. Use this method when you expect to get a result set, as you would with a SELECT statement.</a:t>
            </a:r>
          </a:p>
          <a:p>
            <a:endParaRPr lang="en-US" dirty="0"/>
          </a:p>
        </p:txBody>
      </p:sp>
    </p:spTree>
    <p:extLst>
      <p:ext uri="{BB962C8B-B14F-4D97-AF65-F5344CB8AC3E}">
        <p14:creationId xmlns:p14="http://schemas.microsoft.com/office/powerpoint/2010/main" val="4024409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8687" y="228600"/>
            <a:ext cx="10515600" cy="6444734"/>
          </a:xfrm>
        </p:spPr>
        <p:txBody>
          <a:bodyPr>
            <a:normAutofit fontScale="92500" lnSpcReduction="10000"/>
          </a:bodyPr>
          <a:lstStyle/>
          <a:p>
            <a:pPr marL="0" indent="0">
              <a:buNone/>
            </a:pPr>
            <a:r>
              <a:rPr lang="en-GB" sz="3500" b="1" dirty="0"/>
              <a:t>Closing Statement Object</a:t>
            </a:r>
          </a:p>
          <a:p>
            <a:r>
              <a:rPr lang="en-GB" dirty="0"/>
              <a:t>Just as you close a Connection object to save database resources, for the same reason you should also close the Statement object.</a:t>
            </a:r>
          </a:p>
          <a:p>
            <a:r>
              <a:rPr lang="en-GB" dirty="0"/>
              <a:t>A simple call to the close() method will do the job. If you close the Connection object first, it will close the Statement object as well. However, you should always explicitly close the Statement object to ensure proper </a:t>
            </a:r>
            <a:r>
              <a:rPr lang="en-GB" dirty="0" err="1"/>
              <a:t>cleanup</a:t>
            </a:r>
            <a:r>
              <a:rPr lang="en-GB" dirty="0"/>
              <a:t>.</a:t>
            </a:r>
          </a:p>
          <a:p>
            <a:pPr marL="0" indent="0">
              <a:buNone/>
            </a:pPr>
            <a:r>
              <a:rPr lang="en-US" altLang="en-US" sz="2600" dirty="0">
                <a:solidFill>
                  <a:srgbClr val="C00000"/>
                </a:solidFill>
                <a:latin typeface="Arial Unicode MS" panose="020B0604020202020204" pitchFamily="34" charset="-128"/>
              </a:rPr>
              <a:t>Statement </a:t>
            </a:r>
            <a:r>
              <a:rPr lang="en-US" altLang="en-US" sz="2600" dirty="0" err="1">
                <a:solidFill>
                  <a:srgbClr val="C00000"/>
                </a:solidFill>
                <a:latin typeface="Arial Unicode MS" panose="020B0604020202020204" pitchFamily="34" charset="-128"/>
              </a:rPr>
              <a:t>stmt</a:t>
            </a:r>
            <a:r>
              <a:rPr lang="en-US" altLang="en-US" sz="2600" dirty="0">
                <a:solidFill>
                  <a:srgbClr val="C00000"/>
                </a:solidFill>
                <a:latin typeface="Arial Unicode MS" panose="020B0604020202020204" pitchFamily="34" charset="-128"/>
              </a:rPr>
              <a:t> = null; </a:t>
            </a:r>
          </a:p>
          <a:p>
            <a:pPr marL="0" indent="0">
              <a:buNone/>
            </a:pPr>
            <a:r>
              <a:rPr lang="en-US" altLang="en-US" sz="2600" dirty="0">
                <a:solidFill>
                  <a:srgbClr val="C00000"/>
                </a:solidFill>
                <a:latin typeface="Arial Unicode MS" panose="020B0604020202020204" pitchFamily="34" charset="-128"/>
              </a:rPr>
              <a:t>try { </a:t>
            </a:r>
          </a:p>
          <a:p>
            <a:pPr marL="0" indent="0">
              <a:buNone/>
            </a:pPr>
            <a:r>
              <a:rPr lang="en-US" altLang="en-US" sz="2600" dirty="0" err="1">
                <a:solidFill>
                  <a:srgbClr val="C00000"/>
                </a:solidFill>
                <a:latin typeface="Arial Unicode MS" panose="020B0604020202020204" pitchFamily="34" charset="-128"/>
              </a:rPr>
              <a:t>stmt</a:t>
            </a:r>
            <a:r>
              <a:rPr lang="en-US" altLang="en-US" sz="2600" dirty="0">
                <a:solidFill>
                  <a:srgbClr val="C00000"/>
                </a:solidFill>
                <a:latin typeface="Arial Unicode MS" panose="020B0604020202020204" pitchFamily="34" charset="-128"/>
              </a:rPr>
              <a:t> = </a:t>
            </a:r>
            <a:r>
              <a:rPr lang="en-US" altLang="en-US" sz="2600" dirty="0" err="1">
                <a:solidFill>
                  <a:srgbClr val="C00000"/>
                </a:solidFill>
                <a:latin typeface="Arial Unicode MS" panose="020B0604020202020204" pitchFamily="34" charset="-128"/>
              </a:rPr>
              <a:t>conn.createStatement</a:t>
            </a:r>
            <a:r>
              <a:rPr lang="en-US" altLang="en-US" sz="2600" dirty="0">
                <a:solidFill>
                  <a:srgbClr val="C00000"/>
                </a:solidFill>
                <a:latin typeface="Arial Unicode MS" panose="020B0604020202020204" pitchFamily="34" charset="-128"/>
              </a:rPr>
              <a:t>( ); </a:t>
            </a:r>
          </a:p>
          <a:p>
            <a:pPr marL="0" indent="0">
              <a:buNone/>
            </a:pPr>
            <a:r>
              <a:rPr lang="en-US" altLang="en-US" sz="2600" dirty="0">
                <a:solidFill>
                  <a:srgbClr val="C00000"/>
                </a:solidFill>
                <a:latin typeface="Arial Unicode MS" panose="020B0604020202020204" pitchFamily="34" charset="-128"/>
              </a:rPr>
              <a:t>. . . </a:t>
            </a:r>
          </a:p>
          <a:p>
            <a:pPr marL="0" indent="0">
              <a:buNone/>
            </a:pPr>
            <a:r>
              <a:rPr lang="en-US" altLang="en-US" sz="2600" dirty="0">
                <a:solidFill>
                  <a:srgbClr val="C00000"/>
                </a:solidFill>
                <a:latin typeface="Arial Unicode MS" panose="020B0604020202020204" pitchFamily="34" charset="-128"/>
              </a:rPr>
              <a:t>} catch (</a:t>
            </a:r>
            <a:r>
              <a:rPr lang="en-US" altLang="en-US" sz="2600" dirty="0" err="1">
                <a:solidFill>
                  <a:srgbClr val="C00000"/>
                </a:solidFill>
                <a:latin typeface="Arial Unicode MS" panose="020B0604020202020204" pitchFamily="34" charset="-128"/>
              </a:rPr>
              <a:t>SQLException</a:t>
            </a:r>
            <a:r>
              <a:rPr lang="en-US" altLang="en-US" sz="2600" dirty="0">
                <a:solidFill>
                  <a:srgbClr val="C00000"/>
                </a:solidFill>
                <a:latin typeface="Arial Unicode MS" panose="020B0604020202020204" pitchFamily="34" charset="-128"/>
              </a:rPr>
              <a:t> e) { </a:t>
            </a:r>
          </a:p>
          <a:p>
            <a:pPr marL="0" indent="0">
              <a:buNone/>
            </a:pPr>
            <a:r>
              <a:rPr lang="en-US" altLang="en-US" sz="2600" dirty="0">
                <a:solidFill>
                  <a:srgbClr val="C00000"/>
                </a:solidFill>
                <a:latin typeface="Arial Unicode MS" panose="020B0604020202020204" pitchFamily="34" charset="-128"/>
              </a:rPr>
              <a:t>. . . </a:t>
            </a:r>
          </a:p>
          <a:p>
            <a:pPr marL="0" indent="0">
              <a:buNone/>
            </a:pPr>
            <a:r>
              <a:rPr lang="en-US" altLang="en-US" sz="2600" dirty="0">
                <a:solidFill>
                  <a:srgbClr val="C00000"/>
                </a:solidFill>
                <a:latin typeface="Arial Unicode MS" panose="020B0604020202020204" pitchFamily="34" charset="-128"/>
              </a:rPr>
              <a:t>} finally { </a:t>
            </a:r>
            <a:r>
              <a:rPr lang="en-US" altLang="en-US" sz="2600" dirty="0" err="1">
                <a:solidFill>
                  <a:srgbClr val="C00000"/>
                </a:solidFill>
                <a:latin typeface="Arial Unicode MS" panose="020B0604020202020204" pitchFamily="34" charset="-128"/>
              </a:rPr>
              <a:t>stmt.close</a:t>
            </a:r>
            <a:r>
              <a:rPr lang="en-US" altLang="en-US" sz="2600" dirty="0">
                <a:solidFill>
                  <a:srgbClr val="C00000"/>
                </a:solidFill>
                <a:latin typeface="Arial Unicode MS" panose="020B0604020202020204" pitchFamily="34" charset="-128"/>
              </a:rPr>
              <a:t>();</a:t>
            </a:r>
          </a:p>
          <a:p>
            <a:pPr marL="0" indent="0">
              <a:buNone/>
            </a:pPr>
            <a:r>
              <a:rPr lang="en-US" altLang="en-US" sz="2600" dirty="0">
                <a:solidFill>
                  <a:srgbClr val="C00000"/>
                </a:solidFill>
                <a:latin typeface="Arial Unicode MS" panose="020B0604020202020204" pitchFamily="34" charset="-128"/>
              </a:rPr>
              <a:t> }</a:t>
            </a:r>
            <a:endParaRPr lang="en-US" altLang="en-US" sz="5200" dirty="0">
              <a:solidFill>
                <a:srgbClr val="C00000"/>
              </a:solidFill>
              <a:latin typeface="Arial" panose="020B0604020202020204" pitchFamily="34" charset="0"/>
            </a:endParaRPr>
          </a:p>
        </p:txBody>
      </p:sp>
      <p:sp>
        <p:nvSpPr>
          <p:cNvPr id="4" name="Rectangle 1"/>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88631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2605"/>
            <a:ext cx="10515600" cy="801066"/>
          </a:xfrm>
        </p:spPr>
        <p:txBody>
          <a:bodyPr/>
          <a:lstStyle/>
          <a:p>
            <a:r>
              <a:rPr lang="en-US" b="1" dirty="0">
                <a:effectLst>
                  <a:outerShdw blurRad="38100" dist="38100" dir="2700000" algn="tl">
                    <a:srgbClr val="000000">
                      <a:alpha val="43137"/>
                    </a:srgbClr>
                  </a:outerShdw>
                </a:effectLst>
                <a:latin typeface="+mn-lt"/>
              </a:rPr>
              <a:t>JDBC </a:t>
            </a:r>
            <a:r>
              <a:rPr lang="en-US" b="1" dirty="0" err="1">
                <a:effectLst>
                  <a:outerShdw blurRad="38100" dist="38100" dir="2700000" algn="tl">
                    <a:srgbClr val="000000">
                      <a:alpha val="43137"/>
                    </a:srgbClr>
                  </a:outerShdw>
                </a:effectLst>
                <a:latin typeface="+mn-lt"/>
              </a:rPr>
              <a:t>ResultSet</a:t>
            </a:r>
            <a:r>
              <a:rPr lang="en-US" b="1" dirty="0">
                <a:effectLst>
                  <a:outerShdw blurRad="38100" dist="38100" dir="2700000" algn="tl">
                    <a:srgbClr val="000000">
                      <a:alpha val="43137"/>
                    </a:srgbClr>
                  </a:outerShdw>
                </a:effectLst>
                <a:latin typeface="+mn-lt"/>
              </a:rPr>
              <a:t> Interface</a:t>
            </a:r>
          </a:p>
        </p:txBody>
      </p:sp>
      <p:sp>
        <p:nvSpPr>
          <p:cNvPr id="3" name="Content Placeholder 2"/>
          <p:cNvSpPr>
            <a:spLocks noGrp="1"/>
          </p:cNvSpPr>
          <p:nvPr>
            <p:ph idx="1"/>
          </p:nvPr>
        </p:nvSpPr>
        <p:spPr>
          <a:xfrm>
            <a:off x="838200" y="1285461"/>
            <a:ext cx="10515600" cy="4891502"/>
          </a:xfrm>
        </p:spPr>
        <p:txBody>
          <a:bodyPr/>
          <a:lstStyle/>
          <a:p>
            <a:r>
              <a:rPr lang="en-GB" dirty="0"/>
              <a:t>The SQL statements that read data from a database query, return the data in a result set. </a:t>
            </a:r>
          </a:p>
          <a:p>
            <a:r>
              <a:rPr lang="en-GB" dirty="0"/>
              <a:t>The SELECT statement is the standard way to select rows from a database and view them in a result set. </a:t>
            </a:r>
          </a:p>
          <a:p>
            <a:r>
              <a:rPr lang="en-GB" dirty="0"/>
              <a:t>The </a:t>
            </a:r>
            <a:r>
              <a:rPr lang="en-GB" b="1" i="1" dirty="0" err="1"/>
              <a:t>java.sql.ResultSet</a:t>
            </a:r>
            <a:r>
              <a:rPr lang="en-GB" dirty="0"/>
              <a:t> interface represents the result set of a database query.</a:t>
            </a:r>
          </a:p>
          <a:p>
            <a:r>
              <a:rPr lang="en-GB" dirty="0"/>
              <a:t>A </a:t>
            </a:r>
            <a:r>
              <a:rPr lang="en-GB" dirty="0" err="1"/>
              <a:t>ResultSet</a:t>
            </a:r>
            <a:r>
              <a:rPr lang="en-GB" dirty="0"/>
              <a:t> object maintains a cursor that points to the current row in the result set. </a:t>
            </a:r>
          </a:p>
          <a:p>
            <a:r>
              <a:rPr lang="en-GB" dirty="0"/>
              <a:t>The term "</a:t>
            </a:r>
            <a:r>
              <a:rPr lang="en-GB" b="1" dirty="0"/>
              <a:t>result set</a:t>
            </a:r>
            <a:r>
              <a:rPr lang="en-GB" dirty="0"/>
              <a:t>" refers to the row and column data contained in a </a:t>
            </a:r>
            <a:r>
              <a:rPr lang="en-GB" dirty="0" err="1"/>
              <a:t>ResultSet</a:t>
            </a:r>
            <a:r>
              <a:rPr lang="en-GB" dirty="0"/>
              <a:t> object.</a:t>
            </a:r>
            <a:endParaRPr lang="en-US" dirty="0"/>
          </a:p>
        </p:txBody>
      </p:sp>
    </p:spTree>
    <p:extLst>
      <p:ext uri="{BB962C8B-B14F-4D97-AF65-F5344CB8AC3E}">
        <p14:creationId xmlns:p14="http://schemas.microsoft.com/office/powerpoint/2010/main" val="16112842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2183" y="192847"/>
            <a:ext cx="10515600" cy="840823"/>
          </a:xfrm>
        </p:spPr>
        <p:txBody>
          <a:bodyPr>
            <a:normAutofit/>
          </a:bodyPr>
          <a:lstStyle/>
          <a:p>
            <a:r>
              <a:rPr lang="en-GB" b="1" dirty="0">
                <a:effectLst>
                  <a:outerShdw blurRad="38100" dist="38100" dir="2700000" algn="tl">
                    <a:srgbClr val="000000">
                      <a:alpha val="43137"/>
                    </a:srgbClr>
                  </a:outerShdw>
                </a:effectLst>
                <a:latin typeface="+mn-lt"/>
              </a:rPr>
              <a:t>Navigating a Result Set</a:t>
            </a:r>
            <a:endParaRPr lang="en-US"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a:xfrm>
            <a:off x="626165" y="1149765"/>
            <a:ext cx="10515600" cy="4351338"/>
          </a:xfrm>
        </p:spPr>
        <p:txBody>
          <a:bodyPr/>
          <a:lstStyle/>
          <a:p>
            <a:r>
              <a:rPr lang="en-GB" dirty="0"/>
              <a:t>There are several methods in the </a:t>
            </a:r>
            <a:r>
              <a:rPr lang="en-GB" dirty="0" err="1"/>
              <a:t>ResultSet</a:t>
            </a:r>
            <a:r>
              <a:rPr lang="en-GB" dirty="0"/>
              <a:t> interface that involve moving the cursor, including </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804610877"/>
              </p:ext>
            </p:extLst>
          </p:nvPr>
        </p:nvGraphicFramePr>
        <p:xfrm>
          <a:off x="732183" y="2341460"/>
          <a:ext cx="10515600" cy="3810000"/>
        </p:xfrm>
        <a:graphic>
          <a:graphicData uri="http://schemas.openxmlformats.org/drawingml/2006/table">
            <a:tbl>
              <a:tblPr>
                <a:tableStyleId>{5940675A-B579-460E-94D1-54222C63F5DA}</a:tableStyleId>
              </a:tblPr>
              <a:tblGrid>
                <a:gridCol w="525780">
                  <a:extLst>
                    <a:ext uri="{9D8B030D-6E8A-4147-A177-3AD203B41FA5}">
                      <a16:colId xmlns:a16="http://schemas.microsoft.com/office/drawing/2014/main" val="20000"/>
                    </a:ext>
                  </a:extLst>
                </a:gridCol>
                <a:gridCol w="9989820">
                  <a:extLst>
                    <a:ext uri="{9D8B030D-6E8A-4147-A177-3AD203B41FA5}">
                      <a16:colId xmlns:a16="http://schemas.microsoft.com/office/drawing/2014/main" val="20001"/>
                    </a:ext>
                  </a:extLst>
                </a:gridCol>
              </a:tblGrid>
              <a:tr h="0">
                <a:tc>
                  <a:txBody>
                    <a:bodyPr/>
                    <a:lstStyle/>
                    <a:p>
                      <a:r>
                        <a:rPr lang="en-US" sz="2000" dirty="0"/>
                        <a:t>S.N.</a:t>
                      </a:r>
                    </a:p>
                  </a:txBody>
                  <a:tcPr marL="47625" marR="47625" marT="47625" marB="47625" anchor="ctr"/>
                </a:tc>
                <a:tc>
                  <a:txBody>
                    <a:bodyPr/>
                    <a:lstStyle/>
                    <a:p>
                      <a:r>
                        <a:rPr lang="en-US" sz="2000">
                          <a:effectLst/>
                        </a:rPr>
                        <a:t>Methods &amp; Description</a:t>
                      </a:r>
                    </a:p>
                  </a:txBody>
                  <a:tcPr marL="47625" marR="47625" marT="47625" marB="47625" anchor="ctr"/>
                </a:tc>
                <a:extLst>
                  <a:ext uri="{0D108BD9-81ED-4DB2-BD59-A6C34878D82A}">
                    <a16:rowId xmlns:a16="http://schemas.microsoft.com/office/drawing/2014/main" val="10000"/>
                  </a:ext>
                </a:extLst>
              </a:tr>
              <a:tr h="0">
                <a:tc>
                  <a:txBody>
                    <a:bodyPr/>
                    <a:lstStyle/>
                    <a:p>
                      <a:r>
                        <a:rPr lang="en-US" sz="2000"/>
                        <a:t>1</a:t>
                      </a:r>
                    </a:p>
                  </a:txBody>
                  <a:tcPr marL="47625" marR="47625" marT="47625" marB="47625" anchor="ctr"/>
                </a:tc>
                <a:tc>
                  <a:txBody>
                    <a:bodyPr/>
                    <a:lstStyle/>
                    <a:p>
                      <a:r>
                        <a:rPr lang="en-GB" sz="2000" b="1" dirty="0"/>
                        <a:t>public void </a:t>
                      </a:r>
                      <a:r>
                        <a:rPr lang="en-GB" sz="2000" b="1" dirty="0" err="1"/>
                        <a:t>beforeFirst</a:t>
                      </a:r>
                      <a:r>
                        <a:rPr lang="en-GB" sz="2000" b="1" dirty="0"/>
                        <a:t>() </a:t>
                      </a:r>
                      <a:r>
                        <a:rPr lang="en-GB" sz="2000" dirty="0"/>
                        <a:t>throws </a:t>
                      </a:r>
                      <a:r>
                        <a:rPr lang="en-GB" sz="2000" dirty="0" err="1"/>
                        <a:t>SQLException</a:t>
                      </a:r>
                      <a:r>
                        <a:rPr lang="en-GB" sz="2000" dirty="0"/>
                        <a:t> Moves the cursor just before the first row.</a:t>
                      </a:r>
                    </a:p>
                  </a:txBody>
                  <a:tcPr marL="47625" marR="47625" marT="47625" marB="47625" anchor="ctr"/>
                </a:tc>
                <a:extLst>
                  <a:ext uri="{0D108BD9-81ED-4DB2-BD59-A6C34878D82A}">
                    <a16:rowId xmlns:a16="http://schemas.microsoft.com/office/drawing/2014/main" val="10001"/>
                  </a:ext>
                </a:extLst>
              </a:tr>
              <a:tr h="0">
                <a:tc>
                  <a:txBody>
                    <a:bodyPr/>
                    <a:lstStyle/>
                    <a:p>
                      <a:r>
                        <a:rPr lang="en-US" sz="2000"/>
                        <a:t>2</a:t>
                      </a:r>
                    </a:p>
                  </a:txBody>
                  <a:tcPr marL="47625" marR="47625" marT="47625" marB="47625" anchor="ctr"/>
                </a:tc>
                <a:tc>
                  <a:txBody>
                    <a:bodyPr/>
                    <a:lstStyle/>
                    <a:p>
                      <a:r>
                        <a:rPr lang="en-GB" sz="2000" b="1" dirty="0"/>
                        <a:t>public void </a:t>
                      </a:r>
                      <a:r>
                        <a:rPr lang="en-GB" sz="2000" b="1" dirty="0" err="1"/>
                        <a:t>afterLast</a:t>
                      </a:r>
                      <a:r>
                        <a:rPr lang="en-GB" sz="2000" b="1" dirty="0"/>
                        <a:t>() </a:t>
                      </a:r>
                      <a:r>
                        <a:rPr lang="en-GB" sz="2000" dirty="0"/>
                        <a:t>throws </a:t>
                      </a:r>
                      <a:r>
                        <a:rPr lang="en-GB" sz="2000" dirty="0" err="1"/>
                        <a:t>SQLException</a:t>
                      </a:r>
                      <a:r>
                        <a:rPr lang="en-GB" sz="2000" dirty="0"/>
                        <a:t> Moves the cursor just after the last row.</a:t>
                      </a:r>
                    </a:p>
                  </a:txBody>
                  <a:tcPr marL="47625" marR="47625" marT="47625" marB="47625" anchor="ctr"/>
                </a:tc>
                <a:extLst>
                  <a:ext uri="{0D108BD9-81ED-4DB2-BD59-A6C34878D82A}">
                    <a16:rowId xmlns:a16="http://schemas.microsoft.com/office/drawing/2014/main" val="10002"/>
                  </a:ext>
                </a:extLst>
              </a:tr>
              <a:tr h="0">
                <a:tc>
                  <a:txBody>
                    <a:bodyPr/>
                    <a:lstStyle/>
                    <a:p>
                      <a:r>
                        <a:rPr lang="en-US" sz="2000"/>
                        <a:t>3</a:t>
                      </a:r>
                    </a:p>
                  </a:txBody>
                  <a:tcPr marL="47625" marR="47625" marT="47625" marB="47625" anchor="ctr"/>
                </a:tc>
                <a:tc>
                  <a:txBody>
                    <a:bodyPr/>
                    <a:lstStyle/>
                    <a:p>
                      <a:r>
                        <a:rPr lang="en-GB" sz="2000" b="1" dirty="0"/>
                        <a:t>public </a:t>
                      </a:r>
                      <a:r>
                        <a:rPr lang="en-GB" sz="2000" b="1" dirty="0" err="1"/>
                        <a:t>boolean</a:t>
                      </a:r>
                      <a:r>
                        <a:rPr lang="en-GB" sz="2000" b="1" dirty="0"/>
                        <a:t> first() </a:t>
                      </a:r>
                      <a:r>
                        <a:rPr lang="en-GB" sz="2000" dirty="0"/>
                        <a:t>throws </a:t>
                      </a:r>
                      <a:r>
                        <a:rPr lang="en-GB" sz="2000" dirty="0" err="1"/>
                        <a:t>SQLException</a:t>
                      </a:r>
                      <a:r>
                        <a:rPr lang="en-GB" sz="2000" dirty="0"/>
                        <a:t> Moves the cursor to the first row.</a:t>
                      </a:r>
                    </a:p>
                  </a:txBody>
                  <a:tcPr marL="47625" marR="47625" marT="47625" marB="47625" anchor="ctr"/>
                </a:tc>
                <a:extLst>
                  <a:ext uri="{0D108BD9-81ED-4DB2-BD59-A6C34878D82A}">
                    <a16:rowId xmlns:a16="http://schemas.microsoft.com/office/drawing/2014/main" val="10003"/>
                  </a:ext>
                </a:extLst>
              </a:tr>
              <a:tr h="0">
                <a:tc>
                  <a:txBody>
                    <a:bodyPr/>
                    <a:lstStyle/>
                    <a:p>
                      <a:r>
                        <a:rPr lang="en-US" sz="2000"/>
                        <a:t>4</a:t>
                      </a:r>
                    </a:p>
                  </a:txBody>
                  <a:tcPr marL="47625" marR="47625" marT="47625" marB="47625" anchor="ctr"/>
                </a:tc>
                <a:tc>
                  <a:txBody>
                    <a:bodyPr/>
                    <a:lstStyle/>
                    <a:p>
                      <a:r>
                        <a:rPr lang="en-GB" sz="2000" b="1" dirty="0"/>
                        <a:t>public void last() </a:t>
                      </a:r>
                      <a:r>
                        <a:rPr lang="en-GB" sz="2000" dirty="0"/>
                        <a:t>throws </a:t>
                      </a:r>
                      <a:r>
                        <a:rPr lang="en-GB" sz="2000" dirty="0" err="1"/>
                        <a:t>SQLException</a:t>
                      </a:r>
                      <a:r>
                        <a:rPr lang="en-GB" sz="2000" dirty="0"/>
                        <a:t> Moves the cursor to the last row.</a:t>
                      </a:r>
                    </a:p>
                  </a:txBody>
                  <a:tcPr marL="47625" marR="47625" marT="47625" marB="47625" anchor="ctr"/>
                </a:tc>
                <a:extLst>
                  <a:ext uri="{0D108BD9-81ED-4DB2-BD59-A6C34878D82A}">
                    <a16:rowId xmlns:a16="http://schemas.microsoft.com/office/drawing/2014/main" val="10004"/>
                  </a:ext>
                </a:extLst>
              </a:tr>
              <a:tr h="0">
                <a:tc>
                  <a:txBody>
                    <a:bodyPr/>
                    <a:lstStyle/>
                    <a:p>
                      <a:r>
                        <a:rPr lang="en-US" sz="2000"/>
                        <a:t>5</a:t>
                      </a:r>
                    </a:p>
                  </a:txBody>
                  <a:tcPr marL="47625" marR="47625" marT="47625" marB="47625" anchor="ctr"/>
                </a:tc>
                <a:tc>
                  <a:txBody>
                    <a:bodyPr/>
                    <a:lstStyle/>
                    <a:p>
                      <a:r>
                        <a:rPr lang="en-GB" sz="2000" b="1" dirty="0"/>
                        <a:t>public </a:t>
                      </a:r>
                      <a:r>
                        <a:rPr lang="en-GB" sz="2000" b="1" dirty="0" err="1"/>
                        <a:t>boolean</a:t>
                      </a:r>
                      <a:r>
                        <a:rPr lang="en-GB" sz="2000" b="1" dirty="0"/>
                        <a:t> absolute(</a:t>
                      </a:r>
                      <a:r>
                        <a:rPr lang="en-GB" sz="2000" b="1" dirty="0" err="1"/>
                        <a:t>int</a:t>
                      </a:r>
                      <a:r>
                        <a:rPr lang="en-GB" sz="2000" b="1" dirty="0"/>
                        <a:t> row) </a:t>
                      </a:r>
                      <a:r>
                        <a:rPr lang="en-GB" sz="2000" dirty="0"/>
                        <a:t>throws </a:t>
                      </a:r>
                      <a:r>
                        <a:rPr lang="en-GB" sz="2000" dirty="0" err="1"/>
                        <a:t>SQLException</a:t>
                      </a:r>
                      <a:r>
                        <a:rPr lang="en-GB" sz="2000" dirty="0"/>
                        <a:t> Moves the cursor to the specified row.</a:t>
                      </a:r>
                    </a:p>
                  </a:txBody>
                  <a:tcPr marL="47625" marR="47625" marT="47625" marB="47625" anchor="ctr"/>
                </a:tc>
                <a:extLst>
                  <a:ext uri="{0D108BD9-81ED-4DB2-BD59-A6C34878D82A}">
                    <a16:rowId xmlns:a16="http://schemas.microsoft.com/office/drawing/2014/main" val="10005"/>
                  </a:ext>
                </a:extLst>
              </a:tr>
              <a:tr h="0">
                <a:tc>
                  <a:txBody>
                    <a:bodyPr/>
                    <a:lstStyle/>
                    <a:p>
                      <a:r>
                        <a:rPr lang="en-US" sz="2000"/>
                        <a:t>6</a:t>
                      </a:r>
                    </a:p>
                  </a:txBody>
                  <a:tcPr marL="47625" marR="47625" marT="47625" marB="47625" anchor="ctr"/>
                </a:tc>
                <a:tc>
                  <a:txBody>
                    <a:bodyPr/>
                    <a:lstStyle/>
                    <a:p>
                      <a:r>
                        <a:rPr lang="en-GB" sz="2000" b="1" dirty="0"/>
                        <a:t>public </a:t>
                      </a:r>
                      <a:r>
                        <a:rPr lang="en-GB" sz="2000" b="1" dirty="0" err="1"/>
                        <a:t>boolean</a:t>
                      </a:r>
                      <a:r>
                        <a:rPr lang="en-GB" sz="2000" b="1" dirty="0"/>
                        <a:t> relative(</a:t>
                      </a:r>
                      <a:r>
                        <a:rPr lang="en-GB" sz="2000" b="1" dirty="0" err="1"/>
                        <a:t>int</a:t>
                      </a:r>
                      <a:r>
                        <a:rPr lang="en-GB" sz="2000" b="1" dirty="0"/>
                        <a:t> row)</a:t>
                      </a:r>
                      <a:r>
                        <a:rPr lang="en-GB" sz="2000" dirty="0"/>
                        <a:t> throws </a:t>
                      </a:r>
                      <a:r>
                        <a:rPr lang="en-GB" sz="2000" dirty="0" err="1"/>
                        <a:t>SQLException</a:t>
                      </a:r>
                      <a:r>
                        <a:rPr lang="en-GB" sz="2000" dirty="0"/>
                        <a:t> Moves the cursor the given number of rows forward or backward, from where it is currently pointing.</a:t>
                      </a:r>
                    </a:p>
                  </a:txBody>
                  <a:tcPr marL="47625" marR="47625" marT="47625" marB="47625" anchor="ctr"/>
                </a:tc>
                <a:extLst>
                  <a:ext uri="{0D108BD9-81ED-4DB2-BD59-A6C34878D82A}">
                    <a16:rowId xmlns:a16="http://schemas.microsoft.com/office/drawing/2014/main" val="10006"/>
                  </a:ext>
                </a:extLst>
              </a:tr>
              <a:tr h="0">
                <a:tc>
                  <a:txBody>
                    <a:bodyPr/>
                    <a:lstStyle/>
                    <a:p>
                      <a:r>
                        <a:rPr lang="en-US" sz="2000"/>
                        <a:t>7</a:t>
                      </a:r>
                    </a:p>
                  </a:txBody>
                  <a:tcPr marL="47625" marR="47625" marT="47625" marB="47625" anchor="ctr"/>
                </a:tc>
                <a:tc>
                  <a:txBody>
                    <a:bodyPr/>
                    <a:lstStyle/>
                    <a:p>
                      <a:r>
                        <a:rPr lang="en-GB" sz="2000" b="1" dirty="0"/>
                        <a:t>public </a:t>
                      </a:r>
                      <a:r>
                        <a:rPr lang="en-GB" sz="2000" b="1" dirty="0" err="1"/>
                        <a:t>boolean</a:t>
                      </a:r>
                      <a:r>
                        <a:rPr lang="en-GB" sz="2000" b="1" dirty="0"/>
                        <a:t> previous() </a:t>
                      </a:r>
                      <a:r>
                        <a:rPr lang="en-GB" sz="2000" dirty="0"/>
                        <a:t>throws </a:t>
                      </a:r>
                      <a:r>
                        <a:rPr lang="en-GB" sz="2000" dirty="0" err="1"/>
                        <a:t>SQLException</a:t>
                      </a:r>
                      <a:r>
                        <a:rPr lang="en-GB" sz="2000" dirty="0"/>
                        <a:t> Moves the cursor to the previous row. This method returns false if the previous row is off the result set.</a:t>
                      </a:r>
                    </a:p>
                  </a:txBody>
                  <a:tcPr marL="47625" marR="47625" marT="47625" marB="47625"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615464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27571"/>
          </a:xfrm>
        </p:spPr>
        <p:txBody>
          <a:bodyPr>
            <a:normAutofit/>
          </a:bodyPr>
          <a:lstStyle/>
          <a:p>
            <a:r>
              <a:rPr lang="en-US" b="1" dirty="0">
                <a:effectLst>
                  <a:outerShdw blurRad="38100" dist="38100" dir="2700000" algn="tl">
                    <a:srgbClr val="000000">
                      <a:alpha val="43137"/>
                    </a:srgbClr>
                  </a:outerShdw>
                </a:effectLst>
                <a:latin typeface="+mn-lt"/>
              </a:rPr>
              <a:t>Applications of JDBC</a:t>
            </a:r>
            <a:endParaRPr lang="en-US"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a:xfrm>
            <a:off x="838200" y="1404730"/>
            <a:ext cx="10515600" cy="4772233"/>
          </a:xfrm>
        </p:spPr>
        <p:txBody>
          <a:bodyPr>
            <a:normAutofit/>
          </a:bodyPr>
          <a:lstStyle/>
          <a:p>
            <a:pPr marL="0" indent="0">
              <a:buNone/>
            </a:pPr>
            <a:r>
              <a:rPr lang="en-US" dirty="0"/>
              <a:t>Fundamentally, JDBC is a specification that provides a complete set of interfaces that allows for portable access to an underlying database. Java can be used to write different types of executables, such as −</a:t>
            </a:r>
          </a:p>
          <a:p>
            <a:r>
              <a:rPr lang="en-US" dirty="0"/>
              <a:t>Java Applications</a:t>
            </a:r>
          </a:p>
          <a:p>
            <a:r>
              <a:rPr lang="en-US" dirty="0"/>
              <a:t>Java Applets</a:t>
            </a:r>
          </a:p>
          <a:p>
            <a:r>
              <a:rPr lang="en-US" dirty="0"/>
              <a:t>Java Servlets</a:t>
            </a:r>
          </a:p>
          <a:p>
            <a:r>
              <a:rPr lang="en-US" dirty="0"/>
              <a:t>Java </a:t>
            </a:r>
            <a:r>
              <a:rPr lang="en-US" dirty="0" err="1"/>
              <a:t>ServerPages</a:t>
            </a:r>
            <a:r>
              <a:rPr lang="en-US" dirty="0"/>
              <a:t> (JSPs)</a:t>
            </a:r>
          </a:p>
          <a:p>
            <a:r>
              <a:rPr lang="en-US" dirty="0"/>
              <a:t>Enterprise JavaBeans (EJBs).</a:t>
            </a:r>
          </a:p>
          <a:p>
            <a:pPr marL="0" indent="0">
              <a:buNone/>
            </a:pPr>
            <a:r>
              <a:rPr lang="en-GB" dirty="0"/>
              <a:t>All of these different executables are able to use a JDBC driver to access a database, and take advantage of the stored data.</a:t>
            </a:r>
            <a:endParaRPr lang="en-US" dirty="0"/>
          </a:p>
          <a:p>
            <a:endParaRPr lang="en-US" dirty="0"/>
          </a:p>
        </p:txBody>
      </p:sp>
    </p:spTree>
    <p:extLst>
      <p:ext uri="{BB962C8B-B14F-4D97-AF65-F5344CB8AC3E}">
        <p14:creationId xmlns:p14="http://schemas.microsoft.com/office/powerpoint/2010/main" val="227344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8301"/>
          </a:xfrm>
        </p:spPr>
        <p:txBody>
          <a:bodyPr/>
          <a:lstStyle/>
          <a:p>
            <a:r>
              <a:rPr lang="en-US" b="1" dirty="0">
                <a:effectLst>
                  <a:outerShdw blurRad="38100" dist="38100" dir="2700000" algn="tl">
                    <a:srgbClr val="000000">
                      <a:alpha val="43137"/>
                    </a:srgbClr>
                  </a:outerShdw>
                </a:effectLst>
                <a:latin typeface="+mn-lt"/>
              </a:rPr>
              <a:t>The JDBC 4.0 Packages</a:t>
            </a:r>
            <a:endParaRPr lang="en-US"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a:xfrm>
            <a:off x="838200" y="1378226"/>
            <a:ext cx="10515600" cy="4798737"/>
          </a:xfrm>
        </p:spPr>
        <p:txBody>
          <a:bodyPr>
            <a:normAutofit/>
          </a:bodyPr>
          <a:lstStyle/>
          <a:p>
            <a:r>
              <a:rPr lang="en-GB" sz="3000" dirty="0"/>
              <a:t>The </a:t>
            </a:r>
            <a:r>
              <a:rPr lang="en-GB" sz="3000" b="1" dirty="0" err="1"/>
              <a:t>java.sql</a:t>
            </a:r>
            <a:r>
              <a:rPr lang="en-GB" sz="3000" dirty="0"/>
              <a:t> and </a:t>
            </a:r>
            <a:r>
              <a:rPr lang="en-GB" sz="3000" b="1" dirty="0" err="1"/>
              <a:t>javax.sql</a:t>
            </a:r>
            <a:r>
              <a:rPr lang="en-GB" sz="3000" b="1" dirty="0"/>
              <a:t> </a:t>
            </a:r>
            <a:r>
              <a:rPr lang="en-GB" sz="3000" dirty="0"/>
              <a:t>are the primary packages for JDBC 4.0. </a:t>
            </a:r>
          </a:p>
          <a:p>
            <a:r>
              <a:rPr lang="en-GB" sz="3000" dirty="0"/>
              <a:t>It offers the main classes for interacting with your data sources.</a:t>
            </a:r>
          </a:p>
          <a:p>
            <a:pPr marL="0" indent="0">
              <a:buNone/>
            </a:pPr>
            <a:r>
              <a:rPr lang="en-GB" sz="3000" dirty="0"/>
              <a:t>The new features in these packages include changes in the following areas −</a:t>
            </a:r>
          </a:p>
          <a:p>
            <a:pPr lvl="2"/>
            <a:r>
              <a:rPr lang="en-US" sz="2800" dirty="0"/>
              <a:t>Automatic database driver loading.</a:t>
            </a:r>
          </a:p>
          <a:p>
            <a:pPr lvl="2"/>
            <a:r>
              <a:rPr lang="en-US" sz="2800" dirty="0"/>
              <a:t>Exception handling improvements.</a:t>
            </a:r>
          </a:p>
          <a:p>
            <a:pPr lvl="2"/>
            <a:r>
              <a:rPr lang="en-US" sz="2800" dirty="0"/>
              <a:t>Connection and statement interface enhancements.</a:t>
            </a:r>
          </a:p>
          <a:p>
            <a:pPr lvl="2"/>
            <a:r>
              <a:rPr lang="en-US" sz="2800" dirty="0"/>
              <a:t>National character set support.</a:t>
            </a:r>
          </a:p>
          <a:p>
            <a:pPr lvl="2"/>
            <a:r>
              <a:rPr lang="en-US" sz="2800" dirty="0"/>
              <a:t>SQL 2003 XML data type support.</a:t>
            </a:r>
          </a:p>
          <a:p>
            <a:pPr lvl="2"/>
            <a:r>
              <a:rPr lang="en-US" sz="2800" dirty="0"/>
              <a:t>Annotations.</a:t>
            </a:r>
          </a:p>
          <a:p>
            <a:endParaRPr lang="en-US" dirty="0"/>
          </a:p>
        </p:txBody>
      </p:sp>
    </p:spTree>
    <p:extLst>
      <p:ext uri="{BB962C8B-B14F-4D97-AF65-F5344CB8AC3E}">
        <p14:creationId xmlns:p14="http://schemas.microsoft.com/office/powerpoint/2010/main" val="2010773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74562"/>
          </a:xfrm>
        </p:spPr>
        <p:txBody>
          <a:bodyPr/>
          <a:lstStyle/>
          <a:p>
            <a:r>
              <a:rPr lang="en-GB" b="1" dirty="0">
                <a:effectLst>
                  <a:outerShdw blurRad="38100" dist="38100" dir="2700000" algn="tl">
                    <a:srgbClr val="000000">
                      <a:alpha val="43137"/>
                    </a:srgbClr>
                  </a:outerShdw>
                </a:effectLst>
                <a:latin typeface="+mn-lt"/>
              </a:rPr>
              <a:t>What is JDBC Driver?</a:t>
            </a:r>
            <a:endParaRPr lang="en-US"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a:xfrm>
            <a:off x="838200" y="1298713"/>
            <a:ext cx="10515600" cy="4878250"/>
          </a:xfrm>
        </p:spPr>
        <p:txBody>
          <a:bodyPr/>
          <a:lstStyle/>
          <a:p>
            <a:r>
              <a:rPr lang="en-GB" dirty="0"/>
              <a:t>JDBC drivers implement the defined interfaces in the JDBC API, for interacting with your database server.</a:t>
            </a:r>
          </a:p>
          <a:p>
            <a:r>
              <a:rPr lang="en-GB" dirty="0"/>
              <a:t>For example, using JDBC drivers enable you to open database connections and to interact with it by sending SQL or database commands then receiving results with Java.</a:t>
            </a:r>
          </a:p>
          <a:p>
            <a:r>
              <a:rPr lang="en-GB" dirty="0"/>
              <a:t>The </a:t>
            </a:r>
            <a:r>
              <a:rPr lang="en-GB" b="1" i="1" dirty="0" err="1"/>
              <a:t>Java.sql</a:t>
            </a:r>
            <a:r>
              <a:rPr lang="en-GB" dirty="0"/>
              <a:t> package that ships with JDK, contains various classes with their behaviours defined and their actual implementations are done in third-party drivers. </a:t>
            </a:r>
          </a:p>
          <a:p>
            <a:r>
              <a:rPr lang="en-GB" dirty="0"/>
              <a:t>Third party vendors implements the </a:t>
            </a:r>
            <a:r>
              <a:rPr lang="en-GB" b="1" i="1" dirty="0" err="1"/>
              <a:t>java.sql.Driver</a:t>
            </a:r>
            <a:r>
              <a:rPr lang="en-GB" dirty="0"/>
              <a:t> interface in their database driver.</a:t>
            </a:r>
          </a:p>
          <a:p>
            <a:endParaRPr lang="en-US" dirty="0"/>
          </a:p>
        </p:txBody>
      </p:sp>
    </p:spTree>
    <p:extLst>
      <p:ext uri="{BB962C8B-B14F-4D97-AF65-F5344CB8AC3E}">
        <p14:creationId xmlns:p14="http://schemas.microsoft.com/office/powerpoint/2010/main" val="244377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JDBC Drivers Types</a:t>
            </a:r>
            <a:endParaRPr lang="en-US" dirty="0"/>
          </a:p>
        </p:txBody>
      </p:sp>
      <p:sp>
        <p:nvSpPr>
          <p:cNvPr id="3" name="Content Placeholder 2"/>
          <p:cNvSpPr>
            <a:spLocks noGrp="1"/>
          </p:cNvSpPr>
          <p:nvPr>
            <p:ph idx="1"/>
          </p:nvPr>
        </p:nvSpPr>
        <p:spPr/>
        <p:txBody>
          <a:bodyPr/>
          <a:lstStyle/>
          <a:p>
            <a:r>
              <a:rPr lang="en-GB" dirty="0"/>
              <a:t>JDBC driver implementations vary because of the wide variety of operating systems and hardware platforms in which Java operates. Sun has divided the implementation types into four categories, Types 1, 2, 3, and 4, which is explained below −</a:t>
            </a:r>
          </a:p>
          <a:p>
            <a:r>
              <a:rPr lang="en-US" b="1" dirty="0"/>
              <a:t>Type 1: JDBC-ODBC Bridge Driver</a:t>
            </a:r>
          </a:p>
          <a:p>
            <a:r>
              <a:rPr lang="en-US" b="1" dirty="0"/>
              <a:t>Type 2: JDBC-Native API</a:t>
            </a:r>
          </a:p>
          <a:p>
            <a:r>
              <a:rPr lang="nl-NL" b="1" dirty="0"/>
              <a:t>Type 3: JDBC-Net pure Java</a:t>
            </a:r>
          </a:p>
          <a:p>
            <a:r>
              <a:rPr lang="fr-FR" b="1" dirty="0"/>
              <a:t>Type 4: 100% Pure Java</a:t>
            </a:r>
          </a:p>
          <a:p>
            <a:endParaRPr lang="en-GB" dirty="0"/>
          </a:p>
          <a:p>
            <a:endParaRPr lang="en-US" dirty="0"/>
          </a:p>
        </p:txBody>
      </p:sp>
    </p:spTree>
    <p:extLst>
      <p:ext uri="{BB962C8B-B14F-4D97-AF65-F5344CB8AC3E}">
        <p14:creationId xmlns:p14="http://schemas.microsoft.com/office/powerpoint/2010/main" val="2985622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0635" y="351874"/>
            <a:ext cx="10515600" cy="655292"/>
          </a:xfrm>
        </p:spPr>
        <p:txBody>
          <a:bodyPr>
            <a:normAutofit fontScale="90000"/>
          </a:bodyPr>
          <a:lstStyle/>
          <a:p>
            <a:r>
              <a:rPr lang="en-GB" b="1" dirty="0">
                <a:effectLst>
                  <a:outerShdw blurRad="38100" dist="38100" dir="2700000" algn="tl">
                    <a:srgbClr val="000000">
                      <a:alpha val="43137"/>
                    </a:srgbClr>
                  </a:outerShdw>
                </a:effectLst>
                <a:latin typeface="+mn-lt"/>
              </a:rPr>
              <a:t>Type 1: JDBC-ODBC Bridge Driver</a:t>
            </a:r>
            <a:endParaRPr lang="en-US"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a:xfrm>
            <a:off x="440635" y="1388303"/>
            <a:ext cx="6702287" cy="4351338"/>
          </a:xfrm>
        </p:spPr>
        <p:txBody>
          <a:bodyPr>
            <a:normAutofit lnSpcReduction="10000"/>
          </a:bodyPr>
          <a:lstStyle/>
          <a:p>
            <a:r>
              <a:rPr lang="en-GB" dirty="0"/>
              <a:t>In a Type 1 driver, a JDBC bridge is used to access ODBC drivers installed on each client machine. Using ODBC, requires configuring on your system a Data Source Name (DSN) that represents the target database.</a:t>
            </a:r>
          </a:p>
          <a:p>
            <a:r>
              <a:rPr lang="en-GB" dirty="0"/>
              <a:t>When Java first came out, this was a useful driver because most databases only supported ODBC access but now this type of driver is recommended only for experimental use or when no other alternative is available.</a:t>
            </a:r>
          </a:p>
          <a:p>
            <a:endParaRPr lang="en-US" dirty="0"/>
          </a:p>
        </p:txBody>
      </p:sp>
      <p:pic>
        <p:nvPicPr>
          <p:cNvPr id="1028" name="Picture 4" descr="DBMS Driver typ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8484" y="1388303"/>
            <a:ext cx="4750431" cy="40154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0019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357" y="113334"/>
            <a:ext cx="10515600" cy="854075"/>
          </a:xfrm>
        </p:spPr>
        <p:txBody>
          <a:bodyPr/>
          <a:lstStyle/>
          <a:p>
            <a:r>
              <a:rPr lang="en-GB" b="1" dirty="0">
                <a:effectLst>
                  <a:outerShdw blurRad="38100" dist="38100" dir="2700000" algn="tl">
                    <a:srgbClr val="000000">
                      <a:alpha val="43137"/>
                    </a:srgbClr>
                  </a:outerShdw>
                </a:effectLst>
                <a:latin typeface="+mn-lt"/>
              </a:rPr>
              <a:t>Type 2: JDBC-Native API</a:t>
            </a:r>
            <a:endParaRPr lang="en-US"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a:xfrm>
            <a:off x="268357" y="1133335"/>
            <a:ext cx="7152861" cy="4959489"/>
          </a:xfrm>
        </p:spPr>
        <p:txBody>
          <a:bodyPr>
            <a:normAutofit lnSpcReduction="10000"/>
          </a:bodyPr>
          <a:lstStyle/>
          <a:p>
            <a:r>
              <a:rPr lang="en-GB" dirty="0"/>
              <a:t>In a Type 2 driver, JDBC API calls are converted into native C/C++ API calls, which are unique to the database. </a:t>
            </a:r>
          </a:p>
          <a:p>
            <a:r>
              <a:rPr lang="en-GB" dirty="0"/>
              <a:t>These drivers are typically provided by the database vendors and used in the same manner as the JDBC-ODBC Bridge. The vendor-specific driver must be installed on each client machine.</a:t>
            </a:r>
          </a:p>
          <a:p>
            <a:r>
              <a:rPr lang="en-GB" dirty="0"/>
              <a:t>If we change the Database, we have to change the native API, as it is specific to a database and they are mostly obsolete now, but you may realize some speed increase with a Type 2 driver, because it eliminates ODBC's overhead. </a:t>
            </a:r>
          </a:p>
          <a:p>
            <a:endParaRPr lang="en-US" dirty="0"/>
          </a:p>
        </p:txBody>
      </p:sp>
      <p:pic>
        <p:nvPicPr>
          <p:cNvPr id="2050" name="Picture 2" descr="DBMS Driver typ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5344" y="1577282"/>
            <a:ext cx="4816900" cy="4071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8909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861" y="298864"/>
            <a:ext cx="10515600" cy="695049"/>
          </a:xfrm>
        </p:spPr>
        <p:txBody>
          <a:bodyPr/>
          <a:lstStyle/>
          <a:p>
            <a:r>
              <a:rPr lang="nl-NL" b="1" dirty="0">
                <a:effectLst>
                  <a:outerShdw blurRad="38100" dist="38100" dir="2700000" algn="tl">
                    <a:srgbClr val="000000">
                      <a:alpha val="43137"/>
                    </a:srgbClr>
                  </a:outerShdw>
                </a:effectLst>
                <a:latin typeface="+mn-lt"/>
              </a:rPr>
              <a:t>Type 3: JDBC-Net pure Java</a:t>
            </a:r>
            <a:endParaRPr lang="en-US"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a:xfrm>
            <a:off x="294861" y="1308791"/>
            <a:ext cx="7113104" cy="5184774"/>
          </a:xfrm>
        </p:spPr>
        <p:txBody>
          <a:bodyPr>
            <a:normAutofit lnSpcReduction="10000"/>
          </a:bodyPr>
          <a:lstStyle/>
          <a:p>
            <a:r>
              <a:rPr lang="en-GB" dirty="0"/>
              <a:t>In a Type 3 driver, a three-tier approach is used to access databases. The JDBC clients use standard network sockets to communicate with a middleware application server. </a:t>
            </a:r>
          </a:p>
          <a:p>
            <a:r>
              <a:rPr lang="en-GB" dirty="0"/>
              <a:t>The socket information is then translated by the middleware application server into the call format required by the DBMS, and forwarded to the database server.</a:t>
            </a:r>
          </a:p>
          <a:p>
            <a:r>
              <a:rPr lang="en-GB" dirty="0"/>
              <a:t>This kind of driver is extremely flexible, since it requires no code installed on the client and a single driver can actually provide access to multiple databases.</a:t>
            </a:r>
          </a:p>
          <a:p>
            <a:endParaRPr lang="en-US" dirty="0"/>
          </a:p>
        </p:txBody>
      </p:sp>
      <p:pic>
        <p:nvPicPr>
          <p:cNvPr id="3074" name="Picture 2" descr="DBMS Driver typ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8334" y="1149767"/>
            <a:ext cx="5007650" cy="3793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22650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E5A3AA27A710F4FB0ACC4A0987CBA4E" ma:contentTypeVersion="2" ma:contentTypeDescription="Create a new document." ma:contentTypeScope="" ma:versionID="dbcb25e0fb2c5c773d39af4a82406dc3">
  <xsd:schema xmlns:xsd="http://www.w3.org/2001/XMLSchema" xmlns:xs="http://www.w3.org/2001/XMLSchema" xmlns:p="http://schemas.microsoft.com/office/2006/metadata/properties" xmlns:ns2="ae584225-b5de-44d7-8d08-a4d67ea8f615" targetNamespace="http://schemas.microsoft.com/office/2006/metadata/properties" ma:root="true" ma:fieldsID="cd6df619a188367d9143059178cc9a8f" ns2:_="">
    <xsd:import namespace="ae584225-b5de-44d7-8d08-a4d67ea8f615"/>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e584225-b5de-44d7-8d08-a4d67ea8f61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3499C74-5F6C-4438-83B9-EA777F724EE8}">
  <ds:schemaRefs>
    <ds:schemaRef ds:uri="http://schemas.microsoft.com/sharepoint/v3/contenttype/forms"/>
  </ds:schemaRefs>
</ds:datastoreItem>
</file>

<file path=customXml/itemProps2.xml><?xml version="1.0" encoding="utf-8"?>
<ds:datastoreItem xmlns:ds="http://schemas.openxmlformats.org/officeDocument/2006/customXml" ds:itemID="{5A382653-BB75-4C77-81BF-B36305BBBAD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e584225-b5de-44d7-8d08-a4d67ea8f61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1A46289-430A-4F17-B72D-E3C4F75777C4}">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121</TotalTime>
  <Words>2629</Words>
  <Application>Microsoft Office PowerPoint</Application>
  <PresentationFormat>Widescreen</PresentationFormat>
  <Paragraphs>184</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 Unicode MS</vt:lpstr>
      <vt:lpstr>Arial</vt:lpstr>
      <vt:lpstr>Calibri</vt:lpstr>
      <vt:lpstr>Calibri Light</vt:lpstr>
      <vt:lpstr>Office Theme</vt:lpstr>
      <vt:lpstr>Chapter 13</vt:lpstr>
      <vt:lpstr>What is JDBC?</vt:lpstr>
      <vt:lpstr>Applications of JDBC</vt:lpstr>
      <vt:lpstr>The JDBC 4.0 Packages</vt:lpstr>
      <vt:lpstr>What is JDBC Driver?</vt:lpstr>
      <vt:lpstr>JDBC Drivers Types</vt:lpstr>
      <vt:lpstr>Type 1: JDBC-ODBC Bridge Driver</vt:lpstr>
      <vt:lpstr>Type 2: JDBC-Native API</vt:lpstr>
      <vt:lpstr>Type 3: JDBC-Net pure Java</vt:lpstr>
      <vt:lpstr>Type 4: 100% Pure Java</vt:lpstr>
      <vt:lpstr>Which Driver should be Used?</vt:lpstr>
      <vt:lpstr>JDBC Connection</vt:lpstr>
      <vt:lpstr>Import JDBC Packages</vt:lpstr>
      <vt:lpstr>Register JDBC Driver</vt:lpstr>
      <vt:lpstr>Approach I - Class.forName()</vt:lpstr>
      <vt:lpstr>PowerPoint Presentation</vt:lpstr>
      <vt:lpstr>Database URL Formulation</vt:lpstr>
      <vt:lpstr>Create Connection Object</vt:lpstr>
      <vt:lpstr>PowerPoint Presentation</vt:lpstr>
      <vt:lpstr>Closing JDBC Connections</vt:lpstr>
      <vt:lpstr>JDBC Statement</vt:lpstr>
      <vt:lpstr>PowerPoint Presentation</vt:lpstr>
      <vt:lpstr>Statement Object</vt:lpstr>
      <vt:lpstr>PowerPoint Presentation</vt:lpstr>
      <vt:lpstr>PowerPoint Presentation</vt:lpstr>
      <vt:lpstr>JDBC ResultSet Interface</vt:lpstr>
      <vt:lpstr>Navigating a Result Set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13</dc:title>
  <dc:creator>rajiv shah</dc:creator>
  <cp:lastModifiedBy>Suman Bhandari</cp:lastModifiedBy>
  <cp:revision>37</cp:revision>
  <dcterms:created xsi:type="dcterms:W3CDTF">2020-03-05T16:03:05Z</dcterms:created>
  <dcterms:modified xsi:type="dcterms:W3CDTF">2021-11-01T13:23:06Z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0x010100CE5A3AA27A710F4FB0ACC4A0987CBA4E</vt:lpwstr>
  </property>
</Properties>
</file>