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9"/>
  </p:handoutMasterIdLst>
  <p:sldIdLst>
    <p:sldId id="256" r:id="rId3"/>
    <p:sldId id="257" r:id="rId5"/>
    <p:sldId id="258" r:id="rId6"/>
    <p:sldId id="259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7" r:id="rId29"/>
    <p:sldId id="325" r:id="rId30"/>
    <p:sldId id="330" r:id="rId31"/>
    <p:sldId id="329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1" r:id="rId42"/>
    <p:sldId id="340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70" r:id="rId71"/>
    <p:sldId id="369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386" r:id="rId88"/>
    <p:sldId id="387" r:id="rId89"/>
    <p:sldId id="388" r:id="rId90"/>
    <p:sldId id="389" r:id="rId91"/>
    <p:sldId id="390" r:id="rId92"/>
    <p:sldId id="391" r:id="rId93"/>
    <p:sldId id="392" r:id="rId94"/>
    <p:sldId id="393" r:id="rId95"/>
    <p:sldId id="394" r:id="rId96"/>
    <p:sldId id="395" r:id="rId97"/>
    <p:sldId id="396" r:id="rId98"/>
    <p:sldId id="397" r:id="rId99"/>
    <p:sldId id="398" r:id="rId100"/>
    <p:sldId id="399" r:id="rId101"/>
    <p:sldId id="400" r:id="rId102"/>
    <p:sldId id="401" r:id="rId103"/>
    <p:sldId id="402" r:id="rId104"/>
    <p:sldId id="403" r:id="rId105"/>
    <p:sldId id="404" r:id="rId106"/>
    <p:sldId id="405" r:id="rId107"/>
    <p:sldId id="406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2" Type="http://schemas.openxmlformats.org/officeDocument/2006/relationships/tableStyles" Target="tableStyles.xml"/><Relationship Id="rId111" Type="http://schemas.openxmlformats.org/officeDocument/2006/relationships/viewProps" Target="viewProps.xml"/><Relationship Id="rId110" Type="http://schemas.openxmlformats.org/officeDocument/2006/relationships/presProps" Target="presProps.xml"/><Relationship Id="rId11" Type="http://schemas.openxmlformats.org/officeDocument/2006/relationships/slide" Target="slides/slide8.xml"/><Relationship Id="rId109" Type="http://schemas.openxmlformats.org/officeDocument/2006/relationships/handoutMaster" Target="handoutMasters/handoutMaster1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2C98-FBBE-4EB5-951F-41A30772944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BCA 3rd Sem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4151-8B94-4279-9D7B-97661BFC1C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5384-77A3-4AD7-BC4B-5B9D53AAFF3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BCA 3rd Sem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31B86-AEC8-4CF6-B98E-AA36E741DB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31B86-AEC8-4CF6-B98E-AA36E741DB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31B86-AEC8-4CF6-B98E-AA36E741DB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974F-13DF-469A-B68D-152D7A0A272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5AB1-73AE-4CD8-B241-0FAD5D64AAB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424-19F3-4603-BA87-67777A5395E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A8AE-AC1B-404F-B0CA-D3D113300E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C44E-2BF0-482A-8D5A-EE97D19A76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937F-A5BC-4037-B2A7-2661D772AD3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AE22-1BF1-453C-BB4A-830EEF2A411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E310-7760-4665-8D11-9231EEF9CBB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5CAA-7760-415B-B583-5598C84E024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E00E-65D1-4998-8404-F16287F7CB0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74AB-E9F7-4A68-9456-461CFD1B41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09D2-8373-4572-A561-76ED80C711A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w3schools.com/java/java_interface.asp" TargetMode="External"/><Relationship Id="rId3" Type="http://schemas.openxmlformats.org/officeDocument/2006/relationships/hyperlink" Target="https://www.w3schools.com/java/java_classes.asp" TargetMode="External"/><Relationship Id="rId2" Type="http://schemas.openxmlformats.org/officeDocument/2006/relationships/hyperlink" Target="https://www.w3schools.com/java/java_arrays.asp" TargetMode="External"/><Relationship Id="rId1" Type="http://schemas.openxmlformats.org/officeDocument/2006/relationships/hyperlink" Target="https://www.w3schools.com/java/java_strings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ata-flair.training/blogs/java-exception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oracle.com/javase/tutorial/java/data/character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8195"/>
            <a:ext cx="9024730" cy="143979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Tokens, Expressions and Control Structures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141" y="5055257"/>
            <a:ext cx="9144000" cy="426623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Er</a:t>
            </a:r>
            <a:r>
              <a:rPr lang="en-US" dirty="0" smtClean="0"/>
              <a:t>. Suman Bhandari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23" y="451403"/>
            <a:ext cx="2929524" cy="292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5. </a:t>
            </a:r>
            <a:r>
              <a:rPr lang="en-US" sz="4000" b="1" dirty="0">
                <a:latin typeface="+mn-lt"/>
              </a:rPr>
              <a:t>Long Data </a:t>
            </a:r>
            <a:r>
              <a:rPr lang="en-US" sz="4000" b="1" dirty="0" smtClean="0">
                <a:latin typeface="+mn-lt"/>
              </a:rPr>
              <a:t>Type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Long data type is a 64-bit signed two's complement integer</a:t>
            </a:r>
            <a:endParaRPr lang="en-GB" sz="3200" dirty="0"/>
          </a:p>
          <a:p>
            <a:r>
              <a:rPr lang="en-GB" sz="3200" dirty="0"/>
              <a:t>Minimum value is -9,223,372,036,854,775,808(-2^63)</a:t>
            </a:r>
            <a:endParaRPr lang="en-GB" sz="3200" dirty="0"/>
          </a:p>
          <a:p>
            <a:r>
              <a:rPr lang="en-GB" sz="3200" dirty="0"/>
              <a:t>Maximum value is 9,223,372,036,854,775,807 (inclusive)(2^63 -1)</a:t>
            </a:r>
            <a:endParaRPr lang="en-GB" sz="3200" dirty="0"/>
          </a:p>
          <a:p>
            <a:r>
              <a:rPr lang="en-GB" sz="3200" dirty="0"/>
              <a:t>This type is used when a wider range than </a:t>
            </a:r>
            <a:r>
              <a:rPr lang="en-GB" sz="3200" dirty="0" err="1"/>
              <a:t>int</a:t>
            </a:r>
            <a:r>
              <a:rPr lang="en-GB" sz="3200" dirty="0"/>
              <a:t> is needed</a:t>
            </a:r>
            <a:endParaRPr lang="en-GB" sz="3200" dirty="0"/>
          </a:p>
          <a:p>
            <a:r>
              <a:rPr lang="en-GB" sz="3200" dirty="0"/>
              <a:t>Default value is 0L</a:t>
            </a:r>
            <a:endParaRPr lang="en-GB" sz="3200" dirty="0"/>
          </a:p>
          <a:p>
            <a:r>
              <a:rPr lang="en-GB" sz="3200" b="1" dirty="0">
                <a:solidFill>
                  <a:srgbClr val="C00000"/>
                </a:solidFill>
              </a:rPr>
              <a:t>Example: long a = 100000L, long b = -200000L</a:t>
            </a:r>
            <a:endParaRPr lang="en-GB" sz="32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Branching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Branching statements jump from one statement to another and transfer the execution flow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It is also called jumping statement.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There are 3 branching </a:t>
            </a:r>
            <a:r>
              <a:rPr lang="en-GB" dirty="0" smtClean="0"/>
              <a:t>statements in Java.</a:t>
            </a:r>
            <a:endParaRPr lang="en-GB" dirty="0" smtClean="0"/>
          </a:p>
          <a:p>
            <a:pPr marL="971550" lvl="1" indent="-349250">
              <a:buFont typeface="+mj-lt"/>
              <a:buAutoNum type="arabicPeriod"/>
            </a:pPr>
            <a:r>
              <a:rPr lang="en-US" sz="2800" b="1" dirty="0"/>
              <a:t>Break</a:t>
            </a:r>
            <a:endParaRPr lang="en-US" sz="2800" b="1" dirty="0"/>
          </a:p>
          <a:p>
            <a:pPr marL="971550" lvl="1" indent="-349250">
              <a:buFont typeface="+mj-lt"/>
              <a:buAutoNum type="arabicPeriod"/>
            </a:pPr>
            <a:r>
              <a:rPr lang="en-US" sz="2800" b="1" dirty="0" smtClean="0"/>
              <a:t>Continue   </a:t>
            </a:r>
            <a:endParaRPr lang="en-US" sz="2800" b="1" dirty="0" smtClean="0"/>
          </a:p>
          <a:p>
            <a:pPr marL="971550" lvl="1" indent="-349250">
              <a:buFont typeface="+mj-lt"/>
              <a:buAutoNum type="arabicPeriod"/>
            </a:pPr>
            <a:r>
              <a:rPr lang="en-US" sz="2800" b="1" dirty="0" smtClean="0"/>
              <a:t>Return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Break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2305"/>
          </a:xfrm>
        </p:spPr>
        <p:txBody>
          <a:bodyPr/>
          <a:lstStyle/>
          <a:p>
            <a:r>
              <a:rPr lang="en-GB" dirty="0"/>
              <a:t>Break statement is used to terminate the execution and bypass the remaining code in loop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mostly used in loop to stop the execution and comes out of loop.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there are nested loops then break will terminate the innermost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70" y="553415"/>
            <a:ext cx="6477000" cy="5463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/>
              <a:t>class </a:t>
            </a:r>
            <a:r>
              <a:rPr lang="en-US" altLang="en-US" b="1" dirty="0" err="1"/>
              <a:t>breakTest</a:t>
            </a:r>
            <a:r>
              <a:rPr lang="en-US" altLang="en-US" dirty="0"/>
              <a:t> {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sz="2800" dirty="0" smtClean="0"/>
              <a:t>public </a:t>
            </a:r>
            <a:r>
              <a:rPr lang="en-US" altLang="en-US" sz="2800" dirty="0"/>
              <a:t>static void main(String </a:t>
            </a:r>
            <a:r>
              <a:rPr lang="en-US" altLang="en-US" sz="2800" dirty="0" err="1"/>
              <a:t>args</a:t>
            </a:r>
            <a:r>
              <a:rPr lang="en-US" altLang="en-US" sz="2800" dirty="0"/>
              <a:t>[]) {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smtClean="0"/>
              <a:t>for 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j = 0; j &lt; 5; </a:t>
            </a:r>
            <a:r>
              <a:rPr lang="en-US" altLang="en-US" sz="2800" dirty="0" err="1"/>
              <a:t>j++</a:t>
            </a:r>
            <a:r>
              <a:rPr lang="en-US" altLang="en-US" sz="2800" dirty="0"/>
              <a:t>) {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smtClean="0">
                <a:solidFill>
                  <a:schemeClr val="accent4"/>
                </a:solidFill>
              </a:rPr>
              <a:t>// </a:t>
            </a:r>
            <a:r>
              <a:rPr lang="en-US" altLang="en-US" sz="2800" dirty="0">
                <a:solidFill>
                  <a:schemeClr val="accent4"/>
                </a:solidFill>
              </a:rPr>
              <a:t>come out of loop when </a:t>
            </a:r>
            <a:r>
              <a:rPr lang="en-US" altLang="en-US" sz="2800" dirty="0" err="1">
                <a:solidFill>
                  <a:schemeClr val="accent4"/>
                </a:solidFill>
              </a:rPr>
              <a:t>i</a:t>
            </a:r>
            <a:r>
              <a:rPr lang="en-US" altLang="en-US" sz="2800" dirty="0">
                <a:solidFill>
                  <a:schemeClr val="accent4"/>
                </a:solidFill>
              </a:rPr>
              <a:t> is 4. </a:t>
            </a:r>
            <a:endParaRPr lang="en-US" altLang="en-US" sz="2800" dirty="0" smtClean="0">
              <a:solidFill>
                <a:schemeClr val="accent4"/>
              </a:solidFill>
            </a:endParaRPr>
          </a:p>
          <a:p>
            <a:pPr marL="1371600" lvl="3" indent="0">
              <a:buNone/>
            </a:pPr>
            <a:r>
              <a:rPr lang="en-US" altLang="en-US" sz="2800" dirty="0" smtClean="0"/>
              <a:t>if (j == 4) </a:t>
            </a:r>
            <a:endParaRPr lang="en-US" altLang="en-US" sz="2800" dirty="0" smtClean="0"/>
          </a:p>
          <a:p>
            <a:pPr marL="1371600" lvl="3" indent="0">
              <a:buNone/>
            </a:pPr>
            <a:r>
              <a:rPr lang="en-US" altLang="en-US" sz="2800" dirty="0" smtClean="0"/>
              <a:t>break; </a:t>
            </a:r>
            <a:endParaRPr lang="en-US" altLang="en-US" sz="2800" dirty="0" smtClean="0"/>
          </a:p>
          <a:p>
            <a:pPr marL="1371600" lvl="3" indent="0">
              <a:buNone/>
            </a:pPr>
            <a:r>
              <a:rPr lang="en-US" altLang="en-US" sz="2800" dirty="0" err="1" smtClean="0"/>
              <a:t>System.out.println</a:t>
            </a:r>
            <a:r>
              <a:rPr lang="en-US" altLang="en-US" sz="2800" dirty="0" smtClean="0"/>
              <a:t>(j); </a:t>
            </a:r>
            <a:endParaRPr lang="en-US" altLang="en-US" sz="2800" dirty="0" smtClean="0"/>
          </a:p>
          <a:p>
            <a:pPr marL="1371600" lvl="3" indent="0">
              <a:buNone/>
            </a:pPr>
            <a:r>
              <a:rPr lang="en-US" altLang="en-US" sz="2800" dirty="0" smtClean="0"/>
              <a:t>}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err="1" smtClean="0"/>
              <a:t>System.out.println</a:t>
            </a:r>
            <a:r>
              <a:rPr lang="en-US" altLang="en-US" sz="2800" dirty="0"/>
              <a:t>("After loop"); </a:t>
            </a:r>
            <a:endParaRPr lang="en-US" altLang="en-US" sz="2800" dirty="0" smtClean="0"/>
          </a:p>
          <a:p>
            <a:pPr marL="457200" lvl="1" indent="0">
              <a:buNone/>
            </a:pPr>
            <a:r>
              <a:rPr lang="en-US" altLang="en-US" sz="2800" dirty="0" smtClean="0"/>
              <a:t>}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dirty="0" smtClean="0"/>
              <a:t>} 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53740" y="2269842"/>
            <a:ext cx="3061252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After loop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296"/>
            <a:ext cx="10515600" cy="82163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Continue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931"/>
            <a:ext cx="10515600" cy="1951245"/>
          </a:xfrm>
        </p:spPr>
        <p:txBody>
          <a:bodyPr/>
          <a:lstStyle/>
          <a:p>
            <a:r>
              <a:rPr lang="en-GB" dirty="0"/>
              <a:t>Continue statement works same as break but the difference is it only comes out of loop for that iteration and continue to execute the code for next iterations. </a:t>
            </a:r>
            <a:endParaRPr lang="en-GB" dirty="0" smtClean="0"/>
          </a:p>
          <a:p>
            <a:r>
              <a:rPr lang="en-GB" dirty="0" smtClean="0"/>
              <a:t>So </a:t>
            </a:r>
            <a:r>
              <a:rPr lang="en-GB" dirty="0"/>
              <a:t>it only bypasses the current iteration.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051176"/>
            <a:ext cx="815008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continueTest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public static void main(String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[]) {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 = 0; j &lt; 10;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{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If the number is odd then bypass and continue with next value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 (j%2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!=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0)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continue;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only even numbers will be printed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(j + " ");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}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3435" y="4726702"/>
            <a:ext cx="20143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Output:</a:t>
            </a:r>
            <a:endParaRPr kumimoji="0" lang="en-US" alt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0 2 4 6 8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Return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 statement is used to transfer the control back to calling method. </a:t>
            </a:r>
            <a:endParaRPr lang="en-GB" dirty="0" smtClean="0"/>
          </a:p>
          <a:p>
            <a:r>
              <a:rPr lang="en-GB" dirty="0" smtClean="0"/>
              <a:t>Compiler </a:t>
            </a:r>
            <a:r>
              <a:rPr lang="en-GB" dirty="0"/>
              <a:t>will always bypass any sentences after return statement. </a:t>
            </a:r>
            <a:endParaRPr lang="en-GB" dirty="0" smtClean="0"/>
          </a:p>
          <a:p>
            <a:r>
              <a:rPr lang="en-GB" dirty="0" smtClean="0"/>
              <a:t>So</a:t>
            </a:r>
            <a:r>
              <a:rPr lang="en-GB" dirty="0"/>
              <a:t>, it must be at the end of any method.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can also return a value to the calling method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b="1" dirty="0"/>
              <a:t>Here method </a:t>
            </a:r>
            <a:r>
              <a:rPr lang="en-GB" b="1" dirty="0" err="1"/>
              <a:t>getwebURL</a:t>
            </a:r>
            <a:r>
              <a:rPr lang="en-GB" b="1" dirty="0"/>
              <a:t>() returns the current URL to the caller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04" y="592654"/>
            <a:ext cx="10770704" cy="4986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/>
              <a:t>public String </a:t>
            </a:r>
            <a:r>
              <a:rPr lang="en-US" altLang="en-US" b="1" dirty="0" err="1"/>
              <a:t>getwebURL</a:t>
            </a:r>
            <a:r>
              <a:rPr lang="en-US" altLang="en-US" dirty="0"/>
              <a:t>() {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sz="2800" dirty="0" smtClean="0"/>
              <a:t>String </a:t>
            </a:r>
            <a:r>
              <a:rPr lang="en-US" altLang="en-US" sz="2800" dirty="0" err="1"/>
              <a:t>vURL</a:t>
            </a:r>
            <a:r>
              <a:rPr lang="en-US" altLang="en-US" sz="2800" dirty="0"/>
              <a:t>= null; </a:t>
            </a:r>
            <a:endParaRPr lang="en-US" altLang="en-US" sz="2800" dirty="0" smtClean="0"/>
          </a:p>
          <a:p>
            <a:pPr marL="457200" lvl="1" indent="0">
              <a:buNone/>
            </a:pPr>
            <a:r>
              <a:rPr lang="en-US" altLang="en-US" sz="2800" dirty="0" smtClean="0"/>
              <a:t>try </a:t>
            </a:r>
            <a:r>
              <a:rPr lang="en-US" altLang="en-US" sz="2800" dirty="0"/>
              <a:t>{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err="1" smtClean="0"/>
              <a:t>vURL</a:t>
            </a:r>
            <a:r>
              <a:rPr lang="en-US" altLang="en-US" sz="2800" dirty="0"/>
              <a:t>= </a:t>
            </a:r>
            <a:r>
              <a:rPr lang="en-US" altLang="en-US" sz="2800" dirty="0" err="1"/>
              <a:t>driver.getCurrentUrl</a:t>
            </a:r>
            <a:r>
              <a:rPr lang="en-US" altLang="en-US" sz="2800" dirty="0"/>
              <a:t>();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smtClean="0"/>
              <a:t>} </a:t>
            </a:r>
            <a:r>
              <a:rPr lang="en-US" altLang="en-US" sz="2800" dirty="0"/>
              <a:t>catch(Exception e) {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err="1" smtClean="0"/>
              <a:t>System.out.println</a:t>
            </a:r>
            <a:r>
              <a:rPr lang="en-US" altLang="en-US" sz="2800" dirty="0"/>
              <a:t>("Exception </a:t>
            </a:r>
            <a:r>
              <a:rPr lang="en-US" altLang="en-US" sz="2800" dirty="0" err="1"/>
              <a:t>occured</a:t>
            </a:r>
            <a:r>
              <a:rPr lang="en-US" altLang="en-US" sz="2800" dirty="0"/>
              <a:t> while getting the current </a:t>
            </a:r>
            <a:r>
              <a:rPr lang="en-US" altLang="en-US" sz="2800" dirty="0" err="1"/>
              <a:t>url</a:t>
            </a:r>
            <a:r>
              <a:rPr lang="en-US" altLang="en-US" sz="2800" dirty="0"/>
              <a:t> : "+</a:t>
            </a:r>
            <a:r>
              <a:rPr lang="en-US" altLang="en-US" sz="2800" dirty="0" err="1"/>
              <a:t>e.getStackTrace</a:t>
            </a:r>
            <a:r>
              <a:rPr lang="en-US" altLang="en-US" sz="2800" dirty="0"/>
              <a:t>()); </a:t>
            </a:r>
            <a:endParaRPr lang="en-US" altLang="en-US" sz="2800" dirty="0" smtClean="0"/>
          </a:p>
          <a:p>
            <a:pPr marL="457200" lvl="1" indent="0">
              <a:buNone/>
            </a:pPr>
            <a:r>
              <a:rPr lang="en-US" altLang="en-US" sz="2800" dirty="0" smtClean="0"/>
              <a:t>} </a:t>
            </a:r>
            <a:endParaRPr lang="en-US" altLang="en-US" sz="2800" dirty="0" smtClean="0"/>
          </a:p>
          <a:p>
            <a:pPr marL="457200" lvl="1" indent="0">
              <a:buNone/>
            </a:pPr>
            <a:r>
              <a:rPr lang="en-US" altLang="en-US" sz="2800" dirty="0" smtClean="0"/>
              <a:t>return </a:t>
            </a:r>
            <a:r>
              <a:rPr lang="en-US" altLang="en-US" sz="2800" dirty="0" err="1"/>
              <a:t>vURL</a:t>
            </a:r>
            <a:r>
              <a:rPr lang="en-US" altLang="en-US" sz="2800" dirty="0"/>
              <a:t>;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dirty="0" smtClean="0"/>
              <a:t>} 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6. </a:t>
            </a:r>
            <a:r>
              <a:rPr lang="en-US" sz="4000" b="1" dirty="0">
                <a:latin typeface="+mn-lt"/>
              </a:rPr>
              <a:t>Float Data </a:t>
            </a:r>
            <a:r>
              <a:rPr lang="en-US" sz="4000" b="1" dirty="0" smtClean="0">
                <a:latin typeface="+mn-lt"/>
              </a:rPr>
              <a:t>Type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Float data type is a single-precision 32-bit IEEE 754 floating point</a:t>
            </a:r>
            <a:endParaRPr lang="en-GB" sz="3200" dirty="0"/>
          </a:p>
          <a:p>
            <a:r>
              <a:rPr lang="en-GB" sz="3200" dirty="0"/>
              <a:t>Float is mainly used to save memory in large arrays of floating point numbers</a:t>
            </a:r>
            <a:endParaRPr lang="en-GB" sz="3200" dirty="0"/>
          </a:p>
          <a:p>
            <a:r>
              <a:rPr lang="en-GB" sz="3200" dirty="0"/>
              <a:t>Default value is 0.0f</a:t>
            </a:r>
            <a:endParaRPr lang="en-GB" sz="3200" dirty="0"/>
          </a:p>
          <a:p>
            <a:r>
              <a:rPr lang="en-GB" sz="3200" dirty="0"/>
              <a:t>Float data type is never used for precise values such as currency</a:t>
            </a:r>
            <a:endParaRPr lang="en-GB" sz="3200" dirty="0"/>
          </a:p>
          <a:p>
            <a:r>
              <a:rPr lang="en-GB" sz="3200" b="1" dirty="0">
                <a:solidFill>
                  <a:srgbClr val="C00000"/>
                </a:solidFill>
              </a:rPr>
              <a:t>Example: float f1 = 234.5f</a:t>
            </a:r>
            <a:endParaRPr lang="en-GB" sz="32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7. </a:t>
            </a:r>
            <a:r>
              <a:rPr lang="en-US" sz="4000" b="1" dirty="0">
                <a:latin typeface="+mn-lt"/>
              </a:rPr>
              <a:t>Double Data </a:t>
            </a:r>
            <a:r>
              <a:rPr lang="en-US" sz="4000" b="1" dirty="0" smtClean="0">
                <a:latin typeface="+mn-lt"/>
              </a:rPr>
              <a:t>Type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double data type is a double-precision 64-bit IEEE 754 floating point</a:t>
            </a:r>
            <a:endParaRPr lang="en-GB" sz="3200" dirty="0"/>
          </a:p>
          <a:p>
            <a:r>
              <a:rPr lang="en-GB" sz="3200" dirty="0"/>
              <a:t>This data type is generally used as the default data type for decimal values, generally the default choice</a:t>
            </a:r>
            <a:endParaRPr lang="en-GB" sz="3200" dirty="0"/>
          </a:p>
          <a:p>
            <a:r>
              <a:rPr lang="en-GB" sz="3200" dirty="0"/>
              <a:t>Double data type should never be used for precise values such as currency</a:t>
            </a:r>
            <a:endParaRPr lang="en-GB" sz="3200" dirty="0"/>
          </a:p>
          <a:p>
            <a:r>
              <a:rPr lang="en-GB" sz="3200" dirty="0"/>
              <a:t>Default value is 0.0d</a:t>
            </a:r>
            <a:endParaRPr lang="en-GB" sz="3200" dirty="0"/>
          </a:p>
          <a:p>
            <a:r>
              <a:rPr lang="en-GB" sz="3200" b="1" dirty="0">
                <a:solidFill>
                  <a:srgbClr val="C00000"/>
                </a:solidFill>
              </a:rPr>
              <a:t>Example: double d1 = 123.4</a:t>
            </a:r>
            <a:endParaRPr lang="en-GB" sz="32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8. Character </a:t>
            </a:r>
            <a:r>
              <a:rPr lang="en-US" sz="4000" b="1" dirty="0">
                <a:latin typeface="+mn-lt"/>
              </a:rPr>
              <a:t>Data </a:t>
            </a:r>
            <a:r>
              <a:rPr lang="en-US" sz="4000" b="1" dirty="0" smtClean="0">
                <a:latin typeface="+mn-lt"/>
              </a:rPr>
              <a:t>Type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1" dirty="0"/>
              <a:t>char</a:t>
            </a:r>
            <a:r>
              <a:rPr lang="en-GB" sz="3200" dirty="0"/>
              <a:t> data type is a single 16-bit Unicode character</a:t>
            </a:r>
            <a:endParaRPr lang="en-GB" sz="3200" dirty="0"/>
          </a:p>
          <a:p>
            <a:r>
              <a:rPr lang="en-GB" sz="3200" dirty="0"/>
              <a:t>Minimum value is '\u0000' (or 0)</a:t>
            </a:r>
            <a:endParaRPr lang="en-GB" sz="3200" dirty="0"/>
          </a:p>
          <a:p>
            <a:r>
              <a:rPr lang="en-GB" sz="3200" dirty="0"/>
              <a:t>Maximum value is '\</a:t>
            </a:r>
            <a:r>
              <a:rPr lang="en-GB" sz="3200" dirty="0" err="1"/>
              <a:t>uffff</a:t>
            </a:r>
            <a:r>
              <a:rPr lang="en-GB" sz="3200" dirty="0"/>
              <a:t>' (or 65,535 inclusive)</a:t>
            </a:r>
            <a:endParaRPr lang="en-GB" sz="3200" dirty="0"/>
          </a:p>
          <a:p>
            <a:r>
              <a:rPr lang="en-GB" sz="3200" dirty="0"/>
              <a:t>Char data type is used to store any character</a:t>
            </a:r>
            <a:endParaRPr lang="en-GB" sz="3200" dirty="0"/>
          </a:p>
          <a:p>
            <a:r>
              <a:rPr lang="en-GB" sz="3200" b="1" dirty="0">
                <a:solidFill>
                  <a:srgbClr val="C00000"/>
                </a:solidFill>
              </a:rPr>
              <a:t>Example: char </a:t>
            </a:r>
            <a:r>
              <a:rPr lang="en-GB" sz="3200" b="1" dirty="0" err="1">
                <a:solidFill>
                  <a:srgbClr val="C00000"/>
                </a:solidFill>
              </a:rPr>
              <a:t>letterA</a:t>
            </a:r>
            <a:r>
              <a:rPr lang="en-GB" sz="3200" b="1" dirty="0">
                <a:solidFill>
                  <a:srgbClr val="C00000"/>
                </a:solidFill>
              </a:rPr>
              <a:t> = 'A'</a:t>
            </a:r>
            <a:endParaRPr lang="en-GB" sz="32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0148" y="121536"/>
            <a:ext cx="8379217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Primitive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DataTypeExample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main(String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[])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{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declaring character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char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 = 'G';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Integer data type is generally  used for numeric values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89;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use byte and short  if memory is a constraint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byte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 = 4;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this will give error as number is larger than byte range byte b1 = 7888888955;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short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 = 56;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this will give error as number is larger than short range  short s1 = 87878787878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double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 = 4.355453532;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// for float use 'f' as suffix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float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 = 4.7333434f;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("char: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a);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("integer: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("byte: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b);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("short: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s);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("float: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f);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("double: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d);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83904" y="1709178"/>
            <a:ext cx="41456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char: G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integer: 89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byte: 4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short: 56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float: 4.7333436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double: 4.355453532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10" y="365126"/>
            <a:ext cx="10515600" cy="787814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User Define/</a:t>
            </a:r>
            <a:r>
              <a:rPr lang="en-US" altLang="en-US" b="1" dirty="0" smtClean="0">
                <a:latin typeface="+mn-lt"/>
              </a:rPr>
              <a:t>Non-primitive</a:t>
            </a:r>
            <a:r>
              <a:rPr lang="en-US" b="1" dirty="0" smtClean="0">
                <a:latin typeface="+mn-lt"/>
              </a:rPr>
              <a:t> Data Types</a:t>
            </a:r>
            <a:endParaRPr lang="en-US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0610" y="1471250"/>
            <a:ext cx="1103077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Non-primitive types are created by the programmer and is not defined by Java (except 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Non-primitive types can be used to call methods to perform certain operations.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primitive type has always a value, while non-primitive types can be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primitive type starts with a lowercase letter, while non-primitive types starts with an uppercase letter.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size of a primitive type depends on the data type, while non-primitive types have all the same size.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Examples of non-primitive types are </a:t>
            </a:r>
            <a:r>
              <a:rPr lang="en-US" dirty="0">
                <a:hlinkClick r:id="rId1"/>
              </a:rPr>
              <a:t>Strings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Arrays</a:t>
            </a:r>
            <a:r>
              <a:rPr lang="en-US" dirty="0"/>
              <a:t>, </a:t>
            </a:r>
            <a:r>
              <a:rPr lang="en-US" dirty="0" smtClean="0">
                <a:hlinkClick r:id="rId3"/>
              </a:rPr>
              <a:t>Classes , </a:t>
            </a:r>
            <a:r>
              <a:rPr lang="en-US" dirty="0">
                <a:hlinkClick r:id="rId4"/>
              </a:rPr>
              <a:t>Interface</a:t>
            </a:r>
            <a:r>
              <a:rPr lang="en-US" dirty="0"/>
              <a:t>, etc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String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</a:t>
            </a:r>
            <a:r>
              <a:rPr lang="en-GB" dirty="0"/>
              <a:t>are defined as an array of characters.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difference between a character array and a string is the string is terminated with a special character ‘\0</a:t>
            </a:r>
            <a:r>
              <a:rPr lang="en-GB" dirty="0" smtClean="0"/>
              <a:t>’.</a:t>
            </a:r>
            <a:endParaRPr lang="en-GB" dirty="0" smtClean="0"/>
          </a:p>
          <a:p>
            <a:r>
              <a:rPr lang="en-GB" dirty="0" smtClean="0"/>
              <a:t>Below </a:t>
            </a:r>
            <a:r>
              <a:rPr lang="en-GB" dirty="0"/>
              <a:t>is the basic </a:t>
            </a:r>
            <a:r>
              <a:rPr lang="en-GB" dirty="0" smtClean="0"/>
              <a:t>Example for </a:t>
            </a:r>
            <a:r>
              <a:rPr lang="en-GB" dirty="0"/>
              <a:t>declaring a string in Java programming language.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16178" y="4186526"/>
            <a:ext cx="474071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Declare String without using new operator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s = “Ram";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// Declare String using new operator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s1 = new String(“Ram");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4" y="365125"/>
            <a:ext cx="10515600" cy="915987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6104" y="1523692"/>
            <a:ext cx="10978141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class is a user-defined blueprint or prototype from which objects are created. 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 represents the set of properties or methods that are common to all objects of one type.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general, class declarations can include these components, in order: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Modifiers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 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class can be public or has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default access.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Class name: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The name should begin with a initial letter (capitalized by convention).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Superclass(if any):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name of the class’s parent (superclass), if any, preceded by the keyword extends. A class can only extend (subclass) one parent.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Interfaces(if any):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comma-separated list of interfaces implemented by the class, if any, preceded by the keyword implements. A class can implement more than one interface.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Body: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class body surrounded by braces, { }.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+mn-lt"/>
              </a:rPr>
              <a:t>Object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9661" y="1458496"/>
            <a:ext cx="10515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 is a basic unit of Object-Oriented Programming and represents the real-life entities. 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typical Java program creates many objects, which as you know, interact by invoking methods.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 object consists of :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State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It is represented by attributes of an object. It also reflects the properties of an object.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Behavior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It is represented by methods of an object. It also reflects the response of an object with other objects.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Identity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It gives a unique name to an object and enables one object to interact with other objects.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Content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357"/>
            <a:ext cx="10515600" cy="5112993"/>
          </a:xfrm>
        </p:spPr>
        <p:txBody>
          <a:bodyPr>
            <a:normAutofit/>
          </a:bodyPr>
          <a:lstStyle/>
          <a:p>
            <a:r>
              <a:rPr lang="en-GB" dirty="0" smtClean="0"/>
              <a:t>Data Types </a:t>
            </a:r>
            <a:endParaRPr lang="en-GB" dirty="0" smtClean="0"/>
          </a:p>
          <a:p>
            <a:r>
              <a:rPr lang="en-GB" dirty="0"/>
              <a:t>Primitive data </a:t>
            </a:r>
            <a:r>
              <a:rPr lang="en-GB" dirty="0" smtClean="0"/>
              <a:t>types</a:t>
            </a:r>
            <a:endParaRPr lang="en-GB" dirty="0"/>
          </a:p>
          <a:p>
            <a:r>
              <a:rPr lang="en-GB" dirty="0" smtClean="0"/>
              <a:t>Non-primitive/</a:t>
            </a:r>
            <a:r>
              <a:rPr lang="en-GB" dirty="0"/>
              <a:t>User Define</a:t>
            </a:r>
            <a:r>
              <a:rPr lang="en-GB" dirty="0" smtClean="0"/>
              <a:t> </a:t>
            </a:r>
            <a:r>
              <a:rPr lang="en-GB" dirty="0"/>
              <a:t>data </a:t>
            </a:r>
            <a:r>
              <a:rPr lang="en-GB" dirty="0" smtClean="0"/>
              <a:t>types</a:t>
            </a:r>
            <a:endParaRPr lang="en-GB" dirty="0" smtClean="0"/>
          </a:p>
          <a:p>
            <a:r>
              <a:rPr lang="en-US" dirty="0"/>
              <a:t>Declaration Statement in Java </a:t>
            </a:r>
            <a:endParaRPr lang="en-US" dirty="0" smtClean="0"/>
          </a:p>
          <a:p>
            <a:r>
              <a:rPr lang="en-US" dirty="0"/>
              <a:t>Constants in </a:t>
            </a:r>
            <a:r>
              <a:rPr lang="en-US" dirty="0" smtClean="0"/>
              <a:t>Java</a:t>
            </a:r>
            <a:endParaRPr lang="en-US" dirty="0" smtClean="0"/>
          </a:p>
          <a:p>
            <a:r>
              <a:rPr lang="en-GB" dirty="0"/>
              <a:t>Identifiers in </a:t>
            </a:r>
            <a:r>
              <a:rPr lang="en-GB" dirty="0" smtClean="0"/>
              <a:t>Java</a:t>
            </a:r>
            <a:endParaRPr lang="en-GB" dirty="0" smtClean="0"/>
          </a:p>
          <a:p>
            <a:r>
              <a:rPr lang="en-US" dirty="0"/>
              <a:t>Literal in </a:t>
            </a:r>
            <a:r>
              <a:rPr lang="en-US" dirty="0" smtClean="0"/>
              <a:t>Java</a:t>
            </a:r>
            <a:endParaRPr lang="en-US" dirty="0" smtClean="0"/>
          </a:p>
          <a:p>
            <a:r>
              <a:rPr lang="en-GB" dirty="0"/>
              <a:t>Type Conversion and Casting 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/>
          <a:lstStyle/>
          <a:p>
            <a:r>
              <a:rPr lang="en-GB" b="1" dirty="0">
                <a:latin typeface="+mn-lt"/>
              </a:rPr>
              <a:t>Interface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Like </a:t>
            </a:r>
            <a:r>
              <a:rPr lang="en-GB" dirty="0"/>
              <a:t>a class, an interface can have methods and variables, but the methods declared in an interface are by default abstract (only method signature, no body</a:t>
            </a:r>
            <a:r>
              <a:rPr lang="en-GB" dirty="0" smtClean="0"/>
              <a:t>).</a:t>
            </a:r>
            <a:endParaRPr lang="en-GB" dirty="0" smtClean="0"/>
          </a:p>
          <a:p>
            <a:r>
              <a:rPr lang="en-GB" dirty="0"/>
              <a:t>Interfaces specify what a class must do and not how. It is the blueprint of the class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/>
              <a:t>An Interface is about capabilities like a Player may be an interface and any class implementing Player must be able to (or must implement) move(). So it specifies a set of methods that the class has to implement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/>
              <a:t>If a class implements an interface and does not provide method bodies for all functions specified in the interface, then class must be declared abstract.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351"/>
            <a:ext cx="10515600" cy="73480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Array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007"/>
            <a:ext cx="11088757" cy="5512905"/>
          </a:xfrm>
        </p:spPr>
        <p:txBody>
          <a:bodyPr>
            <a:noAutofit/>
          </a:bodyPr>
          <a:lstStyle/>
          <a:p>
            <a:r>
              <a:rPr lang="en-GB" sz="2400" dirty="0"/>
              <a:t>An array is a group of like-typed variables that are referred to by a common name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r>
              <a:rPr lang="en-GB" sz="2400" dirty="0" smtClean="0"/>
              <a:t>Arrays </a:t>
            </a:r>
            <a:r>
              <a:rPr lang="en-GB" sz="2400" dirty="0"/>
              <a:t>in Java work differently than they do in C/C++. Following are some important point about Java arrays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r>
              <a:rPr lang="en-GB" sz="2400" dirty="0"/>
              <a:t>In Java all arrays are dynamically allocated.(discussed below) </a:t>
            </a:r>
            <a:endParaRPr lang="en-GB" sz="2400" dirty="0"/>
          </a:p>
          <a:p>
            <a:r>
              <a:rPr lang="en-GB" sz="2400" dirty="0"/>
              <a:t>Since arrays are objects in Java, we can find their length using member length. This is different from C/C++ where we find length using </a:t>
            </a:r>
            <a:r>
              <a:rPr lang="en-GB" sz="2400" b="1" dirty="0" err="1">
                <a:solidFill>
                  <a:srgbClr val="C00000"/>
                </a:solidFill>
              </a:rPr>
              <a:t>sizeof</a:t>
            </a:r>
            <a:r>
              <a:rPr lang="en-GB" sz="2400" dirty="0"/>
              <a:t>. </a:t>
            </a:r>
            <a:endParaRPr lang="en-GB" sz="2400" dirty="0"/>
          </a:p>
          <a:p>
            <a:r>
              <a:rPr lang="en-GB" sz="2400" dirty="0"/>
              <a:t>A Java array variable can also be declared like other variables with </a:t>
            </a:r>
            <a:r>
              <a:rPr lang="en-GB" sz="2400" b="1" dirty="0">
                <a:solidFill>
                  <a:srgbClr val="C00000"/>
                </a:solidFill>
              </a:rPr>
              <a:t>[]</a:t>
            </a:r>
            <a:r>
              <a:rPr lang="en-GB" sz="2400" dirty="0"/>
              <a:t> after the data type.</a:t>
            </a:r>
            <a:endParaRPr lang="en-GB" sz="2400" dirty="0"/>
          </a:p>
          <a:p>
            <a:r>
              <a:rPr lang="en-GB" sz="2400" dirty="0"/>
              <a:t>The variables in the array are ordered and each have an index beginning from </a:t>
            </a:r>
            <a:r>
              <a:rPr lang="en-GB" sz="2400" b="1" dirty="0">
                <a:solidFill>
                  <a:srgbClr val="C00000"/>
                </a:solidFill>
              </a:rPr>
              <a:t>0</a:t>
            </a:r>
            <a:r>
              <a:rPr lang="en-GB" sz="2400" dirty="0"/>
              <a:t>.</a:t>
            </a:r>
            <a:endParaRPr lang="en-GB" sz="2400" dirty="0"/>
          </a:p>
          <a:p>
            <a:r>
              <a:rPr lang="en-GB" sz="2400" dirty="0"/>
              <a:t>Java array can be also be used as a static field, a local variable or a method parameter.</a:t>
            </a:r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b="1" dirty="0"/>
              <a:t>size</a:t>
            </a:r>
            <a:r>
              <a:rPr lang="en-GB" sz="2400" dirty="0"/>
              <a:t> of an array must be specified by an </a:t>
            </a:r>
            <a:r>
              <a:rPr lang="en-GB" sz="2400" b="1" dirty="0" err="1">
                <a:solidFill>
                  <a:srgbClr val="C00000"/>
                </a:solidFill>
              </a:rPr>
              <a:t>int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value and not long or short.</a:t>
            </a:r>
            <a:endParaRPr lang="en-GB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Declaration Statement in Java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One kind of Java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statement</a:t>
            </a:r>
            <a:r>
              <a:rPr lang="en-US" altLang="en-US" dirty="0">
                <a:latin typeface="Arial" panose="020B0604020202020204" pitchFamily="34" charset="0"/>
              </a:rPr>
              <a:t> is a declaration statement, which is used to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declare a variable </a:t>
            </a:r>
            <a:r>
              <a:rPr lang="en-US" altLang="en-US" dirty="0">
                <a:latin typeface="Arial" panose="020B0604020202020204" pitchFamily="34" charset="0"/>
              </a:rPr>
              <a:t>by specifying its data type and name. Below are some examples of declaration statements.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A variable, in relation to Java programming, is a container that holds values used in a Java program. Instead of defining a value over and over, a variable that has a value attached to it can be defined.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361"/>
            <a:ext cx="10515600" cy="668545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</a:rPr>
              <a:t>Examples of Declarations in </a:t>
            </a:r>
            <a:r>
              <a:rPr lang="en-GB" sz="4000" b="1" dirty="0" smtClean="0">
                <a:latin typeface="+mn-lt"/>
              </a:rPr>
              <a:t>Java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124"/>
            <a:ext cx="10876722" cy="5423314"/>
          </a:xfrm>
        </p:spPr>
        <p:txBody>
          <a:bodyPr>
            <a:noAutofit/>
          </a:bodyPr>
          <a:lstStyle/>
          <a:p>
            <a:r>
              <a:rPr lang="en-GB" sz="2400" dirty="0"/>
              <a:t>The following three declaration statements declare </a:t>
            </a:r>
            <a:r>
              <a:rPr lang="en-GB" sz="2400" i="1" dirty="0" err="1">
                <a:solidFill>
                  <a:srgbClr val="C00000"/>
                </a:solidFill>
              </a:rPr>
              <a:t>int</a:t>
            </a:r>
            <a:r>
              <a:rPr lang="en-GB" sz="2400" dirty="0"/>
              <a:t>, </a:t>
            </a:r>
            <a:r>
              <a:rPr lang="en-GB" sz="2400" i="1" dirty="0" err="1">
                <a:solidFill>
                  <a:srgbClr val="C00000"/>
                </a:solidFill>
              </a:rPr>
              <a:t>boolean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and </a:t>
            </a:r>
            <a:r>
              <a:rPr lang="en-GB" sz="2400" i="1" dirty="0">
                <a:solidFill>
                  <a:srgbClr val="C00000"/>
                </a:solidFill>
              </a:rPr>
              <a:t>String</a:t>
            </a:r>
            <a:r>
              <a:rPr lang="en-GB" sz="2400" i="1" dirty="0"/>
              <a:t> </a:t>
            </a:r>
            <a:r>
              <a:rPr lang="en-GB" sz="2400" dirty="0"/>
              <a:t>variables</a:t>
            </a:r>
            <a:r>
              <a:rPr lang="en-GB" sz="2400" dirty="0" smtClean="0"/>
              <a:t>:</a:t>
            </a:r>
            <a:endParaRPr lang="en-GB" sz="2400" dirty="0" smtClean="0"/>
          </a:p>
          <a:p>
            <a:pPr marL="914400" lvl="2" indent="0"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number; </a:t>
            </a:r>
            <a:br>
              <a:rPr lang="en-US" altLang="en-US" sz="2400" dirty="0"/>
            </a:br>
            <a:r>
              <a:rPr lang="en-US" altLang="en-US" sz="2400" b="1" dirty="0" err="1"/>
              <a:t>boolean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isFinished</a:t>
            </a:r>
            <a:r>
              <a:rPr lang="en-US" altLang="en-US" sz="2400" b="1" dirty="0"/>
              <a:t>; </a:t>
            </a:r>
            <a:br>
              <a:rPr lang="en-US" altLang="en-US" sz="2400" dirty="0"/>
            </a:br>
            <a:r>
              <a:rPr lang="en-US" altLang="en-US" sz="2400" b="1" dirty="0"/>
              <a:t>String </a:t>
            </a:r>
            <a:r>
              <a:rPr lang="en-US" altLang="en-US" sz="2400" b="1" dirty="0" err="1"/>
              <a:t>welcomeMessage</a:t>
            </a:r>
            <a:r>
              <a:rPr lang="en-US" altLang="en-US" sz="2400" b="1" dirty="0"/>
              <a:t>;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r>
              <a:rPr lang="en-GB" sz="2400" dirty="0"/>
              <a:t>In addition to the data type and name, a declaration statement can initialize the variable with a value</a:t>
            </a:r>
            <a:r>
              <a:rPr lang="en-GB" sz="2400" dirty="0" smtClean="0"/>
              <a:t>:</a:t>
            </a:r>
            <a:endParaRPr lang="en-GB" sz="2400" dirty="0" smtClean="0"/>
          </a:p>
          <a:p>
            <a:pPr marL="914400" lvl="2" indent="0"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number = 10; </a:t>
            </a:r>
            <a:br>
              <a:rPr lang="en-US" altLang="en-US" sz="2400" dirty="0"/>
            </a:br>
            <a:r>
              <a:rPr lang="en-US" altLang="en-US" sz="2400" b="1" dirty="0" err="1"/>
              <a:t>boolean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isFinished</a:t>
            </a:r>
            <a:r>
              <a:rPr lang="en-US" altLang="en-US" sz="2400" b="1" dirty="0"/>
              <a:t> = false; </a:t>
            </a:r>
            <a:br>
              <a:rPr lang="en-US" altLang="en-US" sz="2400" dirty="0"/>
            </a:br>
            <a:r>
              <a:rPr lang="en-US" altLang="en-US" sz="2400" b="1" dirty="0"/>
              <a:t>String </a:t>
            </a:r>
            <a:r>
              <a:rPr lang="en-US" altLang="en-US" sz="2400" b="1" dirty="0" err="1"/>
              <a:t>welcomeMessage</a:t>
            </a:r>
            <a:r>
              <a:rPr lang="en-US" altLang="en-US" sz="2400" b="1" dirty="0"/>
              <a:t> = "Hello!";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r>
              <a:rPr lang="en-GB" sz="2400" dirty="0"/>
              <a:t>It's also possible to declare more than one variable of the same data type in one declaration statement</a:t>
            </a:r>
            <a:r>
              <a:rPr lang="en-GB" sz="2400" dirty="0" smtClean="0"/>
              <a:t>:</a:t>
            </a:r>
            <a:endParaRPr lang="en-GB" sz="2400" dirty="0" smtClean="0"/>
          </a:p>
          <a:p>
            <a:pPr marL="914400" lvl="2" indent="0">
              <a:buNone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number, </a:t>
            </a:r>
            <a:r>
              <a:rPr lang="en-US" altLang="en-US" sz="2400" b="1" dirty="0" err="1"/>
              <a:t>anotherNumber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yetAnotherNumber</a:t>
            </a:r>
            <a:r>
              <a:rPr lang="en-US" altLang="en-US" sz="2400" b="1" dirty="0"/>
              <a:t>; </a:t>
            </a:r>
            <a:br>
              <a:rPr lang="en-US" altLang="en-US" sz="2400" dirty="0"/>
            </a:br>
            <a:r>
              <a:rPr lang="en-US" altLang="en-US" sz="2400" b="1" dirty="0" err="1"/>
              <a:t>boolean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isFinished</a:t>
            </a:r>
            <a:r>
              <a:rPr lang="en-US" altLang="en-US" sz="2400" b="1" dirty="0"/>
              <a:t> = false, </a:t>
            </a:r>
            <a:r>
              <a:rPr lang="en-US" altLang="en-US" sz="2400" b="1" dirty="0" err="1"/>
              <a:t>isAlmostFinished</a:t>
            </a:r>
            <a:r>
              <a:rPr lang="en-US" altLang="en-US" sz="2400" b="1" dirty="0"/>
              <a:t> = true; </a:t>
            </a:r>
            <a:br>
              <a:rPr lang="en-US" altLang="en-US" sz="2400" dirty="0"/>
            </a:br>
            <a:r>
              <a:rPr lang="en-US" altLang="en-US" sz="2400" b="1" dirty="0"/>
              <a:t>String </a:t>
            </a:r>
            <a:r>
              <a:rPr lang="en-US" altLang="en-US" sz="2400" b="1" dirty="0" err="1"/>
              <a:t>welcomeMessage</a:t>
            </a:r>
            <a:r>
              <a:rPr lang="en-US" altLang="en-US" sz="2400" b="1" dirty="0"/>
              <a:t> = "Hello!", </a:t>
            </a:r>
            <a:r>
              <a:rPr lang="en-US" altLang="en-US" sz="2400" b="1" dirty="0" err="1"/>
              <a:t>farewellMessage</a:t>
            </a:r>
            <a:r>
              <a:rPr lang="en-US" altLang="en-US" sz="2400" b="1" dirty="0"/>
              <a:t>;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Constants </a:t>
            </a:r>
            <a:r>
              <a:rPr lang="en-US" b="1" dirty="0">
                <a:latin typeface="+mn-lt"/>
              </a:rPr>
              <a:t>in </a:t>
            </a:r>
            <a:r>
              <a:rPr lang="en-US" b="1" dirty="0" smtClean="0">
                <a:latin typeface="+mn-lt"/>
              </a:rPr>
              <a:t>Java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constant is a variable whose value </a:t>
            </a:r>
            <a:r>
              <a:rPr lang="en-GB" b="1" dirty="0"/>
              <a:t>cannot change once it has been assigned</a:t>
            </a:r>
            <a:r>
              <a:rPr lang="en-GB" dirty="0"/>
              <a:t>. Java doesn't have built-in support for constants.</a:t>
            </a:r>
            <a:endParaRPr lang="en-GB" dirty="0"/>
          </a:p>
          <a:p>
            <a:r>
              <a:rPr lang="en-GB" dirty="0"/>
              <a:t>A constant can make our program more easily read and understood by others. In addition, a constant is cached by the JVM as well as our application, so using a constant can improve performance.</a:t>
            </a:r>
            <a:endParaRPr lang="en-GB" dirty="0"/>
          </a:p>
          <a:p>
            <a:r>
              <a:rPr lang="en-GB" dirty="0"/>
              <a:t>To define a variable as a constant, we just need to add the keyword “</a:t>
            </a:r>
            <a:r>
              <a:rPr lang="en-GB" b="1" dirty="0"/>
              <a:t>final</a:t>
            </a:r>
            <a:r>
              <a:rPr lang="en-GB" dirty="0"/>
              <a:t>” in front of the variable declaration.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68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Final </a:t>
            </a:r>
            <a:r>
              <a:rPr lang="en-US" b="1" dirty="0" smtClean="0">
                <a:latin typeface="+mn-lt"/>
              </a:rPr>
              <a:t>Modifier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69"/>
            <a:ext cx="10515600" cy="514184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final modifier means that the variable's value cannot change. Once the value is assigned, it cannot be reassigned. </a:t>
            </a:r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Primitive data types </a:t>
            </a:r>
            <a:r>
              <a:rPr lang="en-GB" dirty="0"/>
              <a:t>(i.e., </a:t>
            </a:r>
            <a:r>
              <a:rPr lang="en-GB" dirty="0" err="1"/>
              <a:t>int</a:t>
            </a:r>
            <a:r>
              <a:rPr lang="en-GB" dirty="0"/>
              <a:t>, short, long, byte, char, float, double, </a:t>
            </a:r>
            <a:r>
              <a:rPr lang="en-GB" dirty="0" err="1"/>
              <a:t>boolean</a:t>
            </a:r>
            <a:r>
              <a:rPr lang="en-GB" dirty="0"/>
              <a:t>) can be made </a:t>
            </a:r>
            <a:r>
              <a:rPr lang="en-GB" dirty="0" smtClean="0"/>
              <a:t>unchangeable </a:t>
            </a:r>
            <a:r>
              <a:rPr lang="en-GB" dirty="0"/>
              <a:t>using the final modifier.</a:t>
            </a:r>
            <a:endParaRPr lang="en-GB" dirty="0"/>
          </a:p>
          <a:p>
            <a:r>
              <a:rPr lang="en-GB" dirty="0"/>
              <a:t>Together, these modifiers create a constant variable.</a:t>
            </a:r>
            <a:endParaRPr lang="en-GB" dirty="0"/>
          </a:p>
          <a:p>
            <a:pPr marL="1371600" lvl="3" indent="0">
              <a:buNone/>
            </a:pPr>
            <a:r>
              <a:rPr lang="en-US" altLang="en-US" sz="2400" dirty="0">
                <a:solidFill>
                  <a:srgbClr val="2718F0"/>
                </a:solidFill>
              </a:rPr>
              <a:t>static final </a:t>
            </a:r>
            <a:r>
              <a:rPr lang="en-US" altLang="en-US" sz="2400" dirty="0" err="1">
                <a:solidFill>
                  <a:srgbClr val="2718F0"/>
                </a:solidFill>
              </a:rPr>
              <a:t>int</a:t>
            </a:r>
            <a:r>
              <a:rPr lang="en-US" altLang="en-US" sz="2400" dirty="0">
                <a:solidFill>
                  <a:srgbClr val="2718F0"/>
                </a:solidFill>
              </a:rPr>
              <a:t> DAYS_IN_WEEK = 7;</a:t>
            </a:r>
            <a:r>
              <a:rPr lang="en-US" altLang="en-US" sz="3200" dirty="0">
                <a:solidFill>
                  <a:srgbClr val="2718F0"/>
                </a:solidFill>
              </a:rPr>
              <a:t> </a:t>
            </a:r>
            <a:endParaRPr lang="en-US" altLang="en-US" sz="3200" dirty="0" smtClean="0">
              <a:solidFill>
                <a:srgbClr val="2718F0"/>
              </a:solidFill>
            </a:endParaRPr>
          </a:p>
          <a:p>
            <a:r>
              <a:rPr lang="en-GB" dirty="0"/>
              <a:t>Note that we declared </a:t>
            </a:r>
            <a:r>
              <a:rPr lang="en-GB" dirty="0">
                <a:solidFill>
                  <a:srgbClr val="C00000"/>
                </a:solidFill>
              </a:rPr>
              <a:t>DAYS_IN_WEEK</a:t>
            </a:r>
            <a:r>
              <a:rPr lang="en-GB" dirty="0"/>
              <a:t> in all caps once we added the </a:t>
            </a:r>
            <a:r>
              <a:rPr lang="en-GB" i="1" dirty="0">
                <a:solidFill>
                  <a:srgbClr val="C00000"/>
                </a:solidFill>
              </a:rPr>
              <a:t>final</a:t>
            </a:r>
            <a:r>
              <a:rPr lang="en-GB" i="1" dirty="0"/>
              <a:t> </a:t>
            </a:r>
            <a:r>
              <a:rPr lang="en-GB" dirty="0"/>
              <a:t>modifier. It's a long-standing practice among Java programmers to define constant variables in all caps, as well as to separate words with underscores.</a:t>
            </a:r>
            <a:endParaRPr lang="en-GB" dirty="0"/>
          </a:p>
          <a:p>
            <a:r>
              <a:rPr lang="en-GB" dirty="0"/>
              <a:t>Java doesn't require this formatting but it makes it easier for anyone reading the code to immediately identify a constant. </a:t>
            </a:r>
            <a:endParaRPr lang="en-GB" dirty="0"/>
          </a:p>
          <a:p>
            <a:pPr marL="1371600" lvl="3" indent="0">
              <a:buNone/>
            </a:pPr>
            <a:endParaRPr lang="en-US" altLang="en-US" sz="5400" dirty="0">
              <a:solidFill>
                <a:srgbClr val="2718F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Identifiers in Java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798"/>
            <a:ext cx="10515600" cy="499455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 the name suggests, Identifiers are</a:t>
            </a:r>
            <a:r>
              <a:rPr lang="en-GB" i="1" dirty="0"/>
              <a:t> symbolic names, used for the identification. </a:t>
            </a:r>
            <a:endParaRPr lang="en-GB" i="1" dirty="0" smtClean="0"/>
          </a:p>
          <a:p>
            <a:r>
              <a:rPr lang="en-GB" dirty="0" smtClean="0"/>
              <a:t>To make the most out of the identifiers you choose, make them meaningful and follow the standard Java naming conventions.</a:t>
            </a:r>
            <a:endParaRPr lang="en-GB" i="1" dirty="0" smtClean="0"/>
          </a:p>
          <a:p>
            <a:r>
              <a:rPr lang="en-GB" i="1" dirty="0" smtClean="0"/>
              <a:t>Identifiers </a:t>
            </a:r>
            <a:r>
              <a:rPr lang="en-GB" i="1" dirty="0"/>
              <a:t>in Java can be a </a:t>
            </a:r>
            <a:r>
              <a:rPr lang="en-GB" i="1" dirty="0">
                <a:solidFill>
                  <a:srgbClr val="C00000"/>
                </a:solidFill>
              </a:rPr>
              <a:t>class name</a:t>
            </a:r>
            <a:r>
              <a:rPr lang="en-GB" i="1" dirty="0"/>
              <a:t>, </a:t>
            </a:r>
            <a:r>
              <a:rPr lang="en-GB" i="1" dirty="0">
                <a:solidFill>
                  <a:srgbClr val="C00000"/>
                </a:solidFill>
              </a:rPr>
              <a:t>variable name</a:t>
            </a:r>
            <a:r>
              <a:rPr lang="en-GB" i="1" dirty="0"/>
              <a:t>, </a:t>
            </a:r>
            <a:r>
              <a:rPr lang="en-GB" i="1" dirty="0">
                <a:solidFill>
                  <a:srgbClr val="C00000"/>
                </a:solidFill>
              </a:rPr>
              <a:t>constant name</a:t>
            </a:r>
            <a:r>
              <a:rPr lang="en-GB" i="1" dirty="0"/>
              <a:t>, </a:t>
            </a:r>
            <a:r>
              <a:rPr lang="en-GB" i="1" dirty="0">
                <a:solidFill>
                  <a:srgbClr val="C00000"/>
                </a:solidFill>
              </a:rPr>
              <a:t>array name, methods name, package names</a:t>
            </a:r>
            <a:r>
              <a:rPr lang="en-GB" i="1" dirty="0"/>
              <a:t>. </a:t>
            </a:r>
            <a:endParaRPr lang="en-GB" i="1" dirty="0" smtClean="0"/>
          </a:p>
          <a:p>
            <a:r>
              <a:rPr lang="en-GB" dirty="0"/>
              <a:t>Java Identifier example, we have 5 </a:t>
            </a:r>
            <a:r>
              <a:rPr lang="en-GB" dirty="0" smtClean="0"/>
              <a:t>identifiers</a:t>
            </a:r>
            <a:endParaRPr lang="en-GB" i="1" dirty="0" smtClean="0"/>
          </a:p>
          <a:p>
            <a:pPr marL="1259205" lvl="2" indent="-344805">
              <a:buFont typeface="+mj-lt"/>
              <a:buAutoNum type="arabicPeriod"/>
            </a:pPr>
            <a:r>
              <a:rPr lang="en-GB" sz="2600" b="1" dirty="0"/>
              <a:t>Student</a:t>
            </a:r>
            <a:r>
              <a:rPr lang="en-GB" sz="2600" dirty="0"/>
              <a:t> is the name of the class.</a:t>
            </a:r>
            <a:endParaRPr lang="en-GB" sz="2600" dirty="0"/>
          </a:p>
          <a:p>
            <a:pPr marL="1259205" lvl="2" indent="-344805">
              <a:buFont typeface="+mj-lt"/>
              <a:buAutoNum type="arabicPeriod"/>
            </a:pPr>
            <a:r>
              <a:rPr lang="en-GB" sz="2600" b="1" dirty="0"/>
              <a:t>main </a:t>
            </a:r>
            <a:r>
              <a:rPr lang="en-GB" sz="2600" dirty="0"/>
              <a:t>is the main method.</a:t>
            </a:r>
            <a:endParaRPr lang="en-GB" sz="2600" dirty="0"/>
          </a:p>
          <a:p>
            <a:pPr marL="1259205" lvl="2" indent="-344805">
              <a:buFont typeface="+mj-lt"/>
              <a:buAutoNum type="arabicPeriod"/>
            </a:pPr>
            <a:r>
              <a:rPr lang="en-GB" sz="2600" b="1" dirty="0"/>
              <a:t>String</a:t>
            </a:r>
            <a:r>
              <a:rPr lang="en-GB" sz="2600" dirty="0"/>
              <a:t> is a predefined class name.</a:t>
            </a:r>
            <a:endParaRPr lang="en-GB" sz="2600" dirty="0"/>
          </a:p>
          <a:p>
            <a:pPr marL="1259205" lvl="2" indent="-344805">
              <a:buFont typeface="+mj-lt"/>
              <a:buAutoNum type="arabicPeriod"/>
            </a:pPr>
            <a:r>
              <a:rPr lang="en-GB" sz="2600" b="1" dirty="0" err="1"/>
              <a:t>args</a:t>
            </a:r>
            <a:r>
              <a:rPr lang="en-GB" sz="2600" dirty="0"/>
              <a:t> are the string variables.</a:t>
            </a:r>
            <a:endParaRPr lang="en-GB" sz="2600" dirty="0"/>
          </a:p>
          <a:p>
            <a:pPr marL="1259205" lvl="2" indent="-344805">
              <a:buFont typeface="+mj-lt"/>
              <a:buAutoNum type="arabicPeriod"/>
            </a:pPr>
            <a:r>
              <a:rPr lang="en-GB" sz="2600" b="1" dirty="0"/>
              <a:t>number</a:t>
            </a:r>
            <a:r>
              <a:rPr lang="en-GB" sz="2600" dirty="0"/>
              <a:t> is the name </a:t>
            </a:r>
            <a:r>
              <a:rPr lang="en-GB" dirty="0"/>
              <a:t>of the variable.</a:t>
            </a:r>
            <a:endParaRPr lang="en-GB" dirty="0"/>
          </a:p>
          <a:p>
            <a:r>
              <a:rPr lang="en-GB" dirty="0" smtClean="0"/>
              <a:t>In </a:t>
            </a:r>
            <a:r>
              <a:rPr lang="en-GB" dirty="0"/>
              <a:t>addition, you have to follow some rules before declaring an identifier.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43" y="3422840"/>
            <a:ext cx="4757530" cy="2421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341"/>
          </a:xfrm>
        </p:spPr>
        <p:txBody>
          <a:bodyPr>
            <a:noAutofit/>
          </a:bodyPr>
          <a:lstStyle/>
          <a:p>
            <a:r>
              <a:rPr lang="en-US" altLang="en-US" b="1" dirty="0">
                <a:latin typeface="+mn-lt"/>
              </a:rPr>
              <a:t>Static Modifier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358"/>
            <a:ext cx="10515600" cy="5209554"/>
          </a:xfrm>
        </p:spPr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This </a:t>
            </a:r>
            <a:r>
              <a:rPr lang="en-US" altLang="en-US" dirty="0"/>
              <a:t>allows a variable to be used without first creating an instance of the class; a static class member is associated with the class itself, rather than an object. </a:t>
            </a:r>
            <a:endParaRPr lang="en-US" altLang="en-US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All </a:t>
            </a:r>
            <a:r>
              <a:rPr lang="en-US" altLang="en-US" dirty="0"/>
              <a:t>class instances share the same copy of the variable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This </a:t>
            </a:r>
            <a:r>
              <a:rPr lang="en-US" altLang="en-US" dirty="0"/>
              <a:t>means that another application or main() can easily use it.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For example, class </a:t>
            </a:r>
            <a:r>
              <a:rPr lang="en-US" altLang="en-US" dirty="0" err="1">
                <a:solidFill>
                  <a:srgbClr val="C00000"/>
                </a:solidFill>
              </a:rPr>
              <a:t>myClass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contains a static variable </a:t>
            </a:r>
            <a:r>
              <a:rPr lang="en-US" altLang="en-US" dirty="0" err="1">
                <a:solidFill>
                  <a:srgbClr val="C00000"/>
                </a:solidFill>
              </a:rPr>
              <a:t>days_in_week</a:t>
            </a:r>
            <a:r>
              <a:rPr lang="en-US" altLang="en-US" dirty="0" smtClean="0"/>
              <a:t>:</a:t>
            </a:r>
            <a:endParaRPr lang="en-US" altLang="en-US" dirty="0" smtClean="0"/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2718F0"/>
                </a:solidFill>
              </a:rPr>
              <a:t>public class </a:t>
            </a:r>
            <a:r>
              <a:rPr lang="en-US" altLang="en-US" sz="2800" dirty="0" err="1">
                <a:solidFill>
                  <a:srgbClr val="2718F0"/>
                </a:solidFill>
              </a:rPr>
              <a:t>myClass</a:t>
            </a:r>
            <a:r>
              <a:rPr lang="en-US" altLang="en-US" sz="2800" dirty="0">
                <a:solidFill>
                  <a:srgbClr val="2718F0"/>
                </a:solidFill>
              </a:rPr>
              <a:t> {</a:t>
            </a:r>
            <a:br>
              <a:rPr lang="en-US" altLang="en-US" sz="2800" dirty="0">
                <a:solidFill>
                  <a:srgbClr val="2718F0"/>
                </a:solidFill>
              </a:rPr>
            </a:br>
            <a:r>
              <a:rPr lang="en-US" altLang="en-US" sz="2800" dirty="0">
                <a:solidFill>
                  <a:srgbClr val="2718F0"/>
                </a:solidFill>
              </a:rPr>
              <a:t>  static </a:t>
            </a:r>
            <a:r>
              <a:rPr lang="en-US" altLang="en-US" sz="2800" dirty="0" err="1">
                <a:solidFill>
                  <a:srgbClr val="2718F0"/>
                </a:solidFill>
              </a:rPr>
              <a:t>int</a:t>
            </a:r>
            <a:r>
              <a:rPr lang="en-US" altLang="en-US" sz="2800" dirty="0">
                <a:solidFill>
                  <a:srgbClr val="2718F0"/>
                </a:solidFill>
              </a:rPr>
              <a:t> </a:t>
            </a:r>
            <a:r>
              <a:rPr lang="en-US" altLang="en-US" sz="2800" dirty="0" err="1">
                <a:solidFill>
                  <a:srgbClr val="2718F0"/>
                </a:solidFill>
              </a:rPr>
              <a:t>days_in_week</a:t>
            </a:r>
            <a:r>
              <a:rPr lang="en-US" altLang="en-US" sz="2800" dirty="0">
                <a:solidFill>
                  <a:srgbClr val="2718F0"/>
                </a:solidFill>
              </a:rPr>
              <a:t> = 7;</a:t>
            </a:r>
            <a:br>
              <a:rPr lang="en-US" altLang="en-US" sz="2800" dirty="0">
                <a:solidFill>
                  <a:srgbClr val="2718F0"/>
                </a:solidFill>
              </a:rPr>
            </a:br>
            <a:r>
              <a:rPr lang="en-US" altLang="en-US" sz="2800" dirty="0">
                <a:solidFill>
                  <a:srgbClr val="2718F0"/>
                </a:solidFill>
              </a:rPr>
              <a:t>} </a:t>
            </a:r>
            <a:endParaRPr lang="en-US" altLang="en-US" sz="2800" dirty="0" smtClean="0">
              <a:solidFill>
                <a:srgbClr val="2718F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Because this variable is </a:t>
            </a:r>
            <a:r>
              <a:rPr lang="en-GB" dirty="0">
                <a:solidFill>
                  <a:srgbClr val="C00000"/>
                </a:solidFill>
              </a:rPr>
              <a:t>static</a:t>
            </a:r>
            <a:r>
              <a:rPr lang="en-GB" dirty="0"/>
              <a:t>, it can be used elsewhere without explicitly creating a </a:t>
            </a:r>
            <a:r>
              <a:rPr lang="en-GB" dirty="0" err="1">
                <a:solidFill>
                  <a:srgbClr val="C00000"/>
                </a:solidFill>
              </a:rPr>
              <a:t>myClass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object</a:t>
            </a:r>
            <a:r>
              <a:rPr lang="en-GB" dirty="0" smtClean="0"/>
              <a:t>:</a:t>
            </a:r>
            <a:endParaRPr lang="en-GB" dirty="0" smtClean="0"/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2718F0"/>
                </a:solidFill>
              </a:rPr>
              <a:t>public class </a:t>
            </a:r>
            <a:r>
              <a:rPr lang="en-US" altLang="en-US" sz="2800" dirty="0" err="1">
                <a:solidFill>
                  <a:srgbClr val="2718F0"/>
                </a:solidFill>
              </a:rPr>
              <a:t>myOtherClass</a:t>
            </a:r>
            <a:r>
              <a:rPr lang="en-US" altLang="en-US" sz="2800" dirty="0">
                <a:solidFill>
                  <a:srgbClr val="2718F0"/>
                </a:solidFill>
              </a:rPr>
              <a:t> {  </a:t>
            </a:r>
            <a:br>
              <a:rPr lang="en-US" altLang="en-US" sz="2800" dirty="0">
                <a:solidFill>
                  <a:srgbClr val="2718F0"/>
                </a:solidFill>
              </a:rPr>
            </a:br>
            <a:r>
              <a:rPr lang="en-US" altLang="en-US" sz="2800" dirty="0">
                <a:solidFill>
                  <a:srgbClr val="2718F0"/>
                </a:solidFill>
              </a:rPr>
              <a:t>  static void main(String[] </a:t>
            </a:r>
            <a:r>
              <a:rPr lang="en-US" altLang="en-US" sz="2800" dirty="0" err="1">
                <a:solidFill>
                  <a:srgbClr val="2718F0"/>
                </a:solidFill>
              </a:rPr>
              <a:t>args</a:t>
            </a:r>
            <a:r>
              <a:rPr lang="en-US" altLang="en-US" sz="2800" dirty="0">
                <a:solidFill>
                  <a:srgbClr val="2718F0"/>
                </a:solidFill>
              </a:rPr>
              <a:t>) {</a:t>
            </a:r>
            <a:br>
              <a:rPr lang="en-US" altLang="en-US" sz="2800" dirty="0">
                <a:solidFill>
                  <a:srgbClr val="2718F0"/>
                </a:solidFill>
              </a:rPr>
            </a:br>
            <a:r>
              <a:rPr lang="en-US" altLang="en-US" sz="2800" dirty="0">
                <a:solidFill>
                  <a:srgbClr val="2718F0"/>
                </a:solidFill>
              </a:rPr>
              <a:t>     </a:t>
            </a:r>
            <a:r>
              <a:rPr lang="en-US" altLang="en-US" sz="2800" dirty="0" smtClean="0">
                <a:solidFill>
                  <a:srgbClr val="2718F0"/>
                </a:solidFill>
              </a:rPr>
              <a:t>);</a:t>
            </a:r>
            <a:br>
              <a:rPr lang="en-US" altLang="en-US" sz="2800" dirty="0">
                <a:solidFill>
                  <a:srgbClr val="2718F0"/>
                </a:solidFill>
              </a:rPr>
            </a:br>
            <a:r>
              <a:rPr lang="en-US" altLang="en-US" sz="2800" dirty="0">
                <a:solidFill>
                  <a:srgbClr val="2718F0"/>
                </a:solidFill>
              </a:rPr>
              <a:t>  }</a:t>
            </a:r>
            <a:br>
              <a:rPr lang="en-US" altLang="en-US" sz="2800" dirty="0">
                <a:solidFill>
                  <a:srgbClr val="2718F0"/>
                </a:solidFill>
              </a:rPr>
            </a:br>
            <a:r>
              <a:rPr lang="en-US" altLang="en-US" sz="2800" dirty="0">
                <a:solidFill>
                  <a:srgbClr val="2718F0"/>
                </a:solidFill>
              </a:rPr>
              <a:t>} </a:t>
            </a:r>
            <a:r>
              <a:rPr lang="en-US" altLang="en-US" sz="2800" dirty="0" err="1">
                <a:solidFill>
                  <a:srgbClr val="2718F0"/>
                </a:solidFill>
              </a:rPr>
              <a:t>System.out.println</a:t>
            </a:r>
            <a:r>
              <a:rPr lang="en-US" altLang="en-US" sz="2800" dirty="0">
                <a:solidFill>
                  <a:srgbClr val="2718F0"/>
                </a:solidFill>
              </a:rPr>
              <a:t>(</a:t>
            </a:r>
            <a:r>
              <a:rPr lang="en-US" altLang="en-US" sz="2800" dirty="0" err="1">
                <a:solidFill>
                  <a:srgbClr val="2718F0"/>
                </a:solidFill>
              </a:rPr>
              <a:t>myClass.days_in_week</a:t>
            </a:r>
            <a:endParaRPr lang="en-US" altLang="en-US" sz="2800" dirty="0">
              <a:solidFill>
                <a:srgbClr val="2718F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01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</a:rPr>
              <a:t>Rules for Identifiers in </a:t>
            </a:r>
            <a:r>
              <a:rPr lang="en-GB" sz="4000" b="1" dirty="0" smtClean="0">
                <a:latin typeface="+mn-lt"/>
              </a:rPr>
              <a:t>Java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53671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</a:rPr>
              <a:t>There are certain rules for declaring an identifier. We need to follow these rules otherwise we will get a compile-time error</a:t>
            </a:r>
            <a:r>
              <a:rPr lang="en-GB" dirty="0" smtClean="0">
                <a:solidFill>
                  <a:schemeClr val="accent2"/>
                </a:solidFill>
              </a:rPr>
              <a:t>.</a:t>
            </a:r>
            <a:endParaRPr lang="en-GB" dirty="0" smtClean="0">
              <a:solidFill>
                <a:schemeClr val="accent2"/>
              </a:solidFill>
            </a:endParaRPr>
          </a:p>
          <a:p>
            <a:pPr marL="344805" indent="-344805">
              <a:buFont typeface="+mj-lt"/>
              <a:buAutoNum type="arabicParenR"/>
            </a:pPr>
            <a:r>
              <a:rPr lang="en-GB" dirty="0"/>
              <a:t>A valid identifier has characters </a:t>
            </a:r>
            <a:r>
              <a:rPr lang="en-GB" dirty="0">
                <a:solidFill>
                  <a:srgbClr val="C00000"/>
                </a:solidFill>
              </a:rPr>
              <a:t>[</a:t>
            </a:r>
            <a:r>
              <a:rPr lang="en-GB" b="1" dirty="0">
                <a:solidFill>
                  <a:srgbClr val="C00000"/>
                </a:solidFill>
              </a:rPr>
              <a:t>A-Z</a:t>
            </a:r>
            <a:r>
              <a:rPr lang="en-GB" dirty="0">
                <a:solidFill>
                  <a:srgbClr val="C00000"/>
                </a:solidFill>
              </a:rPr>
              <a:t>],[</a:t>
            </a:r>
            <a:r>
              <a:rPr lang="en-GB" b="1" dirty="0">
                <a:solidFill>
                  <a:srgbClr val="C00000"/>
                </a:solidFill>
              </a:rPr>
              <a:t>a-z</a:t>
            </a:r>
            <a:r>
              <a:rPr lang="en-GB" dirty="0">
                <a:solidFill>
                  <a:srgbClr val="C00000"/>
                </a:solidFill>
              </a:rPr>
              <a:t>] </a:t>
            </a:r>
            <a:r>
              <a:rPr lang="en-GB" dirty="0"/>
              <a:t>or numbers [0-9],</a:t>
            </a:r>
            <a:r>
              <a:rPr lang="en-GB" b="1" dirty="0"/>
              <a:t> </a:t>
            </a:r>
            <a:r>
              <a:rPr lang="en-GB" b="1" dirty="0">
                <a:solidFill>
                  <a:srgbClr val="C00000"/>
                </a:solidFill>
              </a:rPr>
              <a:t>$</a:t>
            </a:r>
            <a:r>
              <a:rPr lang="en-GB" dirty="0"/>
              <a:t> (dollar sign) and </a:t>
            </a:r>
            <a:r>
              <a:rPr lang="en-GB" b="1" dirty="0"/>
              <a:t>_</a:t>
            </a:r>
            <a:r>
              <a:rPr lang="en-GB" dirty="0"/>
              <a:t> (underscore). For example, </a:t>
            </a:r>
            <a:r>
              <a:rPr lang="en-GB" dirty="0">
                <a:solidFill>
                  <a:srgbClr val="C00000"/>
                </a:solidFill>
              </a:rPr>
              <a:t>@</a:t>
            </a:r>
            <a:r>
              <a:rPr lang="en-GB" dirty="0" err="1">
                <a:solidFill>
                  <a:srgbClr val="C00000"/>
                </a:solidFill>
              </a:rPr>
              <a:t>dataflair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is not a valid identifier, because it contains @ which is a special character</a:t>
            </a:r>
            <a:r>
              <a:rPr lang="en-GB" dirty="0" smtClean="0"/>
              <a:t>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</a:t>
            </a:r>
            <a:r>
              <a:rPr lang="en-GB" dirty="0"/>
              <a:t>can’t declare a variable with space. For example, </a:t>
            </a:r>
            <a:r>
              <a:rPr lang="en-GB" dirty="0">
                <a:solidFill>
                  <a:srgbClr val="C00000"/>
                </a:solidFill>
              </a:rPr>
              <a:t>data flair </a:t>
            </a:r>
            <a:r>
              <a:rPr lang="en-GB" dirty="0"/>
              <a:t>is invalid.</a:t>
            </a:r>
            <a:endParaRPr lang="en-GB" dirty="0"/>
          </a:p>
          <a:p>
            <a:pPr marL="344805" indent="-344805">
              <a:buFont typeface="+mj-lt"/>
              <a:buAutoNum type="arabicParenR"/>
            </a:pPr>
            <a:r>
              <a:rPr lang="en-GB" dirty="0"/>
              <a:t>We can’t start an identifier with a number. For example, </a:t>
            </a:r>
            <a:r>
              <a:rPr lang="en-GB" b="1" dirty="0">
                <a:solidFill>
                  <a:srgbClr val="C00000"/>
                </a:solidFill>
              </a:rPr>
              <a:t>222dataflair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is not a valid identifier.</a:t>
            </a:r>
            <a:endParaRPr lang="en-GB" dirty="0"/>
          </a:p>
          <a:p>
            <a:pPr marL="344805" indent="-344805">
              <a:buFont typeface="+mj-lt"/>
              <a:buAutoNum type="arabicParenR"/>
            </a:pPr>
            <a:r>
              <a:rPr lang="en-GB" dirty="0"/>
              <a:t>As there is no limit on the length of an identifier but it is 4 – 15 letters only appropriate to use.</a:t>
            </a:r>
            <a:endParaRPr lang="en-GB" dirty="0"/>
          </a:p>
          <a:p>
            <a:pPr marL="344805" indent="-344805">
              <a:buFont typeface="+mj-lt"/>
              <a:buAutoNum type="arabicParenR"/>
            </a:pPr>
            <a:r>
              <a:rPr lang="en-GB" dirty="0"/>
              <a:t>It is not recommended to use </a:t>
            </a:r>
            <a:r>
              <a:rPr lang="en-GB" b="1" dirty="0">
                <a:solidFill>
                  <a:srgbClr val="C00000"/>
                </a:solidFill>
              </a:rPr>
              <a:t>Reserved words</a:t>
            </a:r>
            <a:r>
              <a:rPr lang="en-GB" dirty="0"/>
              <a:t> as an identifier. For example, </a:t>
            </a:r>
            <a:r>
              <a:rPr lang="en-GB" b="1" dirty="0" err="1">
                <a:solidFill>
                  <a:srgbClr val="C00000"/>
                </a:solidFill>
              </a:rPr>
              <a:t>int</a:t>
            </a:r>
            <a:r>
              <a:rPr lang="en-GB" b="1" dirty="0">
                <a:solidFill>
                  <a:srgbClr val="C00000"/>
                </a:solidFill>
              </a:rPr>
              <a:t> float=5; </a:t>
            </a:r>
            <a:r>
              <a:rPr lang="en-GB" dirty="0"/>
              <a:t>is not a valid statement.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325368"/>
            <a:ext cx="10515600" cy="84082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</a:rPr>
              <a:t>Examples of </a:t>
            </a:r>
            <a:r>
              <a:rPr lang="en-GB" sz="4000" b="1" dirty="0" smtClean="0">
                <a:latin typeface="+mn-lt"/>
              </a:rPr>
              <a:t>identifiers</a:t>
            </a:r>
            <a:endParaRPr lang="en-US" sz="40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graphicFrame>
        <p:nvGraphicFramePr>
          <p:cNvPr id="12" name="Content Placeholder 6"/>
          <p:cNvGraphicFramePr>
            <a:graphicFrameLocks noGrp="1"/>
          </p:cNvGraphicFramePr>
          <p:nvPr>
            <p:ph idx="1"/>
          </p:nvPr>
        </p:nvGraphicFramePr>
        <p:xfrm>
          <a:off x="702365" y="1447815"/>
          <a:ext cx="10200862" cy="44494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00431"/>
                <a:gridCol w="5100431"/>
              </a:tblGrid>
              <a:tr h="540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2800" dirty="0" smtClean="0"/>
                        <a:t>Valid identifiers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2800" dirty="0" smtClean="0"/>
                        <a:t>Invalid identifiers</a:t>
                      </a:r>
                      <a:endParaRPr lang="en-US" sz="2800" dirty="0" smtClean="0"/>
                    </a:p>
                  </a:txBody>
                  <a:tcPr/>
                </a:tc>
              </a:tr>
              <a:tr h="39091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 smtClean="0"/>
                        <a:t>MyVariable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 smtClean="0"/>
                        <a:t>myvariable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/>
                        <a:t>x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 smtClean="0"/>
                        <a:t>i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 smtClean="0"/>
                        <a:t>my_Variable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/>
                        <a:t>_</a:t>
                      </a:r>
                      <a:r>
                        <a:rPr lang="en-GB" sz="2400" dirty="0" err="1" smtClean="0"/>
                        <a:t>myvariable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/>
                        <a:t>$</a:t>
                      </a:r>
                      <a:r>
                        <a:rPr lang="en-GB" sz="2400" dirty="0" err="1" smtClean="0"/>
                        <a:t>myvariable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 smtClean="0"/>
                        <a:t>sum_of_array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/>
                        <a:t>MYVARIABLE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/>
                        <a:t>dataflair123</a:t>
                      </a:r>
                      <a:endParaRPr lang="en-GB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/>
                        <a:t>My Variable (it contains a space)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/>
                        <a:t>123gkk (it begins with numbers)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 smtClean="0"/>
                        <a:t>a+c</a:t>
                      </a:r>
                      <a:r>
                        <a:rPr lang="en-GB" sz="2400" dirty="0" smtClean="0"/>
                        <a:t> (plus sign is not an alphanumeric character)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/>
                        <a:t>variable-2 (the hyphen is not allowed)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err="1" smtClean="0"/>
                        <a:t>sum_&amp;_difference</a:t>
                      </a:r>
                      <a:r>
                        <a:rPr lang="en-GB" sz="2400" dirty="0" smtClean="0"/>
                        <a:t> (ampersand is not an alphanumeric character)</a:t>
                      </a:r>
                      <a:endParaRPr lang="en-GB" sz="2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/>
                        <a:t>O’Reilly (the apostrophe is not an alphanumeric character)</a:t>
                      </a:r>
                      <a:endParaRPr lang="en-GB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Data Types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234"/>
            <a:ext cx="10515600" cy="5088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majorly two types of languages. </a:t>
            </a:r>
            <a:endParaRPr lang="en-GB" dirty="0"/>
          </a:p>
          <a:p>
            <a:r>
              <a:rPr lang="en-GB" dirty="0"/>
              <a:t>First one is </a:t>
            </a:r>
            <a:r>
              <a:rPr lang="en-GB" b="1" dirty="0"/>
              <a:t>Statically typed language </a:t>
            </a:r>
            <a:r>
              <a:rPr lang="en-GB" dirty="0"/>
              <a:t>where each variable and expression type is already known at compile time. Once a variable is declared to be of a certain data type, it cannot hold values of other data types.</a:t>
            </a:r>
            <a:br>
              <a:rPr lang="en-GB" dirty="0"/>
            </a:br>
            <a:r>
              <a:rPr lang="en-GB" b="1" dirty="0"/>
              <a:t>Example:</a:t>
            </a:r>
            <a:r>
              <a:rPr lang="en-GB" dirty="0"/>
              <a:t> C, C++, Java. </a:t>
            </a:r>
            <a:endParaRPr lang="en-GB" dirty="0"/>
          </a:p>
          <a:p>
            <a:r>
              <a:rPr lang="en-GB" dirty="0"/>
              <a:t>The other is </a:t>
            </a:r>
            <a:r>
              <a:rPr lang="en-GB" b="1" dirty="0"/>
              <a:t>Dynamically typed languages.</a:t>
            </a:r>
            <a:r>
              <a:rPr lang="en-GB" dirty="0"/>
              <a:t> These languages can receive different data types over time.</a:t>
            </a:r>
            <a:br>
              <a:rPr lang="en-GB" dirty="0"/>
            </a:br>
            <a:r>
              <a:rPr lang="en-GB" b="1" dirty="0"/>
              <a:t>Example:</a:t>
            </a:r>
            <a:r>
              <a:rPr lang="en-GB" dirty="0"/>
              <a:t> Ruby, </a:t>
            </a:r>
            <a:r>
              <a:rPr lang="en-GB" dirty="0" smtClean="0"/>
              <a:t>Python</a:t>
            </a:r>
            <a:endParaRPr lang="en-GB" dirty="0" smtClean="0"/>
          </a:p>
          <a:p>
            <a:r>
              <a:rPr lang="en-GB" dirty="0"/>
              <a:t>Java is a statically-typed programming language. It means, all variables must be declared before its use. That is why we need to declare variable's type and name.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748"/>
            <a:ext cx="10515600" cy="893832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Literal in Java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80"/>
            <a:ext cx="11123906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Any constant value which can be assigned to the variable is called as literal/constant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r>
              <a:rPr lang="en-GB" sz="2400" dirty="0"/>
              <a:t>A literal is a source code representation of a fixed value. </a:t>
            </a:r>
            <a:endParaRPr lang="en-GB" sz="2400" dirty="0" smtClean="0"/>
          </a:p>
          <a:p>
            <a:r>
              <a:rPr lang="en-GB" sz="2400" dirty="0" smtClean="0"/>
              <a:t>They </a:t>
            </a:r>
            <a:r>
              <a:rPr lang="en-GB" sz="2400" dirty="0"/>
              <a:t>are represented directly in the code without any computation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r>
              <a:rPr lang="en-GB" sz="2400" i="1" dirty="0"/>
              <a:t>Literals are number, text, or anything that represent a value. </a:t>
            </a:r>
            <a:endParaRPr lang="en-GB" sz="2400" i="1" dirty="0" smtClean="0"/>
          </a:p>
          <a:p>
            <a:r>
              <a:rPr lang="en-US" sz="2400" b="1" dirty="0"/>
              <a:t>For example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718F0"/>
                </a:solidFill>
              </a:rPr>
              <a:t>int</a:t>
            </a:r>
            <a:r>
              <a:rPr lang="en-US" sz="2400" dirty="0">
                <a:solidFill>
                  <a:srgbClr val="2718F0"/>
                </a:solidFill>
              </a:rPr>
              <a:t> x </a:t>
            </a:r>
            <a:r>
              <a:rPr lang="en-US" sz="2400" dirty="0" smtClean="0">
                <a:solidFill>
                  <a:srgbClr val="2718F0"/>
                </a:solidFill>
              </a:rPr>
              <a:t>= 100; </a:t>
            </a:r>
            <a:r>
              <a:rPr lang="en-US" sz="2400" dirty="0"/>
              <a:t>So, </a:t>
            </a:r>
            <a:r>
              <a:rPr lang="en-US" sz="2400" dirty="0">
                <a:solidFill>
                  <a:srgbClr val="2718F0"/>
                </a:solidFill>
              </a:rPr>
              <a:t>100</a:t>
            </a:r>
            <a:r>
              <a:rPr lang="en-US" sz="2400" dirty="0"/>
              <a:t> is literal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GB" sz="2400" dirty="0"/>
              <a:t>There are </a:t>
            </a:r>
            <a:r>
              <a:rPr lang="en-GB" sz="2400" b="1" dirty="0"/>
              <a:t>5 types </a:t>
            </a:r>
            <a:r>
              <a:rPr lang="en-GB" sz="2400" dirty="0"/>
              <a:t>of </a:t>
            </a:r>
            <a:r>
              <a:rPr lang="en-GB" sz="2400" dirty="0" smtClean="0"/>
              <a:t>Literals in </a:t>
            </a:r>
            <a:r>
              <a:rPr lang="en-GB" sz="2400" dirty="0"/>
              <a:t>Java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5773" y="6333750"/>
            <a:ext cx="977347" cy="365125"/>
          </a:xfrm>
        </p:spPr>
        <p:txBody>
          <a:bodyPr/>
          <a:lstStyle/>
          <a:p>
            <a:fld id="{82567ACC-4DC9-4895-A7D7-C1B446191BF9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80" y="3402965"/>
            <a:ext cx="4581525" cy="293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9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1. Integral Literals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5314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We can specify the integer literals in 4 different </a:t>
            </a:r>
            <a:r>
              <a:rPr lang="en-GB" dirty="0" smtClean="0"/>
              <a:t>ways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1. Decimal </a:t>
            </a:r>
            <a:r>
              <a:rPr lang="en-GB" b="1" dirty="0"/>
              <a:t>(Base 10)</a:t>
            </a:r>
            <a:endParaRPr lang="en-GB" dirty="0"/>
          </a:p>
          <a:p>
            <a:pPr lvl="1"/>
            <a:r>
              <a:rPr lang="en-GB" dirty="0"/>
              <a:t>Digits from 0-9 are allowed in this form.</a:t>
            </a:r>
            <a:endParaRPr lang="en-GB" dirty="0"/>
          </a:p>
          <a:p>
            <a:pPr lvl="1"/>
            <a:r>
              <a:rPr lang="en-GB" dirty="0" err="1"/>
              <a:t>Int</a:t>
            </a:r>
            <a:r>
              <a:rPr lang="en-GB" dirty="0"/>
              <a:t> x = 101;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2. Octal </a:t>
            </a:r>
            <a:r>
              <a:rPr lang="en-GB" b="1" dirty="0"/>
              <a:t>(Base 8)</a:t>
            </a:r>
            <a:endParaRPr lang="en-GB" dirty="0"/>
          </a:p>
          <a:p>
            <a:pPr lvl="1"/>
            <a:r>
              <a:rPr lang="en-GB" dirty="0"/>
              <a:t>Digits from 0 – 7 are allowed. It should always have a prefix 0.</a:t>
            </a:r>
            <a:endParaRPr lang="en-GB" dirty="0"/>
          </a:p>
          <a:p>
            <a:pPr lvl="1"/>
            <a:r>
              <a:rPr lang="en-GB" dirty="0" err="1"/>
              <a:t>int</a:t>
            </a:r>
            <a:r>
              <a:rPr lang="en-GB" dirty="0"/>
              <a:t> x = 0146</a:t>
            </a:r>
            <a:r>
              <a:rPr lang="en-GB" dirty="0" smtClean="0"/>
              <a:t>;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3. Hexa-Decimal </a:t>
            </a:r>
            <a:r>
              <a:rPr lang="en-GB" b="1" dirty="0"/>
              <a:t>(Base 16)</a:t>
            </a:r>
            <a:endParaRPr lang="en-GB" dirty="0"/>
          </a:p>
          <a:p>
            <a:pPr lvl="1"/>
            <a:r>
              <a:rPr lang="en-GB" dirty="0"/>
              <a:t>Digits 0-9 are allowed and also characters from a-f are allowed in this form. Furthermore, both uppercase and lowercase characters can be used, </a:t>
            </a:r>
            <a:r>
              <a:rPr lang="en-GB" b="1" i="1" dirty="0">
                <a:hlinkClick r:id="rId1"/>
              </a:rPr>
              <a:t>Java provides an exception</a:t>
            </a:r>
            <a:r>
              <a:rPr lang="en-GB" dirty="0"/>
              <a:t> here.</a:t>
            </a:r>
            <a:endParaRPr lang="en-GB" dirty="0"/>
          </a:p>
          <a:p>
            <a:pPr lvl="1"/>
            <a:r>
              <a:rPr lang="en-GB" dirty="0" err="1"/>
              <a:t>int</a:t>
            </a:r>
            <a:r>
              <a:rPr lang="en-GB" dirty="0"/>
              <a:t> x = 0X123Face;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4. Binary</a:t>
            </a:r>
            <a:endParaRPr lang="en-GB" dirty="0"/>
          </a:p>
          <a:p>
            <a:pPr lvl="1"/>
            <a:r>
              <a:rPr lang="en-GB" dirty="0"/>
              <a:t>A literal in this type should have a prefix 0b and 0B, from 1.7 one can also specify in binary literals, i.e. 0 and 1.</a:t>
            </a:r>
            <a:endParaRPr lang="en-GB" dirty="0"/>
          </a:p>
          <a:p>
            <a:pPr lvl="1"/>
            <a:r>
              <a:rPr lang="en-GB" dirty="0" err="1"/>
              <a:t>int</a:t>
            </a:r>
            <a:r>
              <a:rPr lang="en-GB" dirty="0"/>
              <a:t> x = 0b1111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7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2. Floating-Point </a:t>
            </a:r>
            <a:r>
              <a:rPr lang="en-US" sz="4000" b="1" dirty="0" smtClean="0">
                <a:latin typeface="+mn-lt"/>
              </a:rPr>
              <a:t>Literals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5141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Here, datatypes can only be specified in decimal forms and not in octal or hexadecimal form</a:t>
            </a:r>
            <a:r>
              <a:rPr lang="en-GB" dirty="0" smtClean="0"/>
              <a:t>.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In the fractional form, the fractional number contains integer part and fractional part. A dot (.) is used to separate the integer part and fractional part.</a:t>
            </a:r>
            <a:endParaRPr lang="en-GB" dirty="0"/>
          </a:p>
          <a:p>
            <a:r>
              <a:rPr lang="en-GB" b="1" dirty="0"/>
              <a:t>Decimal (Base 10</a:t>
            </a:r>
            <a:r>
              <a:rPr lang="en-GB" b="1" dirty="0" smtClean="0"/>
              <a:t>)</a:t>
            </a:r>
            <a:endParaRPr lang="en-GB" b="1" dirty="0" smtClean="0"/>
          </a:p>
          <a:p>
            <a:pPr lvl="1"/>
            <a:r>
              <a:rPr lang="en-GB" dirty="0"/>
              <a:t>In this form the allowed digits are 0-9.</a:t>
            </a:r>
            <a:endParaRPr lang="en-GB" b="1" dirty="0" smtClean="0"/>
          </a:p>
          <a:p>
            <a:pPr lvl="1"/>
            <a:r>
              <a:rPr lang="en-GB" dirty="0"/>
              <a:t>Every floating type is a double type and this the reason why we cannot assign it directly to float variable, to escape this situation we use f or F as suffix, and for double we use d or D</a:t>
            </a:r>
            <a:r>
              <a:rPr lang="en-GB" dirty="0" smtClean="0"/>
              <a:t>. </a:t>
            </a:r>
            <a:r>
              <a:rPr lang="en-GB" b="1" dirty="0" smtClean="0"/>
              <a:t>for example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US" dirty="0"/>
              <a:t>float x = 2.7f;</a:t>
            </a:r>
            <a:endParaRPr lang="en-US" dirty="0"/>
          </a:p>
          <a:p>
            <a:r>
              <a:rPr lang="en-US" dirty="0"/>
              <a:t>double x = 54.888d;</a:t>
            </a:r>
            <a:endParaRPr lang="en-US" dirty="0"/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3. </a:t>
            </a:r>
            <a:r>
              <a:rPr lang="en-US" b="1" dirty="0">
                <a:latin typeface="+mn-lt"/>
              </a:rPr>
              <a:t>Character Literal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327"/>
            <a:ext cx="10515600" cy="5406887"/>
          </a:xfrm>
        </p:spPr>
        <p:txBody>
          <a:bodyPr>
            <a:noAutofit/>
          </a:bodyPr>
          <a:lstStyle/>
          <a:p>
            <a:r>
              <a:rPr lang="en-GB" sz="2400" dirty="0"/>
              <a:t>The character literal is a 16 bit Unicode character where it is enclosed in single quotes. It use primitive data type char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r>
              <a:rPr lang="en-GB" sz="2400" dirty="0"/>
              <a:t>These are the </a:t>
            </a:r>
            <a:r>
              <a:rPr lang="en-GB" sz="2400" dirty="0" smtClean="0"/>
              <a:t>4 types </a:t>
            </a:r>
            <a:r>
              <a:rPr lang="en-GB" sz="2400" dirty="0"/>
              <a:t>of </a:t>
            </a:r>
            <a:r>
              <a:rPr lang="en-GB" sz="2400" dirty="0" smtClean="0"/>
              <a:t>char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b="1" dirty="0" err="1" smtClean="0"/>
              <a:t>i</a:t>
            </a:r>
            <a:r>
              <a:rPr lang="en-GB" sz="2400" b="1" dirty="0" smtClean="0"/>
              <a:t>) Single </a:t>
            </a:r>
            <a:r>
              <a:rPr lang="en-GB" sz="2400" b="1" dirty="0"/>
              <a:t>Quote</a:t>
            </a:r>
            <a:endParaRPr lang="en-GB" sz="2400" dirty="0"/>
          </a:p>
          <a:p>
            <a:pPr lvl="1"/>
            <a:r>
              <a:rPr lang="en-GB" dirty="0"/>
              <a:t>Java Literal can be specified to a char data type as a single character within a single quote.</a:t>
            </a:r>
            <a:endParaRPr lang="en-GB" dirty="0"/>
          </a:p>
          <a:p>
            <a:pPr lvl="1"/>
            <a:r>
              <a:rPr lang="en-GB" dirty="0"/>
              <a:t>char </a:t>
            </a:r>
            <a:r>
              <a:rPr lang="en-GB" dirty="0" err="1"/>
              <a:t>ch</a:t>
            </a:r>
            <a:r>
              <a:rPr lang="en-GB" dirty="0"/>
              <a:t> = 'a';</a:t>
            </a:r>
            <a:endParaRPr lang="en-GB" dirty="0"/>
          </a:p>
          <a:p>
            <a:pPr marL="0" indent="0">
              <a:buNone/>
            </a:pPr>
            <a:r>
              <a:rPr lang="en-GB" sz="2400" b="1" dirty="0" smtClean="0"/>
              <a:t>ii) Char </a:t>
            </a:r>
            <a:r>
              <a:rPr lang="en-GB" sz="2400" b="1" dirty="0"/>
              <a:t>as Integral </a:t>
            </a:r>
            <a:endParaRPr lang="en-GB" sz="2400" dirty="0"/>
          </a:p>
          <a:p>
            <a:pPr lvl="1"/>
            <a:r>
              <a:rPr lang="en-GB" dirty="0"/>
              <a:t>A char literal in Java can specify as integral literal which also represents the Unicode value of a character.</a:t>
            </a:r>
            <a:br>
              <a:rPr lang="en-GB" dirty="0"/>
            </a:br>
            <a:r>
              <a:rPr lang="en-GB" dirty="0"/>
              <a:t>Furthermore, an integer can specify in decimal, octal and even hexadecimal type, but the range is 0-65535.</a:t>
            </a:r>
            <a:endParaRPr lang="en-GB" dirty="0"/>
          </a:p>
          <a:p>
            <a:pPr lvl="1"/>
            <a:r>
              <a:rPr lang="en-GB" dirty="0"/>
              <a:t>char </a:t>
            </a:r>
            <a:r>
              <a:rPr lang="en-GB" dirty="0" err="1"/>
              <a:t>ch</a:t>
            </a:r>
            <a:r>
              <a:rPr lang="en-GB" dirty="0"/>
              <a:t> = 062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iii) Unicode </a:t>
            </a:r>
            <a:r>
              <a:rPr lang="en-GB" sz="2400" b="1" dirty="0"/>
              <a:t>Representation</a:t>
            </a:r>
            <a:endParaRPr lang="en-GB" sz="2400" dirty="0"/>
          </a:p>
          <a:p>
            <a:pPr lvl="1"/>
            <a:r>
              <a:rPr lang="en-GB" dirty="0"/>
              <a:t>Char literals can specify in Unicode representation ‘\</a:t>
            </a:r>
            <a:r>
              <a:rPr lang="en-GB" dirty="0" err="1"/>
              <a:t>uxxxx</a:t>
            </a:r>
            <a:r>
              <a:rPr lang="en-GB" dirty="0"/>
              <a:t>’. Here XXXX represents 4 hexadecimal numbers.</a:t>
            </a:r>
            <a:endParaRPr lang="en-GB" dirty="0"/>
          </a:p>
          <a:p>
            <a:pPr lvl="1"/>
            <a:r>
              <a:rPr lang="en-GB" dirty="0"/>
              <a:t>char </a:t>
            </a:r>
            <a:r>
              <a:rPr lang="en-GB" dirty="0" err="1"/>
              <a:t>ch</a:t>
            </a:r>
            <a:r>
              <a:rPr lang="en-GB" dirty="0"/>
              <a:t> = '\u0061';// Here /u0061 represent a.</a:t>
            </a:r>
            <a:endParaRPr lang="en-GB" dirty="0"/>
          </a:p>
          <a:p>
            <a:pPr marL="0" indent="0">
              <a:buNone/>
            </a:pPr>
            <a:r>
              <a:rPr lang="en-GB" sz="2400" b="1" dirty="0" smtClean="0"/>
              <a:t>iv) Escape </a:t>
            </a:r>
            <a:r>
              <a:rPr lang="en-GB" sz="2400" b="1" dirty="0"/>
              <a:t>Sequence</a:t>
            </a:r>
            <a:endParaRPr lang="en-GB" sz="2400" dirty="0"/>
          </a:p>
          <a:p>
            <a:pPr lvl="1"/>
            <a:r>
              <a:rPr lang="en-GB" dirty="0">
                <a:hlinkClick r:id="rId1"/>
              </a:rPr>
              <a:t>Escape</a:t>
            </a:r>
            <a:r>
              <a:rPr lang="en-GB" dirty="0"/>
              <a:t> sequences can also specify as char literal.</a:t>
            </a:r>
            <a:endParaRPr lang="en-GB" dirty="0"/>
          </a:p>
          <a:p>
            <a:pPr lvl="1"/>
            <a:r>
              <a:rPr lang="en-GB" dirty="0"/>
              <a:t>char </a:t>
            </a:r>
            <a:r>
              <a:rPr lang="en-GB" dirty="0" err="1"/>
              <a:t>ch</a:t>
            </a:r>
            <a:r>
              <a:rPr lang="en-GB" dirty="0"/>
              <a:t> = '\n';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4. String </a:t>
            </a:r>
            <a:r>
              <a:rPr lang="en-US" sz="4000" b="1" dirty="0" smtClean="0">
                <a:latin typeface="+mn-lt"/>
              </a:rPr>
              <a:t>Literals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Java </a:t>
            </a:r>
            <a:r>
              <a:rPr lang="en-GB" b="1" i="1" dirty="0" smtClean="0"/>
              <a:t>String</a:t>
            </a:r>
            <a:r>
              <a:rPr lang="en-GB" dirty="0" smtClean="0"/>
              <a:t> literals </a:t>
            </a:r>
            <a:r>
              <a:rPr lang="en-GB" dirty="0"/>
              <a:t>are any sequence of characters with a double quote.</a:t>
            </a:r>
            <a:endParaRPr lang="en-GB" dirty="0"/>
          </a:p>
          <a:p>
            <a:r>
              <a:rPr lang="en-GB" dirty="0"/>
              <a:t>String s = "Hello";</a:t>
            </a:r>
            <a:endParaRPr lang="en-GB" dirty="0"/>
          </a:p>
          <a:p>
            <a:r>
              <a:rPr lang="en-GB" dirty="0"/>
              <a:t>They may not contain </a:t>
            </a:r>
            <a:r>
              <a:rPr lang="en-GB" dirty="0" err="1"/>
              <a:t>unescaped</a:t>
            </a:r>
            <a:r>
              <a:rPr lang="en-GB" dirty="0"/>
              <a:t> newline or linefeed characters.</a:t>
            </a:r>
            <a:endParaRPr lang="en-GB" dirty="0"/>
          </a:p>
          <a:p>
            <a:r>
              <a:rPr lang="en-GB" dirty="0"/>
              <a:t>However, the Java compiler will evaluate compile-time expressions.</a:t>
            </a:r>
            <a:endParaRPr lang="en-GB" dirty="0"/>
          </a:p>
          <a:p>
            <a:r>
              <a:rPr lang="en-US" altLang="en-US" b="1" dirty="0">
                <a:latin typeface="Arial Unicode MS" panose="020B0604020202020204" pitchFamily="34" charset="-128"/>
              </a:rPr>
              <a:t>Example: 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String text = "This is a String literal\n" + "which spans not one and not two\n" + "but three lines of text.\n";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endParaRPr lang="en-US" altLang="en-US" sz="5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5. Boolean </a:t>
            </a:r>
            <a:r>
              <a:rPr lang="en-US" sz="4000" b="1" dirty="0" smtClean="0">
                <a:latin typeface="+mn-lt"/>
              </a:rPr>
              <a:t>Literals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two </a:t>
            </a:r>
            <a:r>
              <a:rPr lang="en-GB" dirty="0" smtClean="0"/>
              <a:t>values </a:t>
            </a:r>
            <a:r>
              <a:rPr lang="en-GB" dirty="0"/>
              <a:t>are allowed for Boolean literals i.e. true and false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i="1" dirty="0">
                <a:solidFill>
                  <a:srgbClr val="C00000"/>
                </a:solidFill>
              </a:rPr>
              <a:t>true</a:t>
            </a:r>
            <a:r>
              <a:rPr lang="en-GB" dirty="0"/>
              <a:t> represents a true Boolean value</a:t>
            </a:r>
            <a:endParaRPr lang="en-GB" dirty="0"/>
          </a:p>
          <a:p>
            <a:r>
              <a:rPr lang="en-GB" i="1" dirty="0">
                <a:solidFill>
                  <a:srgbClr val="C00000"/>
                </a:solidFill>
              </a:rPr>
              <a:t>false</a:t>
            </a:r>
            <a:r>
              <a:rPr lang="en-GB" dirty="0"/>
              <a:t> represents a false Boolean </a:t>
            </a:r>
            <a:r>
              <a:rPr lang="en-GB" dirty="0" smtClean="0"/>
              <a:t>value</a:t>
            </a:r>
            <a:endParaRPr lang="en-GB" dirty="0" smtClean="0"/>
          </a:p>
          <a:p>
            <a:r>
              <a:rPr lang="en-GB" b="1" dirty="0" smtClean="0"/>
              <a:t>Example: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b = true;</a:t>
            </a:r>
            <a:endParaRPr lang="en-GB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Type </a:t>
            </a:r>
            <a:r>
              <a:rPr lang="en-GB" b="1" dirty="0" smtClean="0">
                <a:latin typeface="+mn-lt"/>
              </a:rPr>
              <a:t>Conversion and Casting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Java Type Conversion</a:t>
            </a:r>
            <a:r>
              <a:rPr lang="en-GB" dirty="0"/>
              <a:t> </a:t>
            </a:r>
            <a:r>
              <a:rPr lang="en-GB" i="1" dirty="0"/>
              <a:t>is the process of assigning a value from one data type to another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/>
              <a:t>When we need to assign the values of one data type to another and there might be a possibility that the two types are not compatible with each other, then Java does the type casting for us if it can be done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automatically</a:t>
            </a:r>
            <a:r>
              <a:rPr lang="en-GB" dirty="0"/>
              <a:t>, and if not we need to do it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explicitly</a:t>
            </a:r>
            <a:r>
              <a:rPr lang="en-GB" dirty="0"/>
              <a:t>.</a:t>
            </a:r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are two types of type casting in Java </a:t>
            </a:r>
            <a:endParaRPr lang="en-GB" dirty="0" smtClean="0"/>
          </a:p>
          <a:p>
            <a:pPr marL="741680" lvl="1" indent="-284480">
              <a:buFont typeface="+mj-lt"/>
              <a:buAutoNum type="arabicPeriod"/>
            </a:pPr>
            <a:r>
              <a:rPr lang="en-GB" sz="2800" dirty="0" smtClean="0"/>
              <a:t> Automatic </a:t>
            </a:r>
            <a:r>
              <a:rPr lang="en-US" sz="2800" dirty="0"/>
              <a:t>Type </a:t>
            </a:r>
            <a:r>
              <a:rPr lang="en-US" sz="2800" dirty="0" smtClean="0"/>
              <a:t>Conversion</a:t>
            </a:r>
            <a:endParaRPr lang="en-GB" sz="2800" dirty="0" smtClean="0"/>
          </a:p>
          <a:p>
            <a:pPr marL="741680" lvl="1" indent="-284480">
              <a:buFont typeface="+mj-lt"/>
              <a:buAutoNum type="arabicPeriod"/>
            </a:pPr>
            <a:r>
              <a:rPr lang="en-GB" sz="2800" dirty="0" smtClean="0"/>
              <a:t> Explicit</a:t>
            </a:r>
            <a:r>
              <a:rPr lang="en-GB" sz="2800" dirty="0"/>
              <a:t> </a:t>
            </a:r>
            <a:r>
              <a:rPr lang="en-US" sz="2800" dirty="0"/>
              <a:t>Type </a:t>
            </a:r>
            <a:r>
              <a:rPr lang="en-US" sz="2800" dirty="0" smtClean="0"/>
              <a:t>Conversion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1.</a:t>
            </a:r>
            <a:r>
              <a:rPr lang="en-US" sz="4000" b="1" dirty="0">
                <a:latin typeface="+mn-lt"/>
              </a:rPr>
              <a:t> Automatic Type </a:t>
            </a:r>
            <a:r>
              <a:rPr lang="en-US" sz="4000" b="1" dirty="0" smtClean="0">
                <a:latin typeface="+mn-lt"/>
              </a:rPr>
              <a:t>Conversion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Automatic or widening type conversion takes place when two data types are automatically converted. This happens when:</a:t>
            </a:r>
            <a:endParaRPr lang="en-GB" dirty="0"/>
          </a:p>
          <a:p>
            <a:r>
              <a:rPr lang="en-GB" dirty="0"/>
              <a:t>The two data types are compatible.</a:t>
            </a:r>
            <a:endParaRPr lang="en-GB" dirty="0"/>
          </a:p>
          <a:p>
            <a:r>
              <a:rPr lang="en-GB" dirty="0"/>
              <a:t>When we want to convert a smaller type to the larger type size.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17" y="3857556"/>
            <a:ext cx="7867467" cy="1443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of Automatic Type Conversion</a:t>
            </a:r>
            <a:endParaRPr lang="en-US" sz="4000" b="1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6" y="1857828"/>
            <a:ext cx="8130948" cy="4498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18172" y="3291480"/>
            <a:ext cx="23108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 smtClean="0"/>
              <a:t>Output</a:t>
            </a:r>
            <a:endParaRPr lang="en-GB" sz="2400" b="1" u="sng" dirty="0" smtClean="0"/>
          </a:p>
          <a:p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/>
              <a:t>value 100 </a:t>
            </a:r>
            <a:endParaRPr lang="en-GB" sz="2400" dirty="0" smtClean="0"/>
          </a:p>
          <a:p>
            <a:r>
              <a:rPr lang="en-GB" sz="2400" dirty="0" smtClean="0"/>
              <a:t>Long </a:t>
            </a:r>
            <a:r>
              <a:rPr lang="en-GB" sz="2400" dirty="0"/>
              <a:t>value </a:t>
            </a:r>
            <a:r>
              <a:rPr lang="en-GB" sz="2400" dirty="0" smtClean="0"/>
              <a:t>100</a:t>
            </a:r>
            <a:endParaRPr lang="en-GB" sz="2400" dirty="0" smtClean="0"/>
          </a:p>
          <a:p>
            <a:r>
              <a:rPr lang="en-GB" sz="2400" dirty="0" smtClean="0"/>
              <a:t>Float </a:t>
            </a:r>
            <a:r>
              <a:rPr lang="en-GB" sz="2400" dirty="0"/>
              <a:t>value 100.0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Where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 Data Types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956"/>
            <a:ext cx="10515599" cy="5300869"/>
          </a:xfrm>
        </p:spPr>
        <p:txBody>
          <a:bodyPr>
            <a:normAutofit/>
          </a:bodyPr>
          <a:lstStyle/>
          <a:p>
            <a:r>
              <a:rPr lang="en-GB" dirty="0"/>
              <a:t>Data types specify the different sizes and values that can be stored in the variable.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Java language is rich in its data types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Different </a:t>
            </a:r>
            <a:r>
              <a:rPr lang="en-GB" dirty="0"/>
              <a:t>data types allow you to select the type appropriate to the needs of the application.</a:t>
            </a:r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are two types of data types in Java</a:t>
            </a:r>
            <a:r>
              <a:rPr lang="en-GB" dirty="0" smtClean="0"/>
              <a:t>:</a:t>
            </a:r>
            <a:endParaRPr lang="en-GB" dirty="0" smtClean="0"/>
          </a:p>
          <a:p>
            <a:pPr marL="802005" lvl="1" indent="-344805">
              <a:buFont typeface="+mj-lt"/>
              <a:buAutoNum type="arabicPeriod"/>
            </a:pPr>
            <a:r>
              <a:rPr lang="en-GB" sz="2800" b="1" dirty="0">
                <a:solidFill>
                  <a:srgbClr val="C00000"/>
                </a:solidFill>
              </a:rPr>
              <a:t>Primitive data types:</a:t>
            </a:r>
            <a:r>
              <a:rPr lang="en-GB" sz="2800" dirty="0">
                <a:solidFill>
                  <a:srgbClr val="C00000"/>
                </a:solidFill>
              </a:rPr>
              <a:t> </a:t>
            </a:r>
            <a:r>
              <a:rPr lang="en-GB" sz="2800" dirty="0"/>
              <a:t>The primitive data types include </a:t>
            </a:r>
            <a:r>
              <a:rPr lang="en-GB" sz="2800" dirty="0" err="1"/>
              <a:t>boolean</a:t>
            </a:r>
            <a:r>
              <a:rPr lang="en-GB" sz="2800" dirty="0"/>
              <a:t>, char, byte, short, </a:t>
            </a:r>
            <a:r>
              <a:rPr lang="en-GB" sz="2800" dirty="0" err="1"/>
              <a:t>int</a:t>
            </a:r>
            <a:r>
              <a:rPr lang="en-GB" sz="2800" dirty="0"/>
              <a:t>, long, float and double.</a:t>
            </a:r>
            <a:endParaRPr lang="en-GB" sz="2800" dirty="0"/>
          </a:p>
          <a:p>
            <a:pPr marL="802005" lvl="1" indent="-344805">
              <a:buFont typeface="+mj-lt"/>
              <a:buAutoNum type="arabicPeriod"/>
            </a:pPr>
            <a:r>
              <a:rPr lang="en-GB" sz="2800" b="1" dirty="0">
                <a:solidFill>
                  <a:srgbClr val="C00000"/>
                </a:solidFill>
              </a:rPr>
              <a:t>Non-primitive data </a:t>
            </a:r>
            <a:r>
              <a:rPr lang="en-GB" sz="2800" b="1" dirty="0" smtClean="0">
                <a:solidFill>
                  <a:srgbClr val="C00000"/>
                </a:solidFill>
              </a:rPr>
              <a:t>types/User Define Data Types:</a:t>
            </a:r>
            <a:r>
              <a:rPr lang="en-GB" sz="2800" dirty="0" smtClean="0">
                <a:solidFill>
                  <a:srgbClr val="C00000"/>
                </a:solidFill>
              </a:rPr>
              <a:t> </a:t>
            </a:r>
            <a:r>
              <a:rPr lang="en-GB" sz="2800" dirty="0"/>
              <a:t>The non-primitive data types include Classes, Interfaces, and Arrays.</a:t>
            </a:r>
            <a:endParaRPr lang="en-GB" sz="2800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2. </a:t>
            </a:r>
            <a:r>
              <a:rPr lang="en-US" sz="4000" b="1" dirty="0">
                <a:latin typeface="+mn-lt"/>
              </a:rPr>
              <a:t>Explicit Type </a:t>
            </a:r>
            <a:r>
              <a:rPr lang="en-US" sz="4000" b="1" dirty="0" smtClean="0">
                <a:latin typeface="+mn-lt"/>
              </a:rPr>
              <a:t>Conversion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Explicit or narrowing casting in Java is done manually.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we want to convert a larger type to the smaller type size then we use explicit type casting.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44" y="3394154"/>
            <a:ext cx="7403352" cy="1215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 of Explicit </a:t>
            </a:r>
            <a:r>
              <a:rPr lang="en-US" sz="4000" b="1" dirty="0" smtClean="0">
                <a:latin typeface="+mn-lt"/>
              </a:rPr>
              <a:t>Type </a:t>
            </a:r>
            <a:r>
              <a:rPr lang="en-US" sz="4000" b="1" dirty="0">
                <a:latin typeface="+mn-lt"/>
              </a:rPr>
              <a:t>Conversion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4342" y="3122046"/>
            <a:ext cx="2902857" cy="1802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Output</a:t>
            </a:r>
            <a:endParaRPr lang="en-US" b="1" u="sng" dirty="0" smtClean="0"/>
          </a:p>
          <a:p>
            <a:pPr marL="0" indent="0">
              <a:buNone/>
            </a:pPr>
            <a:r>
              <a:rPr lang="en-GB" sz="2600" dirty="0"/>
              <a:t>Double value 100.04 </a:t>
            </a:r>
            <a:endParaRPr lang="en-GB" sz="2600" dirty="0" smtClean="0"/>
          </a:p>
          <a:p>
            <a:pPr marL="0" indent="0">
              <a:buNone/>
            </a:pPr>
            <a:r>
              <a:rPr lang="en-GB" sz="2600" dirty="0" smtClean="0"/>
              <a:t>Long </a:t>
            </a:r>
            <a:r>
              <a:rPr lang="en-GB" sz="2600" dirty="0"/>
              <a:t>value </a:t>
            </a:r>
            <a:r>
              <a:rPr lang="en-GB" sz="2600" dirty="0" smtClean="0"/>
              <a:t>100</a:t>
            </a:r>
            <a:endParaRPr lang="en-GB" sz="2600" dirty="0" smtClean="0"/>
          </a:p>
          <a:p>
            <a:pPr marL="0" indent="0">
              <a:buNone/>
            </a:pPr>
            <a:r>
              <a:rPr lang="en-GB" sz="2600" dirty="0" err="1" smtClean="0"/>
              <a:t>Int</a:t>
            </a:r>
            <a:r>
              <a:rPr lang="en-GB" sz="2600" dirty="0" smtClean="0"/>
              <a:t> </a:t>
            </a:r>
            <a:r>
              <a:rPr lang="en-GB" sz="2600" dirty="0"/>
              <a:t>value 100</a:t>
            </a:r>
            <a:endParaRPr lang="en-US" sz="26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" y="1688013"/>
            <a:ext cx="7765142" cy="467101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Variables in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variable is a name given to a memory location. It is the basic unit of storage in a program. </a:t>
            </a:r>
            <a:endParaRPr lang="en-GB" dirty="0"/>
          </a:p>
          <a:p>
            <a:r>
              <a:rPr lang="en-GB" dirty="0"/>
              <a:t>The value stored in a variable can be changed during program execution.</a:t>
            </a:r>
            <a:endParaRPr lang="en-GB" dirty="0"/>
          </a:p>
          <a:p>
            <a:r>
              <a:rPr lang="en-GB" dirty="0"/>
              <a:t>A variable is only a name given to a memory location, all the operations done on the variable effects that memory location. </a:t>
            </a:r>
            <a:endParaRPr lang="en-GB" dirty="0"/>
          </a:p>
          <a:p>
            <a:r>
              <a:rPr lang="en-GB" dirty="0"/>
              <a:t>In Java, all the variables must be declared before use.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to declare variables?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879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can declare variables in java as follows</a:t>
            </a:r>
            <a:r>
              <a:rPr lang="en-GB" dirty="0" smtClean="0"/>
              <a:t>: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datatype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Type of data that can be stored in this variable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b="1" dirty="0" err="1" smtClean="0">
                <a:solidFill>
                  <a:srgbClr val="C00000"/>
                </a:solidFill>
              </a:rPr>
              <a:t>variable_name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Name given to the </a:t>
            </a:r>
            <a:r>
              <a:rPr lang="en-GB" dirty="0" smtClean="0"/>
              <a:t>variable.</a:t>
            </a:r>
            <a:endParaRPr lang="en-GB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value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It is the initial value stored in the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83" y="2429772"/>
            <a:ext cx="4723766" cy="346744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82363"/>
            <a:ext cx="104363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float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simpleInterest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//Declaring float variable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time = 10, speed = 20;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//Declaring and Initializing integer variable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char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'h';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// Declaring and Initializing character variable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Types of Variables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There are three types of variables in Java:</a:t>
            </a:r>
            <a:endParaRPr lang="en-GB" sz="3200" dirty="0"/>
          </a:p>
          <a:p>
            <a:r>
              <a:rPr lang="en-GB" sz="3200" dirty="0">
                <a:solidFill>
                  <a:srgbClr val="C00000"/>
                </a:solidFill>
              </a:rPr>
              <a:t>Local Variables</a:t>
            </a:r>
            <a:endParaRPr lang="en-GB" sz="3200" dirty="0">
              <a:solidFill>
                <a:srgbClr val="C00000"/>
              </a:solidFill>
            </a:endParaRPr>
          </a:p>
          <a:p>
            <a:r>
              <a:rPr lang="en-GB" sz="3200" dirty="0">
                <a:solidFill>
                  <a:srgbClr val="C00000"/>
                </a:solidFill>
              </a:rPr>
              <a:t>Instance Variables</a:t>
            </a:r>
            <a:endParaRPr lang="en-GB" sz="3200" dirty="0">
              <a:solidFill>
                <a:srgbClr val="C00000"/>
              </a:solidFill>
            </a:endParaRPr>
          </a:p>
          <a:p>
            <a:r>
              <a:rPr lang="en-GB" sz="3200" dirty="0">
                <a:solidFill>
                  <a:srgbClr val="C00000"/>
                </a:solidFill>
              </a:rPr>
              <a:t>Static Variables</a:t>
            </a:r>
            <a:endParaRPr lang="en-GB" sz="32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1. </a:t>
            </a:r>
            <a:r>
              <a:rPr lang="en-US" b="1" dirty="0">
                <a:latin typeface="+mn-lt"/>
              </a:rPr>
              <a:t>Local Variables: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variable defined within a block or method or constructor is called local variable. </a:t>
            </a:r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/>
              <a:t>variable are created when the block in entered or the function is called and destroyed after exiting from the block or when the call returns from the function.</a:t>
            </a:r>
            <a:endParaRPr lang="en-GB" dirty="0"/>
          </a:p>
          <a:p>
            <a:r>
              <a:rPr lang="en-GB" dirty="0"/>
              <a:t>The scope of these variables exists only within the block in which the variable is declared. i.e. we can access these variable only within that block.</a:t>
            </a:r>
            <a:endParaRPr lang="en-GB" dirty="0"/>
          </a:p>
          <a:p>
            <a:r>
              <a:rPr lang="en-GB" dirty="0" smtClean="0"/>
              <a:t>Initialisation </a:t>
            </a:r>
            <a:r>
              <a:rPr lang="en-GB" dirty="0"/>
              <a:t>of Local Variable is </a:t>
            </a:r>
            <a:r>
              <a:rPr lang="en-GB" b="1" dirty="0"/>
              <a:t>Mandatory</a:t>
            </a:r>
            <a:r>
              <a:rPr lang="en-GB" dirty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Program of Local </a:t>
            </a:r>
            <a:r>
              <a:rPr lang="en-US" b="1" dirty="0">
                <a:latin typeface="+mn-lt"/>
              </a:rPr>
              <a:t>Variables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80" y="1391477"/>
            <a:ext cx="5882189" cy="37528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977810" y="1577561"/>
            <a:ext cx="23456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endParaRPr kumimoji="0" lang="en-US" alt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 age is : 5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197" y="5144366"/>
            <a:ext cx="9882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the above program, the variable age is a local variable to the function </a:t>
            </a:r>
            <a:r>
              <a:rPr lang="en-GB" sz="2400" b="1" dirty="0" err="1">
                <a:solidFill>
                  <a:srgbClr val="C00000"/>
                </a:solidFill>
              </a:rPr>
              <a:t>StudentAge</a:t>
            </a:r>
            <a:r>
              <a:rPr lang="en-GB" sz="2400" b="1" dirty="0">
                <a:solidFill>
                  <a:srgbClr val="C00000"/>
                </a:solidFill>
              </a:rPr>
              <a:t>(). </a:t>
            </a:r>
            <a:r>
              <a:rPr lang="en-GB" sz="2400" dirty="0"/>
              <a:t>If we use the variable age outside </a:t>
            </a:r>
            <a:r>
              <a:rPr lang="en-GB" sz="2400" b="1" dirty="0" err="1">
                <a:solidFill>
                  <a:srgbClr val="C00000"/>
                </a:solidFill>
              </a:rPr>
              <a:t>StudentAge</a:t>
            </a:r>
            <a:r>
              <a:rPr lang="en-GB" sz="2400" b="1" dirty="0">
                <a:solidFill>
                  <a:srgbClr val="C00000"/>
                </a:solidFill>
              </a:rPr>
              <a:t>() </a:t>
            </a:r>
            <a:r>
              <a:rPr lang="en-GB" sz="2400" dirty="0"/>
              <a:t>function, the compiler will produce an error as shown in below program. 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5" y="325926"/>
            <a:ext cx="6638433" cy="37313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564836" y="3995680"/>
            <a:ext cx="69441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Compilation Error in java code :- </a:t>
            </a:r>
            <a:endParaRPr kumimoji="0" lang="en-US" alt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prog.java:12: error: cannot find symbol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("Student age is : " + age);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^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symbol: variable age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location: class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StudentDetails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 error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2. </a:t>
            </a:r>
            <a:r>
              <a:rPr lang="en-US" b="1" dirty="0">
                <a:latin typeface="+mn-lt"/>
              </a:rPr>
              <a:t>Instance Variables: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Instance variables are non-static variables and are declared in a class outside any method, constructor or block.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instance variables are declared in a class, these variables are created when an object of the class is created and destroyed when the object is destroyed.</a:t>
            </a:r>
            <a:endParaRPr lang="en-GB" dirty="0"/>
          </a:p>
          <a:p>
            <a:r>
              <a:rPr lang="en-GB" dirty="0"/>
              <a:t>Unlike local variables, we may use </a:t>
            </a:r>
            <a:r>
              <a:rPr lang="en-GB" b="1" dirty="0"/>
              <a:t>access specifiers </a:t>
            </a:r>
            <a:r>
              <a:rPr lang="en-GB" dirty="0"/>
              <a:t>for instance variables. If we do not specify any access specifier then the default access specifier will be used.</a:t>
            </a:r>
            <a:endParaRPr lang="en-GB" dirty="0"/>
          </a:p>
          <a:p>
            <a:r>
              <a:rPr lang="en-GB" dirty="0" smtClean="0"/>
              <a:t>Initialisation </a:t>
            </a:r>
            <a:r>
              <a:rPr lang="en-GB" dirty="0"/>
              <a:t>of Instance Variable is not Mandatory. Its default value is 0</a:t>
            </a:r>
            <a:endParaRPr lang="en-GB" dirty="0"/>
          </a:p>
          <a:p>
            <a:r>
              <a:rPr lang="en-GB" dirty="0"/>
              <a:t>Instance Variable can be accessed only by creating objects.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1. Boolean </a:t>
            </a:r>
            <a:r>
              <a:rPr lang="en-US" sz="4000" b="1" dirty="0">
                <a:latin typeface="+mn-lt"/>
              </a:rPr>
              <a:t>Data </a:t>
            </a:r>
            <a:r>
              <a:rPr lang="en-US" sz="4000" b="1" dirty="0" smtClean="0">
                <a:latin typeface="+mn-lt"/>
              </a:rPr>
              <a:t>Type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smtClean="0"/>
              <a:t>Boolean </a:t>
            </a:r>
            <a:r>
              <a:rPr lang="en-GB" sz="3200" dirty="0"/>
              <a:t>data type represents one bit of information</a:t>
            </a:r>
            <a:endParaRPr lang="en-GB" sz="3200" dirty="0"/>
          </a:p>
          <a:p>
            <a:r>
              <a:rPr lang="en-GB" sz="3200" dirty="0"/>
              <a:t>There are only two possible values: true and false</a:t>
            </a:r>
            <a:endParaRPr lang="en-GB" sz="3200" dirty="0"/>
          </a:p>
          <a:p>
            <a:r>
              <a:rPr lang="en-GB" sz="3200" dirty="0"/>
              <a:t>This data type is used for simple flags that track true/false conditions</a:t>
            </a:r>
            <a:endParaRPr lang="en-GB" sz="3200" dirty="0"/>
          </a:p>
          <a:p>
            <a:r>
              <a:rPr lang="en-GB" sz="3200" dirty="0"/>
              <a:t>Default value is false</a:t>
            </a:r>
            <a:endParaRPr lang="en-GB" sz="3200" dirty="0"/>
          </a:p>
          <a:p>
            <a:pPr marL="0" indent="0">
              <a:buNone/>
            </a:pPr>
            <a:r>
              <a:rPr lang="en-GB" sz="3600" b="1" dirty="0">
                <a:solidFill>
                  <a:srgbClr val="C00000"/>
                </a:solidFill>
              </a:rPr>
              <a:t>Example: </a:t>
            </a:r>
            <a:r>
              <a:rPr lang="en-GB" sz="3600" b="1" dirty="0" err="1">
                <a:solidFill>
                  <a:srgbClr val="C00000"/>
                </a:solidFill>
              </a:rPr>
              <a:t>boolean</a:t>
            </a:r>
            <a:r>
              <a:rPr lang="en-GB" sz="3600" b="1" dirty="0">
                <a:solidFill>
                  <a:srgbClr val="C00000"/>
                </a:solidFill>
              </a:rPr>
              <a:t> one = true</a:t>
            </a:r>
            <a:endParaRPr lang="en-GB" sz="36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6023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Program of </a:t>
            </a:r>
            <a:r>
              <a:rPr lang="en-US" sz="3600" b="1" dirty="0" smtClean="0">
                <a:latin typeface="+mn-lt"/>
              </a:rPr>
              <a:t>Instance Variables</a:t>
            </a:r>
            <a:endParaRPr lang="en-US" sz="3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74296" y="246221"/>
            <a:ext cx="4853239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import java.io.*;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Marks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// These variables are instance variables.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// These variables are in a class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// and are not inside any function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engMarks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MarksDemo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public static void main(String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[])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{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// first object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Marks obj1 = new Marks();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obj1.engMarks = 50;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// second object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Marks obj2 = new Marks();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obj2.engMarks = 80;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 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// displaying marks for first object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("Marks for first object:");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(obj1.engMarks);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// displaying marks for second object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("Marks for second object:");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(obj2.engMarks);     }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957764"/>
            <a:ext cx="496956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Output: </a:t>
            </a:r>
            <a:endParaRPr kumimoji="0" lang="en-US" alt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Marks for first object: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Marks for second object: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80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77" y="4704522"/>
            <a:ext cx="5068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</a:t>
            </a:r>
            <a:r>
              <a:rPr lang="en-GB" sz="2400" dirty="0" smtClean="0"/>
              <a:t>this program </a:t>
            </a:r>
            <a:r>
              <a:rPr lang="en-GB" sz="2400" dirty="0"/>
              <a:t>the variables, </a:t>
            </a:r>
            <a:r>
              <a:rPr lang="en-GB" sz="2400" b="1" i="1" dirty="0" err="1">
                <a:solidFill>
                  <a:srgbClr val="C00000"/>
                </a:solidFill>
              </a:rPr>
              <a:t>engMarks</a:t>
            </a:r>
            <a:r>
              <a:rPr lang="en-GB" sz="2400" i="1" dirty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is</a:t>
            </a:r>
            <a:r>
              <a:rPr lang="en-GB" sz="2400" i="1" dirty="0" smtClean="0"/>
              <a:t> </a:t>
            </a:r>
            <a:r>
              <a:rPr lang="en-GB" sz="2400" dirty="0" smtClean="0"/>
              <a:t>instance </a:t>
            </a:r>
            <a:r>
              <a:rPr lang="en-GB" sz="2400" dirty="0"/>
              <a:t>variables. </a:t>
            </a: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3. Static </a:t>
            </a:r>
            <a:r>
              <a:rPr lang="en-US" b="1" dirty="0" smtClean="0">
                <a:latin typeface="+mn-lt"/>
              </a:rPr>
              <a:t>Variables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declare static</a:t>
            </a:r>
            <a:r>
              <a:rPr lang="en-GB" b="1" dirty="0"/>
              <a:t> keyword in Java</a:t>
            </a:r>
            <a:r>
              <a:rPr lang="en-GB" dirty="0"/>
              <a:t> same as the instance variables, i.e. outside any object, block, or constructor, the difference in the syntax is that it uses the keyword static with it.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can also have as many copies which means it can be used for many classes.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are initialized at the beginning of program execution and destroyed when the program 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Program of </a:t>
            </a:r>
            <a:r>
              <a:rPr lang="en-US" b="1" dirty="0" smtClean="0">
                <a:latin typeface="+mn-lt"/>
              </a:rPr>
              <a:t>Static Variables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644"/>
            <a:ext cx="7921487" cy="47607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import java.io.*;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class </a:t>
            </a:r>
            <a:r>
              <a:rPr lang="en-US" sz="4400" b="1" dirty="0" err="1"/>
              <a:t>Emp</a:t>
            </a:r>
            <a:r>
              <a:rPr lang="en-US" sz="4400" dirty="0"/>
              <a:t> {</a:t>
            </a:r>
            <a:endParaRPr lang="en-US" sz="4400" dirty="0"/>
          </a:p>
          <a:p>
            <a:pPr marL="457200" lvl="1" indent="0">
              <a:buNone/>
            </a:pPr>
            <a:r>
              <a:rPr lang="en-US" sz="4400" dirty="0"/>
              <a:t>// static variable salary</a:t>
            </a:r>
            <a:endParaRPr lang="en-US" sz="4400" dirty="0"/>
          </a:p>
          <a:p>
            <a:pPr marL="457200" lvl="1" indent="0">
              <a:buNone/>
            </a:pPr>
            <a:r>
              <a:rPr lang="en-US" sz="4400" dirty="0"/>
              <a:t>public static double salary;</a:t>
            </a:r>
            <a:endParaRPr lang="en-US" sz="4400" dirty="0"/>
          </a:p>
          <a:p>
            <a:pPr marL="457200" lvl="1" indent="0">
              <a:buNone/>
            </a:pPr>
            <a:r>
              <a:rPr lang="en-US" sz="4400" dirty="0"/>
              <a:t>public static String name = "</a:t>
            </a:r>
            <a:r>
              <a:rPr lang="en-US" sz="4400" dirty="0" smtClean="0"/>
              <a:t>Hari";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public class </a:t>
            </a:r>
            <a:r>
              <a:rPr lang="en-US" sz="4400" b="1" dirty="0" err="1" smtClean="0"/>
              <a:t>EmpDemo</a:t>
            </a:r>
            <a:r>
              <a:rPr lang="en-US" sz="4400" dirty="0" smtClean="0"/>
              <a:t>{</a:t>
            </a:r>
            <a:endParaRPr lang="en-US" sz="4400" dirty="0"/>
          </a:p>
          <a:p>
            <a:pPr marL="457200" lvl="1" indent="0">
              <a:buNone/>
            </a:pPr>
            <a:r>
              <a:rPr lang="en-US" sz="4400" dirty="0"/>
              <a:t>public static void main(String </a:t>
            </a:r>
            <a:r>
              <a:rPr lang="en-US" sz="4400" dirty="0" err="1"/>
              <a:t>args</a:t>
            </a:r>
            <a:r>
              <a:rPr lang="en-US" sz="4400" dirty="0"/>
              <a:t>[]) {</a:t>
            </a:r>
            <a:endParaRPr lang="en-US" sz="4400" dirty="0"/>
          </a:p>
          <a:p>
            <a:pPr marL="457200" lvl="1" indent="0">
              <a:buNone/>
            </a:pPr>
            <a:r>
              <a:rPr lang="en-US" sz="4400" dirty="0"/>
              <a:t>//accessing static variable without object</a:t>
            </a:r>
            <a:endParaRPr lang="en-US" sz="4400" dirty="0"/>
          </a:p>
          <a:p>
            <a:pPr marL="457200" lvl="1" indent="0">
              <a:buNone/>
            </a:pPr>
            <a:r>
              <a:rPr lang="en-US" sz="4400" dirty="0" err="1"/>
              <a:t>Emp.salary</a:t>
            </a:r>
            <a:r>
              <a:rPr lang="en-US" sz="4400" dirty="0"/>
              <a:t> = 1000;</a:t>
            </a:r>
            <a:endParaRPr lang="en-US" sz="4400" dirty="0"/>
          </a:p>
          <a:p>
            <a:pPr marL="457200" lvl="1" indent="0">
              <a:buNone/>
            </a:pPr>
            <a:r>
              <a:rPr lang="en-US" sz="4400" dirty="0" err="1"/>
              <a:t>System.out.println</a:t>
            </a:r>
            <a:r>
              <a:rPr lang="en-US" sz="4400" dirty="0"/>
              <a:t>(Emp.name + "'s average salary:" + </a:t>
            </a:r>
            <a:r>
              <a:rPr lang="en-US" sz="4400" dirty="0" err="1"/>
              <a:t>Emp.salary</a:t>
            </a:r>
            <a:r>
              <a:rPr lang="en-US" sz="4400" dirty="0"/>
              <a:t>)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9423" y="1855304"/>
            <a:ext cx="349807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</a:t>
            </a:r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altLang="en-US" sz="2000" dirty="0" smtClean="0">
                <a:latin typeface="Arial Unicode MS" panose="020B0604020202020204" pitchFamily="34" charset="-128"/>
              </a:rPr>
              <a:t>Hari's </a:t>
            </a:r>
            <a:r>
              <a:rPr lang="en-US" altLang="en-US" sz="2000" dirty="0">
                <a:latin typeface="Arial Unicode MS" panose="020B0604020202020204" pitchFamily="34" charset="-128"/>
              </a:rPr>
              <a:t>average salary:1000.0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b="1" u="sng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Default Variable Initializations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Java, when variable is declared as field (static or instance variable inside class), </a:t>
            </a:r>
            <a:r>
              <a:rPr lang="en-GB" dirty="0"/>
              <a:t>then initialization of that variable is optional.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other words, while declaring field variable you may or may not initialize to its value.</a:t>
            </a:r>
            <a:endParaRPr lang="en-GB" dirty="0"/>
          </a:p>
          <a:p>
            <a:r>
              <a:rPr lang="en-GB" dirty="0"/>
              <a:t>if you are not, then Java runtime assigns default value to it. and when you try to access the variable you get the default value of that variable.</a:t>
            </a:r>
            <a:endParaRPr lang="en-GB" dirty="0"/>
          </a:p>
          <a:p>
            <a:r>
              <a:rPr lang="en-GB" dirty="0"/>
              <a:t>Following table shows variables types and their default </a:t>
            </a:r>
            <a:r>
              <a:rPr lang="en-GB" dirty="0" smtClean="0"/>
              <a:t>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07514"/>
            <a:ext cx="10515600" cy="2731398"/>
          </a:xfrm>
        </p:spPr>
        <p:txBody>
          <a:bodyPr>
            <a:normAutofit/>
          </a:bodyPr>
          <a:lstStyle/>
          <a:p>
            <a:r>
              <a:rPr lang="en-GB" dirty="0"/>
              <a:t>Here, </a:t>
            </a:r>
            <a:r>
              <a:rPr lang="en-GB" i="1" dirty="0"/>
              <a:t>char</a:t>
            </a:r>
            <a:r>
              <a:rPr lang="en-GB" dirty="0"/>
              <a:t> primitive default value is \u0000, which means blank/space character.</a:t>
            </a:r>
            <a:endParaRPr lang="en-GB" dirty="0"/>
          </a:p>
          <a:p>
            <a:r>
              <a:rPr lang="en-GB" dirty="0"/>
              <a:t>When you have the variable of reference types then it gets the </a:t>
            </a:r>
            <a:r>
              <a:rPr lang="en-GB" i="1" dirty="0">
                <a:solidFill>
                  <a:srgbClr val="C00000"/>
                </a:solidFill>
              </a:rPr>
              <a:t>null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as default value.</a:t>
            </a:r>
            <a:endParaRPr lang="en-GB" dirty="0"/>
          </a:p>
          <a:p>
            <a:r>
              <a:rPr lang="en-GB" dirty="0"/>
              <a:t>In following code listing, variables are declared as instance fields. Same is applied for static fields too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58" y="293469"/>
            <a:ext cx="7792268" cy="348339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0392" y="380846"/>
            <a:ext cx="5822428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DefaultValue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// here all integers will get value as 0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byte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short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long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// here floating points initialized to value as 0.0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float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double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// this characters is initialized to blank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i.e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\u0000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char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// Boolean is initialized to false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boolean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// this will get the value as null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DefaultValue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defaultValue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2821" y="1378226"/>
            <a:ext cx="55980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But, this is not the case with local variables or block variables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When you declare any local/block variable, they didn’t get the default values. They must assigned some value before accessing it other wise compiler will throw an error.</a:t>
            </a:r>
            <a:endParaRPr lang="en-GB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Command Line arguments in </a:t>
            </a:r>
            <a:r>
              <a:rPr lang="en-GB" b="1" dirty="0" smtClean="0">
                <a:latin typeface="+mn-lt"/>
              </a:rPr>
              <a:t>Java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argument is mainly used to control your program from outside.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a command is sent to the </a:t>
            </a:r>
            <a:r>
              <a:rPr lang="en-GB" b="1" dirty="0"/>
              <a:t>JVM</a:t>
            </a:r>
            <a:r>
              <a:rPr lang="en-GB" dirty="0"/>
              <a:t>, it wraps them and sends them to </a:t>
            </a:r>
            <a:r>
              <a:rPr lang="en-GB" b="1" dirty="0" err="1" smtClean="0">
                <a:solidFill>
                  <a:srgbClr val="C00000"/>
                </a:solidFill>
              </a:rPr>
              <a:t>args</a:t>
            </a:r>
            <a:r>
              <a:rPr lang="en-GB" b="1" smtClean="0">
                <a:solidFill>
                  <a:srgbClr val="C00000"/>
                </a:solidFill>
              </a:rPr>
              <a:t> . </a:t>
            </a:r>
            <a:endParaRPr lang="en-GB" b="1" dirty="0" smtClean="0">
              <a:solidFill>
                <a:srgbClr val="C00000"/>
              </a:solidFill>
            </a:endParaRPr>
          </a:p>
          <a:p>
            <a:r>
              <a:rPr lang="en-GB" dirty="0" smtClean="0"/>
              <a:t>The </a:t>
            </a:r>
            <a:r>
              <a:rPr lang="en-GB" b="1" dirty="0" err="1" smtClean="0">
                <a:solidFill>
                  <a:srgbClr val="C00000"/>
                </a:solidFill>
              </a:rPr>
              <a:t>args</a:t>
            </a:r>
            <a:r>
              <a:rPr lang="en-GB" b="1" dirty="0" smtClean="0">
                <a:solidFill>
                  <a:srgbClr val="C00000"/>
                </a:solidFill>
              </a:rPr>
              <a:t>   </a:t>
            </a:r>
            <a:r>
              <a:rPr lang="en-GB" dirty="0"/>
              <a:t>array here actually wraps the arguments by checking the length of the argument using </a:t>
            </a:r>
            <a:r>
              <a:rPr lang="en-GB" b="1" dirty="0" err="1">
                <a:solidFill>
                  <a:srgbClr val="C00000"/>
                </a:solidFill>
              </a:rPr>
              <a:t>args.length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US" altLang="en-US" dirty="0"/>
              <a:t>To access the command-line argument inside a java program is quite easy, they are stored as string in </a:t>
            </a:r>
            <a:r>
              <a:rPr lang="en-US" altLang="en-US" b="1" dirty="0"/>
              <a:t>String</a:t>
            </a:r>
            <a:r>
              <a:rPr lang="en-US" altLang="en-US" dirty="0"/>
              <a:t> array passed to the </a:t>
            </a:r>
            <a:r>
              <a:rPr lang="en-US" altLang="en-US" dirty="0" err="1"/>
              <a:t>args</a:t>
            </a:r>
            <a:r>
              <a:rPr lang="en-US" altLang="en-US" dirty="0"/>
              <a:t> parameter of </a:t>
            </a:r>
            <a:r>
              <a:rPr lang="en-US" altLang="en-US" b="1" dirty="0">
                <a:solidFill>
                  <a:srgbClr val="C00000"/>
                </a:solidFill>
              </a:rPr>
              <a:t>main() </a:t>
            </a:r>
            <a:r>
              <a:rPr lang="en-US" altLang="en-US" dirty="0"/>
              <a:t>method.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Example of Command Line arguments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8" y="1236042"/>
            <a:ext cx="5842008" cy="55417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23184" y="1955049"/>
            <a:ext cx="46024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</a:t>
            </a:r>
            <a:endParaRPr lang="en-US" sz="2400" b="1" u="sng" dirty="0" smtClean="0"/>
          </a:p>
          <a:p>
            <a:r>
              <a:rPr lang="en-US" sz="2400" dirty="0" err="1"/>
              <a:t>j</a:t>
            </a:r>
            <a:r>
              <a:rPr lang="en-US" sz="2400" dirty="0" err="1" smtClean="0"/>
              <a:t>avac</a:t>
            </a:r>
            <a:r>
              <a:rPr lang="en-US" sz="2400" dirty="0" smtClean="0"/>
              <a:t> Hello.java</a:t>
            </a:r>
            <a:endParaRPr lang="en-US" sz="2400" dirty="0" smtClean="0"/>
          </a:p>
          <a:p>
            <a:r>
              <a:rPr lang="en-US" sz="2400" dirty="0"/>
              <a:t>j</a:t>
            </a:r>
            <a:r>
              <a:rPr lang="en-US" sz="2400" dirty="0" smtClean="0"/>
              <a:t>ava Hello</a:t>
            </a:r>
            <a:endParaRPr lang="en-US" sz="2400" dirty="0" smtClean="0"/>
          </a:p>
          <a:p>
            <a:r>
              <a:rPr lang="en-US" sz="2400" dirty="0" smtClean="0"/>
              <a:t>No command line arguments found</a:t>
            </a:r>
            <a:endParaRPr lang="en-US" sz="2400" dirty="0" smtClean="0"/>
          </a:p>
          <a:p>
            <a:r>
              <a:rPr lang="en-US" sz="2400" dirty="0" smtClean="0"/>
              <a:t>Java Hello Welcome to Java Class</a:t>
            </a:r>
            <a:endParaRPr lang="en-US" sz="2400" dirty="0" smtClean="0"/>
          </a:p>
          <a:p>
            <a:r>
              <a:rPr lang="en-US" sz="2400" dirty="0" smtClean="0"/>
              <a:t>The command line arguments are:</a:t>
            </a:r>
            <a:endParaRPr lang="en-US" sz="2400" dirty="0" smtClean="0"/>
          </a:p>
          <a:p>
            <a:r>
              <a:rPr lang="en-US" sz="2400" b="1" dirty="0" smtClean="0"/>
              <a:t>Welcome</a:t>
            </a:r>
            <a:endParaRPr lang="en-US" sz="2400" b="1" dirty="0" smtClean="0"/>
          </a:p>
          <a:p>
            <a:r>
              <a:rPr lang="en-US" sz="2400" b="1" dirty="0" smtClean="0"/>
              <a:t>To</a:t>
            </a:r>
            <a:endParaRPr lang="en-US" sz="2400" b="1" dirty="0" smtClean="0"/>
          </a:p>
          <a:p>
            <a:r>
              <a:rPr lang="en-US" sz="2400" b="1" dirty="0" smtClean="0"/>
              <a:t>Java</a:t>
            </a:r>
            <a:endParaRPr lang="en-US" sz="2400" b="1" dirty="0" smtClean="0"/>
          </a:p>
          <a:p>
            <a:r>
              <a:rPr lang="en-US" sz="2400" b="1" dirty="0" smtClean="0"/>
              <a:t>Class</a:t>
            </a:r>
            <a:endParaRPr lang="en-US" sz="2400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Garbage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Collection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Languages </a:t>
            </a:r>
            <a:r>
              <a:rPr lang="en-GB" dirty="0"/>
              <a:t>like C or C++ that do not offer automatic garbage collection. </a:t>
            </a:r>
            <a:endParaRPr lang="en-GB" dirty="0" smtClean="0"/>
          </a:p>
          <a:p>
            <a:r>
              <a:rPr lang="en-GB" dirty="0"/>
              <a:t>Java garbage collection is the process by which Java programs perform automatic memory management. </a:t>
            </a:r>
            <a:endParaRPr lang="en-GB" dirty="0" smtClean="0"/>
          </a:p>
          <a:p>
            <a:r>
              <a:rPr lang="en-GB" dirty="0"/>
              <a:t>Java programs compile to bytecode that can be run on a Java Virtual Machine</a:t>
            </a:r>
            <a:r>
              <a:rPr lang="en-GB" dirty="0" smtClean="0"/>
              <a:t>. </a:t>
            </a:r>
            <a:endParaRPr lang="en-GB" dirty="0" smtClean="0"/>
          </a:p>
          <a:p>
            <a:r>
              <a:rPr lang="en-GB" dirty="0"/>
              <a:t>When Java programs run on the JVM, objects are created on the heap, which is a portion of memory dedicated to the program. </a:t>
            </a:r>
            <a:endParaRPr lang="en-GB" dirty="0" smtClean="0"/>
          </a:p>
          <a:p>
            <a:r>
              <a:rPr lang="en-GB" dirty="0"/>
              <a:t>Eventually, some objects will no longer be needed. The garbage collector finds these unused objects and deletes them to free up memory.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Garbage Collection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Garbage collection revolves around making sure that the heap has as much free space as possible. </a:t>
            </a:r>
            <a:endParaRPr lang="en-GB" dirty="0" smtClean="0"/>
          </a:p>
          <a:p>
            <a:r>
              <a:rPr lang="en-GB" dirty="0" smtClean="0"/>
              <a:t>Heap </a:t>
            </a:r>
            <a:r>
              <a:rPr lang="en-GB" dirty="0"/>
              <a:t>is that part of memory where Java objects live, and it's the one and only part of memory that is in any way involved in the garbage collection process.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garbage collector runs, its purpose is to find and delete objects that cannot be reached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no more memory is available for the heap, then the new operator throws an </a:t>
            </a:r>
            <a:r>
              <a:rPr lang="en-GB" b="1" dirty="0" err="1"/>
              <a:t>OutOfMemoryException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14060" y="1945617"/>
            <a:ext cx="958794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b="1" dirty="0" err="1" smtClean="0"/>
              <a:t>BooleanDataType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public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main(String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[])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{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boolean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 = true;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if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(b == true)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(“I’m </a:t>
            </a:r>
            <a:r>
              <a:rPr lang="en-US" b="1" dirty="0"/>
              <a:t>Boolean Data </a:t>
            </a:r>
            <a:r>
              <a:rPr lang="en-US" b="1" dirty="0" smtClean="0"/>
              <a:t>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");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2396"/>
            <a:ext cx="92069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Java program to demonstrate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boolean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data type 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isadvantage of Garbage Collection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/>
          </a:p>
          <a:p>
            <a:pPr marL="749300" lvl="1" indent="-292100">
              <a:buFont typeface="+mj-lt"/>
              <a:buAutoNum type="arabicPeriod"/>
            </a:pPr>
            <a:r>
              <a:rPr lang="en-GB" sz="3200" smtClean="0"/>
              <a:t>We </a:t>
            </a:r>
            <a:r>
              <a:rPr lang="en-GB" sz="3200" dirty="0"/>
              <a:t>can do nothing to improve </a:t>
            </a:r>
            <a:r>
              <a:rPr lang="en-GB" sz="3200" dirty="0" smtClean="0"/>
              <a:t>GC , but </a:t>
            </a:r>
            <a:r>
              <a:rPr lang="en-GB" sz="3200" dirty="0"/>
              <a:t>only improve out program </a:t>
            </a:r>
            <a:endParaRPr lang="en-GB" sz="3200" dirty="0" smtClean="0"/>
          </a:p>
          <a:p>
            <a:pPr marL="749300" lvl="1" indent="-292100">
              <a:buFont typeface="+mj-lt"/>
              <a:buAutoNum type="arabicPeriod"/>
            </a:pPr>
            <a:r>
              <a:rPr lang="en-GB" sz="3200" dirty="0" smtClean="0"/>
              <a:t>Less </a:t>
            </a:r>
            <a:r>
              <a:rPr lang="en-GB" sz="3200" dirty="0"/>
              <a:t>control over scheduling of CPU time.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When Does Garbage Collector Run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garbage collector is under the control of the JVM. The JVM decides when to run the garbage collector. </a:t>
            </a:r>
            <a:endParaRPr lang="en-GB" dirty="0" smtClean="0"/>
          </a:p>
          <a:p>
            <a:r>
              <a:rPr lang="en-GB" dirty="0" smtClean="0"/>
              <a:t>Objects </a:t>
            </a:r>
            <a:r>
              <a:rPr lang="en-GB" dirty="0"/>
              <a:t>that are referenced are said to be alive. Unreferenced objects are considered dead(garbage). </a:t>
            </a:r>
            <a:endParaRPr lang="en-GB" dirty="0" smtClean="0"/>
          </a:p>
          <a:p>
            <a:r>
              <a:rPr lang="en-GB" dirty="0" smtClean="0"/>
              <a:t>From </a:t>
            </a:r>
            <a:r>
              <a:rPr lang="en-GB" dirty="0"/>
              <a:t>within your Java program you can ask the JVM to run the garbage collector, but there are no guarantees, under any circumstances, that the JVM will comply.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JVM will typically run the garbage collector when it senses that memory is running 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1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Detecting Garbage Objects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16" y="1847850"/>
            <a:ext cx="11155017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REFERENCE-COUNTING </a:t>
            </a:r>
            <a:r>
              <a:rPr lang="en-GB" b="1" dirty="0"/>
              <a:t>COLLECTORS: </a:t>
            </a:r>
            <a:r>
              <a:rPr lang="en-GB" dirty="0"/>
              <a:t>When the object is created the reference count of object is set to one. When you reference the object </a:t>
            </a:r>
            <a:r>
              <a:rPr lang="en-GB" b="1" dirty="0"/>
              <a:t>REFERENCE-COUNTING</a:t>
            </a:r>
            <a:r>
              <a:rPr lang="en-GB" dirty="0" smtClean="0"/>
              <a:t> </a:t>
            </a:r>
            <a:r>
              <a:rPr lang="en-GB" dirty="0"/>
              <a:t>is incremented by </a:t>
            </a:r>
            <a:endParaRPr lang="en-GB" dirty="0" smtClean="0"/>
          </a:p>
          <a:p>
            <a:pPr marL="741680" lvl="1" indent="-284480">
              <a:buFont typeface="+mj-lt"/>
              <a:buAutoNum type="arabicPeriod"/>
            </a:pPr>
            <a:r>
              <a:rPr lang="en-GB" dirty="0" smtClean="0"/>
              <a:t>When </a:t>
            </a:r>
            <a:r>
              <a:rPr lang="en-GB" dirty="0"/>
              <a:t>reference to an object goes out of scope ,the </a:t>
            </a:r>
            <a:r>
              <a:rPr lang="en-GB" b="1" dirty="0"/>
              <a:t>REFERENCE-COUNTING</a:t>
            </a:r>
            <a:r>
              <a:rPr lang="en-GB" dirty="0" smtClean="0"/>
              <a:t> </a:t>
            </a:r>
            <a:r>
              <a:rPr lang="en-GB" dirty="0"/>
              <a:t>is </a:t>
            </a:r>
            <a:r>
              <a:rPr lang="en-GB" dirty="0" smtClean="0"/>
              <a:t>decremented</a:t>
            </a:r>
            <a:endParaRPr lang="en-GB" dirty="0" smtClean="0"/>
          </a:p>
          <a:p>
            <a:pPr marL="741680" lvl="1" indent="-284480">
              <a:buFont typeface="+mj-lt"/>
              <a:buAutoNum type="arabicPeriod"/>
            </a:pPr>
            <a:r>
              <a:rPr lang="en-GB" dirty="0" smtClean="0"/>
              <a:t>Object </a:t>
            </a:r>
            <a:r>
              <a:rPr lang="en-GB" dirty="0"/>
              <a:t>that </a:t>
            </a:r>
            <a:r>
              <a:rPr lang="en-GB" dirty="0" smtClean="0"/>
              <a:t>have</a:t>
            </a:r>
            <a:r>
              <a:rPr lang="en-GB" b="1" dirty="0"/>
              <a:t> REFERENCE-COUNTING </a:t>
            </a:r>
            <a:r>
              <a:rPr lang="en-GB" dirty="0" smtClean="0"/>
              <a:t>zero </a:t>
            </a:r>
            <a:r>
              <a:rPr lang="en-GB" dirty="0"/>
              <a:t>(not referenced) is a garbage object.</a:t>
            </a:r>
            <a:endParaRPr lang="en-GB" dirty="0"/>
          </a:p>
          <a:p>
            <a:pPr marL="0" indent="0">
              <a:buNone/>
            </a:pP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GB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1680" lvl="1" indent="-284480">
              <a:buAutoNum type="arabicPeriod"/>
            </a:pPr>
            <a:r>
              <a:rPr lang="en-GB" dirty="0" smtClean="0"/>
              <a:t>Can </a:t>
            </a:r>
            <a:r>
              <a:rPr lang="en-GB" dirty="0"/>
              <a:t>run in small chunks of time. </a:t>
            </a:r>
            <a:endParaRPr lang="en-GB" dirty="0" smtClean="0"/>
          </a:p>
          <a:p>
            <a:pPr marL="741680" lvl="1" indent="-284480">
              <a:buAutoNum type="arabicPeriod"/>
            </a:pPr>
            <a:r>
              <a:rPr lang="en-GB" dirty="0" smtClean="0"/>
              <a:t>Suitable </a:t>
            </a:r>
            <a:r>
              <a:rPr lang="en-GB" dirty="0"/>
              <a:t>for real time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Operators in Java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078"/>
            <a:ext cx="10515600" cy="482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Operators are special symbols (characters) that carry out operations on operands (variables and values).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For </a:t>
            </a:r>
            <a:r>
              <a:rPr lang="en-US" altLang="en-US" dirty="0"/>
              <a:t>example, </a:t>
            </a:r>
            <a:r>
              <a:rPr lang="en-US" altLang="en-US" sz="3200" dirty="0">
                <a:solidFill>
                  <a:srgbClr val="C00000"/>
                </a:solidFill>
              </a:rPr>
              <a:t>+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is an operator that performs addition. </a:t>
            </a:r>
            <a:endParaRPr lang="en-US" altLang="en-US" dirty="0"/>
          </a:p>
          <a:p>
            <a:pPr marL="741680" lvl="1" indent="-284480">
              <a:buFont typeface="+mj-lt"/>
              <a:buAutoNum type="arabicPeriod"/>
            </a:pPr>
            <a:r>
              <a:rPr lang="en-US" b="1" dirty="0"/>
              <a:t>Assignment Operator</a:t>
            </a:r>
            <a:endParaRPr lang="en-US" b="1" dirty="0"/>
          </a:p>
          <a:p>
            <a:pPr marL="741680" lvl="1" indent="-284480">
              <a:buFont typeface="+mj-lt"/>
              <a:buAutoNum type="arabicPeriod"/>
            </a:pPr>
            <a:r>
              <a:rPr lang="en-US" b="1" dirty="0"/>
              <a:t>Arithmetic </a:t>
            </a:r>
            <a:r>
              <a:rPr lang="en-US" b="1" dirty="0" smtClean="0"/>
              <a:t>Operator</a:t>
            </a:r>
            <a:endParaRPr lang="en-US" b="1" dirty="0"/>
          </a:p>
          <a:p>
            <a:pPr marL="741680" lvl="1" indent="-284480">
              <a:buFont typeface="+mj-lt"/>
              <a:buAutoNum type="arabicPeriod"/>
            </a:pPr>
            <a:r>
              <a:rPr lang="en-US" b="1" dirty="0" smtClean="0"/>
              <a:t>Relational Operator</a:t>
            </a:r>
            <a:endParaRPr lang="en-US" b="1" dirty="0"/>
          </a:p>
          <a:p>
            <a:pPr marL="741680" lvl="1" indent="-284480">
              <a:buFont typeface="+mj-lt"/>
              <a:buAutoNum type="arabicPeriod"/>
            </a:pPr>
            <a:r>
              <a:rPr lang="en-US" b="1" dirty="0"/>
              <a:t>Logical </a:t>
            </a:r>
            <a:r>
              <a:rPr lang="en-US" b="1" dirty="0" smtClean="0"/>
              <a:t>Operator</a:t>
            </a:r>
            <a:endParaRPr lang="en-US" b="1" dirty="0"/>
          </a:p>
          <a:p>
            <a:pPr marL="741680" lvl="1" indent="-284480">
              <a:buFont typeface="+mj-lt"/>
              <a:buAutoNum type="arabicPeriod"/>
            </a:pPr>
            <a:r>
              <a:rPr lang="en-US" b="1" dirty="0" smtClean="0"/>
              <a:t>Ternary/Conditional </a:t>
            </a:r>
            <a:r>
              <a:rPr lang="en-US" b="1" dirty="0"/>
              <a:t>Operator</a:t>
            </a:r>
            <a:endParaRPr lang="en-US" b="1" dirty="0"/>
          </a:p>
          <a:p>
            <a:pPr marL="741680" lvl="1" indent="-284480">
              <a:buFont typeface="+mj-lt"/>
              <a:buAutoNum type="arabicPeriod"/>
            </a:pPr>
            <a:r>
              <a:rPr lang="en-GB" b="1" dirty="0"/>
              <a:t>Bitwise </a:t>
            </a:r>
            <a:r>
              <a:rPr lang="en-GB" b="1" dirty="0" smtClean="0"/>
              <a:t>Operator</a:t>
            </a:r>
            <a:endParaRPr lang="en-GB" b="1" dirty="0" smtClean="0"/>
          </a:p>
          <a:p>
            <a:pPr marL="741680" lvl="1" indent="-284480">
              <a:buFont typeface="+mj-lt"/>
              <a:buAutoNum type="arabicPeriod"/>
            </a:pPr>
            <a:r>
              <a:rPr lang="en-GB" b="1" dirty="0"/>
              <a:t>Shift </a:t>
            </a:r>
            <a:r>
              <a:rPr lang="en-GB" b="1" dirty="0" smtClean="0"/>
              <a:t>Operator</a:t>
            </a:r>
            <a:endParaRPr lang="en-GB" b="1" dirty="0" smtClean="0"/>
          </a:p>
          <a:p>
            <a:pPr marL="741680" lvl="1" indent="-284480">
              <a:buFont typeface="+mj-lt"/>
              <a:buAutoNum type="arabicPeriod"/>
            </a:pPr>
            <a:r>
              <a:rPr lang="en-US" altLang="en-US" b="1" dirty="0" smtClean="0"/>
              <a:t>Increment </a:t>
            </a:r>
            <a:r>
              <a:rPr lang="en-US" altLang="en-US" b="1" dirty="0"/>
              <a:t>and Decrement Operators</a:t>
            </a:r>
            <a:endParaRPr lang="en-GB" b="1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Arithmetic Operators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arithmetic operator takes numerical values as operands, operates on them, and returns a single numerical value. </a:t>
            </a:r>
            <a:endParaRPr lang="en-GB" dirty="0" smtClean="0"/>
          </a:p>
          <a:p>
            <a:r>
              <a:rPr lang="en-GB" dirty="0" smtClean="0"/>
              <a:t>Java </a:t>
            </a:r>
            <a:r>
              <a:rPr lang="en-GB" dirty="0"/>
              <a:t>Arithmetic operators are used for simple mathematic operations, they </a:t>
            </a:r>
            <a:r>
              <a:rPr lang="en-GB" dirty="0" smtClean="0"/>
              <a:t>are</a:t>
            </a:r>
            <a:endParaRPr lang="en-GB" dirty="0" smtClean="0"/>
          </a:p>
          <a:p>
            <a:pPr marL="741680" lvl="1" indent="-284480">
              <a:buFont typeface="+mj-lt"/>
              <a:buAutoNum type="arabicPeriod"/>
            </a:pPr>
            <a:r>
              <a:rPr lang="fr-FR" b="1" dirty="0"/>
              <a:t>Addition (+)</a:t>
            </a:r>
            <a:endParaRPr lang="fr-FR" b="1" dirty="0"/>
          </a:p>
          <a:p>
            <a:pPr marL="741680" lvl="1" indent="-284480">
              <a:buFont typeface="+mj-lt"/>
              <a:buAutoNum type="arabicPeriod"/>
            </a:pPr>
            <a:r>
              <a:rPr lang="fr-FR" b="1" dirty="0" err="1"/>
              <a:t>Subtraction</a:t>
            </a:r>
            <a:r>
              <a:rPr lang="fr-FR" b="1" dirty="0"/>
              <a:t> (-)</a:t>
            </a:r>
            <a:endParaRPr lang="fr-FR" b="1" dirty="0"/>
          </a:p>
          <a:p>
            <a:pPr marL="741680" lvl="1" indent="-284480">
              <a:buFont typeface="+mj-lt"/>
              <a:buAutoNum type="arabicPeriod"/>
            </a:pPr>
            <a:r>
              <a:rPr lang="fr-FR" b="1" dirty="0"/>
              <a:t>Multiplication (*)</a:t>
            </a:r>
            <a:endParaRPr lang="fr-FR" b="1" dirty="0"/>
          </a:p>
          <a:p>
            <a:pPr marL="741680" lvl="1" indent="-284480">
              <a:buFont typeface="+mj-lt"/>
              <a:buAutoNum type="arabicPeriod"/>
            </a:pPr>
            <a:r>
              <a:rPr lang="fr-FR" b="1" dirty="0"/>
              <a:t>Division (/)</a:t>
            </a:r>
            <a:endParaRPr lang="fr-FR" b="1" dirty="0"/>
          </a:p>
          <a:p>
            <a:pPr marL="741680" lvl="1" indent="-284480">
              <a:buFont typeface="+mj-lt"/>
              <a:buAutoNum type="arabicPeriod"/>
            </a:pPr>
            <a:r>
              <a:rPr lang="fr-FR" b="1" dirty="0" err="1"/>
              <a:t>Modulus</a:t>
            </a:r>
            <a:r>
              <a:rPr lang="fr-FR" b="1" dirty="0"/>
              <a:t> (%)</a:t>
            </a:r>
            <a:endParaRPr lang="fr-FR" b="1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5" y="198801"/>
            <a:ext cx="6480314" cy="64685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4409" y="689113"/>
            <a:ext cx="390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When you run the program, the output will be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87" y="1832663"/>
            <a:ext cx="4513824" cy="136111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53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Bitwise Operators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92"/>
            <a:ext cx="10515600" cy="1934818"/>
          </a:xfrm>
        </p:spPr>
        <p:txBody>
          <a:bodyPr>
            <a:normAutofit/>
          </a:bodyPr>
          <a:lstStyle/>
          <a:p>
            <a:r>
              <a:rPr lang="en-GB" dirty="0"/>
              <a:t>Bitwise operators are used to perform operations on single bitwise values. </a:t>
            </a:r>
            <a:endParaRPr lang="en-GB" dirty="0" smtClean="0"/>
          </a:p>
          <a:p>
            <a:r>
              <a:rPr lang="en-GB" dirty="0" smtClean="0"/>
              <a:t>First</a:t>
            </a:r>
            <a:r>
              <a:rPr lang="en-GB" dirty="0"/>
              <a:t>, it converts the numerical value to its binary representation and then it performs the necessary operation and gives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0173" y="3027882"/>
          <a:ext cx="10137913" cy="351103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4834072"/>
                <a:gridCol w="5303841"/>
              </a:tblGrid>
              <a:tr h="301623">
                <a:tc>
                  <a:txBody>
                    <a:bodyPr/>
                    <a:lstStyle/>
                    <a:p>
                      <a:r>
                        <a:rPr lang="en-US" sz="2000" dirty="0"/>
                        <a:t>Operator Name</a:t>
                      </a:r>
                      <a:endParaRPr lang="en-US" sz="2000" dirty="0"/>
                    </a:p>
                  </a:txBody>
                  <a:tcPr marL="31646" marR="31646" marT="15823" marB="15823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US" sz="2000" dirty="0"/>
                    </a:p>
                  </a:txBody>
                  <a:tcPr marL="31646" marR="31646" marT="15823" marB="15823" anchor="ctr"/>
                </a:tc>
              </a:tr>
              <a:tr h="5748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Bitwise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/>
                        <a:t>operator (&amp;)</a:t>
                      </a:r>
                      <a:endParaRPr lang="en-US" sz="2000" dirty="0"/>
                    </a:p>
                  </a:txBody>
                  <a:tcPr marL="31646" marR="31646" marT="15823" marB="15823"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The </a:t>
                      </a:r>
                      <a:r>
                        <a:rPr lang="en-GB" sz="2000" b="1" dirty="0">
                          <a:solidFill>
                            <a:srgbClr val="C00000"/>
                          </a:solidFill>
                        </a:rPr>
                        <a:t>&amp;</a:t>
                      </a:r>
                      <a:r>
                        <a:rPr lang="en-GB" sz="2000" dirty="0"/>
                        <a:t> operator compares corresponding bits of two operands. If both bits are 1, it gives 1 else 0.</a:t>
                      </a:r>
                      <a:endParaRPr lang="en-GB" sz="2000" dirty="0"/>
                    </a:p>
                  </a:txBody>
                  <a:tcPr marL="31646" marR="31646" marT="15823" marB="15823" anchor="ctr"/>
                </a:tc>
              </a:tr>
              <a:tr h="8481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Bitwise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/>
                        <a:t>operator (|)</a:t>
                      </a:r>
                      <a:endParaRPr lang="en-US" sz="2000" dirty="0"/>
                    </a:p>
                  </a:txBody>
                  <a:tcPr marL="31646" marR="31646" marT="15823" marB="15823"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The </a:t>
                      </a:r>
                      <a:r>
                        <a:rPr lang="en-GB" sz="2000" b="1" dirty="0">
                          <a:solidFill>
                            <a:srgbClr val="C00000"/>
                          </a:solidFill>
                        </a:rPr>
                        <a:t>|</a:t>
                      </a:r>
                      <a:r>
                        <a:rPr lang="en-GB" sz="2000" dirty="0"/>
                        <a:t> operator compares corresponding bits of two operands. If either of the bits is 1, it gives 1 else 0.</a:t>
                      </a:r>
                      <a:endParaRPr lang="en-GB" sz="2000" dirty="0"/>
                    </a:p>
                  </a:txBody>
                  <a:tcPr marL="31646" marR="31646" marT="15823" marB="15823" anchor="ctr"/>
                </a:tc>
              </a:tr>
              <a:tr h="848128">
                <a:tc>
                  <a:txBody>
                    <a:bodyPr/>
                    <a:lstStyle/>
                    <a:p>
                      <a:r>
                        <a:rPr lang="en-US" sz="2000" dirty="0"/>
                        <a:t>Bitwise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XOR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/>
                        <a:t>operator (^)</a:t>
                      </a:r>
                      <a:endParaRPr lang="en-US" sz="2000" dirty="0"/>
                    </a:p>
                  </a:txBody>
                  <a:tcPr marL="31646" marR="31646" marT="15823" marB="15823"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The </a:t>
                      </a:r>
                      <a:r>
                        <a:rPr lang="en-GB" sz="2000" b="1" dirty="0">
                          <a:solidFill>
                            <a:srgbClr val="C00000"/>
                          </a:solidFill>
                        </a:rPr>
                        <a:t>^</a:t>
                      </a:r>
                      <a:r>
                        <a:rPr lang="en-GB" sz="2000" dirty="0"/>
                        <a:t> operator compares corresponding bits of two operands. If corresponding bits are different, it gives 1 else 0.</a:t>
                      </a:r>
                      <a:endParaRPr lang="en-GB" sz="2000" dirty="0"/>
                    </a:p>
                  </a:txBody>
                  <a:tcPr marL="31646" marR="31646" marT="15823" marB="15823" anchor="ctr"/>
                </a:tc>
              </a:tr>
              <a:tr h="574876">
                <a:tc>
                  <a:txBody>
                    <a:bodyPr/>
                    <a:lstStyle/>
                    <a:p>
                      <a:r>
                        <a:rPr lang="en-US" sz="2000" dirty="0"/>
                        <a:t>Bitwise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Complement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/>
                        <a:t>operator (~)</a:t>
                      </a:r>
                      <a:endParaRPr lang="en-US" sz="2000" dirty="0"/>
                    </a:p>
                  </a:txBody>
                  <a:tcPr marL="31646" marR="31646" marT="15823" marB="15823"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The </a:t>
                      </a:r>
                      <a:r>
                        <a:rPr lang="en-GB" sz="2000" b="1" dirty="0">
                          <a:solidFill>
                            <a:srgbClr val="C00000"/>
                          </a:solidFill>
                        </a:rPr>
                        <a:t>~</a:t>
                      </a:r>
                      <a:r>
                        <a:rPr lang="en-GB" sz="2000" dirty="0"/>
                        <a:t> operator inverts the bit pattern. It makes every 0 to 1 and every 1 to 0.</a:t>
                      </a:r>
                      <a:endParaRPr lang="en-GB" sz="2000" dirty="0"/>
                    </a:p>
                  </a:txBody>
                  <a:tcPr marL="31646" marR="31646" marT="15823" marB="15823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7870" y="187137"/>
            <a:ext cx="9219211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 smtClean="0"/>
              <a:t>public </a:t>
            </a:r>
            <a:r>
              <a:rPr lang="en-US" altLang="en-US" sz="1900" dirty="0"/>
              <a:t>class </a:t>
            </a:r>
            <a:r>
              <a:rPr lang="en-US" altLang="en-US" sz="1900" b="1" dirty="0" err="1" smtClean="0"/>
              <a:t>BitwiseOperators</a:t>
            </a:r>
            <a:r>
              <a:rPr lang="en-US" altLang="en-US" sz="1900" dirty="0" smtClean="0"/>
              <a:t> </a:t>
            </a:r>
            <a:r>
              <a:rPr lang="en-US" altLang="en-US" sz="1900" dirty="0"/>
              <a:t>{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public static void main(String[] </a:t>
            </a:r>
            <a:r>
              <a:rPr lang="en-US" altLang="en-US" sz="1900" dirty="0" err="1"/>
              <a:t>args</a:t>
            </a:r>
            <a:r>
              <a:rPr lang="en-US" altLang="en-US" sz="1900" dirty="0"/>
              <a:t>) </a:t>
            </a:r>
            <a:r>
              <a:rPr lang="en-US" altLang="en-US" sz="1900" dirty="0" smtClean="0"/>
              <a:t>{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</a:t>
            </a:r>
            <a:r>
              <a:rPr lang="en-US" altLang="en-US" sz="1900" dirty="0" err="1"/>
              <a:t>int</a:t>
            </a:r>
            <a:r>
              <a:rPr lang="en-US" altLang="en-US" sz="1900" dirty="0"/>
              <a:t> a = 5;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</a:t>
            </a:r>
            <a:r>
              <a:rPr lang="en-US" altLang="en-US" sz="1900" dirty="0" err="1"/>
              <a:t>int</a:t>
            </a:r>
            <a:r>
              <a:rPr lang="en-US" altLang="en-US" sz="1900" dirty="0"/>
              <a:t> b = 7;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</a:t>
            </a:r>
            <a:r>
              <a:rPr lang="en-US" altLang="en-US" sz="1900" dirty="0">
                <a:solidFill>
                  <a:schemeClr val="accent1"/>
                </a:solidFill>
              </a:rPr>
              <a:t>    // bitwise and </a:t>
            </a:r>
            <a:r>
              <a:rPr lang="en-US" altLang="en-US" sz="1900" dirty="0" smtClean="0">
                <a:solidFill>
                  <a:schemeClr val="accent1"/>
                </a:solidFill>
              </a:rPr>
              <a:t>0101 </a:t>
            </a:r>
            <a:r>
              <a:rPr lang="en-US" altLang="en-US" sz="1900" dirty="0">
                <a:solidFill>
                  <a:schemeClr val="accent1"/>
                </a:solidFill>
              </a:rPr>
              <a:t>&amp; 0111=0101 = 5 </a:t>
            </a:r>
            <a:endParaRPr lang="en-US" altLang="en-US" sz="19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</a:t>
            </a:r>
            <a:r>
              <a:rPr lang="en-US" altLang="en-US" sz="1900" dirty="0" err="1"/>
              <a:t>System.out.println</a:t>
            </a:r>
            <a:r>
              <a:rPr lang="en-US" altLang="en-US" sz="1900" dirty="0"/>
              <a:t>("</a:t>
            </a:r>
            <a:r>
              <a:rPr lang="en-US" altLang="en-US" sz="1900" dirty="0" err="1"/>
              <a:t>a&amp;b</a:t>
            </a:r>
            <a:r>
              <a:rPr lang="en-US" altLang="en-US" sz="1900" dirty="0"/>
              <a:t> = " + (a &amp; b));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</a:t>
            </a:r>
            <a:r>
              <a:rPr lang="en-US" altLang="en-US" sz="1900" dirty="0">
                <a:solidFill>
                  <a:schemeClr val="accent1"/>
                </a:solidFill>
              </a:rPr>
              <a:t>// bitwise or </a:t>
            </a:r>
            <a:r>
              <a:rPr lang="en-US" altLang="en-US" sz="1900" dirty="0" smtClean="0">
                <a:solidFill>
                  <a:schemeClr val="accent1"/>
                </a:solidFill>
              </a:rPr>
              <a:t>0101 </a:t>
            </a:r>
            <a:r>
              <a:rPr lang="en-US" altLang="en-US" sz="1900" dirty="0">
                <a:solidFill>
                  <a:schemeClr val="accent1"/>
                </a:solidFill>
              </a:rPr>
              <a:t>| 0111=0111 = 7 </a:t>
            </a:r>
            <a:endParaRPr lang="en-US" altLang="en-US" sz="19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</a:t>
            </a:r>
            <a:r>
              <a:rPr lang="en-US" altLang="en-US" sz="1900" dirty="0" err="1"/>
              <a:t>System.out.println</a:t>
            </a:r>
            <a:r>
              <a:rPr lang="en-US" altLang="en-US" sz="1900" dirty="0"/>
              <a:t>("</a:t>
            </a:r>
            <a:r>
              <a:rPr lang="en-US" altLang="en-US" sz="1900" dirty="0" err="1"/>
              <a:t>a|b</a:t>
            </a:r>
            <a:r>
              <a:rPr lang="en-US" altLang="en-US" sz="1900" dirty="0"/>
              <a:t> = " + (a | b));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</a:t>
            </a:r>
            <a:r>
              <a:rPr lang="en-US" altLang="en-US" sz="1900" dirty="0">
                <a:solidFill>
                  <a:schemeClr val="accent1"/>
                </a:solidFill>
              </a:rPr>
              <a:t>// bitwise </a:t>
            </a:r>
            <a:r>
              <a:rPr lang="en-US" altLang="en-US" sz="1900" dirty="0" err="1">
                <a:solidFill>
                  <a:schemeClr val="accent1"/>
                </a:solidFill>
              </a:rPr>
              <a:t>xor</a:t>
            </a:r>
            <a:r>
              <a:rPr lang="en-US" altLang="en-US" sz="1900" dirty="0">
                <a:solidFill>
                  <a:schemeClr val="accent1"/>
                </a:solidFill>
              </a:rPr>
              <a:t> </a:t>
            </a:r>
            <a:r>
              <a:rPr lang="en-US" altLang="en-US" sz="1900" dirty="0" smtClean="0">
                <a:solidFill>
                  <a:schemeClr val="accent1"/>
                </a:solidFill>
              </a:rPr>
              <a:t>0101 </a:t>
            </a:r>
            <a:r>
              <a:rPr lang="en-US" altLang="en-US" sz="1900" dirty="0">
                <a:solidFill>
                  <a:schemeClr val="accent1"/>
                </a:solidFill>
              </a:rPr>
              <a:t>^ 0111=0010 = 2 </a:t>
            </a:r>
            <a:endParaRPr lang="en-US" altLang="en-US" sz="19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</a:t>
            </a:r>
            <a:r>
              <a:rPr lang="en-US" altLang="en-US" sz="1900" dirty="0" err="1"/>
              <a:t>System.out.println</a:t>
            </a:r>
            <a:r>
              <a:rPr lang="en-US" altLang="en-US" sz="1900" dirty="0"/>
              <a:t>("</a:t>
            </a:r>
            <a:r>
              <a:rPr lang="en-US" altLang="en-US" sz="1900" dirty="0" err="1"/>
              <a:t>a^b</a:t>
            </a:r>
            <a:r>
              <a:rPr lang="en-US" altLang="en-US" sz="1900" dirty="0"/>
              <a:t> = " + (a ^ b));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>
                <a:solidFill>
                  <a:schemeClr val="accent1"/>
                </a:solidFill>
              </a:rPr>
              <a:t>        // bitwise and </a:t>
            </a:r>
            <a:r>
              <a:rPr lang="en-US" altLang="en-US" sz="1900" dirty="0" smtClean="0">
                <a:solidFill>
                  <a:schemeClr val="accent1"/>
                </a:solidFill>
              </a:rPr>
              <a:t>~</a:t>
            </a:r>
            <a:r>
              <a:rPr lang="en-US" altLang="en-US" sz="1900" dirty="0">
                <a:solidFill>
                  <a:schemeClr val="accent1"/>
                </a:solidFill>
              </a:rPr>
              <a:t>0101=1010 </a:t>
            </a:r>
            <a:r>
              <a:rPr lang="en-US" altLang="en-US" sz="1900" dirty="0" smtClean="0">
                <a:solidFill>
                  <a:schemeClr val="accent1"/>
                </a:solidFill>
              </a:rPr>
              <a:t>will </a:t>
            </a:r>
            <a:r>
              <a:rPr lang="en-US" altLang="en-US" sz="1900" dirty="0">
                <a:solidFill>
                  <a:schemeClr val="accent1"/>
                </a:solidFill>
              </a:rPr>
              <a:t>give 2's complement of 1010 = -6 </a:t>
            </a:r>
            <a:endParaRPr lang="en-US" altLang="en-US" sz="19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</a:t>
            </a:r>
            <a:r>
              <a:rPr lang="en-US" altLang="en-US" sz="1900" dirty="0" err="1"/>
              <a:t>System.out.println</a:t>
            </a:r>
            <a:r>
              <a:rPr lang="en-US" altLang="en-US" sz="1900" dirty="0"/>
              <a:t>("~a = " + ~a);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</a:t>
            </a:r>
            <a:r>
              <a:rPr lang="en-US" altLang="en-US" sz="1900" dirty="0">
                <a:solidFill>
                  <a:schemeClr val="accent1"/>
                </a:solidFill>
              </a:rPr>
              <a:t>// can also be combined with </a:t>
            </a:r>
            <a:r>
              <a:rPr lang="en-US" altLang="en-US" sz="1900" dirty="0" smtClean="0">
                <a:solidFill>
                  <a:schemeClr val="accent1"/>
                </a:solidFill>
              </a:rPr>
              <a:t>assignment </a:t>
            </a:r>
            <a:r>
              <a:rPr lang="en-US" altLang="en-US" sz="1900" dirty="0">
                <a:solidFill>
                  <a:schemeClr val="accent1"/>
                </a:solidFill>
              </a:rPr>
              <a:t>operator to provide shorthand </a:t>
            </a:r>
            <a:r>
              <a:rPr lang="en-US" altLang="en-US" sz="1900" dirty="0" smtClean="0">
                <a:solidFill>
                  <a:schemeClr val="accent1"/>
                </a:solidFill>
              </a:rPr>
              <a:t>assignment </a:t>
            </a:r>
            <a:endParaRPr lang="en-US" altLang="en-US" sz="19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>
                <a:solidFill>
                  <a:schemeClr val="accent1"/>
                </a:solidFill>
              </a:rPr>
              <a:t>        // a=</a:t>
            </a:r>
            <a:r>
              <a:rPr lang="en-US" altLang="en-US" sz="1900" dirty="0" err="1">
                <a:solidFill>
                  <a:schemeClr val="accent1"/>
                </a:solidFill>
              </a:rPr>
              <a:t>a&amp;b</a:t>
            </a:r>
            <a:r>
              <a:rPr lang="en-US" altLang="en-US" sz="1900" dirty="0">
                <a:solidFill>
                  <a:schemeClr val="accent1"/>
                </a:solidFill>
              </a:rPr>
              <a:t> </a:t>
            </a:r>
            <a:endParaRPr lang="en-US" altLang="en-US" sz="1900" dirty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a &amp;= b;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    </a:t>
            </a:r>
            <a:r>
              <a:rPr lang="en-US" altLang="en-US" sz="1900" dirty="0" err="1"/>
              <a:t>System.out.println</a:t>
            </a:r>
            <a:r>
              <a:rPr lang="en-US" altLang="en-US" sz="1900" dirty="0"/>
              <a:t>("a= " + a);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    } </a:t>
            </a:r>
            <a:endParaRPr lang="en-US" altLang="en-US" sz="1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/>
              <a:t>} </a:t>
            </a:r>
            <a:endParaRPr lang="en-US" altLang="en-US" sz="1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3513" y="1630017"/>
            <a:ext cx="14763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Output</a:t>
            </a:r>
            <a:endParaRPr lang="en-US" sz="2800" b="1" u="sng" dirty="0" smtClean="0"/>
          </a:p>
          <a:p>
            <a:r>
              <a:rPr lang="en-US" altLang="en-US" sz="2400" dirty="0" err="1"/>
              <a:t>a&amp;b</a:t>
            </a:r>
            <a:r>
              <a:rPr lang="en-US" altLang="en-US" sz="2400" dirty="0"/>
              <a:t> = 5 </a:t>
            </a:r>
            <a:endParaRPr lang="en-US" altLang="en-US" sz="2400" dirty="0" smtClean="0"/>
          </a:p>
          <a:p>
            <a:r>
              <a:rPr lang="en-US" altLang="en-US" sz="2400" dirty="0" err="1" smtClean="0"/>
              <a:t>a|b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7 </a:t>
            </a:r>
            <a:endParaRPr lang="en-US" altLang="en-US" sz="2400" dirty="0" smtClean="0"/>
          </a:p>
          <a:p>
            <a:r>
              <a:rPr lang="en-US" altLang="en-US" sz="2400" dirty="0" err="1" smtClean="0"/>
              <a:t>a^b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2 </a:t>
            </a:r>
            <a:endParaRPr lang="en-US" altLang="en-US" sz="2400" dirty="0" smtClean="0"/>
          </a:p>
          <a:p>
            <a:r>
              <a:rPr lang="en-US" altLang="en-US" sz="2400" dirty="0" smtClean="0"/>
              <a:t>~</a:t>
            </a:r>
            <a:r>
              <a:rPr lang="en-US" altLang="en-US" sz="2400" dirty="0"/>
              <a:t>a = -6 </a:t>
            </a:r>
            <a:endParaRPr lang="en-US" altLang="en-US" sz="2400" dirty="0" smtClean="0"/>
          </a:p>
          <a:p>
            <a:r>
              <a:rPr lang="en-US" altLang="en-US" sz="2400" dirty="0" smtClean="0"/>
              <a:t>a</a:t>
            </a:r>
            <a:r>
              <a:rPr lang="en-US" altLang="en-US" sz="2400" dirty="0"/>
              <a:t>= 5 </a:t>
            </a:r>
            <a:endParaRPr lang="en-US" alt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542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Relational Operators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1712705"/>
          </a:xfrm>
        </p:spPr>
        <p:txBody>
          <a:bodyPr/>
          <a:lstStyle/>
          <a:p>
            <a:r>
              <a:rPr lang="en-US" altLang="en-US" sz="2400" dirty="0"/>
              <a:t>The equality and relational operators determines the relationship between two operands. </a:t>
            </a:r>
            <a:endParaRPr lang="en-US" altLang="en-US" sz="2400" dirty="0" smtClean="0"/>
          </a:p>
          <a:p>
            <a:r>
              <a:rPr lang="en-US" altLang="en-US" sz="2400" dirty="0" smtClean="0"/>
              <a:t>It </a:t>
            </a:r>
            <a:r>
              <a:rPr lang="en-US" altLang="en-US" sz="2400" dirty="0"/>
              <a:t>checks if an operand is greater than, less than, equal to, not equal to and so on. </a:t>
            </a:r>
            <a:endParaRPr lang="en-US" altLang="en-US" sz="2400" dirty="0" smtClean="0"/>
          </a:p>
          <a:p>
            <a:r>
              <a:rPr lang="en-US" altLang="en-US" sz="2400" dirty="0" smtClean="0"/>
              <a:t>Depending </a:t>
            </a:r>
            <a:r>
              <a:rPr lang="en-US" altLang="en-US" sz="2400" dirty="0"/>
              <a:t>on the relationship, it results to either true or false. 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4"/>
          <p:cNvGraphicFramePr/>
          <p:nvPr/>
        </p:nvGraphicFramePr>
        <p:xfrm>
          <a:off x="838200" y="2803940"/>
          <a:ext cx="10515599" cy="3679410"/>
        </p:xfrm>
        <a:graphic>
          <a:graphicData uri="http://schemas.openxmlformats.org/drawingml/2006/table">
            <a:tbl>
              <a:tblPr firstCol="1">
                <a:tableStyleId>{5940675A-B579-460E-94D1-54222C63F5DA}</a:tableStyleId>
              </a:tblPr>
              <a:tblGrid>
                <a:gridCol w="3501162"/>
                <a:gridCol w="2786392"/>
                <a:gridCol w="4228045"/>
              </a:tblGrid>
              <a:tr h="3290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Operator Name</a:t>
                      </a:r>
                      <a:endParaRPr lang="en-US" sz="2000" b="1" dirty="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Example</a:t>
                      </a:r>
                      <a:endParaRPr lang="en-US" sz="2000" b="1" dirty="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  <a:endParaRPr lang="en-US" sz="2000" b="1" dirty="0"/>
                    </a:p>
                  </a:txBody>
                  <a:tcPr marL="19438" marR="19438" marT="9719" marB="9719" anchor="ctr"/>
                </a:tc>
              </a:tr>
              <a:tr h="329007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== (equals to) </a:t>
                      </a:r>
                      <a:endParaRPr lang="en-US" sz="200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x==y</a:t>
                      </a:r>
                      <a:endParaRPr lang="en-US" sz="200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/>
                        <a:t>True if x equals y, otherwise false</a:t>
                      </a:r>
                      <a:endParaRPr lang="en-GB" sz="2000"/>
                    </a:p>
                  </a:txBody>
                  <a:tcPr marL="19438" marR="19438" marT="9719" marB="9719" anchor="ctr"/>
                </a:tc>
              </a:tr>
              <a:tr h="6382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!= (not equal to)</a:t>
                      </a:r>
                      <a:endParaRPr lang="en-US" sz="2000" dirty="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x!=y</a:t>
                      </a:r>
                      <a:endParaRPr lang="en-US" sz="200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/>
                        <a:t>True if x is not equal to y, otherwise false</a:t>
                      </a:r>
                      <a:endParaRPr lang="en-GB" sz="2000"/>
                    </a:p>
                  </a:txBody>
                  <a:tcPr marL="19438" marR="19438" marT="9719" marB="9719" anchor="ctr"/>
                </a:tc>
              </a:tr>
              <a:tr h="468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 (less than)</a:t>
                      </a:r>
                      <a:endParaRPr lang="en-US" sz="2000" dirty="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x&lt;y</a:t>
                      </a:r>
                      <a:endParaRPr lang="en-US" sz="200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True if x is less than y, otherwise false</a:t>
                      </a:r>
                      <a:endParaRPr lang="en-GB" sz="2000" dirty="0"/>
                    </a:p>
                  </a:txBody>
                  <a:tcPr marL="19438" marR="19438" marT="9719" marB="9719" anchor="ctr"/>
                </a:tc>
              </a:tr>
              <a:tr h="6382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 (greater than)</a:t>
                      </a:r>
                      <a:endParaRPr lang="en-US" sz="2000" dirty="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&gt; y</a:t>
                      </a:r>
                      <a:endParaRPr lang="en-US" sz="2000" dirty="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/>
                        <a:t>True if x is greater than y, otherwise false</a:t>
                      </a:r>
                      <a:endParaRPr lang="en-GB" sz="2000"/>
                    </a:p>
                  </a:txBody>
                  <a:tcPr marL="19438" marR="19438" marT="9719" marB="9719" anchor="ctr"/>
                </a:tc>
              </a:tr>
              <a:tr h="63829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&gt;= (greater than or equal to) </a:t>
                      </a:r>
                      <a:endParaRPr lang="en-GB" sz="2000" dirty="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x&gt;=y</a:t>
                      </a:r>
                      <a:endParaRPr lang="en-US" sz="200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/>
                        <a:t>True if x is greater than or equal to y, otherwise false</a:t>
                      </a:r>
                      <a:endParaRPr lang="en-GB" sz="2000"/>
                    </a:p>
                  </a:txBody>
                  <a:tcPr marL="19438" marR="19438" marT="9719" marB="9719" anchor="ctr"/>
                </a:tc>
              </a:tr>
              <a:tr h="638290">
                <a:tc>
                  <a:txBody>
                    <a:bodyPr/>
                    <a:lstStyle/>
                    <a:p>
                      <a:pPr algn="ctr"/>
                      <a:r>
                        <a:rPr lang="en-GB" sz="2000"/>
                        <a:t>&lt;= (less than or equal to)</a:t>
                      </a:r>
                      <a:endParaRPr lang="en-GB" sz="200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 x&lt;=y</a:t>
                      </a:r>
                      <a:endParaRPr lang="en-US" sz="2000"/>
                    </a:p>
                  </a:txBody>
                  <a:tcPr marL="19438" marR="19438" marT="9719" marB="9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True if x is less than or equal to y, otherwise false</a:t>
                      </a:r>
                      <a:endParaRPr lang="en-GB" sz="2000" dirty="0"/>
                    </a:p>
                  </a:txBody>
                  <a:tcPr marL="19438" marR="19438" marT="9719" marB="971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5921" y="738947"/>
            <a:ext cx="822628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/>
              <a:t>RelationalOperator</a:t>
            </a:r>
            <a:r>
              <a:rPr lang="en-US" dirty="0"/>
              <a:t> {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  <a:endParaRPr lang="en-US" sz="2800" dirty="0"/>
          </a:p>
          <a:p>
            <a:pPr marL="914400" lvl="2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number1 = 5, number2 = 6;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if (number1 &gt; number2</a:t>
            </a:r>
            <a:r>
              <a:rPr lang="en-US" sz="2400" dirty="0" smtClean="0"/>
              <a:t>){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("number1 is greater than number2.");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smtClean="0"/>
              <a:t>else{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("number2 is greater than number1.");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457200" lvl="1" indent="0">
              <a:buNone/>
            </a:pPr>
            <a:r>
              <a:rPr lang="en-US" sz="2800" dirty="0"/>
              <a:t>}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690" y="5369374"/>
            <a:ext cx="4504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</a:t>
            </a:r>
            <a:endParaRPr lang="en-US" sz="2400" b="1" u="sng" dirty="0" smtClean="0"/>
          </a:p>
          <a:p>
            <a:r>
              <a:rPr lang="en-GB" sz="2400" dirty="0"/>
              <a:t>number2 is greater than number1.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2. Byte Data </a:t>
            </a:r>
            <a:r>
              <a:rPr lang="en-US" sz="4000" b="1" dirty="0" smtClean="0">
                <a:latin typeface="+mn-lt"/>
              </a:rPr>
              <a:t>Type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lang="en-GB" dirty="0" smtClean="0"/>
              <a:t>Byte </a:t>
            </a:r>
            <a:r>
              <a:rPr lang="en-GB" dirty="0"/>
              <a:t>data type is an 8-bit signed two's complement integer</a:t>
            </a:r>
            <a:endParaRPr lang="en-GB" dirty="0"/>
          </a:p>
          <a:p>
            <a:r>
              <a:rPr lang="en-GB" dirty="0"/>
              <a:t>Minimum value is -128 (-2^7)</a:t>
            </a:r>
            <a:endParaRPr lang="en-GB" dirty="0"/>
          </a:p>
          <a:p>
            <a:r>
              <a:rPr lang="en-GB" dirty="0"/>
              <a:t>Maximum value is 127 (inclusive)(2^7 -1)</a:t>
            </a:r>
            <a:endParaRPr lang="en-GB" dirty="0"/>
          </a:p>
          <a:p>
            <a:r>
              <a:rPr lang="en-GB" dirty="0"/>
              <a:t>Default value is 0</a:t>
            </a:r>
            <a:endParaRPr lang="en-GB" dirty="0"/>
          </a:p>
          <a:p>
            <a:r>
              <a:rPr lang="en-GB" dirty="0"/>
              <a:t>Byte data type is used to save space in large arrays, mainly in place of integers, since a byte is four times smaller than an integer.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Example: byte a = 100, byte b = -50</a:t>
            </a:r>
            <a:endParaRPr lang="en-GB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Logical Operators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The logical operators </a:t>
            </a:r>
            <a:r>
              <a:rPr lang="en-US" altLang="en-US" sz="2400" b="1" dirty="0">
                <a:solidFill>
                  <a:srgbClr val="C00000"/>
                </a:solidFill>
              </a:rPr>
              <a:t>||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(conditional-OR) and </a:t>
            </a:r>
            <a:r>
              <a:rPr lang="en-US" altLang="en-US" sz="2400" b="1" dirty="0">
                <a:solidFill>
                  <a:srgbClr val="C00000"/>
                </a:solidFill>
              </a:rPr>
              <a:t>&amp;&amp;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(conditional-AND) operates on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expressions. </a:t>
            </a:r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917894"/>
          <a:ext cx="10515600" cy="29864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64026"/>
                <a:gridCol w="4946374"/>
                <a:gridCol w="3505200"/>
              </a:tblGrid>
              <a:tr h="4390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Operator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Description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Example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</a:tr>
              <a:tr h="12737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||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conditional-OR; true if either of the </a:t>
                      </a:r>
                      <a:r>
                        <a:rPr lang="en-GB" sz="2400" dirty="0" err="1"/>
                        <a:t>boolean</a:t>
                      </a:r>
                      <a:r>
                        <a:rPr lang="en-GB" sz="2400" dirty="0"/>
                        <a:t> expression is true</a:t>
                      </a:r>
                      <a:endParaRPr lang="en-GB" sz="24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 </a:t>
                      </a:r>
                      <a:r>
                        <a:rPr lang="en-GB" sz="2400" b="1" dirty="0"/>
                        <a:t>||</a:t>
                      </a:r>
                      <a:r>
                        <a:rPr lang="en-GB" sz="2400" dirty="0"/>
                        <a:t> true is evaluated to true</a:t>
                      </a:r>
                      <a:endParaRPr lang="en-GB" sz="24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</a:tr>
              <a:tr h="12737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&amp;&amp;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conditional-AND; true if all </a:t>
                      </a:r>
                      <a:r>
                        <a:rPr lang="en-GB" sz="2400" dirty="0" err="1"/>
                        <a:t>boolean</a:t>
                      </a:r>
                      <a:r>
                        <a:rPr lang="en-GB" sz="2400" dirty="0"/>
                        <a:t> expressions are true</a:t>
                      </a:r>
                      <a:endParaRPr lang="en-GB" sz="24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 </a:t>
                      </a:r>
                      <a:r>
                        <a:rPr lang="en-GB" sz="2400" b="1" dirty="0"/>
                        <a:t>&amp;&amp;</a:t>
                      </a:r>
                      <a:r>
                        <a:rPr lang="en-GB" sz="2400" dirty="0"/>
                        <a:t> true is evaluated to false</a:t>
                      </a:r>
                      <a:endParaRPr lang="en-GB" sz="2400" dirty="0">
                        <a:latin typeface="+mn-lt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3" y="479494"/>
            <a:ext cx="9047922" cy="6059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class </a:t>
            </a:r>
            <a:r>
              <a:rPr lang="en-GB" sz="2400" b="1" dirty="0" err="1"/>
              <a:t>LogicalOperator</a:t>
            </a:r>
            <a:r>
              <a:rPr lang="en-GB" sz="2400" dirty="0"/>
              <a:t> {</a:t>
            </a:r>
            <a:endParaRPr lang="en-GB" sz="2400" dirty="0"/>
          </a:p>
          <a:p>
            <a:pPr marL="457200" lvl="1" indent="0">
              <a:buNone/>
            </a:pPr>
            <a:r>
              <a:rPr lang="en-GB" dirty="0"/>
              <a:t>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endParaRPr lang="en-GB" dirty="0"/>
          </a:p>
          <a:p>
            <a:pPr marL="914400" lvl="2" indent="0">
              <a:buNone/>
            </a:pPr>
            <a:r>
              <a:rPr lang="en-GB" sz="2400" dirty="0" err="1"/>
              <a:t>int</a:t>
            </a:r>
            <a:r>
              <a:rPr lang="en-GB" sz="2400" dirty="0"/>
              <a:t> number1 = 1, number2 = 2, number3 = 9;</a:t>
            </a:r>
            <a:endParaRPr lang="en-GB" sz="2400" dirty="0"/>
          </a:p>
          <a:p>
            <a:pPr marL="914400" lvl="2" indent="0">
              <a:buNone/>
            </a:pPr>
            <a:r>
              <a:rPr lang="en-GB" sz="2400" dirty="0" err="1"/>
              <a:t>boolean</a:t>
            </a:r>
            <a:r>
              <a:rPr lang="en-GB" sz="2400" dirty="0"/>
              <a:t> result;</a:t>
            </a:r>
            <a:endParaRPr lang="en-GB" sz="2400" dirty="0"/>
          </a:p>
          <a:p>
            <a:pPr marL="914400" lvl="2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// At least one expression needs to be true for result to be true</a:t>
            </a:r>
            <a:endParaRPr lang="en-GB" sz="2400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GB" sz="2400" dirty="0"/>
              <a:t>result = (number1 &gt; number2) || (number3 &gt; number1);</a:t>
            </a:r>
            <a:endParaRPr lang="en-GB" sz="2400" dirty="0"/>
          </a:p>
          <a:p>
            <a:pPr marL="914400" lvl="2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// result will be true because (number1 &gt; number2) is true</a:t>
            </a:r>
            <a:endParaRPr lang="en-GB" sz="2400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GB" sz="2400" dirty="0" err="1"/>
              <a:t>System.out.println</a:t>
            </a:r>
            <a:r>
              <a:rPr lang="en-GB" sz="2400" dirty="0"/>
              <a:t>(result);</a:t>
            </a:r>
            <a:endParaRPr lang="en-GB" sz="2400" dirty="0"/>
          </a:p>
          <a:p>
            <a:pPr marL="914400" lvl="2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// All expression must be true from result to be true </a:t>
            </a:r>
            <a:endParaRPr lang="en-GB" sz="2400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GB" sz="2400" dirty="0"/>
              <a:t>result = (number1 &gt; number2) &amp;&amp; (number3 &gt; number1);</a:t>
            </a:r>
            <a:endParaRPr lang="en-GB" sz="2400" dirty="0"/>
          </a:p>
          <a:p>
            <a:pPr marL="914400" lvl="2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// result will be false because (number3 &gt; number1) is false</a:t>
            </a:r>
            <a:endParaRPr lang="en-GB" sz="2400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GB" sz="2400" dirty="0" err="1"/>
              <a:t>System.out.println</a:t>
            </a:r>
            <a:r>
              <a:rPr lang="en-GB" sz="2400" dirty="0"/>
              <a:t>(result);</a:t>
            </a:r>
            <a:endParaRPr lang="en-GB" sz="2400" dirty="0"/>
          </a:p>
          <a:p>
            <a:pPr marL="457200" lvl="1" indent="0">
              <a:buNone/>
            </a:pPr>
            <a:r>
              <a:rPr lang="en-GB" dirty="0"/>
              <a:t>}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}</a:t>
            </a:r>
            <a:endParaRPr lang="en-GB" sz="2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6749" y="1497495"/>
            <a:ext cx="15970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Output</a:t>
            </a:r>
            <a:endParaRPr lang="en-US" sz="2800" b="1" u="sng" dirty="0" smtClean="0"/>
          </a:p>
          <a:p>
            <a:r>
              <a:rPr lang="en-US" sz="2400" dirty="0"/>
              <a:t>true</a:t>
            </a:r>
            <a:endParaRPr lang="en-US" sz="2400" dirty="0"/>
          </a:p>
          <a:p>
            <a:r>
              <a:rPr lang="en-US" sz="2400" dirty="0"/>
              <a:t>false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5. Assignment Operator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475"/>
            <a:ext cx="10515600" cy="1474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An assignment operator assigns a value to the left operand based on the value of its right operand with the help of </a:t>
            </a:r>
            <a:r>
              <a:rPr lang="en-GB" sz="2400" b="1" dirty="0">
                <a:solidFill>
                  <a:srgbClr val="C00000"/>
                </a:solidFill>
              </a:rPr>
              <a:t>equals =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sign. Thus, </a:t>
            </a:r>
            <a:r>
              <a:rPr lang="en-GB" sz="2400" b="1" dirty="0">
                <a:solidFill>
                  <a:srgbClr val="C00000"/>
                </a:solidFill>
              </a:rPr>
              <a:t>x = y</a:t>
            </a:r>
            <a:r>
              <a:rPr lang="en-GB" sz="2400" dirty="0"/>
              <a:t> assigns the value of y into x.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2121" y="2557670"/>
          <a:ext cx="10906539" cy="40841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4818"/>
                <a:gridCol w="8971721"/>
              </a:tblGrid>
              <a:tr h="3724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Operator Name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67035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+=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/>
                        <a:t>To add the right and left operator and then assigning the result to the left operator</a:t>
                      </a:r>
                      <a:endParaRPr lang="en-GB" sz="2000"/>
                    </a:p>
                  </a:txBody>
                  <a:tcPr anchor="ctr"/>
                </a:tc>
              </a:tr>
              <a:tr h="67035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-=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To subtract the two operands on left and right and then assign the value to the left operand</a:t>
                      </a:r>
                      <a:endParaRPr lang="en-GB" sz="2000" dirty="0"/>
                    </a:p>
                  </a:txBody>
                  <a:tcPr anchor="ctr"/>
                </a:tc>
              </a:tr>
              <a:tr h="67035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*=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To multiply the two operands on left and right and then assign the value to the left operand</a:t>
                      </a:r>
                      <a:endParaRPr lang="en-GB" sz="2000" dirty="0"/>
                    </a:p>
                  </a:txBody>
                  <a:tcPr anchor="ctr"/>
                </a:tc>
              </a:tr>
              <a:tr h="670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/=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To divide the two operands on left and right and then assign the value to the left operand</a:t>
                      </a:r>
                      <a:endParaRPr lang="en-GB" sz="2000" dirty="0"/>
                    </a:p>
                  </a:txBody>
                  <a:tcPr anchor="ctr"/>
                </a:tc>
              </a:tr>
              <a:tr h="3724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^=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/>
                        <a:t>To raise the value of left operand to the power of right operator</a:t>
                      </a:r>
                      <a:endParaRPr lang="en-GB" sz="2000"/>
                    </a:p>
                  </a:txBody>
                  <a:tcPr anchor="ctr"/>
                </a:tc>
              </a:tr>
              <a:tr h="3724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%=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 apply modulus operator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6591" y="198715"/>
            <a:ext cx="8054009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AssignmentOperator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// Java program to illustrate assignment operators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public static void main(String[]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operand1 = 20, operand2 = 10, operand3 = 10, operand4 = 4;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simple assignment operator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operand3 = operand2;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("Value of operand3 = " + operand3);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This following statement would throw an exception as value of right operand must be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</a:rPr>
              <a:t>initialised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 before an assignment, and the program would not compile.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operand1 = operand1 + 1;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operand2 = operand2 - 1;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operand3 = operand3 * 2;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operand4 = operand4 / 2;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("operand1,operand2,operand3,operand4 = "+ operand1 + "," + operand2 + "," + operand3 + "," +operand4);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operand1 = operand1 - 1;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operand2 = operand2 + 1;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operand3 = operand3 / 2;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operand4 = operand4 * 2;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shorthand assignment operator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operand1 += 1;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operand2 -= 1;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operand3 *= 2;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operand4 /= 2;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("operand1,operand2,operand3,operand4 (using shorthand operators)= " +operand1 + "," + operand2 + "," + operand3 + "," + operand4);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09" y="3882887"/>
            <a:ext cx="7835191" cy="118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 Conditional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Operators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Java Conditional Operator</a:t>
            </a:r>
            <a:r>
              <a:rPr lang="en-GB" dirty="0"/>
              <a:t> selects one of two expressions for evaluation, which is based on the value of the first operands.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also called </a:t>
            </a:r>
            <a:r>
              <a:rPr lang="en-GB" b="1" dirty="0"/>
              <a:t>ternary operator </a:t>
            </a:r>
            <a:r>
              <a:rPr lang="en-GB" dirty="0"/>
              <a:t>because it takes three arguments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/>
              <a:t>The goal of the operator is to decide; which value should be assigned to the variable</a:t>
            </a:r>
            <a:r>
              <a:rPr lang="en-GB" dirty="0" smtClean="0"/>
              <a:t>.</a:t>
            </a:r>
            <a:endParaRPr lang="en-GB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operator is written as:</a:t>
            </a: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i="1" dirty="0">
                <a:solidFill>
                  <a:schemeClr val="accent1"/>
                </a:solidFill>
              </a:rPr>
              <a:t>variable x = (expression)? value if true: value if false </a:t>
            </a:r>
            <a:endParaRPr lang="en-US" altLang="en-US" sz="3200" i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7" y="662693"/>
            <a:ext cx="7168877" cy="52742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7. Shift Operators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5871"/>
          </a:xfrm>
        </p:spPr>
        <p:txBody>
          <a:bodyPr/>
          <a:lstStyle/>
          <a:p>
            <a:r>
              <a:rPr lang="en-GB" dirty="0"/>
              <a:t>A shift operator performs bit manipulation on data by shifting the bits of its first operand right or left</a:t>
            </a: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5569" y="2957177"/>
          <a:ext cx="10200861" cy="3179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49235"/>
                <a:gridCol w="6251626"/>
              </a:tblGrid>
              <a:tr h="4751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Operator Name</a:t>
                      </a:r>
                      <a:endParaRPr lang="en-US" sz="2400" b="1" dirty="0"/>
                    </a:p>
                  </a:txBody>
                  <a:tcPr marL="47905" marR="47905" marT="23952" marB="23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Description</a:t>
                      </a:r>
                      <a:endParaRPr lang="en-US" sz="2400" b="1" dirty="0"/>
                    </a:p>
                  </a:txBody>
                  <a:tcPr marL="47905" marR="47905" marT="23952" marB="23952" anchor="ctr"/>
                </a:tc>
              </a:tr>
              <a:tr h="7594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&lt;&lt;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/>
                        <a:t>(left shift operator)</a:t>
                      </a:r>
                      <a:endParaRPr lang="en-US" sz="2400" dirty="0"/>
                    </a:p>
                  </a:txBody>
                  <a:tcPr marL="47905" marR="47905" marT="23952" marB="23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It shifts x in binary representation y bits to the left, shifting in zeros from the right.</a:t>
                      </a:r>
                      <a:endParaRPr lang="en-GB" sz="2400"/>
                    </a:p>
                  </a:txBody>
                  <a:tcPr marL="47905" marR="47905" marT="23952" marB="23952" anchor="ctr"/>
                </a:tc>
              </a:tr>
              <a:tr h="7594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&gt;&gt;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/>
                        <a:t>( right shift operator)</a:t>
                      </a:r>
                      <a:endParaRPr lang="en-US" sz="2400" dirty="0"/>
                    </a:p>
                  </a:txBody>
                  <a:tcPr marL="47905" marR="47905" marT="23952" marB="23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It shifts x in binary representation y bits to the right, discarding bits shifted off.</a:t>
                      </a:r>
                      <a:endParaRPr lang="en-GB" sz="2400"/>
                    </a:p>
                  </a:txBody>
                  <a:tcPr marL="47905" marR="47905" marT="23952" marB="23952" anchor="ctr"/>
                </a:tc>
              </a:tr>
              <a:tr h="79949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/>
                        <a:t>(unsigned right shift operator)</a:t>
                      </a:r>
                      <a:endParaRPr lang="en-US" sz="2400" dirty="0"/>
                    </a:p>
                  </a:txBody>
                  <a:tcPr marL="47905" marR="47905" marT="23952" marB="23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It shifts x in binary representation y bits to the right, discarding bits shifted off, and shifting in zeros from the left.</a:t>
                      </a:r>
                      <a:endParaRPr lang="en-GB" sz="2400" dirty="0"/>
                    </a:p>
                  </a:txBody>
                  <a:tcPr marL="47905" marR="47905" marT="23952" marB="23952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8931" y="456268"/>
            <a:ext cx="755042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ShiftOperator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public static void main(String[]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= 0x0005;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 = -10;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left shift operator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0000 0101 &lt;&lt; 2 = 0001 0100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("a &lt;&lt; 2 = " + (a &lt;&lt; 2));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right shift operator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0000 0101 &gt;&gt; 2 =0000 0001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similar to 5 / (2 ^ 2)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("a &gt;&gt; 2 = " + (a &gt;&gt; 2));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// unsigned right shift operator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("b &gt;&gt;&gt; 2 = "+ (b &gt;&gt;&gt; 2));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65" y="2607745"/>
            <a:ext cx="4425597" cy="130164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8. Increment and Decrement Operators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</a:t>
            </a:r>
            <a:r>
              <a:rPr lang="en-GB" dirty="0"/>
              <a:t>are 2 Increment or decrement operators -&gt;  ++ and --. </a:t>
            </a:r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/>
              <a:t>two operators are unique in that they can be written both before the operand they are applied to, called </a:t>
            </a:r>
            <a:r>
              <a:rPr lang="en-GB" b="1" dirty="0"/>
              <a:t>prefix increment/decrement</a:t>
            </a:r>
            <a:r>
              <a:rPr lang="en-GB" dirty="0"/>
              <a:t>, or after, called </a:t>
            </a:r>
            <a:r>
              <a:rPr lang="en-GB" b="1" dirty="0"/>
              <a:t>postfix increment/decrement</a:t>
            </a:r>
            <a:r>
              <a:rPr lang="en-GB" dirty="0"/>
              <a:t>. 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meaning is different in each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18" y="36788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public class </a:t>
            </a:r>
            <a:r>
              <a:rPr lang="en-US" altLang="en-US" sz="2400" b="1" dirty="0" err="1">
                <a:latin typeface="Arial Unicode MS" panose="020B0604020202020204" pitchFamily="34" charset="-128"/>
              </a:rPr>
              <a:t>IncrementDecrement</a:t>
            </a:r>
            <a:r>
              <a:rPr lang="en-US" altLang="en-US" sz="2400" dirty="0">
                <a:latin typeface="Arial Unicode MS" panose="020B0604020202020204" pitchFamily="34" charset="-128"/>
              </a:rPr>
              <a:t> {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public </a:t>
            </a:r>
            <a:r>
              <a:rPr lang="en-US" altLang="en-US" dirty="0">
                <a:latin typeface="Arial Unicode MS" panose="020B0604020202020204" pitchFamily="34" charset="-128"/>
              </a:rPr>
              <a:t>static void main(String[] </a:t>
            </a:r>
            <a:r>
              <a:rPr lang="en-US" altLang="en-US" dirty="0" err="1">
                <a:latin typeface="Arial Unicode MS" panose="020B0604020202020204" pitchFamily="34" charset="-128"/>
              </a:rPr>
              <a:t>args</a:t>
            </a:r>
            <a:r>
              <a:rPr lang="en-US" altLang="en-US" dirty="0">
                <a:latin typeface="Arial Unicode MS" panose="020B0604020202020204" pitchFamily="34" charset="-128"/>
              </a:rPr>
              <a:t>) </a:t>
            </a:r>
            <a:r>
              <a:rPr lang="en-US" altLang="en-US" dirty="0" smtClean="0">
                <a:latin typeface="Arial Unicode MS" panose="020B0604020202020204" pitchFamily="34" charset="-128"/>
              </a:rPr>
              <a:t>{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914400" lvl="2" indent="0">
              <a:buNone/>
            </a:pPr>
            <a:r>
              <a:rPr lang="en-US" altLang="en-US" sz="2400" dirty="0" err="1" smtClean="0">
                <a:latin typeface="Arial Unicode MS" panose="020B0604020202020204" pitchFamily="34" charset="-128"/>
              </a:rPr>
              <a:t>int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x = 1;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914400" lvl="2" indent="0">
              <a:buNone/>
            </a:pPr>
            <a:r>
              <a:rPr lang="en-US" altLang="en-US" sz="2400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sz="2400" dirty="0">
                <a:latin typeface="Arial Unicode MS" panose="020B0604020202020204" pitchFamily="34" charset="-128"/>
              </a:rPr>
              <a:t>("The value of x: " + x);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914400" lvl="2" indent="0">
              <a:buNone/>
            </a:pPr>
            <a:r>
              <a:rPr lang="en-US" altLang="en-US" sz="2400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sz="2400" dirty="0">
                <a:latin typeface="Arial Unicode MS" panose="020B0604020202020204" pitchFamily="34" charset="-128"/>
              </a:rPr>
              <a:t>("The value of ++x: " + ++x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);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914400" lvl="2" indent="0">
              <a:buNone/>
            </a:pPr>
            <a:r>
              <a:rPr lang="en-US" altLang="en-US" sz="2400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sz="2400" dirty="0">
                <a:latin typeface="Arial Unicode MS" panose="020B0604020202020204" pitchFamily="34" charset="-128"/>
              </a:rPr>
              <a:t>("The value of x++: " + x++);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914400" lvl="2" indent="0">
              <a:buNone/>
            </a:pPr>
            <a:r>
              <a:rPr lang="en-US" altLang="en-US" sz="2400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sz="2400" dirty="0">
                <a:latin typeface="Arial Unicode MS" panose="020B0604020202020204" pitchFamily="34" charset="-128"/>
              </a:rPr>
              <a:t>("The value of x now: " + x);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914400" lvl="2" indent="0">
              <a:buNone/>
            </a:pPr>
            <a:r>
              <a:rPr lang="en-US" altLang="en-US" sz="2400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sz="2400" dirty="0">
                <a:latin typeface="Arial Unicode MS" panose="020B0604020202020204" pitchFamily="34" charset="-128"/>
              </a:rPr>
              <a:t>("The value of --x: " + --x);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914400" lvl="2" indent="0">
              <a:buNone/>
            </a:pPr>
            <a:r>
              <a:rPr lang="en-US" altLang="en-US" sz="2400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sz="2400" dirty="0">
                <a:latin typeface="Arial Unicode MS" panose="020B0604020202020204" pitchFamily="34" charset="-128"/>
              </a:rPr>
              <a:t>("The value of x--: " + x--);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914400" lvl="2" indent="0">
              <a:buNone/>
            </a:pPr>
            <a:r>
              <a:rPr lang="en-US" altLang="en-US" sz="2400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sz="2400" dirty="0">
                <a:latin typeface="Arial Unicode MS" panose="020B0604020202020204" pitchFamily="34" charset="-128"/>
              </a:rPr>
              <a:t>("The value of x now: " + x);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}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}</a:t>
            </a:r>
            <a:r>
              <a:rPr lang="en-US" altLang="en-US" sz="2400" dirty="0" smtClean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19999"/>
            <a:ext cx="3318120" cy="2091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10600" y="109993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</a:t>
            </a:r>
            <a:endParaRPr lang="en-US" sz="2400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3. </a:t>
            </a:r>
            <a:r>
              <a:rPr lang="en-US" sz="4000" b="1" dirty="0">
                <a:latin typeface="+mn-lt"/>
              </a:rPr>
              <a:t>Short Data </a:t>
            </a:r>
            <a:r>
              <a:rPr lang="en-US" sz="4000" b="1" dirty="0" smtClean="0">
                <a:latin typeface="+mn-lt"/>
              </a:rPr>
              <a:t>Type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Short data type is a </a:t>
            </a:r>
            <a:r>
              <a:rPr lang="en-GB" sz="3200" b="1" dirty="0"/>
              <a:t>16-bit</a:t>
            </a:r>
            <a:r>
              <a:rPr lang="en-GB" sz="3200" dirty="0"/>
              <a:t> signed two's complement integer</a:t>
            </a:r>
            <a:endParaRPr lang="en-GB" sz="3200" dirty="0"/>
          </a:p>
          <a:p>
            <a:r>
              <a:rPr lang="en-GB" sz="3200" dirty="0"/>
              <a:t>Minimum value is -32,768 (-2^15)</a:t>
            </a:r>
            <a:endParaRPr lang="en-GB" sz="3200" dirty="0"/>
          </a:p>
          <a:p>
            <a:r>
              <a:rPr lang="en-GB" sz="3200" dirty="0"/>
              <a:t>Maximum value is 32,767 (inclusive) (2^15 -1)</a:t>
            </a:r>
            <a:endParaRPr lang="en-GB" sz="3200" dirty="0"/>
          </a:p>
          <a:p>
            <a:r>
              <a:rPr lang="en-GB" sz="3200" dirty="0"/>
              <a:t>Short data type can also be </a:t>
            </a:r>
            <a:r>
              <a:rPr lang="en-GB" sz="3200" b="1" dirty="0"/>
              <a:t>used to save memory </a:t>
            </a:r>
            <a:r>
              <a:rPr lang="en-GB" sz="3200" dirty="0"/>
              <a:t>as byte data type. </a:t>
            </a:r>
            <a:r>
              <a:rPr lang="en-GB" sz="3200" b="1" dirty="0"/>
              <a:t>A short is 2 times smaller than an integer</a:t>
            </a:r>
            <a:endParaRPr lang="en-GB" sz="3200" b="1" dirty="0"/>
          </a:p>
          <a:p>
            <a:r>
              <a:rPr lang="en-GB" sz="3200" dirty="0"/>
              <a:t>Default value is 0.</a:t>
            </a:r>
            <a:endParaRPr lang="en-GB" sz="3200" dirty="0"/>
          </a:p>
          <a:p>
            <a:pPr marL="0" indent="0">
              <a:buNone/>
            </a:pPr>
            <a:r>
              <a:rPr lang="en-GB" sz="3200" b="1" dirty="0">
                <a:solidFill>
                  <a:srgbClr val="C00000"/>
                </a:solidFill>
              </a:rPr>
              <a:t>Example: short s = 10000, short r = -20000</a:t>
            </a:r>
            <a:endParaRPr lang="en-GB" sz="32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Control Statements in Java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programming language uses control statements to control the flow of execution of program based on certain conditions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These</a:t>
            </a:r>
            <a:r>
              <a:rPr lang="en-GB" dirty="0"/>
              <a:t> are used to cause the flow of execution to advance and branch based on changes to the state of a program.</a:t>
            </a:r>
            <a:endParaRPr lang="en-GB" dirty="0"/>
          </a:p>
          <a:p>
            <a:r>
              <a:rPr lang="en-GB" dirty="0" smtClean="0"/>
              <a:t>A </a:t>
            </a:r>
            <a:r>
              <a:rPr lang="en-GB" dirty="0"/>
              <a:t>control statement works as a determiner for deciding the next task of the other statements whether to execute or not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/>
              <a:t>These statements allow you to control the flow of your program’s execution based upon conditions known only during run time.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There are three kinds of control structures: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Conditional Branches, which we use </a:t>
            </a:r>
            <a:r>
              <a:rPr lang="en-GB" b="1" dirty="0"/>
              <a:t>for choosing between two or more paths.</a:t>
            </a:r>
            <a:r>
              <a:rPr lang="en-GB" dirty="0"/>
              <a:t> There are three types in Java: </a:t>
            </a:r>
            <a:r>
              <a:rPr lang="en-GB" i="1" dirty="0"/>
              <a:t>if/else/else </a:t>
            </a:r>
            <a:r>
              <a:rPr lang="en-GB" i="1" dirty="0" smtClean="0"/>
              <a:t>if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/>
              <a:t>switch</a:t>
            </a:r>
            <a:r>
              <a:rPr lang="en-GB" dirty="0"/>
              <a:t>.</a:t>
            </a:r>
            <a:endParaRPr lang="en-GB" dirty="0"/>
          </a:p>
          <a:p>
            <a:r>
              <a:rPr lang="en-GB" dirty="0"/>
              <a:t>Loops that are used to </a:t>
            </a:r>
            <a:r>
              <a:rPr lang="en-GB" b="1" dirty="0"/>
              <a:t>iterate through multiple values/objects and repeatedly run specific code blocks.</a:t>
            </a:r>
            <a:r>
              <a:rPr lang="en-GB" dirty="0"/>
              <a:t> The basic loop types in Java are </a:t>
            </a:r>
            <a:r>
              <a:rPr lang="en-GB" i="1" dirty="0"/>
              <a:t>for</a:t>
            </a:r>
            <a:r>
              <a:rPr lang="en-GB" dirty="0"/>
              <a:t>, </a:t>
            </a:r>
            <a:r>
              <a:rPr lang="en-GB" i="1" dirty="0"/>
              <a:t>while</a:t>
            </a:r>
            <a:r>
              <a:rPr lang="en-GB" dirty="0"/>
              <a:t> and </a:t>
            </a:r>
            <a:r>
              <a:rPr lang="en-GB" i="1" dirty="0"/>
              <a:t>do while</a:t>
            </a:r>
            <a:r>
              <a:rPr lang="en-GB" dirty="0"/>
              <a:t>.</a:t>
            </a:r>
            <a:endParaRPr lang="en-GB" dirty="0"/>
          </a:p>
          <a:p>
            <a:r>
              <a:rPr lang="en-GB" dirty="0"/>
              <a:t>Branching Statements, which are used to </a:t>
            </a:r>
            <a:r>
              <a:rPr lang="en-GB" b="1" dirty="0"/>
              <a:t>alter the flow of control in loops.</a:t>
            </a:r>
            <a:r>
              <a:rPr lang="en-GB" dirty="0"/>
              <a:t> </a:t>
            </a:r>
            <a:r>
              <a:rPr lang="en-GB" dirty="0" smtClean="0"/>
              <a:t>Such as:</a:t>
            </a:r>
            <a:r>
              <a:rPr lang="en-GB" dirty="0"/>
              <a:t> </a:t>
            </a:r>
            <a:r>
              <a:rPr lang="en-GB" b="1" i="1" dirty="0" smtClean="0"/>
              <a:t>break</a:t>
            </a:r>
            <a:r>
              <a:rPr lang="en-GB" dirty="0" smtClean="0"/>
              <a:t>, </a:t>
            </a:r>
            <a:r>
              <a:rPr lang="en-GB" b="1" i="1" dirty="0" smtClean="0"/>
              <a:t>continue</a:t>
            </a:r>
            <a:r>
              <a:rPr lang="en-GB" dirty="0" smtClean="0"/>
              <a:t> and </a:t>
            </a:r>
            <a:r>
              <a:rPr lang="en-GB" b="1" i="1" dirty="0" smtClean="0"/>
              <a:t>return</a:t>
            </a:r>
            <a:r>
              <a:rPr lang="en-GB" dirty="0" smtClean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if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if statement is the basic of decision-making statements in Java. It decides if certain amount of code should be executed based on the condition</a:t>
            </a:r>
            <a:r>
              <a:rPr lang="en-GB" dirty="0" smtClean="0"/>
              <a:t>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b="1" dirty="0" smtClean="0"/>
              <a:t>Syntax</a:t>
            </a:r>
            <a:endParaRPr lang="en-US" b="1" dirty="0" smtClean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 Unicode MS" panose="020B0604020202020204" pitchFamily="34" charset="-128"/>
              </a:rPr>
              <a:t>if (condition) { </a:t>
            </a:r>
            <a:endParaRPr lang="en-US" altLang="en-US" sz="2000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Statemen</a:t>
            </a:r>
            <a:r>
              <a:rPr lang="en-US" altLang="en-US" sz="20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Arial Unicode MS" panose="020B0604020202020204" pitchFamily="34" charset="-128"/>
              </a:rPr>
              <a:t>1; </a:t>
            </a:r>
            <a:r>
              <a:rPr lang="en-US" altLang="en-US" sz="2000" dirty="0">
                <a:solidFill>
                  <a:schemeClr val="accent1"/>
                </a:solidFill>
                <a:latin typeface="Arial Unicode MS" panose="020B0604020202020204" pitchFamily="34" charset="-128"/>
              </a:rPr>
              <a:t>//if condition becomes true then this will be executed </a:t>
            </a:r>
            <a:endParaRPr lang="en-US" altLang="en-US" sz="2000" dirty="0" smtClean="0">
              <a:solidFill>
                <a:schemeClr val="accent1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2000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Statement </a:t>
            </a:r>
            <a:r>
              <a:rPr lang="en-US" altLang="en-US" sz="2000" dirty="0">
                <a:solidFill>
                  <a:srgbClr val="C00000"/>
                </a:solidFill>
                <a:latin typeface="Arial Unicode MS" panose="020B0604020202020204" pitchFamily="34" charset="-128"/>
              </a:rPr>
              <a:t>2; </a:t>
            </a:r>
            <a:r>
              <a:rPr lang="en-US" altLang="en-US" sz="2000" dirty="0">
                <a:solidFill>
                  <a:schemeClr val="accent1"/>
                </a:solidFill>
                <a:latin typeface="Arial Unicode MS" panose="020B0604020202020204" pitchFamily="34" charset="-128"/>
              </a:rPr>
              <a:t>//this will be executed irrespective of condition becomes true or false</a:t>
            </a:r>
            <a:r>
              <a:rPr lang="en-US" altLang="en-US" sz="2000" dirty="0">
                <a:solidFill>
                  <a:schemeClr val="accent1"/>
                </a:solidFill>
              </a:rPr>
              <a:t> </a:t>
            </a:r>
            <a:endParaRPr lang="en-US" altLang="en-US" sz="20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6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class </a:t>
            </a:r>
            <a:r>
              <a:rPr lang="en-US" altLang="en-US" sz="3200" b="1" dirty="0" err="1"/>
              <a:t>ifTest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{</a:t>
            </a:r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public </a:t>
            </a:r>
            <a:r>
              <a:rPr lang="en-US" altLang="en-US" sz="3200" dirty="0"/>
              <a:t>static void main(String </a:t>
            </a:r>
            <a:r>
              <a:rPr lang="en-US" altLang="en-US" sz="3200" dirty="0" err="1"/>
              <a:t>args</a:t>
            </a:r>
            <a:r>
              <a:rPr lang="en-US" altLang="en-US" sz="3200" dirty="0"/>
              <a:t>[]) </a:t>
            </a:r>
            <a:r>
              <a:rPr lang="en-US" altLang="en-US" sz="3200" dirty="0" smtClean="0"/>
              <a:t>{</a:t>
            </a:r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err="1" smtClean="0"/>
              <a:t>int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x = 5; </a:t>
            </a:r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if </a:t>
            </a:r>
            <a:r>
              <a:rPr lang="en-US" altLang="en-US" sz="3200" dirty="0"/>
              <a:t>(x &gt; 10) </a:t>
            </a:r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err="1" smtClean="0"/>
              <a:t>System.out.println</a:t>
            </a:r>
            <a:r>
              <a:rPr lang="en-US" altLang="en-US" sz="3200" dirty="0"/>
              <a:t>("Inside If"); </a:t>
            </a:r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err="1" smtClean="0"/>
              <a:t>System.out.println</a:t>
            </a:r>
            <a:r>
              <a:rPr lang="en-US" altLang="en-US" sz="3200" dirty="0"/>
              <a:t>("After if statement"); </a:t>
            </a:r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}</a:t>
            </a:r>
            <a:endParaRPr lang="en-US" altLang="en-US" sz="3200" dirty="0" smtClean="0"/>
          </a:p>
          <a:p>
            <a:pPr marL="0" indent="0">
              <a:buNone/>
            </a:pPr>
            <a:r>
              <a:rPr lang="en-US" altLang="en-US" sz="3200" dirty="0" smtClean="0"/>
              <a:t> </a:t>
            </a:r>
            <a:r>
              <a:rPr lang="en-US" altLang="en-US" sz="3200" dirty="0"/>
              <a:t>} </a:t>
            </a:r>
            <a:endParaRPr lang="en-US" alt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79235" y="4200939"/>
            <a:ext cx="3176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Output:</a:t>
            </a:r>
            <a:endParaRPr lang="en-US" sz="3200" b="1" u="sng" dirty="0" smtClean="0"/>
          </a:p>
          <a:p>
            <a:r>
              <a:rPr lang="en-US" sz="3200" dirty="0"/>
              <a:t>After if statement</a:t>
            </a:r>
            <a:endParaRPr lang="en-US" sz="32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if…else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if…else statement, if condition is true then statements in if block will be executed but if it comes out as false then else block will be executed. 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err="1" smtClean="0"/>
              <a:t>Syntex</a:t>
            </a:r>
            <a:endParaRPr lang="en-GB" b="1" dirty="0" smtClean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if (condition) { </a:t>
            </a:r>
            <a:endParaRPr lang="en-US" altLang="en-US" sz="2400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Statemen</a:t>
            </a:r>
            <a:r>
              <a:rPr lang="en-US" altLang="en-US" sz="24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1; </a:t>
            </a:r>
            <a:r>
              <a:rPr lang="en-US" altLang="en-US" sz="2400" dirty="0">
                <a:solidFill>
                  <a:schemeClr val="accent1"/>
                </a:solidFill>
                <a:latin typeface="Arial Unicode MS" panose="020B0604020202020204" pitchFamily="34" charset="-128"/>
              </a:rPr>
              <a:t>//if condition becomes true then this will be </a:t>
            </a:r>
            <a:r>
              <a:rPr lang="en-US" altLang="en-US" sz="2400" dirty="0" smtClean="0">
                <a:solidFill>
                  <a:schemeClr val="accent1"/>
                </a:solidFill>
                <a:latin typeface="Arial Unicode MS" panose="020B0604020202020204" pitchFamily="34" charset="-128"/>
              </a:rPr>
              <a:t>executed</a:t>
            </a:r>
            <a:endParaRPr lang="en-US" altLang="en-US" sz="2400" dirty="0" smtClean="0">
              <a:solidFill>
                <a:schemeClr val="accent1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}</a:t>
            </a:r>
            <a:r>
              <a:rPr lang="en-US" altLang="en-US" sz="2400" dirty="0" smtClean="0">
                <a:solidFill>
                  <a:srgbClr val="C00000"/>
                </a:solidFill>
              </a:rPr>
              <a:t> else {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en-US" sz="2400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Ststement</a:t>
            </a:r>
            <a:r>
              <a:rPr lang="en-US" alt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 2:</a:t>
            </a:r>
            <a:endParaRPr lang="en-US" altLang="en-US" sz="2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17" y="41326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class </a:t>
            </a:r>
            <a:r>
              <a:rPr lang="en-US" altLang="en-US" b="1" dirty="0" err="1">
                <a:latin typeface="Arial Unicode MS" panose="020B0604020202020204" pitchFamily="34" charset="-128"/>
              </a:rPr>
              <a:t>ifelseTest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{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800" dirty="0">
                <a:latin typeface="Arial Unicode MS" panose="020B0604020202020204" pitchFamily="34" charset="-128"/>
              </a:rPr>
              <a:t>public static void main(String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args</a:t>
            </a:r>
            <a:r>
              <a:rPr lang="en-US" altLang="en-US" sz="2800" dirty="0">
                <a:latin typeface="Arial Unicode MS" panose="020B0604020202020204" pitchFamily="34" charset="-128"/>
              </a:rPr>
              <a:t>[]) 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{</a:t>
            </a:r>
            <a:endParaRPr lang="en-US" altLang="en-US" sz="2800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int</a:t>
            </a:r>
            <a:r>
              <a:rPr lang="en-US" altLang="en-US" sz="2800" dirty="0">
                <a:latin typeface="Arial Unicode MS" panose="020B0604020202020204" pitchFamily="34" charset="-128"/>
              </a:rPr>
              <a:t> x = 9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;</a:t>
            </a:r>
            <a:endParaRPr lang="en-US" altLang="en-US" sz="2800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800" dirty="0">
                <a:latin typeface="Arial Unicode MS" panose="020B0604020202020204" pitchFamily="34" charset="-128"/>
              </a:rPr>
              <a:t>if (x &gt; 10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){</a:t>
            </a:r>
            <a:endParaRPr lang="en-US" altLang="en-US" sz="2800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System.out.println</a:t>
            </a:r>
            <a:r>
              <a:rPr lang="en-US" altLang="en-US" sz="2800" dirty="0">
                <a:latin typeface="Arial Unicode MS" panose="020B0604020202020204" pitchFamily="34" charset="-128"/>
              </a:rPr>
              <a:t>("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2800" dirty="0">
                <a:latin typeface="Arial Unicode MS" panose="020B0604020202020204" pitchFamily="34" charset="-128"/>
              </a:rPr>
              <a:t> is greater than 10"); </a:t>
            </a:r>
            <a:endParaRPr lang="en-US" altLang="en-US" sz="2800" dirty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latin typeface="Arial Unicode MS" panose="020B0604020202020204" pitchFamily="34" charset="-128"/>
              </a:rPr>
              <a:t>}else {</a:t>
            </a:r>
            <a:endParaRPr lang="en-US" altLang="en-US" sz="2800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sz="2800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sz="2800" dirty="0">
                <a:latin typeface="Arial Unicode MS" panose="020B0604020202020204" pitchFamily="34" charset="-128"/>
              </a:rPr>
              <a:t>("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2800" dirty="0">
                <a:latin typeface="Arial Unicode MS" panose="020B0604020202020204" pitchFamily="34" charset="-128"/>
              </a:rPr>
              <a:t> is less than 10"); </a:t>
            </a:r>
            <a:endParaRPr lang="en-US" altLang="en-US" sz="2800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}</a:t>
            </a:r>
            <a:endParaRPr lang="en-US" altLang="en-US" sz="2800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sz="2800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sz="2800" dirty="0">
                <a:latin typeface="Arial Unicode MS" panose="020B0604020202020204" pitchFamily="34" charset="-128"/>
              </a:rPr>
              <a:t>("After if else statement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");</a:t>
            </a:r>
            <a:endParaRPr lang="en-US" altLang="en-US" sz="2800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latin typeface="Arial Unicode MS" panose="020B0604020202020204" pitchFamily="34" charset="-128"/>
              </a:rPr>
              <a:t> }	</a:t>
            </a:r>
            <a:endParaRPr lang="en-US" altLang="en-US" sz="2800" dirty="0" smtClean="0"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}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70810" y="4355802"/>
            <a:ext cx="325281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Output</a:t>
            </a:r>
            <a:endParaRPr lang="en-US" sz="3200" b="1" u="sng" dirty="0" smtClean="0"/>
          </a:p>
          <a:p>
            <a:r>
              <a:rPr lang="en-US" altLang="en-US" sz="240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2400" dirty="0">
                <a:latin typeface="Arial Unicode MS" panose="020B0604020202020204" pitchFamily="34" charset="-128"/>
              </a:rPr>
              <a:t> is less than 10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r>
              <a:rPr lang="en-US" altLang="en-US" sz="2400" dirty="0" smtClean="0">
                <a:latin typeface="Arial Unicode MS" panose="020B0604020202020204" pitchFamily="34" charset="-128"/>
              </a:rPr>
              <a:t>After </a:t>
            </a:r>
            <a:r>
              <a:rPr lang="en-US" altLang="en-US" sz="2400" dirty="0">
                <a:latin typeface="Arial Unicode MS" panose="020B0604020202020204" pitchFamily="34" charset="-128"/>
              </a:rPr>
              <a:t>if else statement</a:t>
            </a:r>
            <a:r>
              <a:rPr lang="en-US" altLang="en-US" sz="32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Nested if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Nested if statement is if inside an if block. It is same as normal if…else </a:t>
            </a:r>
            <a:r>
              <a:rPr lang="en-GB" dirty="0" smtClean="0"/>
              <a:t>statement </a:t>
            </a:r>
            <a:r>
              <a:rPr lang="en-GB" dirty="0"/>
              <a:t>but they are written inside another if…else statement. 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Syntax:</a:t>
            </a:r>
            <a:endParaRPr lang="en-US" altLang="en-US" sz="2400" dirty="0"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if (condition1) { </a:t>
            </a:r>
            <a:endParaRPr lang="en-US" altLang="en-US" sz="2400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Statemen</a:t>
            </a:r>
            <a:r>
              <a:rPr lang="en-US" altLang="en-US" sz="24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1; </a:t>
            </a:r>
            <a:r>
              <a:rPr lang="en-US" altLang="en-US" sz="2400" dirty="0">
                <a:solidFill>
                  <a:schemeClr val="accent1"/>
                </a:solidFill>
                <a:latin typeface="Arial Unicode MS" panose="020B0604020202020204" pitchFamily="34" charset="-128"/>
              </a:rPr>
              <a:t>//executed when condition1 is true </a:t>
            </a:r>
            <a:endParaRPr lang="en-US" altLang="en-US" sz="2400" dirty="0" smtClean="0">
              <a:solidFill>
                <a:schemeClr val="accent1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if </a:t>
            </a: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(condition2) { </a:t>
            </a:r>
            <a:endParaRPr lang="en-US" altLang="en-US" sz="2400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Statement </a:t>
            </a: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2; </a:t>
            </a:r>
            <a:r>
              <a:rPr lang="en-US" altLang="en-US" sz="2400" dirty="0">
                <a:solidFill>
                  <a:schemeClr val="accent1"/>
                </a:solidFill>
                <a:latin typeface="Arial Unicode MS" panose="020B0604020202020204" pitchFamily="34" charset="-128"/>
              </a:rPr>
              <a:t>//executed when condition2 is true </a:t>
            </a:r>
            <a:endParaRPr lang="en-US" altLang="en-US" sz="2400" dirty="0" smtClean="0">
              <a:solidFill>
                <a:schemeClr val="accent1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} </a:t>
            </a: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else { </a:t>
            </a:r>
            <a:endParaRPr lang="en-US" altLang="en-US" sz="2400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Statement </a:t>
            </a: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3; </a:t>
            </a:r>
            <a:r>
              <a:rPr lang="en-US" altLang="en-US" sz="2400" dirty="0">
                <a:solidFill>
                  <a:schemeClr val="accent1"/>
                </a:solidFill>
                <a:latin typeface="Arial Unicode MS" panose="020B0604020202020204" pitchFamily="34" charset="-128"/>
              </a:rPr>
              <a:t>//executed when condition2 is false </a:t>
            </a:r>
            <a:endParaRPr lang="en-US" altLang="en-US" sz="2400" dirty="0" smtClean="0">
              <a:solidFill>
                <a:schemeClr val="accent1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2400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}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endParaRPr lang="en-US" altLang="en-US" sz="2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3" y="291548"/>
            <a:ext cx="8849139" cy="579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class </a:t>
            </a:r>
            <a:r>
              <a:rPr lang="en-US" altLang="en-US" sz="2400" b="1" dirty="0" err="1">
                <a:latin typeface="Arial Unicode MS" panose="020B0604020202020204" pitchFamily="34" charset="-128"/>
              </a:rPr>
              <a:t>nestedifTest</a:t>
            </a:r>
            <a:r>
              <a:rPr lang="en-US" altLang="en-US" sz="2400" dirty="0">
                <a:latin typeface="Arial Unicode MS" panose="020B0604020202020204" pitchFamily="34" charset="-128"/>
              </a:rPr>
              <a:t>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{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public static void main(String </a:t>
            </a:r>
            <a:r>
              <a:rPr lang="en-US" altLang="en-US" dirty="0" err="1">
                <a:latin typeface="Arial Unicode MS" panose="020B0604020202020204" pitchFamily="34" charset="-128"/>
              </a:rPr>
              <a:t>args</a:t>
            </a:r>
            <a:r>
              <a:rPr lang="en-US" altLang="en-US" dirty="0">
                <a:latin typeface="Arial Unicode MS" panose="020B0604020202020204" pitchFamily="34" charset="-128"/>
              </a:rPr>
              <a:t>[]) </a:t>
            </a:r>
            <a:r>
              <a:rPr lang="en-US" altLang="en-US" dirty="0" smtClean="0">
                <a:latin typeface="Arial Unicode MS" panose="020B0604020202020204" pitchFamily="34" charset="-128"/>
              </a:rPr>
              <a:t>{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 Unicode MS" panose="020B0604020202020204" pitchFamily="34" charset="-128"/>
              </a:rPr>
              <a:t>int</a:t>
            </a:r>
            <a:r>
              <a:rPr lang="en-US" altLang="en-US" dirty="0">
                <a:latin typeface="Arial Unicode MS" panose="020B0604020202020204" pitchFamily="34" charset="-128"/>
              </a:rPr>
              <a:t> x = 25;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if </a:t>
            </a:r>
            <a:r>
              <a:rPr lang="en-US" altLang="en-US" dirty="0">
                <a:latin typeface="Arial Unicode MS" panose="020B0604020202020204" pitchFamily="34" charset="-128"/>
              </a:rPr>
              <a:t>(x &gt; 10) {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if </a:t>
            </a:r>
            <a:r>
              <a:rPr lang="en-US" altLang="en-US" dirty="0">
                <a:latin typeface="Arial Unicode MS" panose="020B0604020202020204" pitchFamily="34" charset="-128"/>
              </a:rPr>
              <a:t>(x%2==0)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dirty="0">
                <a:latin typeface="Arial Unicode MS" panose="020B0604020202020204" pitchFamily="34" charset="-128"/>
              </a:rPr>
              <a:t>("</a:t>
            </a:r>
            <a:r>
              <a:rPr lang="en-US" altLang="en-US" dirty="0" err="1">
                <a:latin typeface="Arial Unicode MS" panose="020B0604020202020204" pitchFamily="34" charset="-128"/>
              </a:rPr>
              <a:t>i</a:t>
            </a:r>
            <a:r>
              <a:rPr lang="en-US" altLang="en-US" dirty="0">
                <a:latin typeface="Arial Unicode MS" panose="020B0604020202020204" pitchFamily="34" charset="-128"/>
              </a:rPr>
              <a:t> is greater than 10 and even number</a:t>
            </a:r>
            <a:r>
              <a:rPr lang="en-US" altLang="en-US" dirty="0" smtClean="0">
                <a:latin typeface="Arial Unicode MS" panose="020B0604020202020204" pitchFamily="34" charset="-128"/>
              </a:rPr>
              <a:t>");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else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dirty="0">
                <a:latin typeface="Arial Unicode MS" panose="020B0604020202020204" pitchFamily="34" charset="-128"/>
              </a:rPr>
              <a:t>("</a:t>
            </a:r>
            <a:r>
              <a:rPr lang="en-US" altLang="en-US" dirty="0" err="1">
                <a:latin typeface="Arial Unicode MS" panose="020B0604020202020204" pitchFamily="34" charset="-128"/>
              </a:rPr>
              <a:t>i</a:t>
            </a:r>
            <a:r>
              <a:rPr lang="en-US" altLang="en-US" dirty="0">
                <a:latin typeface="Arial Unicode MS" panose="020B0604020202020204" pitchFamily="34" charset="-128"/>
              </a:rPr>
              <a:t> is greater than 10 and odd number</a:t>
            </a:r>
            <a:r>
              <a:rPr lang="en-US" altLang="en-US" dirty="0" smtClean="0">
                <a:latin typeface="Arial Unicode MS" panose="020B0604020202020204" pitchFamily="34" charset="-128"/>
              </a:rPr>
              <a:t>");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} </a:t>
            </a:r>
            <a:r>
              <a:rPr lang="en-US" altLang="en-US" dirty="0">
                <a:latin typeface="Arial Unicode MS" panose="020B0604020202020204" pitchFamily="34" charset="-128"/>
              </a:rPr>
              <a:t>else { 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err="1" smtClean="0">
                <a:latin typeface="Arial Unicode MS" panose="020B0604020202020204" pitchFamily="34" charset="-128"/>
              </a:rPr>
              <a:t>System.out.println</a:t>
            </a:r>
            <a:r>
              <a:rPr lang="en-US" altLang="en-US" dirty="0">
                <a:latin typeface="Arial Unicode MS" panose="020B0604020202020204" pitchFamily="34" charset="-128"/>
              </a:rPr>
              <a:t>("</a:t>
            </a:r>
            <a:r>
              <a:rPr lang="en-US" altLang="en-US" dirty="0" err="1">
                <a:latin typeface="Arial Unicode MS" panose="020B0604020202020204" pitchFamily="34" charset="-128"/>
              </a:rPr>
              <a:t>i</a:t>
            </a:r>
            <a:r>
              <a:rPr lang="en-US" altLang="en-US" dirty="0">
                <a:latin typeface="Arial Unicode MS" panose="020B0604020202020204" pitchFamily="34" charset="-128"/>
              </a:rPr>
              <a:t> is less than 10");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}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 Unicode MS" panose="020B0604020202020204" pitchFamily="34" charset="-128"/>
              </a:rPr>
              <a:t>System.out.println</a:t>
            </a:r>
            <a:r>
              <a:rPr lang="en-US" altLang="en-US" dirty="0">
                <a:latin typeface="Arial Unicode MS" panose="020B0604020202020204" pitchFamily="34" charset="-128"/>
              </a:rPr>
              <a:t>("After nested if statement</a:t>
            </a:r>
            <a:r>
              <a:rPr lang="en-US" altLang="en-US" dirty="0" smtClean="0">
                <a:latin typeface="Arial Unicode MS" panose="020B0604020202020204" pitchFamily="34" charset="-128"/>
              </a:rPr>
              <a:t>");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}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}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34409" y="5151815"/>
            <a:ext cx="47381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Output</a:t>
            </a:r>
            <a:r>
              <a:rPr lang="en-GB" sz="2400" b="1" dirty="0"/>
              <a:t>:</a:t>
            </a:r>
            <a:endParaRPr lang="en-GB" sz="2400" dirty="0"/>
          </a:p>
          <a:p>
            <a:r>
              <a:rPr lang="en-GB" sz="2400" dirty="0" err="1"/>
              <a:t>i</a:t>
            </a:r>
            <a:r>
              <a:rPr lang="en-GB" sz="2400" dirty="0"/>
              <a:t> is greater than 10 and odd number </a:t>
            </a:r>
            <a:br>
              <a:rPr lang="en-GB" sz="2400" dirty="0"/>
            </a:br>
            <a:r>
              <a:rPr lang="en-GB" sz="2400" dirty="0"/>
              <a:t>After nested if statement</a:t>
            </a:r>
            <a:endParaRPr lang="en-GB" sz="24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360"/>
            <a:ext cx="10515600" cy="88057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if...else if…else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285"/>
            <a:ext cx="10515600" cy="5211279"/>
          </a:xfrm>
        </p:spPr>
        <p:txBody>
          <a:bodyPr>
            <a:normAutofit/>
          </a:bodyPr>
          <a:lstStyle/>
          <a:p>
            <a:r>
              <a:rPr lang="en-GB" sz="2400" dirty="0"/>
              <a:t>if…else if statements will be used when we need to compare the value with more than 2 conditions. </a:t>
            </a:r>
            <a:endParaRPr lang="en-GB" sz="2400" dirty="0" smtClean="0"/>
          </a:p>
          <a:p>
            <a:r>
              <a:rPr lang="en-GB" sz="2400" dirty="0" smtClean="0"/>
              <a:t>They </a:t>
            </a:r>
            <a:r>
              <a:rPr lang="en-GB" sz="2400" dirty="0"/>
              <a:t>are executed from top to bottom approach. </a:t>
            </a:r>
            <a:endParaRPr lang="en-GB" sz="2400" dirty="0" smtClean="0"/>
          </a:p>
          <a:p>
            <a:r>
              <a:rPr lang="en-GB" sz="2400" dirty="0" smtClean="0"/>
              <a:t>As </a:t>
            </a:r>
            <a:r>
              <a:rPr lang="en-GB" sz="2400" dirty="0"/>
              <a:t>soon as the code finds the matching condition, that block will be executed. </a:t>
            </a:r>
            <a:endParaRPr lang="en-GB" sz="2400" dirty="0" smtClean="0"/>
          </a:p>
          <a:p>
            <a:r>
              <a:rPr lang="en-GB" sz="2400" dirty="0" smtClean="0"/>
              <a:t>But </a:t>
            </a:r>
            <a:r>
              <a:rPr lang="en-GB" sz="2400" dirty="0"/>
              <a:t>if no </a:t>
            </a:r>
            <a:r>
              <a:rPr lang="en-GB" sz="2400" dirty="0" smtClean="0"/>
              <a:t>condition </a:t>
            </a:r>
            <a:r>
              <a:rPr lang="en-GB" sz="2400" dirty="0"/>
              <a:t>is matching then the last </a:t>
            </a:r>
            <a:r>
              <a:rPr lang="en-GB" sz="2400" dirty="0" smtClean="0"/>
              <a:t>else </a:t>
            </a:r>
            <a:r>
              <a:rPr lang="en-GB" sz="2400" dirty="0"/>
              <a:t>statement will be executed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/>
              <a:t>Syntax:</a:t>
            </a: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if (condition2) </a:t>
            </a:r>
            <a:r>
              <a:rPr lang="en-US" altLang="en-US" sz="2400" dirty="0" smtClean="0">
                <a:solidFill>
                  <a:srgbClr val="C00000"/>
                </a:solidFill>
              </a:rPr>
              <a:t>{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Statemen</a:t>
            </a:r>
            <a:r>
              <a:rPr lang="en-US" altLang="en-US" sz="2400" dirty="0">
                <a:solidFill>
                  <a:srgbClr val="C00000"/>
                </a:solidFill>
              </a:rPr>
              <a:t> 1; </a:t>
            </a:r>
            <a:r>
              <a:rPr lang="en-US" altLang="en-US" sz="2400" dirty="0">
                <a:solidFill>
                  <a:schemeClr val="accent1"/>
                </a:solidFill>
              </a:rPr>
              <a:t>//if condition1 becomes true then this will be executed </a:t>
            </a:r>
            <a:endParaRPr lang="en-US" altLang="en-US" sz="2400" dirty="0" smtClean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</a:rPr>
              <a:t>} </a:t>
            </a:r>
            <a:r>
              <a:rPr lang="en-US" altLang="en-US" sz="2400" dirty="0">
                <a:solidFill>
                  <a:srgbClr val="C00000"/>
                </a:solidFill>
              </a:rPr>
              <a:t>else if (condition2) { 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Statement </a:t>
            </a:r>
            <a:r>
              <a:rPr lang="en-US" altLang="en-US" sz="2400" dirty="0">
                <a:solidFill>
                  <a:srgbClr val="C00000"/>
                </a:solidFill>
              </a:rPr>
              <a:t>2; </a:t>
            </a:r>
            <a:r>
              <a:rPr lang="en-US" altLang="en-US" sz="2400" dirty="0">
                <a:solidFill>
                  <a:schemeClr val="accent1"/>
                </a:solidFill>
              </a:rPr>
              <a:t>// if condition2 becomes true then this will be executed </a:t>
            </a:r>
            <a:endParaRPr lang="en-US" altLang="en-US" sz="2400" dirty="0" smtClean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</a:rPr>
              <a:t>} </a:t>
            </a:r>
            <a:r>
              <a:rPr lang="en-US" altLang="en-US" sz="2400" dirty="0">
                <a:solidFill>
                  <a:srgbClr val="C00000"/>
                </a:solidFill>
              </a:rPr>
              <a:t>. . else { 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</a:rPr>
              <a:t>Statement </a:t>
            </a:r>
            <a:r>
              <a:rPr lang="en-US" altLang="en-US" sz="2400" dirty="0">
                <a:solidFill>
                  <a:srgbClr val="C00000"/>
                </a:solidFill>
              </a:rPr>
              <a:t>3; </a:t>
            </a:r>
            <a:r>
              <a:rPr lang="en-US" altLang="en-US" sz="2400" dirty="0">
                <a:solidFill>
                  <a:schemeClr val="accent1"/>
                </a:solidFill>
              </a:rPr>
              <a:t>//executed when no matching condition </a:t>
            </a:r>
            <a:r>
              <a:rPr lang="en-US" altLang="en-US" sz="2400" dirty="0" smtClean="0">
                <a:solidFill>
                  <a:schemeClr val="accent1"/>
                </a:solidFill>
              </a:rPr>
              <a:t>found</a:t>
            </a:r>
            <a:endParaRPr lang="en-US" altLang="en-US" sz="2400" dirty="0" smtClean="0">
              <a:solidFill>
                <a:schemeClr val="accent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</a:rPr>
              <a:t>} </a:t>
            </a:r>
            <a:endParaRPr lang="en-US" altLang="en-US" sz="2400" dirty="0">
              <a:solidFill>
                <a:srgbClr val="C00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8967"/>
            <a:ext cx="7947991" cy="5763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class </a:t>
            </a:r>
            <a:r>
              <a:rPr lang="en-US" altLang="en-US" sz="2400" b="1" dirty="0" err="1"/>
              <a:t>ifelseifTest</a:t>
            </a:r>
            <a:r>
              <a:rPr lang="en-US" altLang="en-US" sz="2400" dirty="0"/>
              <a:t> { 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static void main(String </a:t>
            </a:r>
            <a:r>
              <a:rPr lang="en-US" altLang="en-US" dirty="0" err="1"/>
              <a:t>args</a:t>
            </a:r>
            <a:r>
              <a:rPr lang="en-US" altLang="en-US" dirty="0"/>
              <a:t>[]) </a:t>
            </a:r>
            <a:r>
              <a:rPr lang="en-US" altLang="en-US" dirty="0" smtClean="0"/>
              <a:t>{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x = 2;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if </a:t>
            </a:r>
            <a:r>
              <a:rPr lang="en-US" altLang="en-US" dirty="0"/>
              <a:t>(x &gt; 10) </a:t>
            </a:r>
            <a:r>
              <a:rPr lang="en-US" altLang="en-US" dirty="0" smtClean="0"/>
              <a:t>{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err="1" smtClean="0"/>
              <a:t>System.out.println</a:t>
            </a:r>
            <a:r>
              <a:rPr lang="en-US" altLang="en-US" dirty="0"/>
              <a:t>("</a:t>
            </a:r>
            <a:r>
              <a:rPr lang="en-US" altLang="en-US" dirty="0" err="1"/>
              <a:t>i</a:t>
            </a:r>
            <a:r>
              <a:rPr lang="en-US" altLang="en-US" dirty="0"/>
              <a:t> is greater than 10");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} else if </a:t>
            </a:r>
            <a:r>
              <a:rPr lang="en-US" altLang="en-US" dirty="0"/>
              <a:t>(x &lt;10)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err="1" smtClean="0"/>
              <a:t>System.out.println</a:t>
            </a:r>
            <a:r>
              <a:rPr lang="en-US" altLang="en-US" dirty="0"/>
              <a:t>("</a:t>
            </a:r>
            <a:r>
              <a:rPr lang="en-US" altLang="en-US" dirty="0" err="1"/>
              <a:t>i</a:t>
            </a:r>
            <a:r>
              <a:rPr lang="en-US" altLang="en-US" dirty="0"/>
              <a:t> is less than 10");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} </a:t>
            </a:r>
            <a:r>
              <a:rPr lang="en-US" altLang="en-US" dirty="0"/>
              <a:t>else {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err="1" smtClean="0"/>
              <a:t>System.out.println</a:t>
            </a:r>
            <a:r>
              <a:rPr lang="en-US" altLang="en-US" dirty="0"/>
              <a:t>("</a:t>
            </a:r>
            <a:r>
              <a:rPr lang="en-US" altLang="en-US" dirty="0" err="1"/>
              <a:t>i</a:t>
            </a:r>
            <a:r>
              <a:rPr lang="en-US" altLang="en-US" dirty="0"/>
              <a:t> is 10");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}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err="1" smtClean="0"/>
              <a:t>System.out.println</a:t>
            </a:r>
            <a:r>
              <a:rPr lang="en-US" altLang="en-US" dirty="0"/>
              <a:t>("After if else if ladder statement");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}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sz="2400" dirty="0" smtClean="0"/>
              <a:t>} </a:t>
            </a:r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81391" y="1649995"/>
            <a:ext cx="348980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u="sng" dirty="0"/>
              <a:t>Output:</a:t>
            </a:r>
            <a:endParaRPr lang="en-US" altLang="en-US" sz="2800" b="1" u="sng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/>
              <a:t>i</a:t>
            </a:r>
            <a:r>
              <a:rPr lang="en-US" altLang="en-US" sz="2000" dirty="0"/>
              <a:t> is less than 10 </a:t>
            </a:r>
            <a:endParaRPr lang="en-US" altLang="en-US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/>
              <a:t>After </a:t>
            </a:r>
            <a:r>
              <a:rPr lang="en-US" altLang="en-US" sz="2000" dirty="0"/>
              <a:t>if else if ladder statement </a:t>
            </a:r>
            <a:endParaRPr lang="en-US" altLang="en-US" sz="2000" dirty="0"/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4. Integer </a:t>
            </a:r>
            <a:r>
              <a:rPr lang="en-US" sz="4000" b="1" dirty="0">
                <a:latin typeface="+mn-lt"/>
              </a:rPr>
              <a:t>Data </a:t>
            </a:r>
            <a:r>
              <a:rPr lang="en-US" sz="4000" b="1" dirty="0" smtClean="0">
                <a:latin typeface="+mn-lt"/>
              </a:rPr>
              <a:t>Type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Integer </a:t>
            </a:r>
            <a:r>
              <a:rPr lang="en-GB" dirty="0"/>
              <a:t>types can hold whole numbers such as </a:t>
            </a:r>
            <a:r>
              <a:rPr lang="en-GB" b="1" dirty="0">
                <a:solidFill>
                  <a:srgbClr val="C00000"/>
                </a:solidFill>
              </a:rPr>
              <a:t>123</a:t>
            </a:r>
            <a:r>
              <a:rPr lang="en-GB" dirty="0"/>
              <a:t> and </a:t>
            </a:r>
            <a:r>
              <a:rPr lang="en-GB" b="1" dirty="0">
                <a:solidFill>
                  <a:srgbClr val="C00000"/>
                </a:solidFill>
              </a:rPr>
              <a:t>−96</a:t>
            </a:r>
            <a:r>
              <a:rPr lang="en-GB" dirty="0"/>
              <a:t>. </a:t>
            </a:r>
            <a:endParaRPr lang="en-GB" dirty="0"/>
          </a:p>
          <a:p>
            <a:r>
              <a:rPr lang="en-GB" dirty="0"/>
              <a:t>The size of the values that can be stored depends on the integer type that we choose.</a:t>
            </a:r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data type is a 32-bit signed two's complement integer.</a:t>
            </a:r>
            <a:endParaRPr lang="en-GB" dirty="0"/>
          </a:p>
          <a:p>
            <a:r>
              <a:rPr lang="en-GB" dirty="0"/>
              <a:t>Minimum value is </a:t>
            </a:r>
            <a:r>
              <a:rPr lang="en-GB" b="1" dirty="0">
                <a:solidFill>
                  <a:srgbClr val="C00000"/>
                </a:solidFill>
              </a:rPr>
              <a:t>- 2,147,483,648 (-2^31)</a:t>
            </a:r>
            <a:endParaRPr lang="en-GB" b="1" dirty="0">
              <a:solidFill>
                <a:srgbClr val="C00000"/>
              </a:solidFill>
            </a:endParaRPr>
          </a:p>
          <a:p>
            <a:r>
              <a:rPr lang="en-GB" dirty="0"/>
              <a:t>Maximum value is </a:t>
            </a:r>
            <a:r>
              <a:rPr lang="en-GB" b="1" dirty="0">
                <a:solidFill>
                  <a:srgbClr val="C00000"/>
                </a:solidFill>
              </a:rPr>
              <a:t>2,147,483,647(inclusive) (2^31 -1)</a:t>
            </a:r>
            <a:endParaRPr lang="en-GB" b="1" dirty="0">
              <a:solidFill>
                <a:srgbClr val="C00000"/>
              </a:solidFill>
            </a:endParaRPr>
          </a:p>
          <a:p>
            <a:r>
              <a:rPr lang="en-GB" dirty="0"/>
              <a:t>Integer is generally used as the default data type for integral values unless there is a concern about memory.</a:t>
            </a:r>
            <a:endParaRPr lang="en-GB" dirty="0"/>
          </a:p>
          <a:p>
            <a:r>
              <a:rPr lang="en-GB" dirty="0"/>
              <a:t>The default value is 0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Example: </a:t>
            </a:r>
            <a:r>
              <a:rPr lang="en-GB" b="1" dirty="0" err="1">
                <a:solidFill>
                  <a:srgbClr val="C00000"/>
                </a:solidFill>
              </a:rPr>
              <a:t>int</a:t>
            </a:r>
            <a:r>
              <a:rPr lang="en-GB" b="1" dirty="0">
                <a:solidFill>
                  <a:srgbClr val="C00000"/>
                </a:solidFill>
              </a:rPr>
              <a:t> a = 100000, </a:t>
            </a:r>
            <a:r>
              <a:rPr lang="en-GB" b="1" dirty="0" err="1">
                <a:solidFill>
                  <a:srgbClr val="C00000"/>
                </a:solidFill>
              </a:rPr>
              <a:t>int</a:t>
            </a:r>
            <a:r>
              <a:rPr lang="en-GB" b="1" dirty="0">
                <a:solidFill>
                  <a:srgbClr val="C00000"/>
                </a:solidFill>
              </a:rPr>
              <a:t> b = -200000</a:t>
            </a:r>
            <a:endParaRPr lang="en-GB" b="1" dirty="0">
              <a:solidFill>
                <a:srgbClr val="C00000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6817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Switch 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58600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400" dirty="0"/>
              <a:t>Java switch statement compares the value and executes one of the case blocks based on the condition. It is same as </a:t>
            </a:r>
            <a:r>
              <a:rPr lang="en-GB" sz="3400" b="1" dirty="0"/>
              <a:t>if…else </a:t>
            </a:r>
            <a:r>
              <a:rPr lang="en-GB" sz="3400" b="1" dirty="0" smtClean="0"/>
              <a:t>if</a:t>
            </a:r>
            <a:r>
              <a:rPr lang="en-GB" sz="3400" dirty="0" smtClean="0"/>
              <a:t>. </a:t>
            </a:r>
            <a:endParaRPr lang="en-GB" sz="3400" dirty="0"/>
          </a:p>
          <a:p>
            <a:r>
              <a:rPr lang="en-GB" sz="3400" dirty="0"/>
              <a:t>case value must be of the same type as expression used in switch statement</a:t>
            </a:r>
            <a:endParaRPr lang="en-GB" sz="3400" dirty="0"/>
          </a:p>
          <a:p>
            <a:r>
              <a:rPr lang="en-GB" sz="3400" dirty="0"/>
              <a:t>case value must be a constant or literal. It doesn’t allow variables</a:t>
            </a:r>
            <a:endParaRPr lang="en-GB" sz="3400" dirty="0"/>
          </a:p>
          <a:p>
            <a:r>
              <a:rPr lang="en-GB" sz="3400" dirty="0"/>
              <a:t>case values should be unique. If it is duplicate, then program will give compile time error</a:t>
            </a:r>
            <a:endParaRPr lang="en-GB" sz="3400" dirty="0"/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switch (variable/expression) {</a:t>
            </a:r>
            <a:endParaRPr lang="en-GB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C00000"/>
                </a:solidFill>
              </a:rPr>
              <a:t>case</a:t>
            </a:r>
            <a:r>
              <a:rPr lang="en-GB" dirty="0">
                <a:solidFill>
                  <a:srgbClr val="C00000"/>
                </a:solidFill>
              </a:rPr>
              <a:t> value1:</a:t>
            </a:r>
            <a:endParaRPr lang="en-GB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accent1"/>
                </a:solidFill>
              </a:rPr>
              <a:t>// statements</a:t>
            </a:r>
            <a:endParaRPr lang="en-GB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break;</a:t>
            </a:r>
            <a:endParaRPr lang="en-GB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C00000"/>
                </a:solidFill>
              </a:rPr>
              <a:t>case</a:t>
            </a:r>
            <a:r>
              <a:rPr lang="en-GB" dirty="0">
                <a:solidFill>
                  <a:srgbClr val="C00000"/>
                </a:solidFill>
              </a:rPr>
              <a:t> value2:</a:t>
            </a:r>
            <a:endParaRPr lang="en-GB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accent1"/>
                </a:solidFill>
              </a:rPr>
              <a:t>// statements</a:t>
            </a:r>
            <a:endParaRPr lang="en-GB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break</a:t>
            </a:r>
            <a:r>
              <a:rPr lang="en-GB" dirty="0" smtClean="0">
                <a:solidFill>
                  <a:srgbClr val="C00000"/>
                </a:solidFill>
              </a:rPr>
              <a:t>;</a:t>
            </a:r>
            <a:endParaRPr lang="en-GB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.. </a:t>
            </a:r>
            <a:r>
              <a:rPr lang="en-GB" dirty="0">
                <a:solidFill>
                  <a:srgbClr val="C00000"/>
                </a:solidFill>
              </a:rPr>
              <a:t>.. </a:t>
            </a:r>
            <a:r>
              <a:rPr lang="en-GB" dirty="0" smtClean="0">
                <a:solidFill>
                  <a:srgbClr val="C00000"/>
                </a:solidFill>
              </a:rPr>
              <a:t>...</a:t>
            </a:r>
            <a:endParaRPr lang="en-GB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default:</a:t>
            </a:r>
            <a:endParaRPr lang="en-GB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accent1"/>
                </a:solidFill>
              </a:rPr>
              <a:t>// statements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}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300"/>
            <a:ext cx="5244548" cy="65757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900" dirty="0"/>
              <a:t>class </a:t>
            </a:r>
            <a:r>
              <a:rPr lang="en-GB" sz="2900" b="1" dirty="0"/>
              <a:t>Day</a:t>
            </a:r>
            <a:r>
              <a:rPr lang="en-GB" sz="2900" dirty="0"/>
              <a:t> {</a:t>
            </a:r>
            <a:endParaRPr lang="en-GB" sz="2900" dirty="0"/>
          </a:p>
          <a:p>
            <a:pPr marL="0" indent="0">
              <a:buNone/>
            </a:pPr>
            <a:r>
              <a:rPr lang="en-GB" sz="2900" dirty="0"/>
              <a:t>public static void main(String[] </a:t>
            </a:r>
            <a:r>
              <a:rPr lang="en-GB" sz="2900" dirty="0" err="1"/>
              <a:t>args</a:t>
            </a:r>
            <a:r>
              <a:rPr lang="en-GB" sz="2900" dirty="0"/>
              <a:t>) {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 err="1"/>
              <a:t>int</a:t>
            </a:r>
            <a:r>
              <a:rPr lang="en-GB" sz="2900" dirty="0"/>
              <a:t> week = 4;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String day;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switch (week) {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case 1:</a:t>
            </a:r>
            <a:endParaRPr lang="en-GB" sz="2900" dirty="0"/>
          </a:p>
          <a:p>
            <a:pPr marL="914400" lvl="2" indent="0">
              <a:buNone/>
            </a:pPr>
            <a:r>
              <a:rPr lang="en-GB" sz="2900" dirty="0"/>
              <a:t>day = "Sunday";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break;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case 2:</a:t>
            </a:r>
            <a:endParaRPr lang="en-GB" sz="2900" dirty="0"/>
          </a:p>
          <a:p>
            <a:pPr marL="914400" lvl="2" indent="0">
              <a:buNone/>
            </a:pPr>
            <a:r>
              <a:rPr lang="en-GB" sz="2900" dirty="0"/>
              <a:t>day = "Monday";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break;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case 3:</a:t>
            </a:r>
            <a:endParaRPr lang="en-GB" sz="2900" dirty="0"/>
          </a:p>
          <a:p>
            <a:pPr marL="914400" lvl="2" indent="0">
              <a:buNone/>
            </a:pPr>
            <a:r>
              <a:rPr lang="en-GB" sz="2900" dirty="0"/>
              <a:t>day = "Tuesday";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break;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case 4:</a:t>
            </a:r>
            <a:endParaRPr lang="en-GB" sz="2900" dirty="0"/>
          </a:p>
          <a:p>
            <a:pPr marL="914400" lvl="2" indent="0">
              <a:buNone/>
            </a:pPr>
            <a:r>
              <a:rPr lang="en-GB" sz="2900" dirty="0"/>
              <a:t>day = "Wednesday";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break;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 smtClean="0"/>
              <a:t>default</a:t>
            </a:r>
            <a:r>
              <a:rPr lang="en-GB" sz="2900" dirty="0"/>
              <a:t>: </a:t>
            </a:r>
            <a:endParaRPr lang="en-GB" sz="2900" dirty="0"/>
          </a:p>
          <a:p>
            <a:pPr marL="914400" lvl="2" indent="0">
              <a:buNone/>
            </a:pPr>
            <a:r>
              <a:rPr lang="en-GB" sz="2900" dirty="0"/>
              <a:t>day = "Invalid day";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break;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}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 err="1"/>
              <a:t>System.out.println</a:t>
            </a:r>
            <a:r>
              <a:rPr lang="en-GB" sz="2900" dirty="0"/>
              <a:t>(day);</a:t>
            </a:r>
            <a:endParaRPr lang="en-GB" sz="2900" dirty="0"/>
          </a:p>
          <a:p>
            <a:pPr marL="457200" lvl="1" indent="0">
              <a:buNone/>
            </a:pPr>
            <a:r>
              <a:rPr lang="en-GB" sz="2900" dirty="0"/>
              <a:t>}</a:t>
            </a:r>
            <a:endParaRPr lang="en-GB" sz="2900" dirty="0"/>
          </a:p>
          <a:p>
            <a:pPr marL="0" indent="0">
              <a:buNone/>
            </a:pPr>
            <a:r>
              <a:rPr lang="en-GB" sz="2900" dirty="0"/>
              <a:t>}</a:t>
            </a:r>
            <a:endParaRPr lang="en-GB" sz="2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1617" y="2067339"/>
            <a:ext cx="2332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sz="2000" dirty="0"/>
              <a:t>Wednesday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Looping statements are the statements which executes a block of code repeatedly until some condition meet to the criteria. </a:t>
            </a:r>
            <a:endParaRPr lang="en-GB" dirty="0" smtClean="0"/>
          </a:p>
          <a:p>
            <a:r>
              <a:rPr lang="en-GB" dirty="0" smtClean="0"/>
              <a:t>Loops </a:t>
            </a:r>
            <a:r>
              <a:rPr lang="en-GB" dirty="0"/>
              <a:t>can be considered as repeating if statements. </a:t>
            </a:r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are </a:t>
            </a:r>
            <a:r>
              <a:rPr lang="en-GB" dirty="0" smtClean="0"/>
              <a:t>4 </a:t>
            </a:r>
            <a:r>
              <a:rPr lang="en-GB" dirty="0"/>
              <a:t>types of loops available in Java</a:t>
            </a:r>
            <a:r>
              <a:rPr lang="en-GB" dirty="0" smtClean="0"/>
              <a:t>.</a:t>
            </a:r>
            <a:endParaRPr lang="en-GB" dirty="0" smtClean="0"/>
          </a:p>
          <a:p>
            <a:pPr marL="914400" lvl="1" indent="-344805">
              <a:buFont typeface="+mj-lt"/>
              <a:buAutoNum type="arabicPeriod"/>
            </a:pPr>
            <a:r>
              <a:rPr lang="en-US" sz="2800" b="1" dirty="0"/>
              <a:t>While</a:t>
            </a:r>
            <a:endParaRPr lang="en-US" sz="2800" b="1" dirty="0"/>
          </a:p>
          <a:p>
            <a:pPr marL="914400" lvl="1" indent="-344805">
              <a:buFont typeface="+mj-lt"/>
              <a:buAutoNum type="arabicPeriod"/>
            </a:pPr>
            <a:r>
              <a:rPr lang="en-US" sz="2800" b="1" dirty="0"/>
              <a:t>Do…while</a:t>
            </a:r>
            <a:endParaRPr lang="en-US" sz="2800" b="1" dirty="0"/>
          </a:p>
          <a:p>
            <a:pPr marL="914400" lvl="1" indent="-344805">
              <a:buFont typeface="+mj-lt"/>
              <a:buAutoNum type="arabicPeriod"/>
            </a:pPr>
            <a:r>
              <a:rPr lang="en-US" sz="2800" b="1" dirty="0"/>
              <a:t>For </a:t>
            </a:r>
            <a:endParaRPr lang="en-US" sz="2800" b="1" dirty="0" smtClean="0"/>
          </a:p>
          <a:p>
            <a:pPr marL="914400" lvl="1" indent="-344805">
              <a:buFont typeface="+mj-lt"/>
              <a:buAutoNum type="arabicPeriod"/>
            </a:pPr>
            <a:r>
              <a:rPr lang="en-US" sz="2800" b="1" dirty="0" smtClean="0"/>
              <a:t>For-Each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While Loop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While loops are simplest kind of loop. It checks and evaluates the condition and if it is true then executes the body of loop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is repeated until the condition becomes false. </a:t>
            </a:r>
            <a:endParaRPr lang="en-GB" dirty="0" smtClean="0"/>
          </a:p>
          <a:p>
            <a:r>
              <a:rPr lang="en-GB" dirty="0" smtClean="0"/>
              <a:t>Condition </a:t>
            </a:r>
            <a:r>
              <a:rPr lang="en-GB" dirty="0"/>
              <a:t>in while loop must be given as a Boolean expression. 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b="1" dirty="0" err="1"/>
              <a:t>int</a:t>
            </a:r>
            <a:r>
              <a:rPr lang="en-GB" dirty="0"/>
              <a:t> or </a:t>
            </a:r>
            <a:r>
              <a:rPr lang="en-GB" b="1" dirty="0" smtClean="0"/>
              <a:t>string</a:t>
            </a:r>
            <a:r>
              <a:rPr lang="en-GB" dirty="0" smtClean="0"/>
              <a:t> </a:t>
            </a:r>
            <a:r>
              <a:rPr lang="en-GB" dirty="0"/>
              <a:t>is used instead, compile will give the error</a:t>
            </a:r>
            <a:r>
              <a:rPr lang="en-GB" dirty="0" smtClean="0"/>
              <a:t>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Syntax: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C00000"/>
                </a:solidFill>
              </a:rPr>
              <a:t>while (condition) { 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statement1</a:t>
            </a:r>
            <a:r>
              <a:rPr lang="en-US" altLang="en-US" dirty="0">
                <a:solidFill>
                  <a:srgbClr val="C00000"/>
                </a:solidFill>
              </a:rPr>
              <a:t>; 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} </a:t>
            </a:r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4719"/>
            <a:ext cx="6185452" cy="4999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/>
              <a:t>class </a:t>
            </a:r>
            <a:r>
              <a:rPr lang="en-US" altLang="en-US" b="1" dirty="0" err="1"/>
              <a:t>whileLoopTest</a:t>
            </a:r>
            <a:r>
              <a:rPr lang="en-US" altLang="en-US" dirty="0"/>
              <a:t> </a:t>
            </a:r>
            <a:r>
              <a:rPr lang="en-US" altLang="en-US" dirty="0" smtClean="0"/>
              <a:t>{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sz="2800" dirty="0" smtClean="0"/>
              <a:t>public </a:t>
            </a:r>
            <a:r>
              <a:rPr lang="en-US" altLang="en-US" sz="2800" dirty="0"/>
              <a:t>static void main(String </a:t>
            </a:r>
            <a:r>
              <a:rPr lang="en-US" altLang="en-US" sz="2800" dirty="0" err="1"/>
              <a:t>args</a:t>
            </a:r>
            <a:r>
              <a:rPr lang="en-US" altLang="en-US" sz="2800" dirty="0" smtClean="0"/>
              <a:t>[]){ </a:t>
            </a:r>
            <a:endParaRPr lang="en-US" altLang="en-US" sz="2800" dirty="0" smtClean="0"/>
          </a:p>
          <a:p>
            <a:pPr marL="457200" lvl="1" indent="0">
              <a:buNone/>
            </a:pP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j = 1;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smtClean="0"/>
              <a:t>while </a:t>
            </a:r>
            <a:r>
              <a:rPr lang="en-US" altLang="en-US" sz="2800" dirty="0"/>
              <a:t>(j &lt;= 10) {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err="1" smtClean="0"/>
              <a:t>System.out.println</a:t>
            </a:r>
            <a:r>
              <a:rPr lang="en-US" altLang="en-US" sz="2800" dirty="0" smtClean="0"/>
              <a:t>(j</a:t>
            </a:r>
            <a:r>
              <a:rPr lang="en-US" altLang="en-US" sz="2800" dirty="0"/>
              <a:t>);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smtClean="0"/>
              <a:t>j </a:t>
            </a:r>
            <a:r>
              <a:rPr lang="en-US" altLang="en-US" sz="2800" dirty="0"/>
              <a:t>= j+2;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smtClean="0"/>
              <a:t>} </a:t>
            </a:r>
            <a:endParaRPr lang="en-US" altLang="en-US" sz="2800" dirty="0" smtClean="0"/>
          </a:p>
          <a:p>
            <a:pPr marL="457200" lvl="1" indent="0">
              <a:buNone/>
            </a:pPr>
            <a:r>
              <a:rPr lang="en-US" altLang="en-US" sz="2800" dirty="0" smtClean="0"/>
              <a:t>}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dirty="0" smtClean="0"/>
              <a:t>} 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086600" y="2727861"/>
            <a:ext cx="1524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Output:</a:t>
            </a:r>
            <a:endParaRPr kumimoji="0" lang="en-US" alt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7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9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Do…while Loop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Do…while works same as while loop. It has only one difference that in </a:t>
            </a:r>
            <a:r>
              <a:rPr lang="en-GB" b="1" dirty="0"/>
              <a:t>do…while</a:t>
            </a:r>
            <a:r>
              <a:rPr lang="en-GB" dirty="0"/>
              <a:t>, condition is checked after the execution of the loop body. </a:t>
            </a:r>
            <a:endParaRPr lang="en-GB" dirty="0" smtClean="0"/>
          </a:p>
          <a:p>
            <a:r>
              <a:rPr lang="en-GB" dirty="0" smtClean="0"/>
              <a:t>That </a:t>
            </a:r>
            <a:r>
              <a:rPr lang="en-GB" dirty="0"/>
              <a:t>is why this loop is considered as exit control loop.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b="1" dirty="0"/>
              <a:t>do…while</a:t>
            </a:r>
            <a:r>
              <a:rPr lang="en-GB" dirty="0"/>
              <a:t> loop, body of loop will be executed at least once before checking the condition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Syntax</a:t>
            </a:r>
            <a:r>
              <a:rPr lang="en-GB" b="1" dirty="0" smtClean="0"/>
              <a:t>:</a:t>
            </a:r>
            <a:endParaRPr lang="en-GB" b="1" dirty="0" smtClean="0"/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do{ </a:t>
            </a:r>
            <a:endParaRPr lang="en-US" altLang="en-US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statement1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; </a:t>
            </a:r>
            <a:endParaRPr lang="en-US" altLang="en-US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}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while(condition);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452" y="897972"/>
            <a:ext cx="651675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/>
              <a:t>class </a:t>
            </a:r>
            <a:r>
              <a:rPr lang="en-US" altLang="en-US" b="1" dirty="0" err="1"/>
              <a:t>dowhileLoopTest</a:t>
            </a:r>
            <a:r>
              <a:rPr lang="en-US" altLang="en-US" dirty="0"/>
              <a:t> {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sz="2800" dirty="0" smtClean="0"/>
              <a:t>public </a:t>
            </a:r>
            <a:r>
              <a:rPr lang="en-US" altLang="en-US" sz="2800" dirty="0"/>
              <a:t>static void main(String </a:t>
            </a:r>
            <a:r>
              <a:rPr lang="en-US" altLang="en-US" sz="2800" dirty="0" err="1"/>
              <a:t>args</a:t>
            </a:r>
            <a:r>
              <a:rPr lang="en-US" altLang="en-US" sz="2800" dirty="0"/>
              <a:t>[]) {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j = 10;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smtClean="0"/>
              <a:t>do </a:t>
            </a:r>
            <a:r>
              <a:rPr lang="en-US" altLang="en-US" sz="2800" dirty="0"/>
              <a:t>{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err="1" smtClean="0"/>
              <a:t>System.out.println</a:t>
            </a:r>
            <a:r>
              <a:rPr lang="en-US" altLang="en-US" sz="2800" dirty="0" smtClean="0"/>
              <a:t>(j</a:t>
            </a:r>
            <a:r>
              <a:rPr lang="en-US" altLang="en-US" sz="2800" dirty="0"/>
              <a:t>);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smtClean="0"/>
              <a:t>j </a:t>
            </a:r>
            <a:r>
              <a:rPr lang="en-US" altLang="en-US" sz="2800" dirty="0"/>
              <a:t>= j+1; </a:t>
            </a:r>
            <a:endParaRPr lang="en-US" altLang="en-US" sz="2800" dirty="0" smtClean="0"/>
          </a:p>
          <a:p>
            <a:pPr marL="914400" lvl="2" indent="0">
              <a:buNone/>
            </a:pPr>
            <a:r>
              <a:rPr lang="en-US" altLang="en-US" sz="2800" dirty="0" smtClean="0"/>
              <a:t>} </a:t>
            </a:r>
            <a:r>
              <a:rPr lang="en-US" altLang="en-US" sz="2800" dirty="0"/>
              <a:t>while (j &lt;= 10) </a:t>
            </a:r>
            <a:endParaRPr lang="en-US" altLang="en-US" sz="2800" dirty="0" smtClean="0"/>
          </a:p>
          <a:p>
            <a:pPr marL="457200" lvl="1" indent="0">
              <a:buNone/>
            </a:pPr>
            <a:r>
              <a:rPr lang="en-US" altLang="en-US" sz="2800" dirty="0" smtClean="0"/>
              <a:t>}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dirty="0" smtClean="0"/>
              <a:t>} 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8209" y="2427310"/>
            <a:ext cx="18685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Output:</a:t>
            </a:r>
            <a:endParaRPr lang="en-US" sz="3200" u="sng" dirty="0"/>
          </a:p>
          <a:p>
            <a:r>
              <a:rPr lang="en-US" sz="3200" dirty="0"/>
              <a:t>10</a:t>
            </a:r>
            <a:endParaRPr lang="en-US" sz="32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For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the most common and widely used loop in Java.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the easiest way to construct a loop structure in code as initialization of a variable, a condition and increment/decrement are declared only in a single line of code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easy to debug structure in Java.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Syntax:</a:t>
            </a:r>
            <a:endParaRPr lang="en-GB" dirty="0"/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for (initialization; condition; increment/decrement) </a:t>
            </a:r>
            <a:r>
              <a:rPr lang="en-US" altLang="en-US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statement; </a:t>
            </a:r>
            <a:endParaRPr lang="en-US" altLang="en-US" dirty="0" smtClean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}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5207"/>
            <a:ext cx="70733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class </a:t>
            </a:r>
            <a:r>
              <a:rPr lang="en-US" altLang="en-US" sz="3200" b="1" dirty="0" err="1"/>
              <a:t>forLoopTest</a:t>
            </a:r>
            <a:r>
              <a:rPr lang="en-US" altLang="en-US" sz="3200" dirty="0"/>
              <a:t> { </a:t>
            </a:r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public </a:t>
            </a:r>
            <a:r>
              <a:rPr lang="en-US" altLang="en-US" sz="3200" dirty="0"/>
              <a:t>static void main(String </a:t>
            </a:r>
            <a:r>
              <a:rPr lang="en-US" altLang="en-US" sz="3200" dirty="0" err="1"/>
              <a:t>args</a:t>
            </a:r>
            <a:r>
              <a:rPr lang="en-US" altLang="en-US" sz="3200" dirty="0"/>
              <a:t>[]) { </a:t>
            </a:r>
            <a:endParaRPr lang="en-US" altLang="en-US" sz="3200" dirty="0" smtClean="0"/>
          </a:p>
          <a:p>
            <a:pPr marL="914400" lvl="2" indent="0">
              <a:buNone/>
            </a:pPr>
            <a:r>
              <a:rPr lang="en-US" altLang="en-US" sz="3200" dirty="0" smtClean="0"/>
              <a:t>for </a:t>
            </a:r>
            <a:r>
              <a:rPr lang="en-US" altLang="en-US" sz="3200" dirty="0"/>
              <a:t>(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 j = 1; j &lt;= 5; </a:t>
            </a:r>
            <a:r>
              <a:rPr lang="en-US" altLang="en-US" sz="3200" dirty="0" err="1"/>
              <a:t>j++</a:t>
            </a:r>
            <a:r>
              <a:rPr lang="en-US" altLang="en-US" sz="3200" dirty="0"/>
              <a:t>) </a:t>
            </a:r>
            <a:endParaRPr lang="en-US" altLang="en-US" sz="3200" dirty="0" smtClean="0"/>
          </a:p>
          <a:p>
            <a:pPr marL="914400" lvl="2" indent="0">
              <a:buNone/>
            </a:pPr>
            <a:r>
              <a:rPr lang="en-US" altLang="en-US" sz="3200" dirty="0" err="1" smtClean="0"/>
              <a:t>System.out.println</a:t>
            </a:r>
            <a:r>
              <a:rPr lang="en-US" altLang="en-US" sz="3200" dirty="0" smtClean="0"/>
              <a:t>(j</a:t>
            </a:r>
            <a:r>
              <a:rPr lang="en-US" altLang="en-US" sz="3200" dirty="0"/>
              <a:t>); </a:t>
            </a:r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} </a:t>
            </a:r>
            <a:endParaRPr lang="en-US" altLang="en-US" sz="3200" dirty="0" smtClean="0"/>
          </a:p>
          <a:p>
            <a:pPr marL="0" indent="0">
              <a:buNone/>
            </a:pPr>
            <a:r>
              <a:rPr lang="en-US" altLang="en-US" sz="3200" dirty="0" smtClean="0"/>
              <a:t>} </a:t>
            </a:r>
            <a:endParaRPr lang="en-US" alt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74295" y="2980876"/>
            <a:ext cx="20888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Output:</a:t>
            </a:r>
            <a:endParaRPr kumimoji="0" lang="en-US" altLang="en-US" sz="2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 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 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 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 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 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For-Each Loop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65" y="1142767"/>
            <a:ext cx="10515600" cy="1712705"/>
          </a:xfrm>
        </p:spPr>
        <p:txBody>
          <a:bodyPr/>
          <a:lstStyle/>
          <a:p>
            <a:r>
              <a:rPr lang="en-GB" dirty="0"/>
              <a:t>For-Each loop is used to traverse through elements in an array.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easier to use because we don’t have to increment the value.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returns the elements from the array or collection one by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146302"/>
            <a:ext cx="593366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foreachDemo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public static void main(String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[]){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a[] = {10,15,20,25,30};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: a) 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01935" y="4039254"/>
            <a:ext cx="11849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10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15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20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25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41446</Words>
  <Application>WPS Presentation</Application>
  <PresentationFormat>Widescreen</PresentationFormat>
  <Paragraphs>1559</Paragraphs>
  <Slides>105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6" baseType="lpstr">
      <vt:lpstr>Arial</vt:lpstr>
      <vt:lpstr>SimSun</vt:lpstr>
      <vt:lpstr>Wingdings</vt:lpstr>
      <vt:lpstr>Arial Unicode MS</vt:lpstr>
      <vt:lpstr>Calibri</vt:lpstr>
      <vt:lpstr>Trebuchet MS</vt:lpstr>
      <vt:lpstr>Microsoft YaHei</vt:lpstr>
      <vt:lpstr>文泉驿微米黑</vt:lpstr>
      <vt:lpstr>Arial Unicode MS</vt:lpstr>
      <vt:lpstr>Calibri Light</vt:lpstr>
      <vt:lpstr>Office Theme</vt:lpstr>
      <vt:lpstr>Tokens, Expressions and Control Structures</vt:lpstr>
      <vt:lpstr>Content</vt:lpstr>
      <vt:lpstr>Data Types</vt:lpstr>
      <vt:lpstr>Where is Data Types ?</vt:lpstr>
      <vt:lpstr>1. Boolean Data Type</vt:lpstr>
      <vt:lpstr>Java program to demonstrate boolean data type </vt:lpstr>
      <vt:lpstr>2. Byte Data Type</vt:lpstr>
      <vt:lpstr>3. Short Data Type</vt:lpstr>
      <vt:lpstr>4. Integer Data Type</vt:lpstr>
      <vt:lpstr>5. Long Data Type</vt:lpstr>
      <vt:lpstr>6. Float Data Type</vt:lpstr>
      <vt:lpstr>7. Double Data Type</vt:lpstr>
      <vt:lpstr>8. Character Data Type</vt:lpstr>
      <vt:lpstr>PowerPoint 演示文稿</vt:lpstr>
      <vt:lpstr>Output</vt:lpstr>
      <vt:lpstr>User Define/Non-primitive Data Types</vt:lpstr>
      <vt:lpstr>String</vt:lpstr>
      <vt:lpstr>Class</vt:lpstr>
      <vt:lpstr>Object</vt:lpstr>
      <vt:lpstr>Interface</vt:lpstr>
      <vt:lpstr>Array</vt:lpstr>
      <vt:lpstr>Declaration Statement in Java </vt:lpstr>
      <vt:lpstr>Examples of Declarations in Java</vt:lpstr>
      <vt:lpstr>Constants in Java</vt:lpstr>
      <vt:lpstr>Final Modifier</vt:lpstr>
      <vt:lpstr>Identifiers in Java</vt:lpstr>
      <vt:lpstr>Static Modifier </vt:lpstr>
      <vt:lpstr>Rules for Identifiers in Java</vt:lpstr>
      <vt:lpstr>Examples of identifiers</vt:lpstr>
      <vt:lpstr>Literal in Java</vt:lpstr>
      <vt:lpstr>1. Integral Literals</vt:lpstr>
      <vt:lpstr>2. Floating-Point Literals</vt:lpstr>
      <vt:lpstr>3. Character Literal </vt:lpstr>
      <vt:lpstr>PowerPoint 演示文稿</vt:lpstr>
      <vt:lpstr>4. String Literals</vt:lpstr>
      <vt:lpstr>5. Boolean Literals</vt:lpstr>
      <vt:lpstr>Type Conversion and Casting </vt:lpstr>
      <vt:lpstr>1. Automatic Type Conversion</vt:lpstr>
      <vt:lpstr>Example of Automatic Type Conversion</vt:lpstr>
      <vt:lpstr>2. Explicit Type Conversion</vt:lpstr>
      <vt:lpstr>Example of Explicit Type Conversion</vt:lpstr>
      <vt:lpstr>Variables in Java</vt:lpstr>
      <vt:lpstr>How to declare variables?</vt:lpstr>
      <vt:lpstr>Examples:</vt:lpstr>
      <vt:lpstr>Types of Variables</vt:lpstr>
      <vt:lpstr>1. Local Variables: </vt:lpstr>
      <vt:lpstr>Program of Local Variables</vt:lpstr>
      <vt:lpstr>PowerPoint 演示文稿</vt:lpstr>
      <vt:lpstr>2. Instance Variables: </vt:lpstr>
      <vt:lpstr>Program of Instance Variables</vt:lpstr>
      <vt:lpstr>3. Static Variables</vt:lpstr>
      <vt:lpstr>Program of Static Variables</vt:lpstr>
      <vt:lpstr>Default Variable Initializations</vt:lpstr>
      <vt:lpstr>PowerPoint 演示文稿</vt:lpstr>
      <vt:lpstr>PowerPoint 演示文稿</vt:lpstr>
      <vt:lpstr>Command Line arguments in Java</vt:lpstr>
      <vt:lpstr>Example of Command Line arguments</vt:lpstr>
      <vt:lpstr>Garbage Collection</vt:lpstr>
      <vt:lpstr>Garbage Collection</vt:lpstr>
      <vt:lpstr>Disadvantage of Garbage Collection</vt:lpstr>
      <vt:lpstr>When Does Garbage Collector Run</vt:lpstr>
      <vt:lpstr>Detecting Garbage Objects</vt:lpstr>
      <vt:lpstr>Operators in Java</vt:lpstr>
      <vt:lpstr>1. Arithmetic Operators</vt:lpstr>
      <vt:lpstr>PowerPoint 演示文稿</vt:lpstr>
      <vt:lpstr>2. Bitwise Operators</vt:lpstr>
      <vt:lpstr>PowerPoint 演示文稿</vt:lpstr>
      <vt:lpstr>3. Relational Operators</vt:lpstr>
      <vt:lpstr>PowerPoint 演示文稿</vt:lpstr>
      <vt:lpstr>4. Logical Operators</vt:lpstr>
      <vt:lpstr>PowerPoint 演示文稿</vt:lpstr>
      <vt:lpstr>5. Assignment Operator</vt:lpstr>
      <vt:lpstr>PowerPoint 演示文稿</vt:lpstr>
      <vt:lpstr>6. Conditional Operators</vt:lpstr>
      <vt:lpstr>PowerPoint 演示文稿</vt:lpstr>
      <vt:lpstr>7. Shift Operators</vt:lpstr>
      <vt:lpstr>PowerPoint 演示文稿</vt:lpstr>
      <vt:lpstr>8. Increment and Decrement Operators</vt:lpstr>
      <vt:lpstr>PowerPoint 演示文稿</vt:lpstr>
      <vt:lpstr>Control Statements in Java</vt:lpstr>
      <vt:lpstr>There are three kinds of control structures:</vt:lpstr>
      <vt:lpstr>if Statement</vt:lpstr>
      <vt:lpstr>PowerPoint 演示文稿</vt:lpstr>
      <vt:lpstr>if…else Statement</vt:lpstr>
      <vt:lpstr>PowerPoint 演示文稿</vt:lpstr>
      <vt:lpstr>Nested if statement</vt:lpstr>
      <vt:lpstr>PowerPoint 演示文稿</vt:lpstr>
      <vt:lpstr>if...else if…else statement</vt:lpstr>
      <vt:lpstr>PowerPoint 演示文稿</vt:lpstr>
      <vt:lpstr>Switch Statement</vt:lpstr>
      <vt:lpstr>PowerPoint 演示文稿</vt:lpstr>
      <vt:lpstr>Looping Statements</vt:lpstr>
      <vt:lpstr>1. While Loop</vt:lpstr>
      <vt:lpstr>PowerPoint 演示文稿</vt:lpstr>
      <vt:lpstr>2. Do…while Loop</vt:lpstr>
      <vt:lpstr>PowerPoint 演示文稿</vt:lpstr>
      <vt:lpstr>3. For Loop</vt:lpstr>
      <vt:lpstr>PowerPoint 演示文稿</vt:lpstr>
      <vt:lpstr>4. For-Each Loop</vt:lpstr>
      <vt:lpstr>Branching Statements</vt:lpstr>
      <vt:lpstr>1. Break</vt:lpstr>
      <vt:lpstr>PowerPoint 演示文稿</vt:lpstr>
      <vt:lpstr>2. Continue</vt:lpstr>
      <vt:lpstr>3. Return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shah</dc:creator>
  <cp:lastModifiedBy>suman</cp:lastModifiedBy>
  <cp:revision>238</cp:revision>
  <dcterms:created xsi:type="dcterms:W3CDTF">2022-08-16T02:10:51Z</dcterms:created>
  <dcterms:modified xsi:type="dcterms:W3CDTF">2022-08-16T02:10:51Z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0x010100CE5A3AA27A710F4FB0ACC4A0987CBA4E</vt:lpwstr>
  </property>
  <property fmtid="{D5CDD505-2E9C-101B-9397-08002B2CF9AE}" pid="3" name="ICV">
    <vt:lpwstr/>
  </property>
  <property fmtid="{D5CDD505-2E9C-101B-9397-08002B2CF9AE}" pid="4" name="KSOProductBuildVer">
    <vt:lpwstr>1033-11.1.0.11664</vt:lpwstr>
  </property>
</Properties>
</file>