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8"/>
  </p:notesMasterIdLst>
  <p:sldIdLst>
    <p:sldId id="256" r:id="rId5"/>
    <p:sldId id="295" r:id="rId6"/>
    <p:sldId id="296" r:id="rId7"/>
    <p:sldId id="297" r:id="rId8"/>
    <p:sldId id="298" r:id="rId9"/>
    <p:sldId id="299" r:id="rId10"/>
    <p:sldId id="300" r:id="rId11"/>
    <p:sldId id="301" r:id="rId12"/>
    <p:sldId id="303" r:id="rId13"/>
    <p:sldId id="304" r:id="rId14"/>
    <p:sldId id="305" r:id="rId15"/>
    <p:sldId id="306"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257" r:id="rId41"/>
    <p:sldId id="293" r:id="rId42"/>
    <p:sldId id="264" r:id="rId43"/>
    <p:sldId id="258" r:id="rId44"/>
    <p:sldId id="260" r:id="rId45"/>
    <p:sldId id="261" r:id="rId46"/>
    <p:sldId id="265" r:id="rId47"/>
    <p:sldId id="266" r:id="rId48"/>
    <p:sldId id="259" r:id="rId49"/>
    <p:sldId id="262" r:id="rId50"/>
    <p:sldId id="263"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 id="290" r:id="rId74"/>
    <p:sldId id="289" r:id="rId75"/>
    <p:sldId id="291" r:id="rId76"/>
    <p:sldId id="29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523" autoAdjust="0"/>
  </p:normalViewPr>
  <p:slideViewPr>
    <p:cSldViewPr snapToGrid="0">
      <p:cViewPr>
        <p:scale>
          <a:sx n="68" d="100"/>
          <a:sy n="68" d="100"/>
        </p:scale>
        <p:origin x="224" y="76"/>
      </p:cViewPr>
      <p:guideLst/>
    </p:cSldViewPr>
  </p:slideViewPr>
  <p:outlineViewPr>
    <p:cViewPr>
      <p:scale>
        <a:sx n="33" d="100"/>
        <a:sy n="33" d="100"/>
      </p:scale>
      <p:origin x="0" y="-257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25EA3-C2A0-4B82-9255-FBE1DC827744}"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03207-04FD-486B-B7CB-3DDD597CA4A1}" type="slidenum">
              <a:rPr lang="en-US" smtClean="0"/>
              <a:t>‹#›</a:t>
            </a:fld>
            <a:endParaRPr lang="en-US"/>
          </a:p>
        </p:txBody>
      </p:sp>
    </p:spTree>
    <p:extLst>
      <p:ext uri="{BB962C8B-B14F-4D97-AF65-F5344CB8AC3E}">
        <p14:creationId xmlns:p14="http://schemas.microsoft.com/office/powerpoint/2010/main" val="799702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11</a:t>
            </a:fld>
            <a:endParaRPr lang="en-US" dirty="0"/>
          </a:p>
        </p:txBody>
      </p:sp>
    </p:spTree>
    <p:extLst>
      <p:ext uri="{BB962C8B-B14F-4D97-AF65-F5344CB8AC3E}">
        <p14:creationId xmlns:p14="http://schemas.microsoft.com/office/powerpoint/2010/main" val="2290576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23</a:t>
            </a:fld>
            <a:endParaRPr lang="en-US" dirty="0"/>
          </a:p>
        </p:txBody>
      </p:sp>
    </p:spTree>
    <p:extLst>
      <p:ext uri="{BB962C8B-B14F-4D97-AF65-F5344CB8AC3E}">
        <p14:creationId xmlns:p14="http://schemas.microsoft.com/office/powerpoint/2010/main" val="168025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33</a:t>
            </a:fld>
            <a:endParaRPr lang="en-US" dirty="0"/>
          </a:p>
        </p:txBody>
      </p:sp>
    </p:spTree>
    <p:extLst>
      <p:ext uri="{BB962C8B-B14F-4D97-AF65-F5344CB8AC3E}">
        <p14:creationId xmlns:p14="http://schemas.microsoft.com/office/powerpoint/2010/main" val="202851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EB065-DA6C-4FBB-AED7-6F1313B03F4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379661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EB065-DA6C-4FBB-AED7-6F1313B03F4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425724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EB065-DA6C-4FBB-AED7-6F1313B03F4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277850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EB065-DA6C-4FBB-AED7-6F1313B03F4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368611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B065-DA6C-4FBB-AED7-6F1313B03F4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199108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EB065-DA6C-4FBB-AED7-6F1313B03F45}"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291207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EB065-DA6C-4FBB-AED7-6F1313B03F45}"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216751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EB065-DA6C-4FBB-AED7-6F1313B03F45}"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347544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EB065-DA6C-4FBB-AED7-6F1313B03F45}"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242867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EB065-DA6C-4FBB-AED7-6F1313B03F45}"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15680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EB065-DA6C-4FBB-AED7-6F1313B03F45}"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86FCD-0D2F-4333-B34D-CCEA59F8DD15}" type="slidenum">
              <a:rPr lang="en-US" smtClean="0"/>
              <a:t>‹#›</a:t>
            </a:fld>
            <a:endParaRPr lang="en-US"/>
          </a:p>
        </p:txBody>
      </p:sp>
    </p:spTree>
    <p:extLst>
      <p:ext uri="{BB962C8B-B14F-4D97-AF65-F5344CB8AC3E}">
        <p14:creationId xmlns:p14="http://schemas.microsoft.com/office/powerpoint/2010/main" val="165830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EB065-DA6C-4FBB-AED7-6F1313B03F45}" type="datetimeFigureOut">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86FCD-0D2F-4333-B34D-CCEA59F8DD15}" type="slidenum">
              <a:rPr lang="en-US" smtClean="0"/>
              <a:t>‹#›</a:t>
            </a:fld>
            <a:endParaRPr lang="en-US"/>
          </a:p>
        </p:txBody>
      </p:sp>
    </p:spTree>
    <p:extLst>
      <p:ext uri="{BB962C8B-B14F-4D97-AF65-F5344CB8AC3E}">
        <p14:creationId xmlns:p14="http://schemas.microsoft.com/office/powerpoint/2010/main" val="9290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wmf"/><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a:effectLst>
                  <a:outerShdw blurRad="38100" dist="38100" dir="2700000" algn="tl">
                    <a:srgbClr val="000000">
                      <a:alpha val="43137"/>
                    </a:srgbClr>
                  </a:outerShdw>
                </a:effectLst>
                <a:latin typeface="+mn-lt"/>
              </a:rPr>
              <a:t>Chapter 3</a:t>
            </a:r>
          </a:p>
        </p:txBody>
      </p:sp>
      <p:sp>
        <p:nvSpPr>
          <p:cNvPr id="3" name="Subtitle 2"/>
          <p:cNvSpPr>
            <a:spLocks noGrp="1"/>
          </p:cNvSpPr>
          <p:nvPr>
            <p:ph type="subTitle" idx="1"/>
          </p:nvPr>
        </p:nvSpPr>
        <p:spPr/>
        <p:txBody>
          <a:bodyPr>
            <a:normAutofit/>
          </a:bodyPr>
          <a:lstStyle/>
          <a:p>
            <a:r>
              <a:rPr lang="en-GB" sz="2800" b="1" dirty="0"/>
              <a:t>Fundamentals of Class, Polymorphism, Method Overloading and Overriding, Access Control/Modifiers, Nested and Inner Class and Recursion </a:t>
            </a:r>
            <a:endParaRPr lang="en-US" sz="2800" b="1" dirty="0"/>
          </a:p>
        </p:txBody>
      </p:sp>
    </p:spTree>
    <p:extLst>
      <p:ext uri="{BB962C8B-B14F-4D97-AF65-F5344CB8AC3E}">
        <p14:creationId xmlns:p14="http://schemas.microsoft.com/office/powerpoint/2010/main" val="214969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Defining The Attributes Of A Class In Java</a:t>
            </a:r>
          </a:p>
        </p:txBody>
      </p:sp>
      <p:sp>
        <p:nvSpPr>
          <p:cNvPr id="23555" name="Content Placeholder 2"/>
          <p:cNvSpPr>
            <a:spLocks noGrp="1"/>
          </p:cNvSpPr>
          <p:nvPr>
            <p:ph idx="1"/>
          </p:nvPr>
        </p:nvSpPr>
        <p:spPr/>
        <p:txBody>
          <a:bodyPr/>
          <a:lstStyle/>
          <a:p>
            <a:r>
              <a:rPr lang="en-US" altLang="en-US" dirty="0"/>
              <a:t>Attributes can be variable or constant (preceded by the ‘</a:t>
            </a:r>
            <a:r>
              <a:rPr lang="en-US" altLang="en-US" dirty="0">
                <a:latin typeface="Consolas" pitchFamily="49" charset="0"/>
                <a:cs typeface="Consolas" pitchFamily="49" charset="0"/>
              </a:rPr>
              <a:t>final</a:t>
            </a:r>
            <a:r>
              <a:rPr lang="en-US" altLang="en-US" dirty="0"/>
              <a:t>’ keyword), for now stick to the former.</a:t>
            </a:r>
          </a:p>
          <a:p>
            <a:r>
              <a:rPr lang="en-CA" altLang="en-US" b="1" dirty="0"/>
              <a:t>Format</a:t>
            </a:r>
            <a:r>
              <a:rPr lang="en-CA" altLang="en-US" dirty="0"/>
              <a:t>:</a:t>
            </a:r>
          </a:p>
          <a:p>
            <a:pPr lvl="1">
              <a:buFont typeface="Times New Roman" pitchFamily="18" charset="0"/>
              <a:buNone/>
            </a:pPr>
            <a:r>
              <a:rPr lang="en-CA" altLang="en-US" sz="1600" dirty="0">
                <a:latin typeface="Consolas" pitchFamily="49" charset="0"/>
                <a:cs typeface="Consolas" pitchFamily="49" charset="0"/>
              </a:rPr>
              <a:t> &lt;</a:t>
            </a:r>
            <a:r>
              <a:rPr lang="en-CA" altLang="en-US" sz="1600" i="1" dirty="0">
                <a:latin typeface="Consolas" pitchFamily="49" charset="0"/>
                <a:cs typeface="Consolas" pitchFamily="49" charset="0"/>
              </a:rPr>
              <a:t>access modifier</a:t>
            </a:r>
            <a:r>
              <a:rPr lang="en-CA" altLang="en-US" sz="1600" dirty="0">
                <a:latin typeface="Consolas" pitchFamily="49" charset="0"/>
                <a:cs typeface="Consolas" pitchFamily="49" charset="0"/>
              </a:rPr>
              <a:t>&gt;</a:t>
            </a:r>
            <a:r>
              <a:rPr lang="en-CA" altLang="en-US" sz="1600" baseline="30000" dirty="0">
                <a:latin typeface="Consolas" pitchFamily="49" charset="0"/>
                <a:cs typeface="Consolas" pitchFamily="49" charset="0"/>
              </a:rPr>
              <a:t>1</a:t>
            </a:r>
            <a:r>
              <a:rPr lang="en-CA" altLang="en-US" sz="1600" dirty="0">
                <a:latin typeface="Consolas" pitchFamily="49" charset="0"/>
                <a:cs typeface="Consolas" pitchFamily="49" charset="0"/>
              </a:rPr>
              <a:t>  &lt;</a:t>
            </a:r>
            <a:r>
              <a:rPr lang="en-CA" altLang="en-US" sz="1600" i="1" dirty="0">
                <a:latin typeface="Consolas" pitchFamily="49" charset="0"/>
                <a:cs typeface="Consolas" pitchFamily="49" charset="0"/>
              </a:rPr>
              <a:t>type of the attribute</a:t>
            </a:r>
            <a:r>
              <a:rPr lang="en-CA" altLang="en-US" sz="1600" dirty="0">
                <a:latin typeface="Consolas" pitchFamily="49" charset="0"/>
                <a:cs typeface="Consolas" pitchFamily="49" charset="0"/>
              </a:rPr>
              <a:t>&gt; &lt;</a:t>
            </a:r>
            <a:r>
              <a:rPr lang="en-CA" altLang="en-US" sz="1600" i="1" dirty="0">
                <a:latin typeface="Consolas" pitchFamily="49" charset="0"/>
                <a:cs typeface="Consolas" pitchFamily="49" charset="0"/>
              </a:rPr>
              <a:t>name of the attribute</a:t>
            </a:r>
            <a:r>
              <a:rPr lang="en-CA" altLang="en-US" sz="1600" dirty="0">
                <a:latin typeface="Consolas" pitchFamily="49" charset="0"/>
                <a:cs typeface="Consolas" pitchFamily="49" charset="0"/>
              </a:rPr>
              <a:t>&gt;;</a:t>
            </a:r>
          </a:p>
          <a:p>
            <a:endParaRPr lang="en-CA" altLang="en-US" sz="1600" dirty="0"/>
          </a:p>
          <a:p>
            <a:r>
              <a:rPr lang="en-CA" altLang="en-US" b="1" dirty="0"/>
              <a:t>Example</a:t>
            </a:r>
            <a:r>
              <a:rPr lang="en-CA" altLang="en-US" dirty="0"/>
              <a:t>:</a:t>
            </a:r>
          </a:p>
          <a:p>
            <a:pPr>
              <a:buFontTx/>
              <a:buNone/>
            </a:pPr>
            <a:r>
              <a:rPr lang="en-CA" altLang="en-US" sz="1600" dirty="0">
                <a:latin typeface="Consolas" pitchFamily="49" charset="0"/>
                <a:cs typeface="Consolas" pitchFamily="49" charset="0"/>
              </a:rPr>
              <a:t>	public class Person</a:t>
            </a:r>
          </a:p>
          <a:p>
            <a:pPr>
              <a:buFontTx/>
              <a:buNone/>
            </a:pPr>
            <a:r>
              <a:rPr lang="en-CA" altLang="en-US" sz="1600" dirty="0">
                <a:latin typeface="Consolas" pitchFamily="49" charset="0"/>
                <a:cs typeface="Consolas" pitchFamily="49" charset="0"/>
              </a:rPr>
              <a:t>  {</a:t>
            </a:r>
          </a:p>
          <a:p>
            <a:pPr lvl="1">
              <a:buFont typeface="Times New Roman" pitchFamily="18" charset="0"/>
              <a:buNone/>
            </a:pPr>
            <a:r>
              <a:rPr lang="en-US" altLang="en-US" sz="1600" dirty="0">
                <a:latin typeface="Consolas" pitchFamily="49" charset="0"/>
                <a:cs typeface="Consolas" pitchFamily="49" charset="0"/>
              </a:rPr>
              <a:t>    private int age;</a:t>
            </a:r>
            <a:endParaRPr lang="en-CA" altLang="en-US" sz="1600" dirty="0">
              <a:latin typeface="Consolas" pitchFamily="49" charset="0"/>
              <a:cs typeface="Consolas" pitchFamily="49" charset="0"/>
            </a:endParaRPr>
          </a:p>
          <a:p>
            <a:pPr>
              <a:buFontTx/>
              <a:buNone/>
            </a:pPr>
            <a:r>
              <a:rPr lang="en-US" altLang="en-US" sz="1600" dirty="0">
                <a:latin typeface="Consolas" pitchFamily="49" charset="0"/>
                <a:cs typeface="Consolas" pitchFamily="49" charset="0"/>
              </a:rPr>
              <a:t>  </a:t>
            </a:r>
            <a:r>
              <a:rPr lang="en-CA" altLang="en-US" sz="1600" dirty="0">
                <a:latin typeface="Consolas" pitchFamily="49" charset="0"/>
                <a:cs typeface="Consolas" pitchFamily="49" charset="0"/>
              </a:rPr>
              <a:t>}</a:t>
            </a:r>
          </a:p>
          <a:p>
            <a:pPr>
              <a:buFontTx/>
              <a:buNone/>
            </a:pPr>
            <a:endParaRPr lang="en-CA" altLang="en-US" sz="1600" dirty="0">
              <a:latin typeface="Times New Roman" pitchFamily="18" charset="0"/>
            </a:endParaRPr>
          </a:p>
          <a:p>
            <a:endParaRPr lang="en-US" altLang="en-US" sz="1800" dirty="0"/>
          </a:p>
        </p:txBody>
      </p:sp>
      <p:sp>
        <p:nvSpPr>
          <p:cNvPr id="23556" name="Text Box 4"/>
          <p:cNvSpPr txBox="1">
            <a:spLocks noChangeArrowheads="1"/>
          </p:cNvSpPr>
          <p:nvPr/>
        </p:nvSpPr>
        <p:spPr bwMode="auto">
          <a:xfrm>
            <a:off x="1905000" y="6019801"/>
            <a:ext cx="78486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1) Although other options may be possible, </a:t>
            </a:r>
            <a:r>
              <a:rPr lang="en-US" altLang="en-US" sz="1400" i="1" dirty="0"/>
              <a:t>attributes are almost always set to private </a:t>
            </a:r>
            <a:r>
              <a:rPr lang="en-US" altLang="en-US" sz="1400" dirty="0"/>
              <a:t>(more on this later).</a:t>
            </a:r>
          </a:p>
        </p:txBody>
      </p:sp>
    </p:spTree>
    <p:extLst>
      <p:ext uri="{BB962C8B-B14F-4D97-AF65-F5344CB8AC3E}">
        <p14:creationId xmlns:p14="http://schemas.microsoft.com/office/powerpoint/2010/main" val="9601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Term: Object State</a:t>
            </a:r>
          </a:p>
        </p:txBody>
      </p:sp>
      <p:sp>
        <p:nvSpPr>
          <p:cNvPr id="3" name="Content Placeholder 2"/>
          <p:cNvSpPr>
            <a:spLocks noGrp="1"/>
          </p:cNvSpPr>
          <p:nvPr>
            <p:ph idx="1"/>
          </p:nvPr>
        </p:nvSpPr>
        <p:spPr>
          <a:xfrm>
            <a:off x="838200" y="1450858"/>
            <a:ext cx="10515600" cy="4351338"/>
          </a:xfrm>
        </p:spPr>
        <p:txBody>
          <a:bodyPr/>
          <a:lstStyle/>
          <a:p>
            <a:r>
              <a:rPr lang="en-US" altLang="en-US" dirty="0"/>
              <a:t>Similar to how two variables can contain different data.</a:t>
            </a:r>
          </a:p>
          <a:p>
            <a:r>
              <a:rPr lang="en-US" altLang="en-US" dirty="0"/>
              <a:t>Attributes: Data that describes each instance or example of a class.</a:t>
            </a:r>
            <a:endParaRPr lang="en-US" dirty="0"/>
          </a:p>
          <a:p>
            <a:r>
              <a:rPr lang="en-US" dirty="0"/>
              <a:t>Different objects have the same attributes but the values of those attributes can vary</a:t>
            </a:r>
          </a:p>
          <a:p>
            <a:pPr lvl="1"/>
            <a:r>
              <a:rPr lang="en-US" dirty="0"/>
              <a:t>Reminder: The class definition specifies the attributes and methods for </a:t>
            </a:r>
            <a:r>
              <a:rPr lang="en-US" i="1" dirty="0"/>
              <a:t>all objects</a:t>
            </a:r>
          </a:p>
          <a:p>
            <a:r>
              <a:rPr lang="en-US" dirty="0"/>
              <a:t>Example: two ‘monster’ objects each have a health attribute but the current value of their health can differ</a:t>
            </a:r>
          </a:p>
          <a:p>
            <a:r>
              <a:rPr lang="en-US" dirty="0"/>
              <a:t>The current value of an object’s attribute’s determines it’s state.</a:t>
            </a:r>
          </a:p>
          <a:p>
            <a:endParaRPr lang="en-US" dirty="0"/>
          </a:p>
        </p:txBody>
      </p:sp>
      <p:grpSp>
        <p:nvGrpSpPr>
          <p:cNvPr id="14" name="Group 13"/>
          <p:cNvGrpSpPr/>
          <p:nvPr/>
        </p:nvGrpSpPr>
        <p:grpSpPr>
          <a:xfrm>
            <a:off x="2265938" y="5513292"/>
            <a:ext cx="5617356" cy="1416976"/>
            <a:chOff x="776319" y="4875291"/>
            <a:chExt cx="5617356" cy="1935426"/>
          </a:xfrm>
        </p:grpSpPr>
        <p:sp>
          <p:nvSpPr>
            <p:cNvPr id="5" name="TextBox 3"/>
            <p:cNvSpPr txBox="1">
              <a:spLocks noChangeArrowheads="1"/>
            </p:cNvSpPr>
            <p:nvPr/>
          </p:nvSpPr>
          <p:spPr bwMode="auto">
            <a:xfrm>
              <a:off x="776319" y="6011982"/>
              <a:ext cx="1447800" cy="7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35</a:t>
              </a:r>
            </a:p>
            <a:p>
              <a:pPr eaLnBrk="1" hangingPunct="1">
                <a:spcBef>
                  <a:spcPct val="0"/>
                </a:spcBef>
                <a:buFontTx/>
                <a:buNone/>
              </a:pPr>
              <a:r>
                <a:rPr lang="en-US" altLang="en-US" sz="1600" dirty="0">
                  <a:latin typeface="Consolas" pitchFamily="49" charset="0"/>
                  <a:cs typeface="Consolas" pitchFamily="49" charset="0"/>
                </a:rPr>
                <a:t>Weight: 192</a:t>
              </a:r>
            </a:p>
          </p:txBody>
        </p:sp>
        <p:sp>
          <p:nvSpPr>
            <p:cNvPr id="6" name="TextBox 9"/>
            <p:cNvSpPr txBox="1">
              <a:spLocks noChangeArrowheads="1"/>
            </p:cNvSpPr>
            <p:nvPr/>
          </p:nvSpPr>
          <p:spPr bwMode="auto">
            <a:xfrm>
              <a:off x="2891860" y="5912021"/>
              <a:ext cx="1447800" cy="7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50</a:t>
              </a:r>
            </a:p>
            <a:p>
              <a:pPr eaLnBrk="1" hangingPunct="1">
                <a:spcBef>
                  <a:spcPct val="0"/>
                </a:spcBef>
                <a:buFontTx/>
                <a:buNone/>
              </a:pPr>
              <a:r>
                <a:rPr lang="en-US" altLang="en-US" sz="1600" dirty="0">
                  <a:latin typeface="Consolas" pitchFamily="49" charset="0"/>
                  <a:cs typeface="Consolas" pitchFamily="49" charset="0"/>
                </a:rPr>
                <a:t>Weight: 125</a:t>
              </a:r>
            </a:p>
          </p:txBody>
        </p:sp>
        <p:sp>
          <p:nvSpPr>
            <p:cNvPr id="7" name="TextBox 10"/>
            <p:cNvSpPr txBox="1">
              <a:spLocks noChangeArrowheads="1"/>
            </p:cNvSpPr>
            <p:nvPr/>
          </p:nvSpPr>
          <p:spPr bwMode="auto">
            <a:xfrm>
              <a:off x="4945875" y="5837241"/>
              <a:ext cx="1447800" cy="7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0.5</a:t>
              </a:r>
            </a:p>
            <a:p>
              <a:pPr eaLnBrk="1" hangingPunct="1">
                <a:spcBef>
                  <a:spcPct val="0"/>
                </a:spcBef>
                <a:buFontTx/>
                <a:buNone/>
              </a:pPr>
              <a:r>
                <a:rPr lang="en-US" altLang="en-US" sz="1600" dirty="0">
                  <a:latin typeface="Consolas" pitchFamily="49" charset="0"/>
                  <a:cs typeface="Consolas" pitchFamily="49" charset="0"/>
                </a:rPr>
                <a:t>Weight: 7</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860" y="4875291"/>
              <a:ext cx="658756" cy="103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descr="j01958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319" y="4896752"/>
              <a:ext cx="1113020" cy="114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5875" y="4994022"/>
              <a:ext cx="1380301" cy="917999"/>
            </a:xfrm>
            <a:prstGeom prst="rect">
              <a:avLst/>
            </a:prstGeom>
          </p:spPr>
        </p:pic>
        <p:sp>
          <p:nvSpPr>
            <p:cNvPr id="13" name="TextBox 12"/>
            <p:cNvSpPr txBox="1"/>
            <p:nvPr/>
          </p:nvSpPr>
          <p:spPr>
            <a:xfrm>
              <a:off x="4945875" y="4942319"/>
              <a:ext cx="1447800" cy="285031"/>
            </a:xfrm>
            <a:prstGeom prst="rect">
              <a:avLst/>
            </a:prstGeom>
            <a:noFill/>
            <a:ln w="0">
              <a:noFill/>
            </a:ln>
          </p:spPr>
          <p:txBody>
            <a:bodyPr wrap="square" lIns="0" rtlCol="0">
              <a:noAutofit/>
            </a:bodyPr>
            <a:lstStyle/>
            <a:p>
              <a:r>
                <a:rPr lang="en-US" sz="1200" dirty="0">
                  <a:solidFill>
                    <a:srgbClr val="FFFFFF"/>
                  </a:solidFill>
                </a:rPr>
                <a:t>www.colourbox.com</a:t>
              </a:r>
            </a:p>
          </p:txBody>
        </p:sp>
      </p:grpSp>
    </p:spTree>
    <p:extLst>
      <p:ext uri="{BB962C8B-B14F-4D97-AF65-F5344CB8AC3E}">
        <p14:creationId xmlns:p14="http://schemas.microsoft.com/office/powerpoint/2010/main" val="264763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Defining The Methods Of A Class In Java</a:t>
            </a:r>
          </a:p>
        </p:txBody>
      </p:sp>
      <p:sp>
        <p:nvSpPr>
          <p:cNvPr id="25603" name="Content Placeholder 2"/>
          <p:cNvSpPr>
            <a:spLocks noGrp="1"/>
          </p:cNvSpPr>
          <p:nvPr>
            <p:ph idx="1"/>
          </p:nvPr>
        </p:nvSpPr>
        <p:spPr/>
        <p:txBody>
          <a:bodyPr/>
          <a:lstStyle/>
          <a:p>
            <a:pPr>
              <a:buFontTx/>
              <a:buNone/>
            </a:pPr>
            <a:r>
              <a:rPr lang="en-CA" altLang="en-US" b="1" dirty="0"/>
              <a:t>Format</a:t>
            </a:r>
            <a:r>
              <a:rPr lang="en-CA" altLang="en-US" dirty="0"/>
              <a:t>:</a:t>
            </a:r>
          </a:p>
          <a:p>
            <a:pPr lvl="1">
              <a:buFont typeface="Times New Roman" pitchFamily="18" charset="0"/>
              <a:buNone/>
            </a:pPr>
            <a:r>
              <a:rPr lang="en-CA" altLang="en-US" sz="1400" dirty="0">
                <a:latin typeface="Consolas" pitchFamily="49" charset="0"/>
                <a:cs typeface="Consolas" pitchFamily="49" charset="0"/>
              </a:rPr>
              <a:t>&lt;</a:t>
            </a:r>
            <a:r>
              <a:rPr lang="en-CA" altLang="en-US" sz="1400" i="1" dirty="0">
                <a:latin typeface="Consolas" pitchFamily="49" charset="0"/>
                <a:cs typeface="Consolas" pitchFamily="49" charset="0"/>
              </a:rPr>
              <a:t>access modifier</a:t>
            </a:r>
            <a:r>
              <a:rPr lang="en-CA" altLang="en-US" sz="1400" dirty="0">
                <a:latin typeface="Consolas" pitchFamily="49" charset="0"/>
                <a:cs typeface="Consolas" pitchFamily="49" charset="0"/>
              </a:rPr>
              <a:t>&gt;</a:t>
            </a:r>
            <a:r>
              <a:rPr lang="en-CA" altLang="en-US" sz="1400" baseline="30000" dirty="0">
                <a:latin typeface="Consolas" pitchFamily="49" charset="0"/>
                <a:cs typeface="Consolas" pitchFamily="49" charset="0"/>
              </a:rPr>
              <a:t>1</a:t>
            </a:r>
            <a:r>
              <a:rPr lang="en-CA" altLang="en-US" sz="1400" dirty="0">
                <a:latin typeface="Consolas" pitchFamily="49" charset="0"/>
                <a:cs typeface="Consolas" pitchFamily="49" charset="0"/>
              </a:rPr>
              <a:t> &lt;</a:t>
            </a:r>
            <a:r>
              <a:rPr lang="en-CA" altLang="en-US" sz="1400" i="1" dirty="0">
                <a:latin typeface="Consolas" pitchFamily="49" charset="0"/>
                <a:cs typeface="Consolas" pitchFamily="49" charset="0"/>
              </a:rPr>
              <a:t>return type</a:t>
            </a:r>
            <a:r>
              <a:rPr lang="en-CA" altLang="en-US" sz="1400" i="1" baseline="30000" dirty="0">
                <a:latin typeface="Consolas" pitchFamily="49" charset="0"/>
                <a:cs typeface="Consolas" pitchFamily="49" charset="0"/>
              </a:rPr>
              <a:t>2</a:t>
            </a:r>
            <a:r>
              <a:rPr lang="en-CA" altLang="en-US" sz="1400" dirty="0">
                <a:latin typeface="Consolas" pitchFamily="49" charset="0"/>
                <a:cs typeface="Consolas" pitchFamily="49" charset="0"/>
              </a:rPr>
              <a:t>&gt; &lt;</a:t>
            </a:r>
            <a:r>
              <a:rPr lang="en-CA" altLang="en-US" sz="1400" i="1" dirty="0">
                <a:latin typeface="Consolas" pitchFamily="49" charset="0"/>
                <a:cs typeface="Consolas" pitchFamily="49" charset="0"/>
              </a:rPr>
              <a:t>method name</a:t>
            </a:r>
            <a:r>
              <a:rPr lang="en-CA" altLang="en-US" sz="1400" dirty="0">
                <a:latin typeface="Consolas" pitchFamily="49" charset="0"/>
                <a:cs typeface="Consolas" pitchFamily="49" charset="0"/>
              </a:rPr>
              <a:t>&gt; (&lt;</a:t>
            </a:r>
            <a:r>
              <a:rPr lang="en-CA" altLang="en-US" sz="1400" i="1" dirty="0">
                <a:latin typeface="Consolas" pitchFamily="49" charset="0"/>
                <a:cs typeface="Consolas" pitchFamily="49" charset="0"/>
              </a:rPr>
              <a:t>p1 type</a:t>
            </a:r>
            <a:r>
              <a:rPr lang="en-CA" altLang="en-US" sz="1400" dirty="0">
                <a:latin typeface="Consolas" pitchFamily="49" charset="0"/>
                <a:cs typeface="Consolas" pitchFamily="49" charset="0"/>
              </a:rPr>
              <a:t>&gt; &lt;</a:t>
            </a:r>
            <a:r>
              <a:rPr lang="en-CA" altLang="en-US" sz="1400" i="1" dirty="0">
                <a:latin typeface="Consolas" pitchFamily="49" charset="0"/>
                <a:cs typeface="Consolas" pitchFamily="49" charset="0"/>
              </a:rPr>
              <a:t>p1 name</a:t>
            </a:r>
            <a:r>
              <a:rPr lang="en-CA" altLang="en-US" sz="1400" dirty="0">
                <a:latin typeface="Consolas" pitchFamily="49" charset="0"/>
                <a:cs typeface="Consolas" pitchFamily="49" charset="0"/>
              </a:rPr>
              <a:t>&gt;, &lt;</a:t>
            </a:r>
            <a:r>
              <a:rPr lang="en-CA" altLang="en-US" sz="1400" i="1" dirty="0">
                <a:latin typeface="Consolas" pitchFamily="49" charset="0"/>
                <a:cs typeface="Consolas" pitchFamily="49" charset="0"/>
              </a:rPr>
              <a:t>p2 type</a:t>
            </a:r>
            <a:r>
              <a:rPr lang="en-CA" altLang="en-US" sz="1400" dirty="0">
                <a:latin typeface="Consolas" pitchFamily="49" charset="0"/>
                <a:cs typeface="Consolas" pitchFamily="49" charset="0"/>
              </a:rPr>
              <a:t>&gt; &lt;</a:t>
            </a:r>
            <a:r>
              <a:rPr lang="en-CA" altLang="en-US" sz="1400" i="1" dirty="0">
                <a:latin typeface="Consolas" pitchFamily="49" charset="0"/>
                <a:cs typeface="Consolas" pitchFamily="49" charset="0"/>
              </a:rPr>
              <a:t>p2 name</a:t>
            </a:r>
            <a:r>
              <a:rPr lang="en-CA" altLang="en-US" sz="1400" dirty="0">
                <a:latin typeface="Consolas" pitchFamily="49" charset="0"/>
                <a:cs typeface="Consolas" pitchFamily="49" charset="0"/>
              </a:rPr>
              <a:t>&gt;…)</a:t>
            </a:r>
          </a:p>
          <a:p>
            <a:pPr lvl="1">
              <a:buFont typeface="Times New Roman" pitchFamily="18" charset="0"/>
              <a:buNone/>
            </a:pPr>
            <a:r>
              <a:rPr lang="en-CA" altLang="en-US" sz="1400" dirty="0">
                <a:latin typeface="Consolas" pitchFamily="49" charset="0"/>
                <a:cs typeface="Consolas" pitchFamily="49" charset="0"/>
              </a:rPr>
              <a:t>	{</a:t>
            </a:r>
          </a:p>
          <a:p>
            <a:pPr lvl="1">
              <a:buFont typeface="Times New Roman" pitchFamily="18" charset="0"/>
              <a:buNone/>
            </a:pPr>
            <a:r>
              <a:rPr lang="en-CA" altLang="en-US" sz="1400" dirty="0">
                <a:latin typeface="Consolas" pitchFamily="49" charset="0"/>
                <a:cs typeface="Consolas" pitchFamily="49" charset="0"/>
              </a:rPr>
              <a:t>	    &lt;</a:t>
            </a:r>
            <a:r>
              <a:rPr lang="en-CA" altLang="en-US" sz="1400" i="1" dirty="0">
                <a:latin typeface="Consolas" pitchFamily="49" charset="0"/>
                <a:cs typeface="Consolas" pitchFamily="49" charset="0"/>
              </a:rPr>
              <a:t>Body of the method</a:t>
            </a:r>
            <a:r>
              <a:rPr lang="en-CA" altLang="en-US" sz="1400" dirty="0">
                <a:latin typeface="Consolas" pitchFamily="49" charset="0"/>
                <a:cs typeface="Consolas" pitchFamily="49" charset="0"/>
              </a:rPr>
              <a:t>&gt;</a:t>
            </a:r>
          </a:p>
          <a:p>
            <a:pPr lvl="1">
              <a:buFont typeface="Times New Roman" pitchFamily="18" charset="0"/>
              <a:buNone/>
            </a:pPr>
            <a:r>
              <a:rPr lang="en-CA" altLang="en-US" sz="1400" dirty="0">
                <a:latin typeface="Consolas" pitchFamily="49" charset="0"/>
                <a:cs typeface="Consolas" pitchFamily="49" charset="0"/>
              </a:rPr>
              <a:t>	}</a:t>
            </a:r>
            <a:endParaRPr lang="en-US" altLang="en-US" sz="1400" dirty="0">
              <a:latin typeface="Consolas" pitchFamily="49" charset="0"/>
              <a:cs typeface="Consolas" pitchFamily="49" charset="0"/>
            </a:endParaRPr>
          </a:p>
          <a:p>
            <a:pPr>
              <a:buFontTx/>
              <a:buNone/>
            </a:pPr>
            <a:r>
              <a:rPr lang="en-CA" altLang="en-US" b="1" dirty="0"/>
              <a:t>Example</a:t>
            </a:r>
            <a:r>
              <a:rPr lang="en-CA" altLang="en-US" dirty="0"/>
              <a:t>:</a:t>
            </a:r>
          </a:p>
          <a:p>
            <a:pPr>
              <a:buFontTx/>
              <a:buNone/>
            </a:pPr>
            <a:r>
              <a:rPr lang="en-CA" altLang="en-US" sz="1400" dirty="0">
                <a:latin typeface="Consolas" pitchFamily="49" charset="0"/>
                <a:cs typeface="Consolas" pitchFamily="49" charset="0"/>
              </a:rPr>
              <a:t>	 public class Person</a:t>
            </a:r>
          </a:p>
          <a:p>
            <a:pPr>
              <a:buFontTx/>
              <a:buNone/>
            </a:pPr>
            <a:r>
              <a:rPr lang="en-CA" altLang="en-US" sz="1400" dirty="0">
                <a:latin typeface="Consolas" pitchFamily="49" charset="0"/>
                <a:cs typeface="Consolas" pitchFamily="49" charset="0"/>
              </a:rPr>
              <a:t>   {</a:t>
            </a:r>
          </a:p>
          <a:p>
            <a:pPr>
              <a:buFontTx/>
              <a:buNone/>
            </a:pPr>
            <a:r>
              <a:rPr lang="en-CA" altLang="en-US" sz="1400" b="1" dirty="0">
                <a:solidFill>
                  <a:srgbClr val="00FFFF"/>
                </a:solidFill>
                <a:latin typeface="Consolas" pitchFamily="49" charset="0"/>
                <a:cs typeface="Consolas" pitchFamily="49" charset="0"/>
              </a:rPr>
              <a:t>       // Method definition</a:t>
            </a:r>
          </a:p>
          <a:p>
            <a:pPr>
              <a:lnSpc>
                <a:spcPct val="90000"/>
              </a:lnSpc>
              <a:buFontTx/>
              <a:buNone/>
            </a:pPr>
            <a:r>
              <a:rPr lang="en-CA" altLang="en-US" sz="1400" dirty="0">
                <a:latin typeface="Consolas" pitchFamily="49" charset="0"/>
                <a:cs typeface="Consolas" pitchFamily="49" charset="0"/>
              </a:rPr>
              <a:t>       public void sayAge() {</a:t>
            </a:r>
          </a:p>
          <a:p>
            <a:pPr>
              <a:lnSpc>
                <a:spcPct val="90000"/>
              </a:lnSpc>
              <a:buFontTx/>
              <a:buNone/>
            </a:pPr>
            <a:r>
              <a:rPr lang="en-CA" altLang="en-US" sz="1400" dirty="0">
                <a:latin typeface="Consolas" pitchFamily="49" charset="0"/>
                <a:cs typeface="Consolas" pitchFamily="49" charset="0"/>
              </a:rPr>
              <a:t>          System.out.println("My age is " + age);  </a:t>
            </a:r>
          </a:p>
          <a:p>
            <a:pPr>
              <a:lnSpc>
                <a:spcPct val="90000"/>
              </a:lnSpc>
              <a:buFontTx/>
              <a:buNone/>
            </a:pPr>
            <a:r>
              <a:rPr lang="en-CA" altLang="en-US" sz="1400" dirty="0">
                <a:latin typeface="Consolas" pitchFamily="49" charset="0"/>
                <a:cs typeface="Consolas" pitchFamily="49" charset="0"/>
              </a:rPr>
              <a:t>       }	 </a:t>
            </a:r>
          </a:p>
          <a:p>
            <a:pPr>
              <a:lnSpc>
                <a:spcPct val="90000"/>
              </a:lnSpc>
              <a:buFontTx/>
              <a:buNone/>
            </a:pPr>
            <a:r>
              <a:rPr lang="en-CA" altLang="en-US" sz="1400" dirty="0">
                <a:latin typeface="Consolas" pitchFamily="49" charset="0"/>
                <a:cs typeface="Consolas" pitchFamily="49" charset="0"/>
              </a:rPr>
              <a:t>   }</a:t>
            </a:r>
          </a:p>
          <a:p>
            <a:endParaRPr lang="en-US" altLang="en-US" sz="1400" dirty="0"/>
          </a:p>
        </p:txBody>
      </p:sp>
      <p:sp>
        <p:nvSpPr>
          <p:cNvPr id="25604" name="Text Box 4"/>
          <p:cNvSpPr txBox="1">
            <a:spLocks noChangeArrowheads="1"/>
          </p:cNvSpPr>
          <p:nvPr/>
        </p:nvSpPr>
        <p:spPr bwMode="auto">
          <a:xfrm>
            <a:off x="1790700" y="5981700"/>
            <a:ext cx="6624638"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1) For now </a:t>
            </a:r>
            <a:r>
              <a:rPr lang="en-US" altLang="en-US" sz="1400" i="1" dirty="0"/>
              <a:t>set the access modifier on all your methods to ‘</a:t>
            </a:r>
            <a:r>
              <a:rPr lang="en-US" altLang="en-US" sz="1400" i="1" dirty="0">
                <a:latin typeface="Consolas" pitchFamily="49" charset="0"/>
                <a:cs typeface="Consolas" pitchFamily="49" charset="0"/>
              </a:rPr>
              <a:t>public</a:t>
            </a:r>
            <a:r>
              <a:rPr lang="en-US" altLang="en-US" sz="1400" i="1" dirty="0"/>
              <a:t>’</a:t>
            </a:r>
            <a:r>
              <a:rPr lang="en-US" altLang="en-US" sz="1400" dirty="0"/>
              <a:t> (more on this later).</a:t>
            </a:r>
          </a:p>
        </p:txBody>
      </p:sp>
      <p:sp>
        <p:nvSpPr>
          <p:cNvPr id="25605" name="Text Box 4"/>
          <p:cNvSpPr txBox="1">
            <a:spLocks noChangeArrowheads="1"/>
          </p:cNvSpPr>
          <p:nvPr/>
        </p:nvSpPr>
        <p:spPr bwMode="auto">
          <a:xfrm>
            <a:off x="1790700" y="6235701"/>
            <a:ext cx="66246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2) Return types: includes all the built-in ‘simple’ types such as char, int, double…arrays and classes that have already been defined (as part of Java or third party extras)</a:t>
            </a:r>
          </a:p>
        </p:txBody>
      </p:sp>
    </p:spTree>
    <p:extLst>
      <p:ext uri="{BB962C8B-B14F-4D97-AF65-F5344CB8AC3E}">
        <p14:creationId xmlns:p14="http://schemas.microsoft.com/office/powerpoint/2010/main" val="133330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What Are Methods</a:t>
            </a:r>
          </a:p>
        </p:txBody>
      </p:sp>
      <p:sp>
        <p:nvSpPr>
          <p:cNvPr id="26627" name="Content Placeholder 2"/>
          <p:cNvSpPr>
            <a:spLocks noGrp="1"/>
          </p:cNvSpPr>
          <p:nvPr>
            <p:ph idx="1"/>
          </p:nvPr>
        </p:nvSpPr>
        <p:spPr/>
        <p:txBody>
          <a:bodyPr/>
          <a:lstStyle/>
          <a:p>
            <a:r>
              <a:rPr lang="en-US" altLang="en-US" dirty="0"/>
              <a:t>Possible behaviors or actions for each instance (example) of a class.</a:t>
            </a:r>
          </a:p>
        </p:txBody>
      </p:sp>
      <p:grpSp>
        <p:nvGrpSpPr>
          <p:cNvPr id="4" name="Group 3"/>
          <p:cNvGrpSpPr/>
          <p:nvPr/>
        </p:nvGrpSpPr>
        <p:grpSpPr>
          <a:xfrm>
            <a:off x="2619115" y="2616269"/>
            <a:ext cx="5864225" cy="3193197"/>
            <a:chOff x="765175" y="1626453"/>
            <a:chExt cx="5864225" cy="3193197"/>
          </a:xfrm>
        </p:grpSpPr>
        <p:sp>
          <p:nvSpPr>
            <p:cNvPr id="26629" name="TextBox 3"/>
            <p:cNvSpPr txBox="1">
              <a:spLocks noChangeArrowheads="1"/>
            </p:cNvSpPr>
            <p:nvPr/>
          </p:nvSpPr>
          <p:spPr bwMode="auto">
            <a:xfrm>
              <a:off x="765175" y="3715469"/>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pic>
          <p:nvPicPr>
            <p:cNvPr id="26630" name="Picture 2" descr="C:\Program Files (x86)\Microsoft Office\MEDIA\CAGCAT10\j018634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75" y="2573516"/>
              <a:ext cx="813237" cy="114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12"/>
            <p:cNvSpPr txBox="1">
              <a:spLocks noChangeArrowheads="1"/>
            </p:cNvSpPr>
            <p:nvPr/>
          </p:nvSpPr>
          <p:spPr bwMode="auto">
            <a:xfrm>
              <a:off x="1942234" y="3727986"/>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sp>
          <p:nvSpPr>
            <p:cNvPr id="26634" name="TextBox 14"/>
            <p:cNvSpPr txBox="1">
              <a:spLocks noChangeArrowheads="1"/>
            </p:cNvSpPr>
            <p:nvPr/>
          </p:nvSpPr>
          <p:spPr bwMode="auto">
            <a:xfrm>
              <a:off x="5181583" y="2466962"/>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Fly()</a:t>
              </a:r>
            </a:p>
          </p:txBody>
        </p:sp>
        <p:pic>
          <p:nvPicPr>
            <p:cNvPr id="26635" name="Picture 6" descr="C:\Users\tamj\AppData\Local\Microsoft\Windows\Temporary Internet Files\Content.IE5\OQ95EO6L\MM90035673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62013" y="3541135"/>
              <a:ext cx="1028712" cy="93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Box 17"/>
            <p:cNvSpPr txBox="1">
              <a:spLocks noChangeArrowheads="1"/>
            </p:cNvSpPr>
            <p:nvPr/>
          </p:nvSpPr>
          <p:spPr bwMode="auto">
            <a:xfrm>
              <a:off x="5062013" y="4481104"/>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Swim()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075" y="1626453"/>
              <a:ext cx="890587"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6334" y="2636236"/>
              <a:ext cx="920880" cy="1156770"/>
            </a:xfrm>
            <a:prstGeom prst="rect">
              <a:avLst/>
            </a:prstGeom>
          </p:spPr>
        </p:pic>
      </p:grpSp>
    </p:spTree>
    <p:extLst>
      <p:ext uri="{BB962C8B-B14F-4D97-AF65-F5344CB8AC3E}">
        <p14:creationId xmlns:p14="http://schemas.microsoft.com/office/powerpoint/2010/main" val="196080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Instantiation </a:t>
            </a:r>
          </a:p>
        </p:txBody>
      </p:sp>
      <p:sp>
        <p:nvSpPr>
          <p:cNvPr id="3" name="Content Placeholder 2"/>
          <p:cNvSpPr>
            <a:spLocks noGrp="1"/>
          </p:cNvSpPr>
          <p:nvPr>
            <p:ph idx="1"/>
          </p:nvPr>
        </p:nvSpPr>
        <p:spPr/>
        <p:txBody>
          <a:bodyPr/>
          <a:lstStyle/>
          <a:p>
            <a:r>
              <a:rPr lang="en-US" altLang="en-US" b="1" dirty="0"/>
              <a:t>New definition</a:t>
            </a:r>
            <a:r>
              <a:rPr lang="en-US" altLang="en-US" dirty="0"/>
              <a:t>: Instantiation, creating a new instance or example of a class.</a:t>
            </a:r>
          </a:p>
          <a:p>
            <a:r>
              <a:rPr lang="en-US" altLang="en-US" dirty="0"/>
              <a:t>Instances of a class are referred to as </a:t>
            </a:r>
            <a:r>
              <a:rPr lang="en-US" altLang="en-US" i="1" dirty="0"/>
              <a:t>objects</a:t>
            </a:r>
            <a:r>
              <a:rPr lang="en-US" altLang="en-US" dirty="0"/>
              <a:t>.</a:t>
            </a:r>
          </a:p>
          <a:p>
            <a:r>
              <a:rPr lang="en-US" altLang="en-US" b="1" dirty="0"/>
              <a:t>Format</a:t>
            </a:r>
            <a:r>
              <a:rPr lang="en-US" altLang="en-US" dirty="0"/>
              <a:t>:</a:t>
            </a:r>
          </a:p>
          <a:p>
            <a:pPr marL="342900" lvl="1" indent="0">
              <a:buNone/>
            </a:pPr>
            <a:r>
              <a:rPr lang="en-CA" altLang="en-US" sz="1600" i="1" dirty="0">
                <a:latin typeface="Consolas" pitchFamily="49" charset="0"/>
                <a:cs typeface="Consolas" pitchFamily="49" charset="0"/>
              </a:rPr>
              <a:t> &lt;class name&gt;</a:t>
            </a:r>
            <a:r>
              <a:rPr lang="en-CA" altLang="en-US" sz="1600" dirty="0">
                <a:latin typeface="Consolas" pitchFamily="49" charset="0"/>
                <a:cs typeface="Consolas" pitchFamily="49" charset="0"/>
              </a:rPr>
              <a:t> </a:t>
            </a:r>
            <a:r>
              <a:rPr lang="en-CA" altLang="en-US" sz="1600" i="1" dirty="0">
                <a:latin typeface="Consolas" pitchFamily="49" charset="0"/>
                <a:cs typeface="Consolas" pitchFamily="49" charset="0"/>
              </a:rPr>
              <a:t>&lt;instance name&gt;</a:t>
            </a:r>
            <a:r>
              <a:rPr lang="en-CA" altLang="en-US" sz="1600" dirty="0">
                <a:latin typeface="Consolas" pitchFamily="49" charset="0"/>
                <a:cs typeface="Consolas" pitchFamily="49" charset="0"/>
              </a:rPr>
              <a:t> = new &lt;</a:t>
            </a:r>
            <a:r>
              <a:rPr lang="en-CA" altLang="en-US" sz="1600" i="1" dirty="0">
                <a:latin typeface="Consolas" pitchFamily="49" charset="0"/>
                <a:cs typeface="Consolas" pitchFamily="49" charset="0"/>
              </a:rPr>
              <a:t>class name</a:t>
            </a:r>
            <a:r>
              <a:rPr lang="en-CA" altLang="en-US" sz="1600" dirty="0">
                <a:latin typeface="Consolas" pitchFamily="49" charset="0"/>
                <a:cs typeface="Consolas" pitchFamily="49" charset="0"/>
              </a:rPr>
              <a:t>&gt;()</a:t>
            </a:r>
            <a:r>
              <a:rPr lang="en-CA" altLang="en-US" sz="1600" i="1" dirty="0">
                <a:latin typeface="Consolas" pitchFamily="49" charset="0"/>
                <a:cs typeface="Consolas" pitchFamily="49" charset="0"/>
              </a:rPr>
              <a:t>;</a:t>
            </a:r>
          </a:p>
          <a:p>
            <a:pPr marL="342900" lvl="1" indent="0">
              <a:buNone/>
            </a:pPr>
            <a:endParaRPr lang="en-US" altLang="en-US" sz="1600" dirty="0">
              <a:latin typeface="Consolas" pitchFamily="49" charset="0"/>
              <a:cs typeface="Consolas" pitchFamily="49" charset="0"/>
            </a:endParaRPr>
          </a:p>
          <a:p>
            <a:r>
              <a:rPr lang="en-US" altLang="en-US" b="1" dirty="0"/>
              <a:t>Examples</a:t>
            </a:r>
            <a:r>
              <a:rPr lang="en-US" altLang="en-US" dirty="0"/>
              <a:t>:</a:t>
            </a:r>
          </a:p>
          <a:p>
            <a:pPr marL="342900" lvl="1" indent="0">
              <a:buNone/>
            </a:pPr>
            <a:r>
              <a:rPr lang="en-CA" altLang="en-US" sz="1600" dirty="0"/>
              <a:t>  </a:t>
            </a:r>
            <a:r>
              <a:rPr lang="en-CA" altLang="en-US" sz="1600" dirty="0">
                <a:latin typeface="Consolas" pitchFamily="49" charset="0"/>
                <a:cs typeface="Consolas" pitchFamily="49" charset="0"/>
              </a:rPr>
              <a:t>Person jim = new Person();</a:t>
            </a:r>
          </a:p>
          <a:p>
            <a:pPr marL="342900" lvl="1" indent="0">
              <a:buNone/>
            </a:pPr>
            <a:r>
              <a:rPr lang="en-US" altLang="en-US" sz="1600" dirty="0">
                <a:latin typeface="Consolas" pitchFamily="49" charset="0"/>
                <a:cs typeface="Consolas" pitchFamily="49" charset="0"/>
              </a:rPr>
              <a:t>  </a:t>
            </a:r>
          </a:p>
        </p:txBody>
      </p:sp>
      <p:grpSp>
        <p:nvGrpSpPr>
          <p:cNvPr id="18" name="Group 17"/>
          <p:cNvGrpSpPr>
            <a:grpSpLocks/>
          </p:cNvGrpSpPr>
          <p:nvPr/>
        </p:nvGrpSpPr>
        <p:grpSpPr bwMode="auto">
          <a:xfrm>
            <a:off x="4667250" y="4019101"/>
            <a:ext cx="5410200" cy="1509713"/>
            <a:chOff x="3048000" y="4191000"/>
            <a:chExt cx="5410200" cy="1509158"/>
          </a:xfrm>
        </p:grpSpPr>
        <p:sp>
          <p:nvSpPr>
            <p:cNvPr id="27657" name="TextBox 3"/>
            <p:cNvSpPr txBox="1">
              <a:spLocks noChangeArrowheads="1"/>
            </p:cNvSpPr>
            <p:nvPr/>
          </p:nvSpPr>
          <p:spPr bwMode="auto">
            <a:xfrm>
              <a:off x="5791200" y="5333580"/>
              <a:ext cx="2667000" cy="36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Creates new object</a:t>
              </a:r>
            </a:p>
          </p:txBody>
        </p:sp>
        <p:cxnSp>
          <p:nvCxnSpPr>
            <p:cNvPr id="6" name="Straight Arrow Connector 5"/>
            <p:cNvCxnSpPr/>
            <p:nvPr/>
          </p:nvCxnSpPr>
          <p:spPr>
            <a:xfrm flipH="1" flipV="1">
              <a:off x="3276600" y="4191000"/>
              <a:ext cx="2514600" cy="1328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048000" y="4495688"/>
              <a:ext cx="2743200" cy="1023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a:grpSpLocks/>
          </p:cNvGrpSpPr>
          <p:nvPr/>
        </p:nvGrpSpPr>
        <p:grpSpPr bwMode="auto">
          <a:xfrm>
            <a:off x="3581400" y="4014337"/>
            <a:ext cx="3505200" cy="2662238"/>
            <a:chOff x="2057400" y="4191001"/>
            <a:chExt cx="3505200" cy="2662237"/>
          </a:xfrm>
        </p:grpSpPr>
        <p:sp>
          <p:nvSpPr>
            <p:cNvPr id="27654" name="TextBox 11"/>
            <p:cNvSpPr txBox="1">
              <a:spLocks noChangeArrowheads="1"/>
            </p:cNvSpPr>
            <p:nvPr/>
          </p:nvSpPr>
          <p:spPr bwMode="auto">
            <a:xfrm>
              <a:off x="2895600" y="6211888"/>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Variable names: ‘</a:t>
              </a:r>
              <a:r>
                <a:rPr lang="en-US" altLang="en-US" sz="1800" b="1" dirty="0">
                  <a:solidFill>
                    <a:srgbClr val="FF0000"/>
                  </a:solidFill>
                  <a:latin typeface="Consolas" pitchFamily="49" charset="0"/>
                  <a:cs typeface="Consolas" pitchFamily="49" charset="0"/>
                </a:rPr>
                <a:t>jim’</a:t>
              </a:r>
              <a:r>
                <a:rPr lang="en-US" altLang="en-US" sz="1800" b="1" dirty="0">
                  <a:solidFill>
                    <a:srgbClr val="FF0000"/>
                  </a:solidFill>
                </a:rPr>
                <a:t>, ‘</a:t>
              </a:r>
              <a:r>
                <a:rPr lang="en-US" altLang="en-US" sz="1800" b="1" dirty="0">
                  <a:solidFill>
                    <a:srgbClr val="FF0000"/>
                  </a:solidFill>
                  <a:latin typeface="Consolas" pitchFamily="49" charset="0"/>
                  <a:cs typeface="Consolas" pitchFamily="49" charset="0"/>
                </a:rPr>
                <a:t>in’</a:t>
              </a:r>
            </a:p>
          </p:txBody>
        </p:sp>
        <p:cxnSp>
          <p:nvCxnSpPr>
            <p:cNvPr id="13" name="Straight Arrow Connector 12"/>
            <p:cNvCxnSpPr>
              <a:stCxn id="27654" idx="0"/>
            </p:cNvCxnSpPr>
            <p:nvPr/>
          </p:nvCxnSpPr>
          <p:spPr>
            <a:xfrm flipH="1" flipV="1">
              <a:off x="2057400" y="4191001"/>
              <a:ext cx="2171700" cy="20208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654" idx="0"/>
            </p:cNvCxnSpPr>
            <p:nvPr/>
          </p:nvCxnSpPr>
          <p:spPr>
            <a:xfrm flipH="1" flipV="1">
              <a:off x="2057400" y="4500564"/>
              <a:ext cx="2171700" cy="17113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31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107" y="1555895"/>
            <a:ext cx="11456481" cy="4740673"/>
          </a:xfrm>
        </p:spPr>
        <p:txBody>
          <a:bodyPr>
            <a:normAutofit fontScale="92500" lnSpcReduction="10000"/>
          </a:bodyPr>
          <a:lstStyle/>
          <a:p>
            <a:pPr marL="115888" indent="-115888">
              <a:tabLst>
                <a:tab pos="476250" algn="l"/>
              </a:tabLst>
            </a:pPr>
            <a:r>
              <a:rPr lang="en-CA" altLang="en-US" sz="2000" b="1" dirty="0"/>
              <a:t>New term</a:t>
            </a:r>
            <a:r>
              <a:rPr lang="en-CA" altLang="en-US" sz="2000" dirty="0"/>
              <a:t>: A special method to initialize the attributes of an object a</a:t>
            </a:r>
            <a:r>
              <a:rPr lang="en-US" altLang="en-US" sz="2000" dirty="0"/>
              <a:t>s</a:t>
            </a:r>
            <a:r>
              <a:rPr lang="en-CA" altLang="en-US" sz="2000" dirty="0"/>
              <a:t> the objects are instantiated (created).</a:t>
            </a:r>
          </a:p>
          <a:p>
            <a:pPr marL="115888" indent="-115888">
              <a:tabLst>
                <a:tab pos="476250" algn="l"/>
              </a:tabLst>
            </a:pPr>
            <a:endParaRPr lang="en-CA" altLang="en-US" sz="2000" dirty="0"/>
          </a:p>
          <a:p>
            <a:pPr marL="115888" indent="-115888">
              <a:tabLst>
                <a:tab pos="476250" algn="l"/>
              </a:tabLst>
            </a:pPr>
            <a:endParaRPr lang="en-CA" altLang="en-US" sz="1800" dirty="0"/>
          </a:p>
          <a:p>
            <a:pPr marL="115888" indent="-115888">
              <a:tabLst>
                <a:tab pos="476250" algn="l"/>
              </a:tabLst>
            </a:pPr>
            <a:endParaRPr lang="en-CA" altLang="en-US" sz="1800" dirty="0"/>
          </a:p>
          <a:p>
            <a:pPr marL="115888" indent="-115888">
              <a:tabLst>
                <a:tab pos="476250" algn="l"/>
              </a:tabLst>
            </a:pPr>
            <a:endParaRPr lang="en-CA" altLang="en-US" sz="1800" dirty="0"/>
          </a:p>
          <a:p>
            <a:pPr marL="115888" indent="-115888">
              <a:tabLst>
                <a:tab pos="476250" algn="l"/>
              </a:tabLst>
            </a:pPr>
            <a:endParaRPr lang="en-CA" altLang="en-US" sz="1800" dirty="0"/>
          </a:p>
          <a:p>
            <a:pPr marL="115888" indent="-115888">
              <a:tabLst>
                <a:tab pos="476250" algn="l"/>
              </a:tabLst>
            </a:pPr>
            <a:endParaRPr lang="en-CA" altLang="en-US" sz="1800" dirty="0"/>
          </a:p>
          <a:p>
            <a:pPr marL="115888" indent="-115888">
              <a:tabLst>
                <a:tab pos="476250" algn="l"/>
              </a:tabLst>
            </a:pPr>
            <a:r>
              <a:rPr lang="en-CA" altLang="en-US" sz="2000" dirty="0"/>
              <a:t>The constructor is automatically invoked whenever an instance of the class is created</a:t>
            </a:r>
            <a:r>
              <a:rPr lang="en-CA" altLang="en-US" sz="1800" dirty="0"/>
              <a:t> e.g., </a:t>
            </a:r>
            <a:r>
              <a:rPr lang="en-CA" altLang="en-US" sz="1800" dirty="0">
                <a:latin typeface="Consolas" pitchFamily="49" charset="0"/>
                <a:cs typeface="Consolas" pitchFamily="49" charset="0"/>
              </a:rPr>
              <a:t>Person aPerson = new Person();</a:t>
            </a: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r>
              <a:rPr lang="en-CA" altLang="en-US" dirty="0">
                <a:cs typeface="Consolas" pitchFamily="49" charset="0"/>
              </a:rPr>
              <a:t>Constructors can take parameters but </a:t>
            </a:r>
            <a:r>
              <a:rPr lang="en-CA" altLang="en-US" b="1" dirty="0">
                <a:cs typeface="Consolas" pitchFamily="49" charset="0"/>
              </a:rPr>
              <a:t>never</a:t>
            </a:r>
            <a:r>
              <a:rPr lang="en-CA" altLang="en-US" dirty="0">
                <a:cs typeface="Consolas" pitchFamily="49" charset="0"/>
              </a:rPr>
              <a:t> have a return type.</a:t>
            </a:r>
          </a:p>
          <a:p>
            <a:pPr marL="115888" indent="-115888">
              <a:tabLst>
                <a:tab pos="476250" algn="l"/>
              </a:tabLst>
            </a:pPr>
            <a:endParaRPr lang="en-US" altLang="en-US" sz="1800" dirty="0"/>
          </a:p>
        </p:txBody>
      </p:sp>
      <p:sp>
        <p:nvSpPr>
          <p:cNvPr id="28675" name="Title 1"/>
          <p:cNvSpPr>
            <a:spLocks noGrp="1"/>
          </p:cNvSpPr>
          <p:nvPr>
            <p:ph type="title"/>
          </p:nvPr>
        </p:nvSpPr>
        <p:spPr>
          <a:xfrm>
            <a:off x="1905000" y="304801"/>
            <a:ext cx="8229600" cy="639763"/>
          </a:xfrm>
        </p:spPr>
        <p:txBody>
          <a:bodyPr>
            <a:normAutofit fontScale="90000"/>
          </a:bodyPr>
          <a:lstStyle/>
          <a:p>
            <a:r>
              <a:rPr lang="en-US" altLang="en-US" dirty="0"/>
              <a:t>Constructor</a:t>
            </a:r>
          </a:p>
        </p:txBody>
      </p:sp>
      <p:grpSp>
        <p:nvGrpSpPr>
          <p:cNvPr id="28701" name="Group 29"/>
          <p:cNvGrpSpPr>
            <a:grpSpLocks/>
          </p:cNvGrpSpPr>
          <p:nvPr/>
        </p:nvGrpSpPr>
        <p:grpSpPr bwMode="auto">
          <a:xfrm>
            <a:off x="5257800" y="1993900"/>
            <a:ext cx="1356784" cy="1923562"/>
            <a:chOff x="2352" y="1208"/>
            <a:chExt cx="960" cy="1432"/>
          </a:xfrm>
        </p:grpSpPr>
        <p:sp>
          <p:nvSpPr>
            <p:cNvPr id="28693" name="Rectangle 4"/>
            <p:cNvSpPr>
              <a:spLocks noChangeArrowheads="1"/>
            </p:cNvSpPr>
            <p:nvPr/>
          </p:nvSpPr>
          <p:spPr bwMode="auto">
            <a:xfrm>
              <a:off x="2352" y="2256"/>
              <a:ext cx="960"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600" dirty="0">
                  <a:latin typeface="Arial" charset="0"/>
                </a:rPr>
                <a:t>Constructor</a:t>
              </a:r>
            </a:p>
          </p:txBody>
        </p:sp>
        <p:sp>
          <p:nvSpPr>
            <p:cNvPr id="28694" name="Rectangle 5"/>
            <p:cNvSpPr>
              <a:spLocks noChangeArrowheads="1"/>
            </p:cNvSpPr>
            <p:nvPr/>
          </p:nvSpPr>
          <p:spPr bwMode="auto">
            <a:xfrm>
              <a:off x="2880" y="2053"/>
              <a:ext cx="272" cy="18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95" name="Group 25"/>
            <p:cNvGrpSpPr>
              <a:grpSpLocks/>
            </p:cNvGrpSpPr>
            <p:nvPr/>
          </p:nvGrpSpPr>
          <p:grpSpPr bwMode="auto">
            <a:xfrm>
              <a:off x="2805" y="1208"/>
              <a:ext cx="393" cy="277"/>
              <a:chOff x="2805" y="1208"/>
              <a:chExt cx="393" cy="277"/>
            </a:xfrm>
          </p:grpSpPr>
          <p:sp>
            <p:nvSpPr>
              <p:cNvPr id="28696" name="Freeform 6"/>
              <p:cNvSpPr>
                <a:spLocks/>
              </p:cNvSpPr>
              <p:nvPr/>
            </p:nvSpPr>
            <p:spPr bwMode="auto">
              <a:xfrm>
                <a:off x="2805" y="1208"/>
                <a:ext cx="204" cy="277"/>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sp>
            <p:nvSpPr>
              <p:cNvPr id="28697" name="Freeform 7"/>
              <p:cNvSpPr>
                <a:spLocks/>
              </p:cNvSpPr>
              <p:nvPr/>
            </p:nvSpPr>
            <p:spPr bwMode="auto">
              <a:xfrm>
                <a:off x="2994" y="1208"/>
                <a:ext cx="204" cy="277"/>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sp>
            <p:nvSpPr>
              <p:cNvPr id="28698" name="Freeform 8"/>
              <p:cNvSpPr>
                <a:spLocks/>
              </p:cNvSpPr>
              <p:nvPr/>
            </p:nvSpPr>
            <p:spPr bwMode="auto">
              <a:xfrm>
                <a:off x="2903" y="1208"/>
                <a:ext cx="204" cy="277"/>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grpSp>
      </p:grpSp>
      <p:sp>
        <p:nvSpPr>
          <p:cNvPr id="28691" name="AutoShape 10"/>
          <p:cNvSpPr>
            <a:spLocks noChangeArrowheads="1"/>
          </p:cNvSpPr>
          <p:nvPr/>
        </p:nvSpPr>
        <p:spPr bwMode="auto">
          <a:xfrm rot="894496">
            <a:off x="3668661" y="3257837"/>
            <a:ext cx="1424623" cy="493441"/>
          </a:xfrm>
          <a:prstGeom prst="rightArrow">
            <a:avLst>
              <a:gd name="adj1" fmla="val 50000"/>
              <a:gd name="adj2" fmla="val 9767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703" name="Group 31"/>
          <p:cNvGrpSpPr>
            <a:grpSpLocks/>
          </p:cNvGrpSpPr>
          <p:nvPr/>
        </p:nvGrpSpPr>
        <p:grpSpPr bwMode="auto">
          <a:xfrm>
            <a:off x="5715000" y="4621312"/>
            <a:ext cx="1987550" cy="1198563"/>
            <a:chOff x="1584" y="3120"/>
            <a:chExt cx="1252" cy="755"/>
          </a:xfrm>
        </p:grpSpPr>
        <p:sp>
          <p:nvSpPr>
            <p:cNvPr id="21" name="Right Brace 20"/>
            <p:cNvSpPr>
              <a:spLocks/>
            </p:cNvSpPr>
            <p:nvPr/>
          </p:nvSpPr>
          <p:spPr bwMode="auto">
            <a:xfrm rot="5400000">
              <a:off x="2068" y="2736"/>
              <a:ext cx="192" cy="960"/>
            </a:xfrm>
            <a:prstGeom prst="rightBrace">
              <a:avLst>
                <a:gd name="adj1" fmla="val 8333"/>
                <a:gd name="adj2" fmla="val 50000"/>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anchor="ctr"/>
            <a:lstStyle/>
            <a:p>
              <a:pPr algn="ctr">
                <a:defRPr/>
              </a:pPr>
              <a:endParaRPr lang="en-US" dirty="0"/>
            </a:p>
          </p:txBody>
        </p:sp>
        <p:sp>
          <p:nvSpPr>
            <p:cNvPr id="28692" name="TextBox 21"/>
            <p:cNvSpPr txBox="1">
              <a:spLocks noChangeArrowheads="1"/>
            </p:cNvSpPr>
            <p:nvPr/>
          </p:nvSpPr>
          <p:spPr bwMode="auto">
            <a:xfrm>
              <a:off x="1584" y="3298"/>
              <a:ext cx="12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Call to constructor</a:t>
              </a:r>
            </a:p>
            <a:p>
              <a:pPr eaLnBrk="1" hangingPunct="1">
                <a:spcBef>
                  <a:spcPct val="0"/>
                </a:spcBef>
                <a:buFontTx/>
                <a:buNone/>
              </a:pPr>
              <a:r>
                <a:rPr lang="en-US" altLang="en-US" sz="1800" b="1" dirty="0">
                  <a:solidFill>
                    <a:srgbClr val="FF0000"/>
                  </a:solidFill>
                </a:rPr>
                <a:t>(creates something ‘</a:t>
              </a:r>
              <a:r>
                <a:rPr lang="en-US" altLang="en-US" sz="1800" b="1" dirty="0">
                  <a:solidFill>
                    <a:srgbClr val="FF0000"/>
                  </a:solidFill>
                  <a:latin typeface="Consolas" pitchFamily="49" charset="0"/>
                </a:rPr>
                <a:t>new</a:t>
              </a:r>
              <a:r>
                <a:rPr lang="en-US" altLang="en-US" sz="1800" b="1" dirty="0">
                  <a:solidFill>
                    <a:srgbClr val="FF0000"/>
                  </a:solidFill>
                </a:rPr>
                <a:t>’)</a:t>
              </a:r>
            </a:p>
          </p:txBody>
        </p:sp>
      </p:grpSp>
      <p:grpSp>
        <p:nvGrpSpPr>
          <p:cNvPr id="28700" name="Group 28"/>
          <p:cNvGrpSpPr>
            <a:grpSpLocks/>
          </p:cNvGrpSpPr>
          <p:nvPr/>
        </p:nvGrpSpPr>
        <p:grpSpPr bwMode="auto">
          <a:xfrm>
            <a:off x="2438400" y="1905000"/>
            <a:ext cx="1017588" cy="1676400"/>
            <a:chOff x="576" y="1152"/>
            <a:chExt cx="720" cy="1248"/>
          </a:xfrm>
        </p:grpSpPr>
        <p:sp>
          <p:nvSpPr>
            <p:cNvPr id="2" name="Oval 12"/>
            <p:cNvSpPr>
              <a:spLocks noChangeArrowheads="1"/>
            </p:cNvSpPr>
            <p:nvPr/>
          </p:nvSpPr>
          <p:spPr bwMode="auto">
            <a:xfrm>
              <a:off x="672" y="1536"/>
              <a:ext cx="289" cy="73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28688" name="Text Box 13"/>
            <p:cNvSpPr txBox="1">
              <a:spLocks noChangeArrowheads="1"/>
            </p:cNvSpPr>
            <p:nvPr/>
          </p:nvSpPr>
          <p:spPr bwMode="auto">
            <a:xfrm>
              <a:off x="672" y="1152"/>
              <a:ext cx="5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9" name="Text Box 14"/>
            <p:cNvSpPr txBox="1">
              <a:spLocks noChangeArrowheads="1"/>
            </p:cNvSpPr>
            <p:nvPr/>
          </p:nvSpPr>
          <p:spPr bwMode="auto">
            <a:xfrm>
              <a:off x="700" y="1515"/>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a:t>
              </a:r>
            </a:p>
            <a:p>
              <a:pPr>
                <a:spcBef>
                  <a:spcPct val="50000"/>
                </a:spcBef>
                <a:buFontTx/>
                <a:buNone/>
              </a:pPr>
              <a:r>
                <a:rPr lang="en-US" altLang="en-US" sz="1200" dirty="0">
                  <a:latin typeface="Arial" charset="0"/>
                </a:rPr>
                <a:t>y</a:t>
              </a:r>
            </a:p>
            <a:p>
              <a:pPr>
                <a:spcBef>
                  <a:spcPct val="50000"/>
                </a:spcBef>
                <a:buFontTx/>
                <a:buNone/>
              </a:pPr>
              <a:r>
                <a:rPr lang="en-US" altLang="en-US" sz="1200" dirty="0">
                  <a:latin typeface="Arial" charset="0"/>
                </a:rPr>
                <a:t>z</a:t>
              </a:r>
            </a:p>
          </p:txBody>
        </p:sp>
        <p:sp>
          <p:nvSpPr>
            <p:cNvPr id="28690" name="Rectangle 26"/>
            <p:cNvSpPr>
              <a:spLocks noChangeArrowheads="1"/>
            </p:cNvSpPr>
            <p:nvPr/>
          </p:nvSpPr>
          <p:spPr bwMode="auto">
            <a:xfrm>
              <a:off x="576" y="1344"/>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nvGrpSpPr>
          <p:cNvPr id="28699" name="Group 27"/>
          <p:cNvGrpSpPr>
            <a:grpSpLocks/>
          </p:cNvGrpSpPr>
          <p:nvPr/>
        </p:nvGrpSpPr>
        <p:grpSpPr bwMode="auto">
          <a:xfrm>
            <a:off x="7848600" y="2209800"/>
            <a:ext cx="1017588" cy="1676400"/>
            <a:chOff x="5040" y="1248"/>
            <a:chExt cx="720" cy="1248"/>
          </a:xfrm>
        </p:grpSpPr>
        <p:sp>
          <p:nvSpPr>
            <p:cNvPr id="28682" name="Oval 17"/>
            <p:cNvSpPr>
              <a:spLocks noChangeArrowheads="1"/>
            </p:cNvSpPr>
            <p:nvPr/>
          </p:nvSpPr>
          <p:spPr bwMode="auto">
            <a:xfrm>
              <a:off x="5184" y="1584"/>
              <a:ext cx="409" cy="74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83" name="Group 30"/>
            <p:cNvGrpSpPr>
              <a:grpSpLocks/>
            </p:cNvGrpSpPr>
            <p:nvPr/>
          </p:nvGrpSpPr>
          <p:grpSpPr bwMode="auto">
            <a:xfrm>
              <a:off x="5040" y="1248"/>
              <a:ext cx="720" cy="1248"/>
              <a:chOff x="4224" y="1344"/>
              <a:chExt cx="720" cy="1248"/>
            </a:xfrm>
          </p:grpSpPr>
          <p:sp>
            <p:nvSpPr>
              <p:cNvPr id="28684" name="Text Box 18"/>
              <p:cNvSpPr txBox="1">
                <a:spLocks noChangeArrowheads="1"/>
              </p:cNvSpPr>
              <p:nvPr/>
            </p:nvSpPr>
            <p:spPr bwMode="auto">
              <a:xfrm>
                <a:off x="4320" y="1344"/>
                <a:ext cx="5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5" name="Text Box 19"/>
              <p:cNvSpPr txBox="1">
                <a:spLocks noChangeArrowheads="1"/>
              </p:cNvSpPr>
              <p:nvPr/>
            </p:nvSpPr>
            <p:spPr bwMode="auto">
              <a:xfrm>
                <a:off x="4368" y="1728"/>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 = 1</a:t>
                </a:r>
              </a:p>
              <a:p>
                <a:pPr>
                  <a:spcBef>
                    <a:spcPct val="50000"/>
                  </a:spcBef>
                  <a:buFontTx/>
                  <a:buNone/>
                </a:pPr>
                <a:r>
                  <a:rPr lang="en-US" altLang="en-US" sz="1200" dirty="0">
                    <a:latin typeface="Arial" charset="0"/>
                  </a:rPr>
                  <a:t>y = 2</a:t>
                </a:r>
              </a:p>
              <a:p>
                <a:pPr>
                  <a:spcBef>
                    <a:spcPct val="50000"/>
                  </a:spcBef>
                  <a:buFontTx/>
                  <a:buNone/>
                </a:pPr>
                <a:r>
                  <a:rPr lang="en-US" altLang="en-US" sz="1200" dirty="0">
                    <a:latin typeface="Arial" charset="0"/>
                  </a:rPr>
                  <a:t>z = 3</a:t>
                </a:r>
              </a:p>
            </p:txBody>
          </p:sp>
          <p:sp>
            <p:nvSpPr>
              <p:cNvPr id="28686" name="Rectangle 27"/>
              <p:cNvSpPr>
                <a:spLocks noChangeArrowheads="1"/>
              </p:cNvSpPr>
              <p:nvPr/>
            </p:nvSpPr>
            <p:spPr bwMode="auto">
              <a:xfrm>
                <a:off x="4224" y="1536"/>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sp>
        <p:nvSpPr>
          <p:cNvPr id="28687" name="AutoShape 20"/>
          <p:cNvSpPr>
            <a:spLocks noChangeArrowheads="1"/>
          </p:cNvSpPr>
          <p:nvPr/>
        </p:nvSpPr>
        <p:spPr bwMode="auto">
          <a:xfrm rot="-1391484">
            <a:off x="6851322" y="3386026"/>
            <a:ext cx="1150440" cy="493441"/>
          </a:xfrm>
          <a:prstGeom prst="rightArrow">
            <a:avLst>
              <a:gd name="adj1" fmla="val 50000"/>
              <a:gd name="adj2" fmla="val 78876"/>
            </a:avLst>
          </a:prstGeom>
          <a:solidFill>
            <a:srgbClr val="FFFFFF"/>
          </a:solidFill>
          <a:ln w="12700">
            <a:solidFill>
              <a:schemeClr val="tx1"/>
            </a:solidFill>
            <a:miter lim="800000"/>
            <a:headEnd/>
            <a:tailEnd/>
          </a:ln>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4" name="Rectangle 3"/>
          <p:cNvSpPr/>
          <p:nvPr/>
        </p:nvSpPr>
        <p:spPr bwMode="auto">
          <a:xfrm>
            <a:off x="9270812" y="4389746"/>
            <a:ext cx="2697372" cy="1461247"/>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r>
              <a:rPr lang="en-US" dirty="0">
                <a:latin typeface="Consolas" panose="020B0609020204030204" pitchFamily="49" charset="0"/>
                <a:cs typeface="Consolas" panose="020B0609020204030204" pitchFamily="49" charset="0"/>
              </a:rPr>
              <a:t>class Person {</a:t>
            </a:r>
          </a:p>
          <a:p>
            <a:r>
              <a:rPr lang="en-US" b="1" dirty="0">
                <a:latin typeface="Consolas" panose="020B0609020204030204" pitchFamily="49" charset="0"/>
                <a:cs typeface="Consolas" panose="020B0609020204030204" pitchFamily="49" charset="0"/>
              </a:rPr>
              <a:t>    // Constructor</a:t>
            </a:r>
          </a:p>
          <a:p>
            <a:r>
              <a:rPr lang="en-US" dirty="0">
                <a:latin typeface="Consolas" panose="020B0609020204030204" pitchFamily="49" charset="0"/>
                <a:cs typeface="Consolas" panose="020B0609020204030204" pitchFamily="49" charset="0"/>
              </a:rPr>
              <a:t>    public Person()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9496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7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7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691" grpId="0" animBg="1"/>
      <p:bldP spid="28687"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Term: Default Constructor</a:t>
            </a:r>
          </a:p>
        </p:txBody>
      </p:sp>
      <p:sp>
        <p:nvSpPr>
          <p:cNvPr id="3" name="Content Placeholder 2"/>
          <p:cNvSpPr>
            <a:spLocks noGrp="1"/>
          </p:cNvSpPr>
          <p:nvPr>
            <p:ph idx="1"/>
          </p:nvPr>
        </p:nvSpPr>
        <p:spPr/>
        <p:txBody>
          <a:bodyPr>
            <a:normAutofit lnSpcReduction="10000"/>
          </a:bodyPr>
          <a:lstStyle/>
          <a:p>
            <a:r>
              <a:rPr lang="en-US" dirty="0"/>
              <a:t>Takes no parameters</a:t>
            </a:r>
          </a:p>
          <a:p>
            <a:r>
              <a:rPr lang="en-US" dirty="0"/>
              <a:t>If no constructors are defined for a class then a default constructor comes ‘built-into’ the Java language.</a:t>
            </a:r>
          </a:p>
          <a:p>
            <a:r>
              <a:rPr lang="en-US" dirty="0"/>
              <a:t>e.g.,</a:t>
            </a:r>
          </a:p>
          <a:p>
            <a:pPr marL="225425" lvl="1" indent="0">
              <a:buNone/>
            </a:pPr>
            <a:r>
              <a:rPr lang="en-US" sz="1800" dirty="0">
                <a:latin typeface="Consolas" panose="020B0609020204030204" pitchFamily="49" charset="0"/>
                <a:cs typeface="Consolas" panose="020B0609020204030204" pitchFamily="49" charset="0"/>
              </a:rPr>
              <a:t>class Driver {</a:t>
            </a:r>
          </a:p>
          <a:p>
            <a:pPr marL="225425" lvl="1" indent="0">
              <a:buNone/>
            </a:pPr>
            <a:r>
              <a:rPr lang="en-US" sz="1800" dirty="0">
                <a:latin typeface="Consolas" panose="020B0609020204030204" pitchFamily="49" charset="0"/>
                <a:cs typeface="Consolas" panose="020B0609020204030204" pitchFamily="49" charset="0"/>
              </a:rPr>
              <a:t>    main() {</a:t>
            </a:r>
          </a:p>
          <a:p>
            <a:pPr marL="225425" lvl="1" indent="0">
              <a:buNone/>
            </a:pPr>
            <a:r>
              <a:rPr lang="en-US" sz="1800" dirty="0">
                <a:latin typeface="Consolas" panose="020B0609020204030204" pitchFamily="49" charset="0"/>
                <a:cs typeface="Consolas" panose="020B0609020204030204" pitchFamily="49" charset="0"/>
              </a:rPr>
              <a:t>        Person aPerson = new Person();</a:t>
            </a:r>
          </a:p>
          <a:p>
            <a:pPr marL="225425" lvl="1" indent="0">
              <a:buNone/>
            </a:pPr>
            <a:r>
              <a:rPr lang="en-US" sz="1800" dirty="0">
                <a:latin typeface="Consolas" panose="020B0609020204030204" pitchFamily="49" charset="0"/>
                <a:cs typeface="Consolas" panose="020B0609020204030204" pitchFamily="49" charset="0"/>
              </a:rPr>
              <a:t>    }</a:t>
            </a:r>
          </a:p>
          <a:p>
            <a:pPr marL="225425" lvl="1" indent="0">
              <a:buNone/>
            </a:pPr>
            <a:r>
              <a:rPr lang="en-US" sz="1800" dirty="0">
                <a:latin typeface="Consolas" panose="020B0609020204030204" pitchFamily="49" charset="0"/>
                <a:cs typeface="Consolas" panose="020B0609020204030204" pitchFamily="49" charset="0"/>
              </a:rPr>
              <a:t>}</a:t>
            </a:r>
          </a:p>
          <a:p>
            <a:pPr marL="225425" lvl="1" indent="0">
              <a:buNone/>
            </a:pPr>
            <a:endParaRPr lang="en-US" sz="1800" dirty="0">
              <a:latin typeface="Consolas" panose="020B0609020204030204" pitchFamily="49" charset="0"/>
              <a:cs typeface="Consolas" panose="020B0609020204030204" pitchFamily="49" charset="0"/>
            </a:endParaRPr>
          </a:p>
          <a:p>
            <a:pPr marL="225425" lvl="1" indent="0">
              <a:buNone/>
            </a:pPr>
            <a:r>
              <a:rPr lang="en-US" sz="1800" dirty="0">
                <a:latin typeface="Consolas" panose="020B0609020204030204" pitchFamily="49" charset="0"/>
                <a:cs typeface="Consolas" panose="020B0609020204030204" pitchFamily="49" charset="0"/>
              </a:rPr>
              <a:t>class Person {</a:t>
            </a:r>
          </a:p>
          <a:p>
            <a:pPr marL="225425" lvl="1" indent="0">
              <a:buNone/>
            </a:pPr>
            <a:r>
              <a:rPr lang="en-US" sz="1800" dirty="0">
                <a:latin typeface="Consolas" panose="020B0609020204030204" pitchFamily="49" charset="0"/>
                <a:cs typeface="Consolas" panose="020B0609020204030204" pitchFamily="49" charset="0"/>
              </a:rPr>
              <a:t>    private int age;</a:t>
            </a:r>
          </a:p>
          <a:p>
            <a:pPr marL="225425" lvl="1" indent="0">
              <a:buNone/>
            </a:pPr>
            <a:r>
              <a:rPr lang="en-US" sz="1800" dirty="0">
                <a:latin typeface="Consolas" panose="020B0609020204030204" pitchFamily="49" charset="0"/>
                <a:cs typeface="Consolas" panose="020B0609020204030204" pitchFamily="49" charset="0"/>
              </a:rPr>
              <a:t>}</a:t>
            </a:r>
          </a:p>
        </p:txBody>
      </p:sp>
      <p:sp>
        <p:nvSpPr>
          <p:cNvPr id="4" name="Rectangle 3"/>
          <p:cNvSpPr/>
          <p:nvPr/>
        </p:nvSpPr>
        <p:spPr bwMode="auto">
          <a:xfrm>
            <a:off x="7894983" y="2723323"/>
            <a:ext cx="1182756" cy="2345635"/>
          </a:xfrm>
          <a:prstGeom prst="rect">
            <a:avLst/>
          </a:prstGeom>
          <a:noFill/>
          <a:ln w="38100" cap="flat" cmpd="sng" algn="ctr">
            <a:solidFill>
              <a:schemeClr val="tx1"/>
            </a:solidFill>
            <a:prstDash val="solid"/>
            <a:round/>
            <a:headEnd type="none" w="sm" len="sm"/>
            <a:tailEnd type="none"/>
          </a:ln>
          <a:effectLst/>
        </p:spPr>
        <p:txBody>
          <a:bodyPr rtlCol="0" anchor="t" anchorCtr="0"/>
          <a:lstStyle/>
          <a:p>
            <a:pPr algn="ctr"/>
            <a:r>
              <a:rPr lang="en-CA" sz="1600" dirty="0"/>
              <a:t>Do previous example but with constructor setting arguments show how attributes can be set at run time </a:t>
            </a:r>
            <a:r>
              <a:rPr lang="en-CA" sz="1600"/>
              <a:t>rather than fixed</a:t>
            </a:r>
            <a:endParaRPr lang="en-CA" sz="1600" dirty="0"/>
          </a:p>
        </p:txBody>
      </p:sp>
    </p:spTree>
    <p:extLst>
      <p:ext uri="{BB962C8B-B14F-4D97-AF65-F5344CB8AC3E}">
        <p14:creationId xmlns:p14="http://schemas.microsoft.com/office/powerpoint/2010/main" val="266708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Calling Methods (Outside The Class)</a:t>
            </a:r>
          </a:p>
        </p:txBody>
      </p:sp>
      <p:sp>
        <p:nvSpPr>
          <p:cNvPr id="3" name="Content Placeholder 2"/>
          <p:cNvSpPr>
            <a:spLocks noGrp="1"/>
          </p:cNvSpPr>
          <p:nvPr>
            <p:ph idx="1"/>
          </p:nvPr>
        </p:nvSpPr>
        <p:spPr/>
        <p:txBody>
          <a:bodyPr>
            <a:normAutofit/>
          </a:bodyPr>
          <a:lstStyle/>
          <a:p>
            <a:r>
              <a:rPr lang="en-US" altLang="en-US" sz="2000" dirty="0"/>
              <a:t>You’ve already done this before with pre-created classes!</a:t>
            </a:r>
          </a:p>
          <a:p>
            <a:r>
              <a:rPr lang="en-US" altLang="en-US" sz="2000" dirty="0"/>
              <a:t>First create an object (previous slides)</a:t>
            </a:r>
          </a:p>
          <a:p>
            <a:r>
              <a:rPr lang="en-US" altLang="en-US" sz="2000" dirty="0"/>
              <a:t>Then call the method for a particular variable.</a:t>
            </a:r>
          </a:p>
          <a:p>
            <a:r>
              <a:rPr lang="en-CA" altLang="en-US" sz="2000" b="1" dirty="0">
                <a:cs typeface="Consolas" pitchFamily="49" charset="0"/>
              </a:rPr>
              <a:t>Format</a:t>
            </a:r>
            <a:r>
              <a:rPr lang="en-CA" altLang="en-US" sz="2000" dirty="0">
                <a:cs typeface="Consolas" pitchFamily="49" charset="0"/>
              </a:rPr>
              <a:t>:</a:t>
            </a:r>
            <a:endParaRPr lang="en-US" altLang="en-US" sz="2000" dirty="0">
              <a:cs typeface="Consolas" pitchFamily="49" charset="0"/>
            </a:endParaRPr>
          </a:p>
          <a:p>
            <a:pPr marL="342900" lvl="1" indent="0">
              <a:buNone/>
            </a:pPr>
            <a:r>
              <a:rPr lang="en-CA" altLang="en-US" sz="1600" dirty="0">
                <a:latin typeface="Consolas" pitchFamily="49" charset="0"/>
                <a:cs typeface="Consolas" pitchFamily="49" charset="0"/>
              </a:rPr>
              <a:t>&lt;</a:t>
            </a:r>
            <a:r>
              <a:rPr lang="en-CA" altLang="en-US" sz="1600" i="1" dirty="0">
                <a:latin typeface="Consolas" pitchFamily="49" charset="0"/>
                <a:cs typeface="Consolas" pitchFamily="49" charset="0"/>
              </a:rPr>
              <a:t>instance name</a:t>
            </a:r>
            <a:r>
              <a:rPr lang="en-CA" altLang="en-US" sz="1600" dirty="0">
                <a:latin typeface="Consolas" pitchFamily="49" charset="0"/>
                <a:cs typeface="Consolas" pitchFamily="49" charset="0"/>
              </a:rPr>
              <a:t>&gt;.&lt;</a:t>
            </a:r>
            <a:r>
              <a:rPr lang="en-CA" altLang="en-US" sz="1600" i="1" dirty="0">
                <a:latin typeface="Consolas" pitchFamily="49" charset="0"/>
                <a:cs typeface="Consolas" pitchFamily="49" charset="0"/>
              </a:rPr>
              <a:t>method name</a:t>
            </a:r>
            <a:r>
              <a:rPr lang="en-CA" altLang="en-US" sz="1600" dirty="0">
                <a:latin typeface="Consolas" pitchFamily="49" charset="0"/>
                <a:cs typeface="Consolas" pitchFamily="49" charset="0"/>
              </a:rPr>
              <a:t>&gt;(&lt;</a:t>
            </a:r>
            <a:r>
              <a:rPr lang="en-CA" altLang="en-US" sz="1600" i="1" dirty="0">
                <a:latin typeface="Consolas" pitchFamily="49" charset="0"/>
                <a:cs typeface="Consolas" pitchFamily="49" charset="0"/>
              </a:rPr>
              <a:t>p1 name</a:t>
            </a:r>
            <a:r>
              <a:rPr lang="en-CA" altLang="en-US" sz="1600" dirty="0">
                <a:latin typeface="Consolas" pitchFamily="49" charset="0"/>
                <a:cs typeface="Consolas" pitchFamily="49" charset="0"/>
              </a:rPr>
              <a:t>&gt;, &lt;</a:t>
            </a:r>
            <a:r>
              <a:rPr lang="en-CA" altLang="en-US" sz="1600" i="1" dirty="0">
                <a:latin typeface="Consolas" pitchFamily="49" charset="0"/>
                <a:cs typeface="Consolas" pitchFamily="49" charset="0"/>
              </a:rPr>
              <a:t>p2 name</a:t>
            </a:r>
            <a:r>
              <a:rPr lang="en-CA" altLang="en-US" sz="1600" dirty="0">
                <a:latin typeface="Consolas" pitchFamily="49" charset="0"/>
                <a:cs typeface="Consolas" pitchFamily="49" charset="0"/>
              </a:rPr>
              <a:t>&gt;…);</a:t>
            </a:r>
          </a:p>
          <a:p>
            <a:endParaRPr lang="en-US" altLang="en-US" sz="1600" dirty="0"/>
          </a:p>
          <a:p>
            <a:r>
              <a:rPr lang="en-US" altLang="en-US" sz="2000" b="1" dirty="0"/>
              <a:t>Examples:</a:t>
            </a:r>
          </a:p>
          <a:p>
            <a:pPr marL="342900" lvl="1" indent="0">
              <a:buNone/>
            </a:pPr>
            <a:r>
              <a:rPr lang="en-US" altLang="en-US" sz="1600" dirty="0">
                <a:latin typeface="Consolas" pitchFamily="49" charset="0"/>
                <a:cs typeface="Consolas" pitchFamily="49" charset="0"/>
              </a:rPr>
              <a:t> Person jim = new Person();</a:t>
            </a:r>
          </a:p>
          <a:p>
            <a:pPr marL="342900" lvl="1" indent="0">
              <a:buNone/>
            </a:pPr>
            <a:r>
              <a:rPr lang="en-US" altLang="en-US" sz="1600" dirty="0">
                <a:latin typeface="Consolas" pitchFamily="49" charset="0"/>
                <a:cs typeface="Consolas" pitchFamily="49" charset="0"/>
              </a:rPr>
              <a:t> jim.sayName();</a:t>
            </a:r>
          </a:p>
          <a:p>
            <a:pPr marL="342900" lvl="1" indent="0">
              <a:buNone/>
            </a:pPr>
            <a:endParaRPr lang="en-US" altLang="en-US" sz="1600" dirty="0">
              <a:latin typeface="Consolas" pitchFamily="49" charset="0"/>
              <a:cs typeface="Consolas" pitchFamily="49" charset="0"/>
            </a:endParaRPr>
          </a:p>
          <a:p>
            <a:pPr marL="342900" lvl="1" indent="0">
              <a:buNone/>
            </a:pPr>
            <a:r>
              <a:rPr lang="en-US" altLang="en-US" sz="1600" dirty="0">
                <a:solidFill>
                  <a:srgbClr val="FF00FF"/>
                </a:solidFill>
                <a:latin typeface="Consolas" pitchFamily="49" charset="0"/>
                <a:cs typeface="Consolas" pitchFamily="49" charset="0"/>
              </a:rPr>
              <a:t> </a:t>
            </a:r>
          </a:p>
          <a:p>
            <a:pPr marL="342900" lvl="1" indent="0">
              <a:lnSpc>
                <a:spcPct val="80000"/>
              </a:lnSpc>
              <a:buNone/>
            </a:pPr>
            <a:r>
              <a:rPr lang="en-US" altLang="en-US" sz="1600" dirty="0">
                <a:latin typeface="Consolas" pitchFamily="49" charset="0"/>
                <a:cs typeface="Consolas" pitchFamily="49" charset="0"/>
              </a:rPr>
              <a:t> </a:t>
            </a:r>
          </a:p>
          <a:p>
            <a:pPr marL="342900" lvl="1" indent="0">
              <a:lnSpc>
                <a:spcPct val="80000"/>
              </a:lnSpc>
              <a:buNone/>
            </a:pPr>
            <a:r>
              <a:rPr lang="en-US" altLang="en-US" sz="1600" dirty="0">
                <a:latin typeface="Consolas" pitchFamily="49" charset="0"/>
                <a:cs typeface="Consolas" pitchFamily="49" charset="0"/>
              </a:rPr>
              <a:t> </a:t>
            </a:r>
          </a:p>
        </p:txBody>
      </p:sp>
      <p:grpSp>
        <p:nvGrpSpPr>
          <p:cNvPr id="11" name="Group 10"/>
          <p:cNvGrpSpPr/>
          <p:nvPr/>
        </p:nvGrpSpPr>
        <p:grpSpPr>
          <a:xfrm>
            <a:off x="2845807" y="5027366"/>
            <a:ext cx="1540525" cy="1053945"/>
            <a:chOff x="2280492" y="5332164"/>
            <a:chExt cx="1540525" cy="1053945"/>
          </a:xfrm>
        </p:grpSpPr>
        <p:sp>
          <p:nvSpPr>
            <p:cNvPr id="5" name="TextBox 4"/>
            <p:cNvSpPr txBox="1"/>
            <p:nvPr/>
          </p:nvSpPr>
          <p:spPr>
            <a:xfrm>
              <a:off x="2697297" y="5769164"/>
              <a:ext cx="1123720" cy="616945"/>
            </a:xfrm>
            <a:prstGeom prst="rect">
              <a:avLst/>
            </a:prstGeom>
            <a:noFill/>
            <a:ln w="0">
              <a:noFill/>
            </a:ln>
          </p:spPr>
          <p:txBody>
            <a:bodyPr wrap="square" lIns="0" rtlCol="0">
              <a:noAutofit/>
            </a:bodyPr>
            <a:lstStyle/>
            <a:p>
              <a:r>
                <a:rPr lang="en-US" b="1" dirty="0">
                  <a:solidFill>
                    <a:srgbClr val="FF0000"/>
                  </a:solidFill>
                </a:rPr>
                <a:t>Calling method</a:t>
              </a:r>
            </a:p>
          </p:txBody>
        </p:sp>
        <p:cxnSp>
          <p:nvCxnSpPr>
            <p:cNvPr id="8" name="Straight Arrow Connector 7"/>
            <p:cNvCxnSpPr/>
            <p:nvPr/>
          </p:nvCxnSpPr>
          <p:spPr bwMode="auto">
            <a:xfrm flipH="1" flipV="1">
              <a:off x="2280492" y="5332164"/>
              <a:ext cx="683045" cy="437000"/>
            </a:xfrm>
            <a:prstGeom prst="straightConnector1">
              <a:avLst/>
            </a:prstGeom>
            <a:noFill/>
            <a:ln w="38100" cap="flat" cmpd="sng" algn="ctr">
              <a:solidFill>
                <a:srgbClr val="FF0000"/>
              </a:solidFill>
              <a:prstDash val="solid"/>
              <a:round/>
              <a:headEnd type="none" w="sm" len="sm"/>
              <a:tailEnd type="arrow"/>
            </a:ln>
            <a:effectLst/>
          </p:spPr>
        </p:cxnSp>
      </p:grpSp>
    </p:spTree>
    <p:extLst>
      <p:ext uri="{BB962C8B-B14F-4D97-AF65-F5344CB8AC3E}">
        <p14:creationId xmlns:p14="http://schemas.microsoft.com/office/powerpoint/2010/main" val="281400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Calling Methods: Outside The Class You’ve Defined</a:t>
            </a:r>
          </a:p>
        </p:txBody>
      </p:sp>
      <p:sp>
        <p:nvSpPr>
          <p:cNvPr id="3" name="Content Placeholder 2"/>
          <p:cNvSpPr>
            <a:spLocks noGrp="1"/>
          </p:cNvSpPr>
          <p:nvPr>
            <p:ph idx="1"/>
          </p:nvPr>
        </p:nvSpPr>
        <p:spPr/>
        <p:txBody>
          <a:bodyPr>
            <a:normAutofit fontScale="85000" lnSpcReduction="20000"/>
          </a:bodyPr>
          <a:lstStyle/>
          <a:p>
            <a:r>
              <a:rPr lang="en-US" dirty="0"/>
              <a:t>Calling a method outside the body of the class (i.e., in another class definition)</a:t>
            </a:r>
          </a:p>
          <a:p>
            <a:r>
              <a:rPr lang="en-US" dirty="0"/>
              <a:t>The method must be prefaced by a variable (actually a reference to an object – more on this later).</a:t>
            </a:r>
          </a:p>
          <a:p>
            <a:pPr marL="234950" lvl="1" indent="0">
              <a:buNone/>
            </a:pPr>
            <a:r>
              <a:rPr lang="en-US" dirty="0">
                <a:latin typeface="Consolas" panose="020B0609020204030204" pitchFamily="49" charset="0"/>
                <a:cs typeface="Consolas" panose="020B0609020204030204" pitchFamily="49" charset="0"/>
              </a:rPr>
              <a:t>public class Driver {</a:t>
            </a:r>
          </a:p>
          <a:p>
            <a:pPr marL="234950" lvl="1" indent="0">
              <a:buNone/>
            </a:pPr>
            <a:r>
              <a:rPr lang="en-US" dirty="0">
                <a:latin typeface="Consolas" panose="020B0609020204030204" pitchFamily="49" charset="0"/>
                <a:cs typeface="Consolas" panose="020B0609020204030204" pitchFamily="49" charset="0"/>
              </a:rPr>
              <a:t>    public static void main(String [] args) {</a:t>
            </a:r>
          </a:p>
          <a:p>
            <a:pPr marL="234950" lvl="1" indent="0">
              <a:buNone/>
            </a:pPr>
            <a:r>
              <a:rPr lang="en-US" dirty="0">
                <a:latin typeface="Consolas" panose="020B0609020204030204" pitchFamily="49" charset="0"/>
                <a:cs typeface="Consolas" panose="020B0609020204030204" pitchFamily="49" charset="0"/>
              </a:rPr>
              <a:t>        Person bart = new Person();</a:t>
            </a:r>
          </a:p>
          <a:p>
            <a:pPr marL="234950" lvl="1" indent="0">
              <a:buNone/>
            </a:pPr>
            <a:r>
              <a:rPr lang="en-US" dirty="0">
                <a:latin typeface="Consolas" panose="020B0609020204030204" pitchFamily="49" charset="0"/>
                <a:cs typeface="Consolas" panose="020B0609020204030204" pitchFamily="49" charset="0"/>
              </a:rPr>
              <a:t>        Person lisa = new Person();</a:t>
            </a:r>
          </a:p>
          <a:p>
            <a:pPr marL="234950" lvl="1" indent="0">
              <a:buNone/>
            </a:pPr>
            <a:r>
              <a:rPr lang="en-US" b="1" dirty="0">
                <a:solidFill>
                  <a:srgbClr val="FF0000"/>
                </a:solidFill>
                <a:latin typeface="Consolas" panose="020B0609020204030204" pitchFamily="49" charset="0"/>
                <a:cs typeface="Consolas" panose="020B0609020204030204" pitchFamily="49" charset="0"/>
              </a:rPr>
              <a:t>        // Incorrect! Who ages?</a:t>
            </a:r>
            <a:endParaRPr lang="en-US" dirty="0">
              <a:latin typeface="Consolas" panose="020B0609020204030204" pitchFamily="49" charset="0"/>
              <a:cs typeface="Consolas" panose="020B0609020204030204" pitchFamily="49" charset="0"/>
            </a:endParaRPr>
          </a:p>
          <a:p>
            <a:pPr marL="234950" lvl="1" indent="0">
              <a:buNone/>
            </a:pPr>
            <a:r>
              <a:rPr lang="en-US" b="1" dirty="0">
                <a:solidFill>
                  <a:srgbClr val="FF0000"/>
                </a:solidFill>
                <a:latin typeface="Consolas" panose="020B0609020204030204" pitchFamily="49" charset="0"/>
                <a:cs typeface="Consolas" panose="020B0609020204030204" pitchFamily="49" charset="0"/>
              </a:rPr>
              <a:t>        becomeOlder(); </a:t>
            </a:r>
          </a:p>
          <a:p>
            <a:pPr marL="234950" lvl="1" indent="0">
              <a:buNone/>
            </a:pPr>
            <a:endParaRPr lang="en-US" b="1" dirty="0">
              <a:solidFill>
                <a:srgbClr val="FF0000"/>
              </a:solidFill>
              <a:latin typeface="Consolas" panose="020B0609020204030204" pitchFamily="49" charset="0"/>
              <a:cs typeface="Consolas" panose="020B0609020204030204" pitchFamily="49" charset="0"/>
            </a:endParaRPr>
          </a:p>
          <a:p>
            <a:pPr marL="234950" lvl="1" indent="0">
              <a:buNone/>
            </a:pPr>
            <a:r>
              <a:rPr lang="en-US" b="1" dirty="0">
                <a:solidFill>
                  <a:schemeClr val="accent6">
                    <a:lumMod val="75000"/>
                  </a:schemeClr>
                </a:solidFill>
                <a:latin typeface="Consolas" panose="020B0609020204030204" pitchFamily="49" charset="0"/>
                <a:cs typeface="Consolas" panose="020B0609020204030204" pitchFamily="49" charset="0"/>
              </a:rPr>
              <a:t>        // Correct. Happy birthday Bart!</a:t>
            </a:r>
          </a:p>
          <a:p>
            <a:pPr marL="234950" lvl="1" indent="0">
              <a:buNone/>
            </a:pPr>
            <a:r>
              <a:rPr lang="en-US" b="1" dirty="0">
                <a:solidFill>
                  <a:schemeClr val="accent6">
                    <a:lumMod val="75000"/>
                  </a:schemeClr>
                </a:solidFill>
                <a:latin typeface="Consolas" panose="020B0609020204030204" pitchFamily="49" charset="0"/>
                <a:cs typeface="Consolas" panose="020B0609020204030204" pitchFamily="49" charset="0"/>
              </a:rPr>
              <a:t>        bart.becomeOlder(); </a:t>
            </a:r>
          </a:p>
          <a:p>
            <a:pPr marL="234950" lvl="1" indent="0">
              <a:buNone/>
            </a:pPr>
            <a:r>
              <a:rPr lang="en-US" b="1" dirty="0">
                <a:solidFill>
                  <a:srgbClr val="C0000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pPr marL="234950" lvl="1"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196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 </a:t>
            </a:r>
            <a:r>
              <a:rPr lang="en-US" dirty="0">
                <a:solidFill>
                  <a:srgbClr val="FF0000"/>
                </a:solidFill>
              </a:rPr>
              <a:t>Inside The Class</a:t>
            </a:r>
          </a:p>
        </p:txBody>
      </p:sp>
      <p:sp>
        <p:nvSpPr>
          <p:cNvPr id="3" name="Content Placeholder 2"/>
          <p:cNvSpPr>
            <a:spLocks noGrp="1"/>
          </p:cNvSpPr>
          <p:nvPr>
            <p:ph idx="1"/>
          </p:nvPr>
        </p:nvSpPr>
        <p:spPr/>
        <p:txBody>
          <a:bodyPr>
            <a:normAutofit lnSpcReduction="10000"/>
          </a:bodyPr>
          <a:lstStyle/>
          <a:p>
            <a:r>
              <a:rPr lang="en-US" dirty="0"/>
              <a:t>Calling a method inside the body of the class (where the method has been defined)</a:t>
            </a:r>
          </a:p>
          <a:p>
            <a:pPr lvl="1"/>
            <a:r>
              <a:rPr lang="en-US" dirty="0"/>
              <a:t>You can just directly refer to the method (or attribute)</a:t>
            </a:r>
          </a:p>
          <a:p>
            <a:pPr marL="0" indent="0">
              <a:lnSpc>
                <a:spcPct val="80000"/>
              </a:lnSpc>
              <a:buNone/>
            </a:pPr>
            <a:r>
              <a:rPr lang="en-CA" altLang="en-US" sz="1800" dirty="0">
                <a:latin typeface="Consolas" pitchFamily="49" charset="0"/>
                <a:cs typeface="Consolas" panose="020B0609020204030204" pitchFamily="49" charset="0"/>
              </a:rPr>
              <a:t>  public class Person {</a:t>
            </a:r>
          </a:p>
          <a:p>
            <a:pPr marL="0" indent="0">
              <a:lnSpc>
                <a:spcPct val="80000"/>
              </a:lnSpc>
              <a:buNone/>
            </a:pPr>
            <a:r>
              <a:rPr lang="en-CA" altLang="en-US" sz="1800" dirty="0">
                <a:latin typeface="Consolas" pitchFamily="49" charset="0"/>
                <a:cs typeface="Consolas" panose="020B0609020204030204" pitchFamily="49" charset="0"/>
              </a:rPr>
              <a:t>    private int age;</a:t>
            </a:r>
          </a:p>
          <a:p>
            <a:pPr marL="0" indent="0">
              <a:lnSpc>
                <a:spcPct val="80000"/>
              </a:lnSpc>
              <a:buNone/>
            </a:pPr>
            <a:endParaRPr lang="en-CA" altLang="en-US" sz="1800" dirty="0">
              <a:latin typeface="Consolas" pitchFamily="49" charset="0"/>
              <a:cs typeface="Consolas" panose="020B0609020204030204" pitchFamily="49" charset="0"/>
            </a:endParaRPr>
          </a:p>
          <a:p>
            <a:pPr marL="0" indent="0">
              <a:lnSpc>
                <a:spcPct val="80000"/>
              </a:lnSpc>
              <a:buNone/>
            </a:pPr>
            <a:r>
              <a:rPr lang="en-CA" altLang="en-US" sz="1800" dirty="0">
                <a:latin typeface="Consolas" pitchFamily="49" charset="0"/>
                <a:cs typeface="Consolas" panose="020B0609020204030204" pitchFamily="49" charset="0"/>
              </a:rPr>
              <a:t>    public void birthday() {</a:t>
            </a:r>
          </a:p>
          <a:p>
            <a:pPr marL="0" indent="0">
              <a:lnSpc>
                <a:spcPct val="80000"/>
              </a:lnSpc>
              <a:buNone/>
            </a:pPr>
            <a:r>
              <a:rPr lang="en-CA" altLang="en-US" sz="1800" dirty="0">
                <a:latin typeface="Consolas" pitchFamily="49" charset="0"/>
                <a:cs typeface="Consolas" panose="020B0609020204030204" pitchFamily="49" charset="0"/>
              </a:rPr>
              <a:t>       </a:t>
            </a:r>
            <a:r>
              <a:rPr lang="en-CA" altLang="en-US" sz="1800" b="1" dirty="0">
                <a:solidFill>
                  <a:srgbClr val="FF0000"/>
                </a:solidFill>
                <a:latin typeface="Consolas" pitchFamily="49" charset="0"/>
                <a:cs typeface="Consolas" panose="020B0609020204030204" pitchFamily="49" charset="0"/>
              </a:rPr>
              <a:t>becomeOlder()</a:t>
            </a:r>
            <a:r>
              <a:rPr lang="en-CA" altLang="en-US" sz="1800" dirty="0">
                <a:latin typeface="Consolas" pitchFamily="49" charset="0"/>
                <a:cs typeface="Consolas" panose="020B0609020204030204" pitchFamily="49" charset="0"/>
              </a:rPr>
              <a:t>;  </a:t>
            </a:r>
            <a:r>
              <a:rPr lang="en-CA" altLang="en-US" sz="1800" b="1" dirty="0">
                <a:solidFill>
                  <a:schemeClr val="bg1">
                    <a:lumMod val="60000"/>
                    <a:lumOff val="40000"/>
                  </a:schemeClr>
                </a:solidFill>
                <a:latin typeface="Consolas" pitchFamily="49" charset="0"/>
                <a:cs typeface="Consolas" panose="020B0609020204030204" pitchFamily="49" charset="0"/>
              </a:rPr>
              <a:t>// access a method</a:t>
            </a:r>
          </a:p>
          <a:p>
            <a:pPr marL="0" indent="0">
              <a:lnSpc>
                <a:spcPct val="80000"/>
              </a:lnSpc>
              <a:buNone/>
            </a:pPr>
            <a:r>
              <a:rPr lang="en-CA" altLang="en-US" sz="1800" dirty="0">
                <a:latin typeface="Consolas" pitchFamily="49" charset="0"/>
                <a:cs typeface="Consolas" panose="020B0609020204030204" pitchFamily="49" charset="0"/>
              </a:rPr>
              <a:t>    }</a:t>
            </a:r>
          </a:p>
          <a:p>
            <a:pPr marL="0" indent="0">
              <a:lnSpc>
                <a:spcPct val="80000"/>
              </a:lnSpc>
              <a:buNone/>
            </a:pPr>
            <a:endParaRPr lang="en-CA" altLang="en-US" sz="1800" dirty="0">
              <a:latin typeface="Consolas" pitchFamily="49" charset="0"/>
              <a:cs typeface="Consolas" panose="020B0609020204030204" pitchFamily="49" charset="0"/>
            </a:endParaRPr>
          </a:p>
          <a:p>
            <a:pPr marL="225425" lvl="1" indent="0">
              <a:buNone/>
            </a:pPr>
            <a:r>
              <a:rPr lang="en-US" sz="1800" dirty="0">
                <a:latin typeface="Consolas" panose="020B0609020204030204" pitchFamily="49" charset="0"/>
                <a:cs typeface="Consolas" panose="020B0609020204030204" pitchFamily="49" charset="0"/>
              </a:rPr>
              <a:t> public void becomeOlder() {</a:t>
            </a:r>
          </a:p>
          <a:p>
            <a:pPr marL="225425" lvl="1" indent="0">
              <a:buNone/>
            </a:pPr>
            <a:r>
              <a:rPr lang="en-US" sz="180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age++</a:t>
            </a:r>
            <a:r>
              <a:rPr lang="en-US" sz="1800" dirty="0">
                <a:latin typeface="Consolas" panose="020B0609020204030204" pitchFamily="49" charset="0"/>
                <a:cs typeface="Consolas" panose="020B0609020204030204" pitchFamily="49" charset="0"/>
              </a:rPr>
              <a:t>;    </a:t>
            </a:r>
            <a:r>
              <a:rPr lang="en-US" sz="1800" b="1" dirty="0">
                <a:solidFill>
                  <a:schemeClr val="bg1">
                    <a:lumMod val="60000"/>
                    <a:lumOff val="40000"/>
                  </a:schemeClr>
                </a:solidFill>
                <a:latin typeface="Consolas" panose="020B0609020204030204" pitchFamily="49" charset="0"/>
                <a:cs typeface="Consolas" panose="020B0609020204030204" pitchFamily="49" charset="0"/>
              </a:rPr>
              <a:t>// access an attribute</a:t>
            </a:r>
          </a:p>
          <a:p>
            <a:pPr marL="225425" lvl="1" indent="0">
              <a:buNone/>
            </a:pP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987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dirty="0"/>
              <a:t>Defining A Java Class</a:t>
            </a:r>
            <a:endParaRPr lang="en-US" altLang="en-US" dirty="0"/>
          </a:p>
        </p:txBody>
      </p:sp>
      <p:sp>
        <p:nvSpPr>
          <p:cNvPr id="22531" name="Content Placeholder 2"/>
          <p:cNvSpPr>
            <a:spLocks noGrp="1"/>
          </p:cNvSpPr>
          <p:nvPr>
            <p:ph idx="1"/>
          </p:nvPr>
        </p:nvSpPr>
        <p:spPr/>
        <p:txBody>
          <a:bodyPr>
            <a:normAutofit fontScale="62500" lnSpcReduction="20000"/>
          </a:bodyPr>
          <a:lstStyle/>
          <a:p>
            <a:pPr marL="190500" indent="-190500" defTabSz="292100">
              <a:buNone/>
              <a:tabLst>
                <a:tab pos="233363" algn="l"/>
                <a:tab pos="292100" algn="l"/>
              </a:tabLst>
            </a:pPr>
            <a:r>
              <a:rPr lang="en-CA" altLang="en-US" b="1" dirty="0">
                <a:cs typeface="Consolas" pitchFamily="49" charset="0"/>
              </a:rPr>
              <a:t>Format</a:t>
            </a:r>
            <a:r>
              <a:rPr lang="en-CA" altLang="en-US" dirty="0">
                <a:cs typeface="Consolas" pitchFamily="49" charset="0"/>
              </a:rPr>
              <a:t>:</a:t>
            </a:r>
          </a:p>
          <a:p>
            <a:pPr marL="304800" lvl="1" indent="0" defTabSz="292100">
              <a:buNone/>
              <a:tabLst>
                <a:tab pos="233363" algn="l"/>
                <a:tab pos="292100" algn="l"/>
              </a:tabLst>
            </a:pPr>
            <a:r>
              <a:rPr lang="en-CA" altLang="en-US" sz="1800" dirty="0">
                <a:latin typeface="Consolas" pitchFamily="49" charset="0"/>
                <a:cs typeface="Consolas" pitchFamily="49" charset="0"/>
              </a:rPr>
              <a:t>public class &lt;</a:t>
            </a:r>
            <a:r>
              <a:rPr lang="en-CA" altLang="en-US" sz="1800" i="1" dirty="0">
                <a:latin typeface="Consolas" pitchFamily="49" charset="0"/>
                <a:cs typeface="Consolas" pitchFamily="49" charset="0"/>
              </a:rPr>
              <a:t>name of class</a:t>
            </a:r>
            <a:r>
              <a:rPr lang="en-CA" altLang="en-US" sz="1800" dirty="0">
                <a:latin typeface="Consolas" pitchFamily="49" charset="0"/>
                <a:cs typeface="Consolas" pitchFamily="49" charset="0"/>
              </a:rPr>
              <a:t>&gt;</a:t>
            </a:r>
          </a:p>
          <a:p>
            <a:pPr marL="304800" lvl="1" indent="0" defTabSz="292100">
              <a:buNone/>
              <a:tabLst>
                <a:tab pos="233363" algn="l"/>
                <a:tab pos="292100" algn="l"/>
              </a:tabLst>
            </a:pPr>
            <a:r>
              <a:rPr lang="en-CA" altLang="en-US" sz="1800" dirty="0">
                <a:latin typeface="Consolas" pitchFamily="49" charset="0"/>
                <a:cs typeface="Consolas" pitchFamily="49" charset="0"/>
              </a:rPr>
              <a:t>{</a:t>
            </a:r>
          </a:p>
          <a:p>
            <a:pPr marL="304800" lvl="1" indent="0" defTabSz="292100">
              <a:buNone/>
              <a:tabLst>
                <a:tab pos="233363" algn="l"/>
                <a:tab pos="292100" algn="l"/>
              </a:tabLst>
            </a:pPr>
            <a:r>
              <a:rPr lang="en-CA" altLang="en-US" sz="1800" i="1" dirty="0">
                <a:latin typeface="Consolas" pitchFamily="49" charset="0"/>
                <a:cs typeface="Consolas" pitchFamily="49" charset="0"/>
              </a:rPr>
              <a:t>    attributes</a:t>
            </a:r>
          </a:p>
          <a:p>
            <a:pPr marL="304800" lvl="1" indent="0" defTabSz="292100">
              <a:buNone/>
              <a:tabLst>
                <a:tab pos="233363" algn="l"/>
                <a:tab pos="292100" algn="l"/>
              </a:tabLst>
            </a:pPr>
            <a:r>
              <a:rPr lang="en-CA" altLang="en-US" sz="1800" i="1" dirty="0">
                <a:latin typeface="Consolas" pitchFamily="49" charset="0"/>
                <a:cs typeface="Consolas" pitchFamily="49" charset="0"/>
              </a:rPr>
              <a:t>	  methods</a:t>
            </a:r>
          </a:p>
          <a:p>
            <a:pPr marL="304800" lvl="1" indent="0" defTabSz="292100">
              <a:buNone/>
              <a:tabLst>
                <a:tab pos="233363" algn="l"/>
                <a:tab pos="292100" algn="l"/>
              </a:tabLst>
            </a:pPr>
            <a:r>
              <a:rPr lang="en-CA" altLang="en-US" sz="1800" dirty="0">
                <a:latin typeface="Consolas" pitchFamily="49" charset="0"/>
                <a:cs typeface="Consolas" pitchFamily="49" charset="0"/>
              </a:rPr>
              <a:t>}</a:t>
            </a:r>
          </a:p>
          <a:p>
            <a:pPr marL="304800" lvl="1" indent="0" defTabSz="292100">
              <a:buNone/>
              <a:tabLst>
                <a:tab pos="233363" algn="l"/>
                <a:tab pos="292100" algn="l"/>
              </a:tabLst>
            </a:pPr>
            <a:endParaRPr lang="en-CA" altLang="en-US" sz="1800" dirty="0">
              <a:latin typeface="Consolas" pitchFamily="49" charset="0"/>
              <a:cs typeface="Consolas" pitchFamily="49" charset="0"/>
            </a:endParaRPr>
          </a:p>
          <a:p>
            <a:pPr marL="190500" indent="-190500" defTabSz="292100">
              <a:buNone/>
              <a:tabLst>
                <a:tab pos="233363" algn="l"/>
                <a:tab pos="292100" algn="l"/>
              </a:tabLst>
            </a:pPr>
            <a:r>
              <a:rPr lang="en-CA" altLang="en-US" b="1" dirty="0">
                <a:cs typeface="Consolas" pitchFamily="49" charset="0"/>
              </a:rPr>
              <a:t>Example (more explanations coming shortly)</a:t>
            </a:r>
            <a:r>
              <a:rPr lang="en-CA" altLang="en-US" dirty="0">
                <a:cs typeface="Consolas" pitchFamily="49" charset="0"/>
              </a:rPr>
              <a:t>:</a:t>
            </a:r>
          </a:p>
          <a:p>
            <a:pPr marL="190500" indent="-190500" defTabSz="292100">
              <a:buNone/>
              <a:tabLst>
                <a:tab pos="233363" algn="l"/>
                <a:tab pos="292100" algn="l"/>
              </a:tabLst>
            </a:pPr>
            <a:r>
              <a:rPr lang="en-CA" altLang="en-US" sz="1800" dirty="0">
                <a:latin typeface="Consolas" pitchFamily="49" charset="0"/>
                <a:cs typeface="Consolas" pitchFamily="49" charset="0"/>
              </a:rPr>
              <a:t>	 public class Person</a:t>
            </a:r>
          </a:p>
          <a:p>
            <a:pPr marL="190500" indent="-190500" defTabSz="292100">
              <a:buNone/>
              <a:tabLst>
                <a:tab pos="233363" algn="l"/>
                <a:tab pos="292100" algn="l"/>
              </a:tabLst>
            </a:pPr>
            <a:r>
              <a:rPr lang="en-CA" altLang="en-US" sz="1800" dirty="0">
                <a:latin typeface="Consolas" pitchFamily="49" charset="0"/>
                <a:cs typeface="Consolas" pitchFamily="49" charset="0"/>
              </a:rPr>
              <a:t>  {</a:t>
            </a:r>
          </a:p>
          <a:p>
            <a:pPr marL="190500" indent="-190500" defTabSz="292100">
              <a:buNone/>
              <a:tabLst>
                <a:tab pos="233363" algn="l"/>
                <a:tab pos="292100" algn="l"/>
              </a:tabLst>
            </a:pPr>
            <a:r>
              <a:rPr lang="en-CA" altLang="en-US" sz="1800" dirty="0">
                <a:latin typeface="Consolas" pitchFamily="49" charset="0"/>
                <a:cs typeface="Consolas" pitchFamily="49" charset="0"/>
              </a:rPr>
              <a:t>      private int age; </a:t>
            </a:r>
            <a:r>
              <a:rPr lang="en-CA" altLang="en-US" sz="1800" b="1" dirty="0">
                <a:solidFill>
                  <a:srgbClr val="00FFFF"/>
                </a:solidFill>
                <a:latin typeface="Consolas" pitchFamily="49" charset="0"/>
                <a:cs typeface="Consolas" pitchFamily="49" charset="0"/>
              </a:rPr>
              <a:t>// Attribute</a:t>
            </a:r>
          </a:p>
          <a:p>
            <a:pPr marL="190500" indent="-190500" defTabSz="292100">
              <a:buNone/>
              <a:tabLst>
                <a:tab pos="233363" algn="l"/>
                <a:tab pos="292100" algn="l"/>
              </a:tabLst>
            </a:pPr>
            <a:r>
              <a:rPr lang="en-CA" altLang="en-US" sz="1800" dirty="0">
                <a:latin typeface="Consolas" pitchFamily="49" charset="0"/>
                <a:cs typeface="Consolas" pitchFamily="49" charset="0"/>
              </a:rPr>
              <a:t>      public Person() { </a:t>
            </a:r>
            <a:r>
              <a:rPr lang="en-CA" altLang="en-US" sz="1800" b="1" dirty="0">
                <a:solidFill>
                  <a:srgbClr val="00FFFF"/>
                </a:solidFill>
                <a:latin typeface="Consolas" pitchFamily="49" charset="0"/>
                <a:cs typeface="Consolas" pitchFamily="49" charset="0"/>
              </a:rPr>
              <a:t>// Method</a:t>
            </a:r>
          </a:p>
          <a:p>
            <a:pPr marL="190500" indent="-190500" defTabSz="292100">
              <a:buNone/>
              <a:tabLst>
                <a:tab pos="233363" algn="l"/>
                <a:tab pos="292100" algn="l"/>
              </a:tabLst>
            </a:pPr>
            <a:r>
              <a:rPr lang="en-CA" altLang="en-US" sz="1800" dirty="0">
                <a:latin typeface="Consolas" pitchFamily="49" charset="0"/>
                <a:cs typeface="Consolas" pitchFamily="49" charset="0"/>
              </a:rPr>
              <a:t>          age = in.nextInt();</a:t>
            </a:r>
          </a:p>
          <a:p>
            <a:pPr marL="190500" indent="-190500" defTabSz="292100">
              <a:buNone/>
              <a:tabLst>
                <a:tab pos="233363" algn="l"/>
                <a:tab pos="292100" algn="l"/>
              </a:tabLst>
            </a:pPr>
            <a:r>
              <a:rPr lang="en-CA" altLang="en-US" sz="1800" dirty="0">
                <a:latin typeface="Consolas" pitchFamily="49" charset="0"/>
                <a:cs typeface="Consolas" pitchFamily="49" charset="0"/>
              </a:rPr>
              <a:t>      }    </a:t>
            </a:r>
          </a:p>
          <a:p>
            <a:pPr marL="190500" indent="-190500" defTabSz="292100">
              <a:buNone/>
              <a:tabLst>
                <a:tab pos="233363" algn="l"/>
                <a:tab pos="292100" algn="l"/>
              </a:tabLst>
            </a:pPr>
            <a:r>
              <a:rPr lang="en-CA" altLang="en-US" sz="1800" dirty="0">
                <a:latin typeface="Consolas" pitchFamily="49" charset="0"/>
                <a:cs typeface="Consolas" pitchFamily="49" charset="0"/>
              </a:rPr>
              <a:t>      public </a:t>
            </a:r>
            <a:r>
              <a:rPr lang="en-CA" altLang="en-US" sz="1800">
                <a:latin typeface="Consolas" pitchFamily="49" charset="0"/>
                <a:cs typeface="Consolas" pitchFamily="49" charset="0"/>
              </a:rPr>
              <a:t>void sayAge() </a:t>
            </a:r>
            <a:r>
              <a:rPr lang="en-CA" altLang="en-US" sz="1800" dirty="0">
                <a:latin typeface="Consolas" pitchFamily="49" charset="0"/>
                <a:cs typeface="Consolas" pitchFamily="49" charset="0"/>
              </a:rPr>
              <a:t>{</a:t>
            </a:r>
            <a:r>
              <a:rPr lang="en-CA" altLang="en-US" sz="1800" b="1" dirty="0">
                <a:solidFill>
                  <a:srgbClr val="00FFFF"/>
                </a:solidFill>
                <a:latin typeface="Consolas" pitchFamily="49" charset="0"/>
                <a:cs typeface="Consolas" pitchFamily="49" charset="0"/>
              </a:rPr>
              <a:t>// Method</a:t>
            </a:r>
            <a:endParaRPr lang="en-CA" altLang="en-US" sz="1800" dirty="0">
              <a:latin typeface="Consolas" pitchFamily="49" charset="0"/>
              <a:cs typeface="Consolas" pitchFamily="49" charset="0"/>
            </a:endParaRPr>
          </a:p>
          <a:p>
            <a:pPr marL="190500" indent="-190500" defTabSz="292100">
              <a:buNone/>
              <a:tabLst>
                <a:tab pos="233363" algn="l"/>
                <a:tab pos="292100" algn="l"/>
              </a:tabLst>
            </a:pPr>
            <a:r>
              <a:rPr lang="en-CA" altLang="en-US" sz="1800" dirty="0">
                <a:latin typeface="Consolas" pitchFamily="49" charset="0"/>
                <a:cs typeface="Consolas" pitchFamily="49" charset="0"/>
              </a:rPr>
              <a:t>          System.out.println("My age is " + age);  </a:t>
            </a:r>
          </a:p>
          <a:p>
            <a:pPr marL="190500" indent="-190500" defTabSz="292100">
              <a:buNone/>
              <a:tabLst>
                <a:tab pos="233363" algn="l"/>
                <a:tab pos="292100" algn="l"/>
              </a:tabLst>
            </a:pPr>
            <a:r>
              <a:rPr lang="en-CA" altLang="en-US" sz="1800" dirty="0">
                <a:latin typeface="Consolas" pitchFamily="49" charset="0"/>
                <a:cs typeface="Consolas" pitchFamily="49" charset="0"/>
              </a:rPr>
              <a:t>      }</a:t>
            </a:r>
          </a:p>
          <a:p>
            <a:pPr marL="190500" indent="-190500" defTabSz="292100">
              <a:buNone/>
              <a:tabLst>
                <a:tab pos="233363" algn="l"/>
                <a:tab pos="292100" algn="l"/>
              </a:tabLst>
            </a:pPr>
            <a:r>
              <a:rPr lang="en-CA" altLang="en-US" sz="1800" dirty="0">
                <a:latin typeface="Consolas" pitchFamily="49" charset="0"/>
                <a:cs typeface="Consolas" pitchFamily="49" charset="0"/>
              </a:rPr>
              <a:t>	 }</a:t>
            </a:r>
            <a:endParaRPr lang="en-US" altLang="en-US" sz="1800" dirty="0"/>
          </a:p>
        </p:txBody>
      </p:sp>
    </p:spTree>
    <p:extLst>
      <p:ext uri="{BB962C8B-B14F-4D97-AF65-F5344CB8AC3E}">
        <p14:creationId xmlns:p14="http://schemas.microsoft.com/office/powerpoint/2010/main" val="50776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Second Object-Oriented Example</a:t>
            </a:r>
            <a:endParaRPr lang="en-US" dirty="0"/>
          </a:p>
        </p:txBody>
      </p:sp>
      <p:sp>
        <p:nvSpPr>
          <p:cNvPr id="3" name="Content Placeholder 2"/>
          <p:cNvSpPr>
            <a:spLocks noGrp="1"/>
          </p:cNvSpPr>
          <p:nvPr>
            <p:ph idx="1"/>
          </p:nvPr>
        </p:nvSpPr>
        <p:spPr/>
        <p:txBody>
          <a:bodyPr/>
          <a:lstStyle/>
          <a:p>
            <a:r>
              <a:rPr lang="en-US" dirty="0"/>
              <a:t>Learning concepts:</a:t>
            </a:r>
          </a:p>
          <a:p>
            <a:pPr lvl="1"/>
            <a:r>
              <a:rPr lang="en-US" dirty="0"/>
              <a:t>Attributes</a:t>
            </a:r>
          </a:p>
          <a:p>
            <a:pPr lvl="1"/>
            <a:r>
              <a:rPr lang="en-US" dirty="0"/>
              <a:t>Constructors</a:t>
            </a:r>
          </a:p>
          <a:p>
            <a:pPr lvl="1"/>
            <a:r>
              <a:rPr lang="en-US" dirty="0"/>
              <a:t>Accessing class attributes in a class method</a:t>
            </a:r>
          </a:p>
          <a:p>
            <a:r>
              <a:rPr lang="en-US" dirty="0"/>
              <a:t>Location of full example:</a:t>
            </a:r>
          </a:p>
          <a:p>
            <a:pPr marL="225425" lvl="1" indent="0">
              <a:buNone/>
            </a:pPr>
            <a:r>
              <a:rPr lang="en-US" sz="1800" dirty="0">
                <a:latin typeface="Consolas" panose="020B0609020204030204" pitchFamily="49" charset="0"/>
                <a:cs typeface="Consolas" panose="020B0609020204030204" pitchFamily="49" charset="0"/>
              </a:rPr>
              <a:t>/home/219/examples/</a:t>
            </a:r>
            <a:r>
              <a:rPr lang="en-US" sz="1800" dirty="0" err="1">
                <a:latin typeface="Consolas" panose="020B0609020204030204" pitchFamily="49" charset="0"/>
                <a:cs typeface="Consolas" panose="020B0609020204030204" pitchFamily="49" charset="0"/>
              </a:rPr>
              <a:t>intro_OO</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second_attributeConstructor</a:t>
            </a:r>
            <a:r>
              <a:rPr lang="en-US" sz="18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06130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cs typeface="Consolas" pitchFamily="49" charset="0"/>
              </a:rPr>
              <a:t>Class</a:t>
            </a:r>
            <a:r>
              <a:rPr lang="en-US" altLang="en-US" sz="2800" dirty="0">
                <a:latin typeface="Consolas" pitchFamily="49" charset="0"/>
                <a:cs typeface="Consolas" pitchFamily="49" charset="0"/>
              </a:rPr>
              <a:t> </a:t>
            </a:r>
            <a:r>
              <a:rPr lang="en-US" altLang="en-US" dirty="0">
                <a:latin typeface="Consolas" pitchFamily="49" charset="0"/>
                <a:cs typeface="Consolas" pitchFamily="49" charset="0"/>
              </a:rPr>
              <a:t>Driver</a:t>
            </a:r>
          </a:p>
        </p:txBody>
      </p:sp>
      <p:sp>
        <p:nvSpPr>
          <p:cNvPr id="31747" name="Content Placeholder 2"/>
          <p:cNvSpPr>
            <a:spLocks noGrp="1"/>
          </p:cNvSpPr>
          <p:nvPr>
            <p:ph idx="1"/>
          </p:nvPr>
        </p:nvSpPr>
        <p:spPr>
          <a:xfrm>
            <a:off x="1340177" y="1335645"/>
            <a:ext cx="8229600" cy="2438400"/>
          </a:xfrm>
        </p:spPr>
        <p:txBody>
          <a:bodyPr>
            <a:normAutofit fontScale="92500" lnSpcReduction="20000"/>
          </a:bodyPr>
          <a:lstStyle/>
          <a:p>
            <a:pPr marL="0" indent="0">
              <a:buNone/>
            </a:pPr>
            <a:r>
              <a:rPr lang="en-US" altLang="en-US" sz="1600" dirty="0">
                <a:latin typeface="Consolas" pitchFamily="49" charset="0"/>
                <a:cs typeface="Consolas" pitchFamily="49" charset="0"/>
              </a:rPr>
              <a:t>public class Driver</a:t>
            </a:r>
          </a:p>
          <a:p>
            <a:pPr marL="0" indent="0">
              <a:buNone/>
            </a:pPr>
            <a:r>
              <a:rPr lang="en-US" altLang="en-US" sz="1600" dirty="0">
                <a:latin typeface="Consolas" pitchFamily="49" charset="0"/>
                <a:cs typeface="Consolas" pitchFamily="49" charset="0"/>
              </a:rPr>
              <a:t>{</a:t>
            </a:r>
          </a:p>
          <a:p>
            <a:pPr marL="0" indent="0">
              <a:buNone/>
            </a:pPr>
            <a:r>
              <a:rPr lang="en-US" altLang="en-US" sz="1600" dirty="0">
                <a:latin typeface="Consolas" pitchFamily="49" charset="0"/>
                <a:cs typeface="Consolas" pitchFamily="49" charset="0"/>
              </a:rPr>
              <a:t>    public static void main(String [] args)</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        Person jim = new Person();</a:t>
            </a:r>
          </a:p>
          <a:p>
            <a:pPr marL="0" indent="0">
              <a:buNone/>
            </a:pPr>
            <a:r>
              <a:rPr lang="en-US" altLang="en-US" sz="1600" dirty="0">
                <a:latin typeface="Consolas" pitchFamily="49" charset="0"/>
                <a:cs typeface="Consolas" pitchFamily="49" charset="0"/>
              </a:rPr>
              <a:t>        jim.sayAge();</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a:t>
            </a:r>
          </a:p>
          <a:p>
            <a:pPr marL="0" indent="0">
              <a:buNone/>
            </a:pPr>
            <a:endParaRPr lang="en-US" altLang="en-US" sz="1600" dirty="0">
              <a:latin typeface="Consolas" pitchFamily="49" charset="0"/>
              <a:cs typeface="Consolas" pitchFamily="49" charset="0"/>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4800600"/>
            <a:ext cx="4613275"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9" name="Picture 3"/>
          <p:cNvPicPr>
            <a:picLocks noChangeAspect="1" noChangeArrowheads="1"/>
          </p:cNvPicPr>
          <p:nvPr/>
        </p:nvPicPr>
        <p:blipFill>
          <a:blip r:embed="rId3">
            <a:extLst>
              <a:ext uri="{28A0092B-C50C-407E-A947-70E740481C1C}">
                <a14:useLocalDpi xmlns:a14="http://schemas.microsoft.com/office/drawing/2010/main" val="0"/>
              </a:ext>
            </a:extLst>
          </a:blip>
          <a:srcRect r="3746"/>
          <a:stretch>
            <a:fillRect/>
          </a:stretch>
        </p:blipFill>
        <p:spPr bwMode="auto">
          <a:xfrm>
            <a:off x="5867401" y="5861050"/>
            <a:ext cx="4613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5867401" y="2081376"/>
            <a:ext cx="4613275" cy="2031325"/>
            <a:chOff x="4343400" y="2081375"/>
            <a:chExt cx="4613275" cy="2031325"/>
          </a:xfrm>
        </p:grpSpPr>
        <p:sp>
          <p:nvSpPr>
            <p:cNvPr id="3" name="Rectangle 2"/>
            <p:cNvSpPr/>
            <p:nvPr/>
          </p:nvSpPr>
          <p:spPr>
            <a:xfrm>
              <a:off x="4762500" y="2081375"/>
              <a:ext cx="4194175" cy="2031325"/>
            </a:xfrm>
            <a:prstGeom prst="rect">
              <a:avLst/>
            </a:prstGeom>
            <a:solidFill>
              <a:srgbClr val="FFFFCC"/>
            </a:solidFill>
          </p:spPr>
          <p:txBody>
            <a:bodyPr wrap="square">
              <a:spAutoFit/>
            </a:bodyPr>
            <a:lstStyle/>
            <a:p>
              <a:r>
                <a:rPr lang="en-US" altLang="en-US" b="1" dirty="0">
                  <a:latin typeface="Consolas" pitchFamily="49" charset="0"/>
                  <a:cs typeface="Consolas" pitchFamily="49" charset="0"/>
                </a:rPr>
                <a:t> public Person() {</a:t>
              </a:r>
            </a:p>
            <a:p>
              <a:r>
                <a:rPr lang="en-US" altLang="en-US" b="1" dirty="0">
                  <a:latin typeface="Consolas" pitchFamily="49" charset="0"/>
                  <a:cs typeface="Consolas" pitchFamily="49" charset="0"/>
                </a:rPr>
                <a:t>     Scanner in = new </a:t>
              </a:r>
            </a:p>
            <a:p>
              <a:r>
                <a:rPr lang="en-US" altLang="en-US" b="1" dirty="0">
                  <a:latin typeface="Consolas" pitchFamily="49" charset="0"/>
                  <a:cs typeface="Consolas" pitchFamily="49" charset="0"/>
                </a:rPr>
                <a:t>       Scanner(System.in);</a:t>
              </a:r>
            </a:p>
            <a:p>
              <a:r>
                <a:rPr lang="en-US" altLang="en-US" b="1" dirty="0">
                  <a:latin typeface="Consolas" pitchFamily="49" charset="0"/>
                  <a:cs typeface="Consolas" pitchFamily="49" charset="0"/>
                </a:rPr>
                <a:t>     System.out.print("Enter age: ");</a:t>
              </a:r>
            </a:p>
            <a:p>
              <a:r>
                <a:rPr lang="en-US" altLang="en-US" b="1" dirty="0">
                  <a:latin typeface="Consolas" pitchFamily="49" charset="0"/>
                  <a:cs typeface="Consolas" pitchFamily="49" charset="0"/>
                </a:rPr>
                <a:t>     age = in.nextInt();</a:t>
              </a:r>
            </a:p>
            <a:p>
              <a:r>
                <a:rPr lang="en-US" altLang="en-US" b="1" dirty="0">
                  <a:latin typeface="Consolas" pitchFamily="49" charset="0"/>
                  <a:cs typeface="Consolas" pitchFamily="49" charset="0"/>
                </a:rPr>
                <a:t> }</a:t>
              </a:r>
              <a:endParaRPr lang="en-US" b="1" dirty="0"/>
            </a:p>
          </p:txBody>
        </p:sp>
        <p:sp>
          <p:nvSpPr>
            <p:cNvPr id="31755" name="Line 8"/>
            <p:cNvSpPr>
              <a:spLocks noChangeShapeType="1"/>
            </p:cNvSpPr>
            <p:nvPr/>
          </p:nvSpPr>
          <p:spPr bwMode="auto">
            <a:xfrm flipV="1">
              <a:off x="4343400" y="2286000"/>
              <a:ext cx="592157"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grpSp>
        <p:nvGrpSpPr>
          <p:cNvPr id="5" name="Group 4"/>
          <p:cNvGrpSpPr/>
          <p:nvPr/>
        </p:nvGrpSpPr>
        <p:grpSpPr>
          <a:xfrm>
            <a:off x="1969304" y="3027260"/>
            <a:ext cx="3069078" cy="2347391"/>
            <a:chOff x="445304" y="3027259"/>
            <a:chExt cx="3069078" cy="2347391"/>
          </a:xfrm>
        </p:grpSpPr>
        <p:sp>
          <p:nvSpPr>
            <p:cNvPr id="14" name="Rectangle 13"/>
            <p:cNvSpPr/>
            <p:nvPr/>
          </p:nvSpPr>
          <p:spPr>
            <a:xfrm>
              <a:off x="445304" y="3897322"/>
              <a:ext cx="3069078" cy="1477328"/>
            </a:xfrm>
            <a:prstGeom prst="rect">
              <a:avLst/>
            </a:prstGeom>
            <a:solidFill>
              <a:srgbClr val="FFFFCC"/>
            </a:solidFill>
          </p:spPr>
          <p:txBody>
            <a:bodyPr wrap="square">
              <a:spAutoFit/>
            </a:bodyPr>
            <a:lstStyle/>
            <a:p>
              <a:r>
                <a:rPr lang="en-US" altLang="en-US" b="1" dirty="0">
                  <a:latin typeface="Consolas" pitchFamily="49" charset="0"/>
                  <a:cs typeface="Consolas" pitchFamily="49" charset="0"/>
                </a:rPr>
                <a:t> public void sayAge() {</a:t>
              </a:r>
            </a:p>
            <a:p>
              <a:r>
                <a:rPr lang="en-US" altLang="en-US" b="1" dirty="0">
                  <a:latin typeface="Consolas" pitchFamily="49" charset="0"/>
                  <a:cs typeface="Consolas" pitchFamily="49" charset="0"/>
                </a:rPr>
                <a:t>     System.out.println</a:t>
              </a:r>
            </a:p>
            <a:p>
              <a:r>
                <a:rPr lang="en-US" altLang="en-US" b="1" dirty="0">
                  <a:latin typeface="Consolas" pitchFamily="49" charset="0"/>
                  <a:cs typeface="Consolas" pitchFamily="49" charset="0"/>
                </a:rPr>
                <a:t>       ("My age is " + age);</a:t>
              </a:r>
            </a:p>
            <a:p>
              <a:r>
                <a:rPr lang="en-US" altLang="en-US" b="1" dirty="0">
                  <a:latin typeface="Consolas" pitchFamily="49" charset="0"/>
                  <a:cs typeface="Consolas" pitchFamily="49" charset="0"/>
                </a:rPr>
                <a:t> }</a:t>
              </a:r>
              <a:endParaRPr lang="en-US" b="1" dirty="0"/>
            </a:p>
          </p:txBody>
        </p:sp>
        <p:sp>
          <p:nvSpPr>
            <p:cNvPr id="13" name="Line 8"/>
            <p:cNvSpPr>
              <a:spLocks noChangeShapeType="1"/>
            </p:cNvSpPr>
            <p:nvPr/>
          </p:nvSpPr>
          <p:spPr bwMode="auto">
            <a:xfrm flipH="1">
              <a:off x="1795749" y="3027259"/>
              <a:ext cx="507694" cy="1004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spTree>
    <p:extLst>
      <p:ext uri="{BB962C8B-B14F-4D97-AF65-F5344CB8AC3E}">
        <p14:creationId xmlns:p14="http://schemas.microsoft.com/office/powerpoint/2010/main" val="312432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81200" y="304801"/>
            <a:ext cx="8229600" cy="639763"/>
          </a:xfrm>
        </p:spPr>
        <p:txBody>
          <a:bodyPr>
            <a:normAutofit fontScale="90000"/>
          </a:bodyPr>
          <a:lstStyle/>
          <a:p>
            <a:r>
              <a:rPr lang="en-US" altLang="en-US" dirty="0">
                <a:cs typeface="Consolas" pitchFamily="49" charset="0"/>
              </a:rPr>
              <a:t>Class </a:t>
            </a:r>
            <a:r>
              <a:rPr lang="en-US" altLang="en-US" dirty="0">
                <a:latin typeface="Consolas" pitchFamily="49" charset="0"/>
                <a:cs typeface="Consolas" pitchFamily="49" charset="0"/>
              </a:rPr>
              <a:t>Person</a:t>
            </a:r>
          </a:p>
        </p:txBody>
      </p:sp>
      <p:sp>
        <p:nvSpPr>
          <p:cNvPr id="32771" name="Content Placeholder 2"/>
          <p:cNvSpPr>
            <a:spLocks noGrp="1"/>
          </p:cNvSpPr>
          <p:nvPr>
            <p:ph idx="1"/>
          </p:nvPr>
        </p:nvSpPr>
        <p:spPr/>
        <p:txBody>
          <a:bodyPr>
            <a:normAutofit fontScale="92500" lnSpcReduction="20000"/>
          </a:bodyPr>
          <a:lstStyle/>
          <a:p>
            <a:pPr marL="0" indent="0">
              <a:buNone/>
            </a:pPr>
            <a:r>
              <a:rPr lang="en-US" altLang="en-US" sz="1600" dirty="0">
                <a:latin typeface="Consolas" pitchFamily="49" charset="0"/>
                <a:cs typeface="Consolas" pitchFamily="49" charset="0"/>
              </a:rPr>
              <a:t>public class Person</a:t>
            </a:r>
          </a:p>
          <a:p>
            <a:pPr marL="0" indent="0">
              <a:buNone/>
            </a:pPr>
            <a:r>
              <a:rPr lang="en-US" altLang="en-US" sz="1600" dirty="0">
                <a:latin typeface="Consolas" pitchFamily="49" charset="0"/>
                <a:cs typeface="Consolas" pitchFamily="49" charset="0"/>
              </a:rPr>
              <a:t>{</a:t>
            </a:r>
          </a:p>
          <a:p>
            <a:pPr marL="0" indent="0">
              <a:buNone/>
            </a:pPr>
            <a:r>
              <a:rPr lang="en-US" altLang="en-US" sz="1600" dirty="0">
                <a:latin typeface="Consolas" pitchFamily="49" charset="0"/>
                <a:cs typeface="Consolas" pitchFamily="49" charset="0"/>
              </a:rPr>
              <a:t>    private int age;</a:t>
            </a:r>
          </a:p>
          <a:p>
            <a:pPr marL="0" indent="0">
              <a:buNone/>
            </a:pPr>
            <a:r>
              <a:rPr lang="en-US" altLang="en-US" sz="1600" dirty="0">
                <a:latin typeface="Consolas" pitchFamily="49" charset="0"/>
                <a:cs typeface="Consolas" pitchFamily="49" charset="0"/>
              </a:rPr>
              <a:t>    public Person()</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        Scanner in = new Scanner(System.in);</a:t>
            </a:r>
          </a:p>
          <a:p>
            <a:pPr marL="0" indent="0">
              <a:buNone/>
            </a:pPr>
            <a:r>
              <a:rPr lang="en-US" altLang="en-US" sz="1600" dirty="0">
                <a:latin typeface="Consolas" pitchFamily="49" charset="0"/>
                <a:cs typeface="Consolas" pitchFamily="49" charset="0"/>
              </a:rPr>
              <a:t>        System.out.print("Enter age: ");</a:t>
            </a:r>
          </a:p>
          <a:p>
            <a:pPr marL="0" indent="0">
              <a:buNone/>
            </a:pPr>
            <a:r>
              <a:rPr lang="en-US" altLang="en-US" sz="1600" dirty="0">
                <a:latin typeface="Consolas" pitchFamily="49" charset="0"/>
                <a:cs typeface="Consolas" pitchFamily="49" charset="0"/>
              </a:rPr>
              <a:t>        age = in.nextInt();</a:t>
            </a:r>
          </a:p>
          <a:p>
            <a:pPr marL="0" indent="0">
              <a:buNone/>
            </a:pPr>
            <a:r>
              <a:rPr lang="en-US" altLang="en-US" sz="1600" dirty="0">
                <a:latin typeface="Consolas" pitchFamily="49" charset="0"/>
                <a:cs typeface="Consolas" pitchFamily="49" charset="0"/>
              </a:rPr>
              <a:t>    }</a:t>
            </a:r>
          </a:p>
          <a:p>
            <a:pPr marL="0" indent="0">
              <a:buNone/>
            </a:pPr>
            <a:endParaRPr lang="en-US" altLang="en-US" sz="1600" dirty="0">
              <a:latin typeface="Consolas" pitchFamily="49" charset="0"/>
              <a:cs typeface="Consolas" pitchFamily="49" charset="0"/>
            </a:endParaRPr>
          </a:p>
          <a:p>
            <a:pPr marL="0" indent="0">
              <a:buNone/>
            </a:pPr>
            <a:r>
              <a:rPr lang="en-US" altLang="en-US" sz="1600" dirty="0">
                <a:latin typeface="Consolas" pitchFamily="49" charset="0"/>
                <a:cs typeface="Consolas" pitchFamily="49" charset="0"/>
              </a:rPr>
              <a:t>    public void sayAge()</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        System.out.println("My age is " + age);</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a:t>
            </a:r>
          </a:p>
          <a:p>
            <a:pPr marL="0" indent="0">
              <a:buNone/>
            </a:pPr>
            <a:endParaRPr lang="en-US" altLang="en-US" sz="1600" dirty="0">
              <a:latin typeface="Consolas" pitchFamily="49" charset="0"/>
              <a:cs typeface="Consolas" pitchFamily="49" charset="0"/>
            </a:endParaRPr>
          </a:p>
        </p:txBody>
      </p:sp>
    </p:spTree>
    <p:extLst>
      <p:ext uri="{BB962C8B-B14F-4D97-AF65-F5344CB8AC3E}">
        <p14:creationId xmlns:p14="http://schemas.microsoft.com/office/powerpoint/2010/main" val="169633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68" y="0"/>
            <a:ext cx="10515600" cy="1325563"/>
          </a:xfrm>
        </p:spPr>
        <p:txBody>
          <a:bodyPr/>
          <a:lstStyle/>
          <a:p>
            <a:r>
              <a:rPr lang="en-CA" altLang="en-US" dirty="0"/>
              <a:t>Creating An Object</a:t>
            </a:r>
            <a:endParaRPr lang="en-US" dirty="0"/>
          </a:p>
        </p:txBody>
      </p:sp>
      <p:sp>
        <p:nvSpPr>
          <p:cNvPr id="3" name="Content Placeholder 2"/>
          <p:cNvSpPr>
            <a:spLocks noGrp="1"/>
          </p:cNvSpPr>
          <p:nvPr>
            <p:ph idx="1"/>
          </p:nvPr>
        </p:nvSpPr>
        <p:spPr>
          <a:xfrm>
            <a:off x="1274190" y="1325563"/>
            <a:ext cx="8178800" cy="3937650"/>
          </a:xfrm>
        </p:spPr>
        <p:txBody>
          <a:bodyPr>
            <a:normAutofit fontScale="92500" lnSpcReduction="10000"/>
          </a:bodyPr>
          <a:lstStyle/>
          <a:p>
            <a:r>
              <a:rPr lang="en-CA" altLang="en-US" dirty="0"/>
              <a:t>Two stages (can be combined but don’t forget a step)</a:t>
            </a:r>
          </a:p>
          <a:p>
            <a:pPr lvl="1"/>
            <a:r>
              <a:rPr lang="en-CA" altLang="en-US" dirty="0"/>
              <a:t>Create a variable that refers to an object e.g., </a:t>
            </a:r>
            <a:r>
              <a:rPr lang="en-CA" altLang="en-US" sz="1800" dirty="0">
                <a:latin typeface="Consolas" pitchFamily="49" charset="0"/>
              </a:rPr>
              <a:t>Person jim;</a:t>
            </a:r>
          </a:p>
          <a:p>
            <a:pPr lvl="1"/>
            <a:r>
              <a:rPr lang="en-CA" altLang="en-US" dirty="0"/>
              <a:t>Create a *new* object e.g., </a:t>
            </a:r>
            <a:r>
              <a:rPr lang="en-CA" altLang="en-US" sz="1800" dirty="0">
                <a:latin typeface="Consolas" pitchFamily="49" charset="0"/>
              </a:rPr>
              <a:t>jim = new Person();</a:t>
            </a:r>
          </a:p>
          <a:p>
            <a:pPr lvl="2"/>
            <a:r>
              <a:rPr lang="en-CA" altLang="en-US" sz="1600" dirty="0">
                <a:latin typeface="Consolas" pitchFamily="49" charset="0"/>
              </a:rPr>
              <a:t>The keyword ‘new’ </a:t>
            </a:r>
            <a:r>
              <a:rPr lang="en-CA" altLang="en-US" dirty="0"/>
              <a:t>calls the constructor to create a new object in memory</a:t>
            </a:r>
          </a:p>
          <a:p>
            <a:pPr lvl="1"/>
            <a:r>
              <a:rPr lang="en-CA" altLang="en-US" dirty="0"/>
              <a:t>Observe the following</a:t>
            </a:r>
          </a:p>
          <a:p>
            <a:pPr lvl="1">
              <a:buFont typeface="Arial" charset="0"/>
              <a:buNone/>
            </a:pPr>
            <a:r>
              <a:rPr lang="en-CA" altLang="en-US" sz="1800" dirty="0">
                <a:latin typeface="Consolas" pitchFamily="49" charset="0"/>
              </a:rPr>
              <a:t>Person jim;</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Person(12);</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Person(22);</a:t>
            </a:r>
            <a:r>
              <a:rPr lang="en-CA" altLang="en-US" dirty="0"/>
              <a:t> </a:t>
            </a:r>
          </a:p>
          <a:p>
            <a:endParaRPr lang="en-US" dirty="0"/>
          </a:p>
        </p:txBody>
      </p:sp>
      <p:grpSp>
        <p:nvGrpSpPr>
          <p:cNvPr id="4" name="Group 18"/>
          <p:cNvGrpSpPr>
            <a:grpSpLocks/>
          </p:cNvGrpSpPr>
          <p:nvPr/>
        </p:nvGrpSpPr>
        <p:grpSpPr bwMode="auto">
          <a:xfrm>
            <a:off x="5684704" y="2817811"/>
            <a:ext cx="3276600" cy="1204913"/>
            <a:chOff x="2640" y="2208"/>
            <a:chExt cx="2064" cy="759"/>
          </a:xfrm>
        </p:grpSpPr>
        <p:sp>
          <p:nvSpPr>
            <p:cNvPr id="5" name="Text Box 4"/>
            <p:cNvSpPr txBox="1">
              <a:spLocks noChangeArrowheads="1"/>
            </p:cNvSpPr>
            <p:nvPr/>
          </p:nvSpPr>
          <p:spPr bwMode="auto">
            <a:xfrm>
              <a:off x="2640" y="273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dirty="0">
                  <a:latin typeface="Consolas" pitchFamily="49" charset="0"/>
                </a:rPr>
                <a:t>jim</a:t>
              </a:r>
            </a:p>
          </p:txBody>
        </p:sp>
        <p:sp>
          <p:nvSpPr>
            <p:cNvPr id="6" name="Rectangle 5"/>
            <p:cNvSpPr>
              <a:spLocks noChangeArrowheads="1"/>
            </p:cNvSpPr>
            <p:nvPr/>
          </p:nvSpPr>
          <p:spPr bwMode="auto">
            <a:xfrm>
              <a:off x="3024" y="2736"/>
              <a:ext cx="43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null</a:t>
              </a:r>
            </a:p>
          </p:txBody>
        </p:sp>
        <p:sp>
          <p:nvSpPr>
            <p:cNvPr id="7" name="Text Box 6"/>
            <p:cNvSpPr txBox="1">
              <a:spLocks noChangeArrowheads="1"/>
            </p:cNvSpPr>
            <p:nvPr/>
          </p:nvSpPr>
          <p:spPr bwMode="auto">
            <a:xfrm>
              <a:off x="2688" y="2208"/>
              <a:ext cx="20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b="1" dirty="0">
                  <a:solidFill>
                    <a:srgbClr val="FF0000"/>
                  </a:solidFill>
                </a:rPr>
                <a:t>Jim is a reference to a Person object</a:t>
              </a:r>
            </a:p>
          </p:txBody>
        </p:sp>
      </p:grpSp>
      <p:grpSp>
        <p:nvGrpSpPr>
          <p:cNvPr id="13" name="Group 21"/>
          <p:cNvGrpSpPr>
            <a:grpSpLocks/>
          </p:cNvGrpSpPr>
          <p:nvPr/>
        </p:nvGrpSpPr>
        <p:grpSpPr bwMode="auto">
          <a:xfrm>
            <a:off x="6522904" y="3808410"/>
            <a:ext cx="2209800" cy="2057400"/>
            <a:chOff x="2880" y="3024"/>
            <a:chExt cx="1392" cy="1296"/>
          </a:xfrm>
        </p:grpSpPr>
        <p:sp>
          <p:nvSpPr>
            <p:cNvPr id="14" name="Line 17"/>
            <p:cNvSpPr>
              <a:spLocks noChangeShapeType="1"/>
            </p:cNvSpPr>
            <p:nvPr/>
          </p:nvSpPr>
          <p:spPr bwMode="auto">
            <a:xfrm>
              <a:off x="2880" y="3024"/>
              <a:ext cx="720" cy="11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sp>
          <p:nvSpPr>
            <p:cNvPr id="15" name="Rectangle 20"/>
            <p:cNvSpPr>
              <a:spLocks noChangeArrowheads="1"/>
            </p:cNvSpPr>
            <p:nvPr/>
          </p:nvSpPr>
          <p:spPr bwMode="auto">
            <a:xfrm>
              <a:off x="3600" y="4032"/>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=22</a:t>
              </a:r>
            </a:p>
          </p:txBody>
        </p:sp>
      </p:grpSp>
      <p:grpSp>
        <p:nvGrpSpPr>
          <p:cNvPr id="19" name="Group 18"/>
          <p:cNvGrpSpPr/>
          <p:nvPr/>
        </p:nvGrpSpPr>
        <p:grpSpPr>
          <a:xfrm>
            <a:off x="6294304" y="3656010"/>
            <a:ext cx="2438400" cy="1219200"/>
            <a:chOff x="4770304" y="3656010"/>
            <a:chExt cx="2438400" cy="1219200"/>
          </a:xfrm>
        </p:grpSpPr>
        <p:grpSp>
          <p:nvGrpSpPr>
            <p:cNvPr id="8" name="Group 22"/>
            <p:cNvGrpSpPr>
              <a:grpSpLocks/>
            </p:cNvGrpSpPr>
            <p:nvPr/>
          </p:nvGrpSpPr>
          <p:grpSpPr bwMode="auto">
            <a:xfrm>
              <a:off x="4770304" y="3656010"/>
              <a:ext cx="2438400" cy="1219200"/>
              <a:chOff x="3744" y="2544"/>
              <a:chExt cx="1536" cy="768"/>
            </a:xfrm>
          </p:grpSpPr>
          <p:sp>
            <p:nvSpPr>
              <p:cNvPr id="9" name="Rectangle 7"/>
              <p:cNvSpPr>
                <a:spLocks noChangeArrowheads="1"/>
              </p:cNvSpPr>
              <p:nvPr/>
            </p:nvSpPr>
            <p:spPr bwMode="auto">
              <a:xfrm>
                <a:off x="4608" y="302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=12</a:t>
                </a:r>
              </a:p>
            </p:txBody>
          </p:sp>
          <p:grpSp>
            <p:nvGrpSpPr>
              <p:cNvPr id="10" name="Group 11"/>
              <p:cNvGrpSpPr>
                <a:grpSpLocks/>
              </p:cNvGrpSpPr>
              <p:nvPr/>
            </p:nvGrpSpPr>
            <p:grpSpPr bwMode="auto">
              <a:xfrm>
                <a:off x="3744" y="2544"/>
                <a:ext cx="864" cy="624"/>
                <a:chOff x="2976" y="2208"/>
                <a:chExt cx="864" cy="624"/>
              </a:xfrm>
            </p:grpSpPr>
            <p:sp>
              <p:nvSpPr>
                <p:cNvPr id="11" name="Rectangle 9"/>
                <p:cNvSpPr>
                  <a:spLocks noChangeArrowheads="1"/>
                </p:cNvSpPr>
                <p:nvPr/>
              </p:nvSpPr>
              <p:spPr bwMode="auto">
                <a:xfrm>
                  <a:off x="2976" y="2208"/>
                  <a:ext cx="432" cy="192"/>
                </a:xfrm>
                <a:prstGeom prst="rect">
                  <a:avLst/>
                </a:prstGeom>
                <a:solidFill>
                  <a:schemeClr val="bg2">
                    <a:lumMod val="60000"/>
                    <a:lumOff val="4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
              <p:nvSpPr>
                <p:cNvPr id="12" name="Line 10"/>
                <p:cNvSpPr>
                  <a:spLocks noChangeShapeType="1"/>
                </p:cNvSpPr>
                <p:nvPr/>
              </p:nvSpPr>
              <p:spPr bwMode="auto">
                <a:xfrm>
                  <a:off x="3120" y="2304"/>
                  <a:ext cx="720"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grpSp>
        <p:sp>
          <p:nvSpPr>
            <p:cNvPr id="16" name="Line 23"/>
            <p:cNvSpPr>
              <a:spLocks noChangeShapeType="1"/>
            </p:cNvSpPr>
            <p:nvPr/>
          </p:nvSpPr>
          <p:spPr bwMode="auto">
            <a:xfrm>
              <a:off x="4998904" y="3808410"/>
              <a:ext cx="11430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sp>
        <p:nvSpPr>
          <p:cNvPr id="18" name="Rectangle 9"/>
          <p:cNvSpPr>
            <a:spLocks noChangeArrowheads="1"/>
          </p:cNvSpPr>
          <p:nvPr/>
        </p:nvSpPr>
        <p:spPr bwMode="auto">
          <a:xfrm>
            <a:off x="6295681" y="3656010"/>
            <a:ext cx="685800" cy="304800"/>
          </a:xfrm>
          <a:prstGeom prst="rect">
            <a:avLst/>
          </a:prstGeom>
          <a:solidFill>
            <a:srgbClr val="FFFFFF"/>
          </a:solidFill>
          <a:ln w="12700">
            <a:solidFill>
              <a:schemeClr val="tx1"/>
            </a:solidFill>
            <a:miter lim="800000"/>
            <a:headEnd/>
            <a:tailEnd/>
          </a:ln>
          <a:effec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Tree>
    <p:extLst>
      <p:ext uri="{BB962C8B-B14F-4D97-AF65-F5344CB8AC3E}">
        <p14:creationId xmlns:p14="http://schemas.microsoft.com/office/powerpoint/2010/main" val="26399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Terminology: Methods Vs. Functions</a:t>
            </a:r>
          </a:p>
        </p:txBody>
      </p:sp>
      <p:sp>
        <p:nvSpPr>
          <p:cNvPr id="3" name="Content Placeholder 2"/>
          <p:cNvSpPr>
            <a:spLocks noGrp="1"/>
          </p:cNvSpPr>
          <p:nvPr>
            <p:ph idx="1"/>
          </p:nvPr>
        </p:nvSpPr>
        <p:spPr/>
        <p:txBody>
          <a:bodyPr>
            <a:normAutofit fontScale="92500" lnSpcReduction="20000"/>
          </a:bodyPr>
          <a:lstStyle/>
          <a:p>
            <a:pPr>
              <a:defRPr/>
            </a:pPr>
            <a:r>
              <a:rPr lang="en-US" dirty="0"/>
              <a:t>Both include defining a block of code that be invoked via the name of the method or function (e.g., </a:t>
            </a:r>
            <a:r>
              <a:rPr lang="en-US" dirty="0">
                <a:latin typeface="Consolas" panose="020B0609020204030204" pitchFamily="49" charset="0"/>
                <a:cs typeface="Consolas" panose="020B0609020204030204" pitchFamily="49" charset="0"/>
              </a:rPr>
              <a:t>print()</a:t>
            </a:r>
            <a:r>
              <a:rPr lang="en-US" dirty="0">
                <a:cs typeface="Consolas" panose="020B0609020204030204" pitchFamily="49" charset="0"/>
              </a:rPr>
              <a:t> </a:t>
            </a:r>
            <a:r>
              <a:rPr lang="en-US" dirty="0"/>
              <a:t>)</a:t>
            </a:r>
          </a:p>
          <a:p>
            <a:pPr>
              <a:defRPr/>
            </a:pPr>
            <a:r>
              <a:rPr lang="en-US" b="1" dirty="0"/>
              <a:t>Methods</a:t>
            </a:r>
            <a:r>
              <a:rPr lang="en-US" dirty="0"/>
              <a:t> a block of code that is </a:t>
            </a:r>
            <a:r>
              <a:rPr lang="en-US" i="1" dirty="0"/>
              <a:t>defined within a class definition </a:t>
            </a:r>
            <a:r>
              <a:rPr lang="en-US" dirty="0"/>
              <a:t>(Java example):</a:t>
            </a:r>
          </a:p>
          <a:p>
            <a:pPr marL="514350" lvl="2" indent="0">
              <a:buNone/>
              <a:defRPr/>
            </a:pPr>
            <a:r>
              <a:rPr lang="en-US" altLang="en-US" dirty="0">
                <a:latin typeface="Consolas" pitchFamily="49" charset="0"/>
                <a:cs typeface="Consolas" pitchFamily="49" charset="0"/>
              </a:rPr>
              <a:t>public class Person</a:t>
            </a:r>
          </a:p>
          <a:p>
            <a:pPr marL="514350" lvl="2" indent="0">
              <a:buNone/>
              <a:defRPr/>
            </a:pPr>
            <a:r>
              <a:rPr lang="en-US" altLang="en-US" dirty="0">
                <a:latin typeface="Consolas" pitchFamily="49" charset="0"/>
                <a:cs typeface="Consolas" pitchFamily="49" charset="0"/>
              </a:rPr>
              <a:t>{</a:t>
            </a:r>
          </a:p>
          <a:p>
            <a:pPr marL="514350" lvl="2" indent="0">
              <a:buNone/>
              <a:defRPr/>
            </a:pPr>
            <a:r>
              <a:rPr lang="en-US" altLang="en-US" dirty="0">
                <a:latin typeface="Consolas" pitchFamily="49" charset="0"/>
                <a:cs typeface="Consolas" pitchFamily="49" charset="0"/>
              </a:rPr>
              <a:t>    public Person() { ... }</a:t>
            </a:r>
          </a:p>
          <a:p>
            <a:pPr marL="514350" lvl="2" indent="0">
              <a:buNone/>
              <a:defRPr/>
            </a:pPr>
            <a:endParaRPr lang="en-US" altLang="en-US" dirty="0">
              <a:latin typeface="Consolas" pitchFamily="49" charset="0"/>
              <a:cs typeface="Consolas" pitchFamily="49" charset="0"/>
            </a:endParaRPr>
          </a:p>
          <a:p>
            <a:pPr marL="514350" lvl="2" indent="0">
              <a:buNone/>
              <a:defRPr/>
            </a:pPr>
            <a:r>
              <a:rPr lang="en-US" altLang="en-US" dirty="0">
                <a:latin typeface="Consolas" pitchFamily="49" charset="0"/>
                <a:cs typeface="Consolas" pitchFamily="49" charset="0"/>
              </a:rPr>
              <a:t>    public void sayAge() { ... }</a:t>
            </a:r>
          </a:p>
          <a:p>
            <a:pPr marL="514350" lvl="2" indent="0">
              <a:buNone/>
              <a:defRPr/>
            </a:pPr>
            <a:r>
              <a:rPr lang="en-US" altLang="en-US" dirty="0">
                <a:latin typeface="Consolas" pitchFamily="49" charset="0"/>
                <a:cs typeface="Consolas" pitchFamily="49" charset="0"/>
              </a:rPr>
              <a:t>}</a:t>
            </a:r>
          </a:p>
          <a:p>
            <a:pPr marL="285750" indent="-285750">
              <a:defRPr/>
            </a:pPr>
            <a:r>
              <a:rPr lang="en-US" altLang="en-US" dirty="0">
                <a:cs typeface="Consolas" pitchFamily="49" charset="0"/>
              </a:rPr>
              <a:t>Every object that is an instance of this class (e.g., </a:t>
            </a:r>
            <a:r>
              <a:rPr lang="en-US" altLang="en-US" dirty="0">
                <a:latin typeface="Consolas" panose="020B0609020204030204" pitchFamily="49" charset="0"/>
                <a:cs typeface="Consolas" panose="020B0609020204030204" pitchFamily="49" charset="0"/>
              </a:rPr>
              <a:t>jim</a:t>
            </a:r>
            <a:r>
              <a:rPr lang="en-US" altLang="en-US" dirty="0">
                <a:cs typeface="Consolas" pitchFamily="49" charset="0"/>
              </a:rPr>
              <a:t> is an instance of a </a:t>
            </a:r>
            <a:r>
              <a:rPr lang="en-US" altLang="en-US" dirty="0">
                <a:latin typeface="Consolas" panose="020B0609020204030204" pitchFamily="49" charset="0"/>
                <a:cs typeface="Consolas" panose="020B0609020204030204" pitchFamily="49" charset="0"/>
              </a:rPr>
              <a:t>Person</a:t>
            </a:r>
            <a:r>
              <a:rPr lang="en-US" altLang="en-US" dirty="0">
                <a:cs typeface="Consolas" pitchFamily="49" charset="0"/>
              </a:rPr>
              <a:t>) will be able to invoke these methods.</a:t>
            </a:r>
            <a:endParaRPr lang="en-US" altLang="en-US" sz="2000" dirty="0">
              <a:cs typeface="Consolas" pitchFamily="49" charset="0"/>
            </a:endParaRPr>
          </a:p>
          <a:p>
            <a:pPr marL="514350" lvl="2" indent="0">
              <a:buNone/>
              <a:defRPr/>
            </a:pPr>
            <a:r>
              <a:rPr lang="en-US" altLang="en-US" dirty="0">
                <a:latin typeface="Consolas" panose="020B0609020204030204" pitchFamily="49" charset="0"/>
                <a:cs typeface="Consolas" pitchFamily="49" charset="0"/>
              </a:rPr>
              <a:t>Person jim = new Person();</a:t>
            </a:r>
          </a:p>
          <a:p>
            <a:pPr marL="514350" lvl="2" indent="0">
              <a:buNone/>
              <a:defRPr/>
            </a:pPr>
            <a:r>
              <a:rPr lang="en-US" altLang="en-US" dirty="0">
                <a:latin typeface="Consolas" panose="020B0609020204030204" pitchFamily="49" charset="0"/>
                <a:cs typeface="Consolas" pitchFamily="49" charset="0"/>
              </a:rPr>
              <a:t>jim.sayAge();</a:t>
            </a:r>
          </a:p>
          <a:p>
            <a:pPr lvl="1">
              <a:defRPr/>
            </a:pPr>
            <a:endParaRPr lang="en-US" dirty="0"/>
          </a:p>
        </p:txBody>
      </p:sp>
    </p:spTree>
    <p:extLst>
      <p:ext uri="{BB962C8B-B14F-4D97-AF65-F5344CB8AC3E}">
        <p14:creationId xmlns:p14="http://schemas.microsoft.com/office/powerpoint/2010/main" val="3576914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Terminology: Methods Vs. Functions (2)</a:t>
            </a:r>
          </a:p>
        </p:txBody>
      </p:sp>
      <p:sp>
        <p:nvSpPr>
          <p:cNvPr id="39939" name="Content Placeholder 2"/>
          <p:cNvSpPr>
            <a:spLocks noGrp="1"/>
          </p:cNvSpPr>
          <p:nvPr>
            <p:ph idx="1"/>
          </p:nvPr>
        </p:nvSpPr>
        <p:spPr/>
        <p:txBody>
          <a:bodyPr>
            <a:normAutofit fontScale="92500" lnSpcReduction="20000"/>
          </a:bodyPr>
          <a:lstStyle/>
          <a:p>
            <a:r>
              <a:rPr lang="en-US" altLang="en-US" sz="2000" b="1" dirty="0"/>
              <a:t>Functions</a:t>
            </a:r>
            <a:r>
              <a:rPr lang="en-US" altLang="en-US" sz="2000" dirty="0"/>
              <a:t> a block of code that is </a:t>
            </a:r>
            <a:r>
              <a:rPr lang="en-US" altLang="en-US" sz="2000" i="1" dirty="0"/>
              <a:t>defined outside or independent of a class </a:t>
            </a:r>
            <a:r>
              <a:rPr lang="en-US" altLang="en-US" sz="2000" dirty="0"/>
              <a:t>(Python example – it’s largely not possible to do this in Java):</a:t>
            </a:r>
          </a:p>
          <a:p>
            <a:pPr marL="342900" lvl="1" indent="0">
              <a:buNone/>
            </a:pPr>
            <a:r>
              <a:rPr lang="en-US" altLang="en-US" sz="1800" dirty="0">
                <a:solidFill>
                  <a:srgbClr val="FF00FF"/>
                </a:solidFill>
                <a:latin typeface="Consolas" pitchFamily="49" charset="0"/>
                <a:cs typeface="Consolas" pitchFamily="49" charset="0"/>
              </a:rPr>
              <a:t># Defining m</a:t>
            </a:r>
            <a:r>
              <a:rPr lang="en-US" altLang="en-US" sz="1800" u="sng" dirty="0">
                <a:solidFill>
                  <a:srgbClr val="FF00FF"/>
                </a:solidFill>
                <a:latin typeface="Consolas" pitchFamily="49" charset="0"/>
                <a:cs typeface="Consolas" pitchFamily="49" charset="0"/>
              </a:rPr>
              <a:t>ethod</a:t>
            </a:r>
            <a:r>
              <a:rPr lang="en-US" altLang="en-US" sz="1800" dirty="0">
                <a:solidFill>
                  <a:srgbClr val="FF00FF"/>
                </a:solidFill>
                <a:latin typeface="Consolas" pitchFamily="49" charset="0"/>
                <a:cs typeface="Consolas" pitchFamily="49" charset="0"/>
              </a:rPr>
              <a:t> sayBye()</a:t>
            </a:r>
          </a:p>
          <a:p>
            <a:pPr marL="342900" lvl="1" indent="0">
              <a:buNone/>
            </a:pPr>
            <a:r>
              <a:rPr lang="en-US" altLang="en-US" sz="1800" dirty="0">
                <a:latin typeface="Consolas" pitchFamily="49" charset="0"/>
                <a:cs typeface="Consolas" pitchFamily="49" charset="0"/>
              </a:rPr>
              <a:t>class Person:</a:t>
            </a:r>
          </a:p>
          <a:p>
            <a:pPr marL="342900" lvl="1" indent="0">
              <a:buNone/>
            </a:pPr>
            <a:r>
              <a:rPr lang="en-US" altLang="en-US" sz="1800" dirty="0">
                <a:latin typeface="Consolas" pitchFamily="49" charset="0"/>
                <a:cs typeface="Consolas" pitchFamily="49" charset="0"/>
              </a:rPr>
              <a:t>    def sayBye(self):</a:t>
            </a:r>
          </a:p>
          <a:p>
            <a:pPr marL="342900" lvl="1" indent="0">
              <a:buNone/>
            </a:pPr>
            <a:r>
              <a:rPr lang="en-US" altLang="en-US" sz="1800" dirty="0">
                <a:latin typeface="Consolas" pitchFamily="49" charset="0"/>
                <a:cs typeface="Consolas" pitchFamily="49" charset="0"/>
              </a:rPr>
              <a:t>        print("Hosta lavista!")</a:t>
            </a:r>
          </a:p>
          <a:p>
            <a:pPr marL="342900" lvl="1" indent="0">
              <a:buNone/>
            </a:pPr>
            <a:endParaRPr lang="en-US" altLang="en-US" sz="1800" dirty="0">
              <a:latin typeface="Consolas" pitchFamily="49" charset="0"/>
              <a:cs typeface="Consolas" pitchFamily="49" charset="0"/>
            </a:endParaRPr>
          </a:p>
          <a:p>
            <a:pPr marL="342900" lvl="1" indent="0">
              <a:buNone/>
            </a:pPr>
            <a:r>
              <a:rPr lang="en-US" altLang="en-US" sz="1800" dirty="0">
                <a:solidFill>
                  <a:srgbClr val="FF00FF"/>
                </a:solidFill>
                <a:latin typeface="Consolas" pitchFamily="49" charset="0"/>
                <a:cs typeface="Consolas" pitchFamily="49" charset="0"/>
              </a:rPr>
              <a:t># Method are called via an object</a:t>
            </a:r>
          </a:p>
          <a:p>
            <a:pPr marL="342900" lvl="1" indent="0">
              <a:buNone/>
            </a:pPr>
            <a:r>
              <a:rPr lang="en-US" altLang="en-US" sz="1800" dirty="0">
                <a:solidFill>
                  <a:srgbClr val="FF00FF"/>
                </a:solidFill>
                <a:latin typeface="Consolas" pitchFamily="49" charset="0"/>
                <a:cs typeface="Consolas" pitchFamily="49" charset="0"/>
              </a:rPr>
              <a:t>jim = Person()</a:t>
            </a:r>
          </a:p>
          <a:p>
            <a:pPr marL="342900" lvl="1" indent="0">
              <a:buNone/>
            </a:pPr>
            <a:r>
              <a:rPr lang="en-US" altLang="en-US" sz="1800" dirty="0">
                <a:latin typeface="Consolas" pitchFamily="49" charset="0"/>
                <a:cs typeface="Consolas" pitchFamily="49" charset="0"/>
              </a:rPr>
              <a:t>jim.sayBye()</a:t>
            </a:r>
            <a:endParaRPr lang="en-US" altLang="en-US" sz="1800" dirty="0"/>
          </a:p>
          <a:p>
            <a:pPr marL="342900" lvl="1" indent="0">
              <a:buNone/>
            </a:pPr>
            <a:endParaRPr lang="en-US" altLang="en-US" sz="1800" dirty="0">
              <a:latin typeface="Consolas" pitchFamily="49" charset="0"/>
              <a:cs typeface="Consolas" pitchFamily="49" charset="0"/>
            </a:endParaRPr>
          </a:p>
          <a:p>
            <a:pPr marL="342900" lvl="1" indent="0">
              <a:buNone/>
            </a:pPr>
            <a:r>
              <a:rPr lang="en-US" altLang="en-US" sz="1800" dirty="0">
                <a:solidFill>
                  <a:srgbClr val="FF00FF"/>
                </a:solidFill>
                <a:latin typeface="Consolas" pitchFamily="49" charset="0"/>
                <a:cs typeface="Consolas" pitchFamily="49" charset="0"/>
              </a:rPr>
              <a:t># Defining f</a:t>
            </a:r>
            <a:r>
              <a:rPr lang="en-US" altLang="en-US" sz="1800" u="sng" dirty="0">
                <a:solidFill>
                  <a:srgbClr val="FF00FF"/>
                </a:solidFill>
                <a:latin typeface="Consolas" pitchFamily="49" charset="0"/>
                <a:cs typeface="Consolas" pitchFamily="49" charset="0"/>
              </a:rPr>
              <a:t>unction</a:t>
            </a:r>
            <a:r>
              <a:rPr lang="en-US" altLang="en-US" sz="1800" dirty="0">
                <a:solidFill>
                  <a:srgbClr val="FF00FF"/>
                </a:solidFill>
                <a:latin typeface="Consolas" pitchFamily="49" charset="0"/>
                <a:cs typeface="Consolas" pitchFamily="49" charset="0"/>
              </a:rPr>
              <a:t>: sayBye()</a:t>
            </a:r>
          </a:p>
          <a:p>
            <a:pPr marL="342900" lvl="1" indent="0">
              <a:buNone/>
            </a:pPr>
            <a:r>
              <a:rPr lang="en-US" altLang="en-US" sz="1800" dirty="0">
                <a:latin typeface="Consolas" pitchFamily="49" charset="0"/>
                <a:cs typeface="Consolas" pitchFamily="49" charset="0"/>
              </a:rPr>
              <a:t>def sayBye():</a:t>
            </a:r>
          </a:p>
          <a:p>
            <a:pPr marL="342900" lvl="1" indent="0">
              <a:buNone/>
            </a:pPr>
            <a:r>
              <a:rPr lang="en-US" altLang="en-US" sz="1800" dirty="0">
                <a:latin typeface="Consolas" pitchFamily="49" charset="0"/>
                <a:cs typeface="Consolas" pitchFamily="49" charset="0"/>
              </a:rPr>
              <a:t>    print("Hosta lavista!")</a:t>
            </a:r>
          </a:p>
          <a:p>
            <a:pPr marL="342900" lvl="1" indent="0">
              <a:buNone/>
            </a:pPr>
            <a:endParaRPr lang="en-US" altLang="en-US" sz="1800" dirty="0">
              <a:latin typeface="Consolas" pitchFamily="49" charset="0"/>
              <a:cs typeface="Consolas" pitchFamily="49" charset="0"/>
            </a:endParaRPr>
          </a:p>
          <a:p>
            <a:pPr marL="342900" lvl="1" indent="0">
              <a:buNone/>
            </a:pPr>
            <a:r>
              <a:rPr lang="en-US" altLang="en-US" sz="1800" dirty="0">
                <a:solidFill>
                  <a:srgbClr val="FF00FF"/>
                </a:solidFill>
                <a:latin typeface="Consolas" pitchFamily="49" charset="0"/>
                <a:cs typeface="Consolas" pitchFamily="49" charset="0"/>
              </a:rPr>
              <a:t># Functions are called without creating an object</a:t>
            </a:r>
          </a:p>
          <a:p>
            <a:pPr marL="342900" lvl="1" indent="0">
              <a:buNone/>
            </a:pPr>
            <a:r>
              <a:rPr lang="en-US" altLang="en-US" sz="1800" dirty="0">
                <a:latin typeface="Consolas" pitchFamily="49" charset="0"/>
                <a:cs typeface="Consolas" pitchFamily="49" charset="0"/>
              </a:rPr>
              <a:t>sayBye()  </a:t>
            </a:r>
          </a:p>
          <a:p>
            <a:pPr>
              <a:buFont typeface="Arial" charset="0"/>
              <a:buNone/>
            </a:pPr>
            <a:endParaRPr lang="en-US" altLang="en-US" dirty="0"/>
          </a:p>
        </p:txBody>
      </p:sp>
    </p:spTree>
    <p:extLst>
      <p:ext uri="{BB962C8B-B14F-4D97-AF65-F5344CB8AC3E}">
        <p14:creationId xmlns:p14="http://schemas.microsoft.com/office/powerpoint/2010/main" val="3500148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200" dirty="0"/>
              <a:t>Methods Vs. Functions: Summary &amp; Recap</a:t>
            </a:r>
          </a:p>
        </p:txBody>
      </p:sp>
      <p:sp>
        <p:nvSpPr>
          <p:cNvPr id="40963" name="Text Placeholder 2"/>
          <p:cNvSpPr>
            <a:spLocks noGrp="1"/>
          </p:cNvSpPr>
          <p:nvPr>
            <p:ph type="body" idx="1"/>
          </p:nvPr>
        </p:nvSpPr>
        <p:spPr/>
        <p:txBody>
          <a:bodyPr/>
          <a:lstStyle/>
          <a:p>
            <a:r>
              <a:rPr lang="en-US" altLang="en-US" dirty="0"/>
              <a:t>Methods</a:t>
            </a:r>
          </a:p>
        </p:txBody>
      </p:sp>
      <p:sp>
        <p:nvSpPr>
          <p:cNvPr id="4" name="Content Placeholder 3"/>
          <p:cNvSpPr>
            <a:spLocks noGrp="1"/>
          </p:cNvSpPr>
          <p:nvPr>
            <p:ph sz="half" idx="2"/>
          </p:nvPr>
        </p:nvSpPr>
        <p:spPr/>
        <p:txBody>
          <a:bodyPr>
            <a:normAutofit lnSpcReduction="10000"/>
          </a:bodyPr>
          <a:lstStyle/>
          <a:p>
            <a:r>
              <a:rPr lang="en-US" altLang="en-US" dirty="0"/>
              <a:t>The Object-Oriented approach  to program decomposition.</a:t>
            </a:r>
          </a:p>
          <a:p>
            <a:r>
              <a:rPr lang="en-US" altLang="en-US" dirty="0"/>
              <a:t>Break the program down into classes.</a:t>
            </a:r>
          </a:p>
          <a:p>
            <a:r>
              <a:rPr lang="en-US" altLang="en-US" dirty="0"/>
              <a:t>Each class will have a number of methods.</a:t>
            </a:r>
          </a:p>
          <a:p>
            <a:r>
              <a:rPr lang="en-US" altLang="en-US" dirty="0"/>
              <a:t>Methods are invoked/called through an instance of a class (an object).</a:t>
            </a:r>
          </a:p>
        </p:txBody>
      </p:sp>
      <p:sp>
        <p:nvSpPr>
          <p:cNvPr id="40965" name="Text Placeholder 4"/>
          <p:cNvSpPr>
            <a:spLocks noGrp="1"/>
          </p:cNvSpPr>
          <p:nvPr>
            <p:ph type="body" sz="quarter" idx="3"/>
          </p:nvPr>
        </p:nvSpPr>
        <p:spPr/>
        <p:txBody>
          <a:bodyPr/>
          <a:lstStyle/>
          <a:p>
            <a:r>
              <a:rPr lang="en-US" altLang="en-US" dirty="0"/>
              <a:t>Functions</a:t>
            </a:r>
          </a:p>
        </p:txBody>
      </p:sp>
      <p:sp>
        <p:nvSpPr>
          <p:cNvPr id="6" name="Content Placeholder 5"/>
          <p:cNvSpPr>
            <a:spLocks noGrp="1"/>
          </p:cNvSpPr>
          <p:nvPr>
            <p:ph sz="quarter" idx="4"/>
          </p:nvPr>
        </p:nvSpPr>
        <p:spPr/>
        <p:txBody>
          <a:bodyPr/>
          <a:lstStyle/>
          <a:p>
            <a:r>
              <a:rPr lang="en-US" altLang="en-US" dirty="0"/>
              <a:t>The procedural (procedure = function) approach  to program decomposition.</a:t>
            </a:r>
          </a:p>
          <a:p>
            <a:r>
              <a:rPr lang="en-US" altLang="en-US" dirty="0"/>
              <a:t>Break the program down into functions.</a:t>
            </a:r>
          </a:p>
          <a:p>
            <a:r>
              <a:rPr lang="en-US" altLang="en-US" dirty="0"/>
              <a:t>Functions can be invoked or called without creating any objects.</a:t>
            </a:r>
          </a:p>
        </p:txBody>
      </p:sp>
    </p:spTree>
    <p:extLst>
      <p:ext uri="{BB962C8B-B14F-4D97-AF65-F5344CB8AC3E}">
        <p14:creationId xmlns:p14="http://schemas.microsoft.com/office/powerpoint/2010/main" val="753509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200" dirty="0"/>
              <a:t>Second Example: Second Look</a:t>
            </a:r>
          </a:p>
        </p:txBody>
      </p:sp>
      <p:sp>
        <p:nvSpPr>
          <p:cNvPr id="41987" name="Text Placeholder 2"/>
          <p:cNvSpPr>
            <a:spLocks noGrp="1"/>
          </p:cNvSpPr>
          <p:nvPr>
            <p:ph type="body" idx="1"/>
          </p:nvPr>
        </p:nvSpPr>
        <p:spPr/>
        <p:txBody>
          <a:bodyPr/>
          <a:lstStyle/>
          <a:p>
            <a:r>
              <a:rPr lang="en-US" altLang="en-US" sz="2000" dirty="0">
                <a:latin typeface="Consolas" pitchFamily="49" charset="0"/>
                <a:cs typeface="Consolas" pitchFamily="49" charset="0"/>
              </a:rPr>
              <a:t>Calls in Driver.java</a:t>
            </a:r>
          </a:p>
        </p:txBody>
      </p:sp>
      <p:sp>
        <p:nvSpPr>
          <p:cNvPr id="4" name="Content Placeholder 3"/>
          <p:cNvSpPr>
            <a:spLocks noGrp="1"/>
          </p:cNvSpPr>
          <p:nvPr>
            <p:ph sz="half" idx="2"/>
          </p:nvPr>
        </p:nvSpPr>
        <p:spPr/>
        <p:txBody>
          <a:bodyPr/>
          <a:lstStyle/>
          <a:p>
            <a:pPr marL="0" indent="0">
              <a:buNone/>
            </a:pPr>
            <a:r>
              <a:rPr lang="en-US" altLang="en-US" sz="1600" dirty="0">
                <a:latin typeface="Consolas" pitchFamily="49" charset="0"/>
                <a:cs typeface="Consolas" pitchFamily="49" charset="0"/>
              </a:rPr>
              <a:t> </a:t>
            </a:r>
          </a:p>
          <a:p>
            <a:pPr marL="0" indent="0">
              <a:buNone/>
            </a:pPr>
            <a:endParaRPr lang="en-US" altLang="en-US" sz="1600" dirty="0">
              <a:latin typeface="Consolas" pitchFamily="49" charset="0"/>
              <a:cs typeface="Consolas" pitchFamily="49" charset="0"/>
            </a:endParaRPr>
          </a:p>
          <a:p>
            <a:pPr marL="0" indent="0">
              <a:buNone/>
            </a:pPr>
            <a:endParaRPr lang="en-US" altLang="en-US" sz="1600" dirty="0">
              <a:latin typeface="Consolas" pitchFamily="49" charset="0"/>
              <a:cs typeface="Consolas" pitchFamily="49" charset="0"/>
            </a:endParaRPr>
          </a:p>
          <a:p>
            <a:pPr marL="0" indent="0">
              <a:buNone/>
            </a:pPr>
            <a:endParaRPr lang="en-US" altLang="en-US" sz="1600" dirty="0">
              <a:latin typeface="Consolas" pitchFamily="49" charset="0"/>
              <a:cs typeface="Consolas" pitchFamily="49" charset="0"/>
            </a:endParaRPr>
          </a:p>
          <a:p>
            <a:pPr marL="0" indent="0">
              <a:buNone/>
            </a:pPr>
            <a:r>
              <a:rPr lang="en-US" altLang="en-US" sz="1600" dirty="0">
                <a:latin typeface="Consolas" pitchFamily="49" charset="0"/>
                <a:cs typeface="Consolas" pitchFamily="49" charset="0"/>
              </a:rPr>
              <a:t>Person jim = new Person();</a:t>
            </a:r>
          </a:p>
          <a:p>
            <a:pPr marL="0" indent="0">
              <a:buNone/>
            </a:pPr>
            <a:endParaRPr lang="en-US" altLang="en-US" sz="1600" dirty="0">
              <a:latin typeface="Consolas" pitchFamily="49" charset="0"/>
              <a:cs typeface="Consolas" pitchFamily="49" charset="0"/>
            </a:endParaRPr>
          </a:p>
          <a:p>
            <a:pPr marL="0" indent="0">
              <a:buNone/>
            </a:pPr>
            <a:endParaRPr lang="en-US" altLang="en-US" sz="1600" dirty="0">
              <a:latin typeface="Consolas" pitchFamily="49" charset="0"/>
              <a:cs typeface="Consolas" pitchFamily="49" charset="0"/>
            </a:endParaRPr>
          </a:p>
          <a:p>
            <a:pPr marL="0" indent="0">
              <a:buNone/>
            </a:pPr>
            <a:r>
              <a:rPr lang="en-US" altLang="en-US" sz="1600" dirty="0">
                <a:latin typeface="Consolas" pitchFamily="49" charset="0"/>
                <a:cs typeface="Consolas" pitchFamily="49" charset="0"/>
              </a:rPr>
              <a:t>jim.sayAge();</a:t>
            </a:r>
          </a:p>
        </p:txBody>
      </p:sp>
      <p:sp>
        <p:nvSpPr>
          <p:cNvPr id="41989" name="Text Placeholder 4"/>
          <p:cNvSpPr>
            <a:spLocks noGrp="1"/>
          </p:cNvSpPr>
          <p:nvPr>
            <p:ph type="body" sz="quarter" idx="3"/>
          </p:nvPr>
        </p:nvSpPr>
        <p:spPr/>
        <p:txBody>
          <a:bodyPr/>
          <a:lstStyle/>
          <a:p>
            <a:r>
              <a:rPr lang="en-US" altLang="en-US" sz="2000" dirty="0">
                <a:latin typeface="Consolas" pitchFamily="49" charset="0"/>
                <a:cs typeface="Consolas" pitchFamily="49" charset="0"/>
              </a:rPr>
              <a:t>Person.java</a:t>
            </a:r>
          </a:p>
        </p:txBody>
      </p:sp>
      <p:sp>
        <p:nvSpPr>
          <p:cNvPr id="6" name="Content Placeholder 5"/>
          <p:cNvSpPr>
            <a:spLocks noGrp="1"/>
          </p:cNvSpPr>
          <p:nvPr>
            <p:ph sz="quarter" idx="4"/>
          </p:nvPr>
        </p:nvSpPr>
        <p:spPr/>
        <p:txBody>
          <a:bodyPr>
            <a:normAutofit fontScale="92500" lnSpcReduction="10000"/>
          </a:bodyPr>
          <a:lstStyle/>
          <a:p>
            <a:pPr marL="0" indent="0">
              <a:buNone/>
            </a:pPr>
            <a:r>
              <a:rPr lang="en-US" altLang="en-US" sz="1600" dirty="0">
                <a:latin typeface="Consolas" pitchFamily="49" charset="0"/>
                <a:cs typeface="Consolas" pitchFamily="49" charset="0"/>
              </a:rPr>
              <a:t>public class Person {</a:t>
            </a:r>
          </a:p>
          <a:p>
            <a:pPr marL="0" indent="0">
              <a:buNone/>
            </a:pPr>
            <a:r>
              <a:rPr lang="en-US" altLang="en-US" sz="1600" dirty="0">
                <a:latin typeface="Consolas" pitchFamily="49" charset="0"/>
                <a:cs typeface="Consolas" pitchFamily="49" charset="0"/>
              </a:rPr>
              <a:t>    private int age;</a:t>
            </a:r>
          </a:p>
          <a:p>
            <a:pPr marL="0" indent="0">
              <a:buNone/>
            </a:pPr>
            <a:endParaRPr lang="en-US" altLang="en-US" sz="1600" dirty="0">
              <a:latin typeface="Consolas" pitchFamily="49" charset="0"/>
              <a:cs typeface="Consolas" pitchFamily="49" charset="0"/>
            </a:endParaRPr>
          </a:p>
          <a:p>
            <a:pPr marL="0" indent="0">
              <a:buNone/>
            </a:pPr>
            <a:r>
              <a:rPr lang="en-US" altLang="en-US" sz="1600" dirty="0">
                <a:latin typeface="Consolas" pitchFamily="49" charset="0"/>
                <a:cs typeface="Consolas" pitchFamily="49" charset="0"/>
              </a:rPr>
              <a:t>    public Person() {</a:t>
            </a:r>
          </a:p>
          <a:p>
            <a:pPr marL="0" indent="0">
              <a:buNone/>
            </a:pPr>
            <a:r>
              <a:rPr lang="en-US" altLang="en-US" sz="1600" dirty="0">
                <a:latin typeface="Consolas" pitchFamily="49" charset="0"/>
                <a:cs typeface="Consolas" pitchFamily="49" charset="0"/>
              </a:rPr>
              <a:t>        age = in.nextInt();</a:t>
            </a:r>
          </a:p>
          <a:p>
            <a:pPr marL="0" indent="0">
              <a:buNone/>
            </a:pPr>
            <a:r>
              <a:rPr lang="en-US" altLang="en-US" sz="1600" dirty="0">
                <a:latin typeface="Consolas" pitchFamily="49" charset="0"/>
                <a:cs typeface="Consolas" pitchFamily="49" charset="0"/>
              </a:rPr>
              <a:t>    }</a:t>
            </a:r>
          </a:p>
          <a:p>
            <a:pPr marL="0" indent="0">
              <a:buNone/>
            </a:pPr>
            <a:endParaRPr lang="en-US" altLang="en-US" sz="1600" dirty="0">
              <a:latin typeface="Consolas" pitchFamily="49" charset="0"/>
              <a:cs typeface="Consolas" pitchFamily="49" charset="0"/>
            </a:endParaRPr>
          </a:p>
          <a:p>
            <a:pPr marL="0" indent="0">
              <a:buNone/>
            </a:pPr>
            <a:r>
              <a:rPr lang="en-US" altLang="en-US" sz="1600" dirty="0">
                <a:latin typeface="Consolas" pitchFamily="49" charset="0"/>
                <a:cs typeface="Consolas" pitchFamily="49" charset="0"/>
              </a:rPr>
              <a:t>    public void sayAge() {</a:t>
            </a:r>
          </a:p>
          <a:p>
            <a:pPr marL="0" indent="0">
              <a:buNone/>
            </a:pPr>
            <a:r>
              <a:rPr lang="en-US" altLang="en-US" sz="1600" dirty="0">
                <a:latin typeface="Consolas" pitchFamily="49" charset="0"/>
                <a:cs typeface="Consolas" pitchFamily="49" charset="0"/>
              </a:rPr>
              <a:t>        System.out.println("My age </a:t>
            </a:r>
          </a:p>
          <a:p>
            <a:pPr marL="0" indent="0">
              <a:buNone/>
            </a:pPr>
            <a:r>
              <a:rPr lang="en-US" altLang="en-US" sz="1600" dirty="0">
                <a:latin typeface="Consolas" pitchFamily="49" charset="0"/>
                <a:cs typeface="Consolas" pitchFamily="49" charset="0"/>
              </a:rPr>
              <a:t>                      is " + age);</a:t>
            </a:r>
          </a:p>
          <a:p>
            <a:pPr marL="0" indent="0">
              <a:buNone/>
            </a:pPr>
            <a:r>
              <a:rPr lang="en-US" altLang="en-US" sz="1600" dirty="0">
                <a:latin typeface="Consolas" pitchFamily="49" charset="0"/>
                <a:cs typeface="Consolas" pitchFamily="49" charset="0"/>
              </a:rPr>
              <a:t>    }</a:t>
            </a:r>
          </a:p>
          <a:p>
            <a:pPr marL="0" indent="0">
              <a:buNone/>
            </a:pPr>
            <a:r>
              <a:rPr lang="en-US" altLang="en-US" sz="1600" dirty="0">
                <a:latin typeface="Consolas" pitchFamily="49" charset="0"/>
                <a:cs typeface="Consolas" pitchFamily="49" charset="0"/>
              </a:rPr>
              <a:t>}</a:t>
            </a:r>
          </a:p>
          <a:p>
            <a:pPr marL="0" indent="0">
              <a:buNone/>
            </a:pPr>
            <a:endParaRPr lang="en-US" altLang="en-US" sz="1600" dirty="0">
              <a:latin typeface="Consolas" pitchFamily="49" charset="0"/>
              <a:cs typeface="Consolas" pitchFamily="49" charset="0"/>
            </a:endParaRPr>
          </a:p>
        </p:txBody>
      </p:sp>
      <p:cxnSp>
        <p:nvCxnSpPr>
          <p:cNvPr id="8" name="Straight Arrow Connector 7"/>
          <p:cNvCxnSpPr/>
          <p:nvPr/>
        </p:nvCxnSpPr>
        <p:spPr>
          <a:xfrm>
            <a:off x="4419599" y="3581261"/>
            <a:ext cx="220980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4607859"/>
            <a:ext cx="312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752600" y="5402263"/>
            <a:ext cx="37338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t>More is needed:</a:t>
            </a:r>
          </a:p>
          <a:p>
            <a:pPr eaLnBrk="1" hangingPunct="1">
              <a:spcBef>
                <a:spcPct val="0"/>
              </a:spcBef>
            </a:pPr>
            <a:r>
              <a:rPr lang="en-US" altLang="en-US" sz="1800" dirty="0"/>
              <a:t>What if the attribute ‘</a:t>
            </a:r>
            <a:r>
              <a:rPr lang="en-US" altLang="en-US" sz="1800" dirty="0">
                <a:latin typeface="Consolas" pitchFamily="49" charset="0"/>
                <a:cs typeface="Consolas" pitchFamily="49" charset="0"/>
              </a:rPr>
              <a:t>age</a:t>
            </a:r>
            <a:r>
              <a:rPr lang="en-US" altLang="en-US" sz="1800" dirty="0"/>
              <a:t>’ needs to be modified later?</a:t>
            </a:r>
          </a:p>
          <a:p>
            <a:pPr eaLnBrk="1" hangingPunct="1">
              <a:spcBef>
                <a:spcPct val="0"/>
              </a:spcBef>
            </a:pPr>
            <a:r>
              <a:rPr lang="en-US" altLang="en-US" sz="1800" dirty="0"/>
              <a:t>How can age be accessed but not just via a </a:t>
            </a:r>
            <a:r>
              <a:rPr lang="en-US" altLang="en-US" sz="1800" dirty="0">
                <a:latin typeface="Consolas" pitchFamily="49" charset="0"/>
                <a:cs typeface="Consolas" pitchFamily="49" charset="0"/>
              </a:rPr>
              <a:t>print()</a:t>
            </a:r>
            <a:r>
              <a:rPr lang="en-US" altLang="en-US" sz="1800" dirty="0"/>
              <a:t>?</a:t>
            </a:r>
          </a:p>
        </p:txBody>
      </p:sp>
    </p:spTree>
    <p:extLst>
      <p:ext uri="{BB962C8B-B14F-4D97-AF65-F5344CB8AC3E}">
        <p14:creationId xmlns:p14="http://schemas.microsoft.com/office/powerpoint/2010/main" val="508642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Viewing And Modifying Attributes</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Tx/>
              <a:buAutoNum type="arabicParenR"/>
            </a:pPr>
            <a:r>
              <a:rPr lang="en-US" altLang="en-US" b="1" dirty="0"/>
              <a:t>New terms: Accessor</a:t>
            </a:r>
            <a:r>
              <a:rPr lang="en-US" altLang="en-US" dirty="0"/>
              <a:t> </a:t>
            </a:r>
            <a:r>
              <a:rPr lang="en-US" altLang="en-US" b="1" dirty="0"/>
              <a:t>methods</a:t>
            </a:r>
            <a:r>
              <a:rPr lang="en-US" altLang="en-US" dirty="0"/>
              <a:t>:</a:t>
            </a:r>
            <a:r>
              <a:rPr lang="en-US" altLang="en-US" sz="2000" dirty="0"/>
              <a:t> ‘</a:t>
            </a:r>
            <a:r>
              <a:rPr lang="en-US" altLang="en-US" sz="2000" dirty="0">
                <a:latin typeface="Consolas" pitchFamily="49" charset="0"/>
              </a:rPr>
              <a:t>get()</a:t>
            </a:r>
            <a:r>
              <a:rPr lang="en-US" altLang="en-US" sz="2000" dirty="0"/>
              <a:t>’ </a:t>
            </a:r>
            <a:r>
              <a:rPr lang="en-US" altLang="en-US" dirty="0"/>
              <a:t>method</a:t>
            </a:r>
          </a:p>
          <a:p>
            <a:pPr marL="749300" lvl="1"/>
            <a:r>
              <a:rPr lang="en-US" altLang="en-US" dirty="0"/>
              <a:t>Used to determine the current value of an attribute</a:t>
            </a:r>
          </a:p>
          <a:p>
            <a:pPr marL="749300" lvl="1"/>
            <a:r>
              <a:rPr lang="en-US" altLang="en-US" dirty="0"/>
              <a:t>Example:</a:t>
            </a:r>
          </a:p>
          <a:p>
            <a:pPr marL="749300" lvl="1">
              <a:buNone/>
            </a:pPr>
            <a:r>
              <a:rPr lang="en-US" altLang="en-US" sz="1600" dirty="0">
                <a:latin typeface="Consolas" pitchFamily="49" charset="0"/>
              </a:rPr>
              <a:t>   public int getAge()</a:t>
            </a:r>
          </a:p>
          <a:p>
            <a:pPr marL="749300" lvl="1">
              <a:buNone/>
            </a:pPr>
            <a:r>
              <a:rPr lang="en-US" altLang="en-US" sz="1600" dirty="0">
                <a:latin typeface="Consolas" pitchFamily="49" charset="0"/>
              </a:rPr>
              <a:t>   {</a:t>
            </a:r>
          </a:p>
          <a:p>
            <a:pPr marL="749300" lvl="1">
              <a:buNone/>
            </a:pPr>
            <a:r>
              <a:rPr lang="en-US" altLang="en-US" sz="1600" dirty="0">
                <a:latin typeface="Consolas" pitchFamily="49" charset="0"/>
              </a:rPr>
              <a:t>       return(age);</a:t>
            </a:r>
          </a:p>
          <a:p>
            <a:pPr marL="749300" lvl="1">
              <a:buNone/>
            </a:pPr>
            <a:r>
              <a:rPr lang="en-US" altLang="en-US" sz="1600" dirty="0">
                <a:latin typeface="Consolas" pitchFamily="49" charset="0"/>
              </a:rPr>
              <a:t>   }</a:t>
            </a:r>
            <a:endParaRPr lang="en-US" altLang="en-US" sz="1600" b="1" dirty="0">
              <a:latin typeface="Consolas" pitchFamily="49" charset="0"/>
            </a:endParaRPr>
          </a:p>
          <a:p>
            <a:pPr marL="749300" lvl="1">
              <a:buNone/>
            </a:pPr>
            <a:endParaRPr lang="en-US" altLang="en-US" sz="1800" dirty="0">
              <a:latin typeface="Times New Roman" pitchFamily="18" charset="0"/>
            </a:endParaRPr>
          </a:p>
          <a:p>
            <a:pPr marL="342900" indent="-342900">
              <a:buFontTx/>
              <a:buAutoNum type="arabicParenR"/>
            </a:pPr>
            <a:r>
              <a:rPr lang="en-US" altLang="en-US" b="1" dirty="0"/>
              <a:t>New terms: Mutator methods</a:t>
            </a:r>
            <a:r>
              <a:rPr lang="en-US" altLang="en-US" dirty="0"/>
              <a:t>: </a:t>
            </a:r>
            <a:r>
              <a:rPr lang="en-US" altLang="en-US" sz="2000" dirty="0"/>
              <a:t>‘</a:t>
            </a:r>
            <a:r>
              <a:rPr lang="en-US" altLang="en-US" sz="2000" dirty="0">
                <a:latin typeface="Consolas" pitchFamily="49" charset="0"/>
              </a:rPr>
              <a:t>set()</a:t>
            </a:r>
            <a:r>
              <a:rPr lang="en-US" altLang="en-US" sz="2000" dirty="0"/>
              <a:t>’ </a:t>
            </a:r>
            <a:r>
              <a:rPr lang="en-US" altLang="en-US" dirty="0"/>
              <a:t>method</a:t>
            </a:r>
          </a:p>
          <a:p>
            <a:pPr marL="749300" lvl="1"/>
            <a:r>
              <a:rPr lang="en-US" altLang="en-US" dirty="0"/>
              <a:t>Used to change an attribute (set it to a new value)</a:t>
            </a:r>
          </a:p>
          <a:p>
            <a:pPr marL="749300" lvl="1"/>
            <a:r>
              <a:rPr lang="en-US" altLang="en-US" dirty="0"/>
              <a:t>Example:</a:t>
            </a:r>
          </a:p>
          <a:p>
            <a:pPr marL="749300" lvl="1">
              <a:buNone/>
            </a:pPr>
            <a:r>
              <a:rPr lang="en-US" altLang="en-US" sz="1600" dirty="0">
                <a:latin typeface="Consolas" pitchFamily="49" charset="0"/>
              </a:rPr>
              <a:t>   public void setAge(int anAge)</a:t>
            </a:r>
          </a:p>
          <a:p>
            <a:pPr marL="749300" lvl="1">
              <a:buNone/>
            </a:pPr>
            <a:r>
              <a:rPr lang="en-US" altLang="en-US" sz="1600" dirty="0">
                <a:latin typeface="Consolas" pitchFamily="49" charset="0"/>
              </a:rPr>
              <a:t>   { </a:t>
            </a:r>
          </a:p>
          <a:p>
            <a:pPr marL="749300" lvl="1">
              <a:buNone/>
            </a:pPr>
            <a:r>
              <a:rPr lang="en-US" altLang="en-US" sz="1600" dirty="0">
                <a:latin typeface="Consolas" pitchFamily="49" charset="0"/>
              </a:rPr>
              <a:t>       age = anAge;</a:t>
            </a:r>
          </a:p>
          <a:p>
            <a:pPr marL="749300" lvl="1">
              <a:buNone/>
            </a:pPr>
            <a:r>
              <a:rPr lang="en-US" altLang="en-US" sz="1600" dirty="0">
                <a:latin typeface="Consolas" pitchFamily="49" charset="0"/>
              </a:rPr>
              <a:t>   }</a:t>
            </a:r>
          </a:p>
          <a:p>
            <a:pPr marL="342900" indent="-342900"/>
            <a:endParaRPr lang="en-CA" altLang="en-US" sz="1600" dirty="0">
              <a:latin typeface="Consolas" pitchFamily="49" charset="0"/>
            </a:endParaRPr>
          </a:p>
          <a:p>
            <a:endParaRPr lang="en-US" dirty="0"/>
          </a:p>
        </p:txBody>
      </p:sp>
    </p:spTree>
    <p:extLst>
      <p:ext uri="{BB962C8B-B14F-4D97-AF65-F5344CB8AC3E}">
        <p14:creationId xmlns:p14="http://schemas.microsoft.com/office/powerpoint/2010/main" val="205208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sz="2800" dirty="0">
                <a:latin typeface="Consolas" pitchFamily="49" charset="0"/>
              </a:rPr>
              <a:t>Person</a:t>
            </a:r>
            <a:endParaRPr lang="en-US" dirty="0"/>
          </a:p>
        </p:txBody>
      </p:sp>
      <p:sp>
        <p:nvSpPr>
          <p:cNvPr id="3" name="Content Placeholder 2"/>
          <p:cNvSpPr>
            <a:spLocks noGrp="1"/>
          </p:cNvSpPr>
          <p:nvPr>
            <p:ph idx="1"/>
          </p:nvPr>
        </p:nvSpPr>
        <p:spPr/>
        <p:txBody>
          <a:bodyPr/>
          <a:lstStyle/>
          <a:p>
            <a:r>
              <a:rPr lang="en-CA" altLang="en-US" dirty="0"/>
              <a:t>Notable differences: constructor is redesigned,</a:t>
            </a:r>
            <a:r>
              <a:rPr lang="en-CA" altLang="en-US" sz="2000" dirty="0">
                <a:latin typeface="Consolas" pitchFamily="49" charset="0"/>
              </a:rPr>
              <a:t> </a:t>
            </a:r>
            <a:r>
              <a:rPr lang="en-CA" altLang="en-US" dirty="0">
                <a:latin typeface="Consolas" pitchFamily="49" charset="0"/>
              </a:rPr>
              <a:t>getAge()</a:t>
            </a:r>
            <a:r>
              <a:rPr lang="en-CA" altLang="en-US" sz="2000" dirty="0">
                <a:latin typeface="Consolas" pitchFamily="49" charset="0"/>
              </a:rPr>
              <a:t> </a:t>
            </a:r>
            <a:r>
              <a:rPr lang="en-CA" altLang="en-US" dirty="0"/>
              <a:t>replaces</a:t>
            </a:r>
            <a:r>
              <a:rPr lang="en-CA" altLang="en-US" sz="2000" dirty="0">
                <a:latin typeface="Consolas" pitchFamily="49" charset="0"/>
              </a:rPr>
              <a:t> </a:t>
            </a:r>
            <a:r>
              <a:rPr lang="en-CA" altLang="en-US" dirty="0">
                <a:latin typeface="Consolas" pitchFamily="49" charset="0"/>
              </a:rPr>
              <a:t>sayAge(), setAge()</a:t>
            </a:r>
            <a:r>
              <a:rPr lang="en-CA" altLang="en-US" dirty="0"/>
              <a:t> method added</a:t>
            </a:r>
          </a:p>
          <a:p>
            <a:endParaRPr lang="en-US" dirty="0"/>
          </a:p>
        </p:txBody>
      </p:sp>
      <p:sp>
        <p:nvSpPr>
          <p:cNvPr id="4" name="Rectangle 4"/>
          <p:cNvSpPr>
            <a:spLocks noChangeArrowheads="1"/>
          </p:cNvSpPr>
          <p:nvPr/>
        </p:nvSpPr>
        <p:spPr bwMode="auto">
          <a:xfrm>
            <a:off x="1981200" y="3041650"/>
            <a:ext cx="41148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rPr>
              <a:t>public class Person</a:t>
            </a:r>
          </a:p>
          <a:p>
            <a:pPr eaLnBrk="1" hangingPunct="1">
              <a:spcBef>
                <a:spcPct val="0"/>
              </a:spcBef>
              <a:buFontTx/>
              <a:buNone/>
            </a:pPr>
            <a:r>
              <a:rPr lang="en-US" altLang="en-US" sz="1600" dirty="0">
                <a:latin typeface="Consolas" pitchFamily="49" charset="0"/>
              </a:rPr>
              <a:t>{</a:t>
            </a:r>
          </a:p>
          <a:p>
            <a:pPr eaLnBrk="1" hangingPunct="1">
              <a:spcBef>
                <a:spcPct val="0"/>
              </a:spcBef>
              <a:buFontTx/>
              <a:buNone/>
            </a:pPr>
            <a:r>
              <a:rPr lang="en-US" altLang="en-US" sz="1600" dirty="0">
                <a:latin typeface="Consolas" pitchFamily="49" charset="0"/>
              </a:rPr>
              <a:t>    private int age;</a:t>
            </a:r>
          </a:p>
          <a:p>
            <a:pPr eaLnBrk="1" hangingPunct="1">
              <a:spcBef>
                <a:spcPct val="0"/>
              </a:spcBef>
              <a:buFontTx/>
              <a:buNone/>
            </a:pPr>
            <a:r>
              <a:rPr lang="en-US" altLang="en-US" sz="1600" dirty="0">
                <a:latin typeface="Consolas" pitchFamily="49" charset="0"/>
              </a:rPr>
              <a:t>    public Person() {</a:t>
            </a:r>
          </a:p>
          <a:p>
            <a:pPr eaLnBrk="1" hangingPunct="1">
              <a:spcBef>
                <a:spcPct val="0"/>
              </a:spcBef>
              <a:buFontTx/>
              <a:buNone/>
            </a:pPr>
            <a:r>
              <a:rPr lang="en-US" altLang="en-US" sz="1600" dirty="0">
                <a:latin typeface="Consolas" pitchFamily="49" charset="0"/>
              </a:rPr>
              <a:t>        …</a:t>
            </a:r>
          </a:p>
          <a:p>
            <a:pPr eaLnBrk="1" hangingPunct="1">
              <a:spcBef>
                <a:spcPct val="0"/>
              </a:spcBef>
              <a:buFontTx/>
              <a:buNone/>
            </a:pPr>
            <a:r>
              <a:rPr lang="en-US" altLang="en-US" sz="1600" dirty="0">
                <a:latin typeface="Consolas" pitchFamily="49" charset="0"/>
              </a:rPr>
              <a:t>        age = in.nextInt();</a:t>
            </a:r>
          </a:p>
          <a:p>
            <a:pPr eaLnBrk="1" hangingPunct="1">
              <a:spcBef>
                <a:spcPct val="0"/>
              </a:spcBef>
              <a:buFontTx/>
              <a:buNone/>
            </a:pPr>
            <a:r>
              <a:rPr lang="en-US" altLang="en-US" sz="1600" dirty="0">
                <a:latin typeface="Consolas" pitchFamily="49" charset="0"/>
              </a:rPr>
              <a:t>    }</a:t>
            </a:r>
          </a:p>
          <a:p>
            <a:pPr eaLnBrk="1" hangingPunct="1">
              <a:spcBef>
                <a:spcPct val="0"/>
              </a:spcBef>
              <a:buFontTx/>
              <a:buNone/>
            </a:pPr>
            <a:endParaRPr lang="en-US" altLang="en-US" sz="1600" dirty="0">
              <a:latin typeface="Consolas" pitchFamily="49" charset="0"/>
            </a:endParaRPr>
          </a:p>
          <a:p>
            <a:pPr eaLnBrk="1" hangingPunct="1">
              <a:spcBef>
                <a:spcPct val="0"/>
              </a:spcBef>
              <a:buFontTx/>
              <a:buNone/>
            </a:pPr>
            <a:r>
              <a:rPr lang="en-US" altLang="en-US" sz="1600" dirty="0">
                <a:latin typeface="Consolas" pitchFamily="49" charset="0"/>
              </a:rPr>
              <a:t>    public void sayAge() {</a:t>
            </a:r>
          </a:p>
          <a:p>
            <a:pPr eaLnBrk="1" hangingPunct="1">
              <a:spcBef>
                <a:spcPct val="0"/>
              </a:spcBef>
              <a:buFontTx/>
              <a:buNone/>
            </a:pPr>
            <a:r>
              <a:rPr lang="en-US" altLang="en-US" sz="1600" dirty="0">
                <a:latin typeface="Consolas" pitchFamily="49" charset="0"/>
              </a:rPr>
              <a:t>        System.out.println("My age </a:t>
            </a:r>
          </a:p>
          <a:p>
            <a:pPr eaLnBrk="1" hangingPunct="1">
              <a:spcBef>
                <a:spcPct val="0"/>
              </a:spcBef>
              <a:buFontTx/>
              <a:buNone/>
            </a:pPr>
            <a:r>
              <a:rPr lang="en-US" altLang="en-US" sz="1600" dirty="0">
                <a:latin typeface="Consolas" pitchFamily="49" charset="0"/>
              </a:rPr>
              <a:t>           is " + age);</a:t>
            </a:r>
          </a:p>
          <a:p>
            <a:pPr eaLnBrk="1" hangingPunct="1">
              <a:spcBef>
                <a:spcPct val="0"/>
              </a:spcBef>
              <a:buFontTx/>
              <a:buNone/>
            </a:pPr>
            <a:r>
              <a:rPr lang="en-US" altLang="en-US" sz="1600" dirty="0">
                <a:latin typeface="Consolas" pitchFamily="49" charset="0"/>
              </a:rPr>
              <a:t>    }</a:t>
            </a:r>
          </a:p>
          <a:p>
            <a:pPr eaLnBrk="1" hangingPunct="1">
              <a:spcBef>
                <a:spcPct val="0"/>
              </a:spcBef>
              <a:buFontTx/>
              <a:buNone/>
            </a:pPr>
            <a:r>
              <a:rPr lang="en-US" altLang="en-US" sz="1600" dirty="0">
                <a:latin typeface="Consolas" pitchFamily="49" charset="0"/>
              </a:rPr>
              <a:t>}</a:t>
            </a:r>
            <a:endParaRPr lang="en-CA" altLang="en-US" sz="1600" dirty="0">
              <a:latin typeface="Consolas" pitchFamily="49" charset="0"/>
            </a:endParaRPr>
          </a:p>
        </p:txBody>
      </p:sp>
      <p:sp>
        <p:nvSpPr>
          <p:cNvPr id="5" name="TextBox 4"/>
          <p:cNvSpPr txBox="1"/>
          <p:nvPr/>
        </p:nvSpPr>
        <p:spPr>
          <a:xfrm>
            <a:off x="6858601" y="3041650"/>
            <a:ext cx="3563470" cy="3415553"/>
          </a:xfrm>
          <a:prstGeom prst="rect">
            <a:avLst/>
          </a:prstGeom>
          <a:noFill/>
          <a:ln w="0">
            <a:noFill/>
          </a:ln>
        </p:spPr>
        <p:txBody>
          <a:bodyPr wrap="square" lIns="0" rtlCol="0">
            <a:noAutofit/>
          </a:bodyPr>
          <a:lstStyle/>
          <a:p>
            <a:pPr>
              <a:lnSpc>
                <a:spcPct val="80000"/>
              </a:lnSpc>
            </a:pPr>
            <a:r>
              <a:rPr lang="en-CA" altLang="en-US" sz="1600" dirty="0">
                <a:latin typeface="Consolas" pitchFamily="49" charset="0"/>
              </a:rPr>
              <a:t>public class Person</a:t>
            </a:r>
          </a:p>
          <a:p>
            <a:pPr>
              <a:lnSpc>
                <a:spcPct val="80000"/>
              </a:lnSpc>
            </a:pPr>
            <a:r>
              <a:rPr lang="en-CA" altLang="en-US" sz="1600" dirty="0">
                <a:latin typeface="Consolas" pitchFamily="49" charset="0"/>
              </a:rPr>
              <a:t>{</a:t>
            </a:r>
          </a:p>
          <a:p>
            <a:pPr>
              <a:lnSpc>
                <a:spcPct val="80000"/>
              </a:lnSpc>
            </a:pPr>
            <a:r>
              <a:rPr lang="en-CA" altLang="en-US" sz="1600" dirty="0">
                <a:latin typeface="Consolas" pitchFamily="49" charset="0"/>
              </a:rPr>
              <a:t>    private int age;</a:t>
            </a:r>
          </a:p>
          <a:p>
            <a:pPr>
              <a:lnSpc>
                <a:spcPct val="80000"/>
              </a:lnSpc>
            </a:pPr>
            <a:r>
              <a:rPr lang="en-CA" altLang="en-US" sz="1600" dirty="0">
                <a:latin typeface="Consolas" pitchFamily="49" charset="0"/>
              </a:rPr>
              <a:t>    public Person() {</a:t>
            </a:r>
          </a:p>
          <a:p>
            <a:pPr>
              <a:lnSpc>
                <a:spcPct val="80000"/>
              </a:lnSpc>
            </a:pPr>
            <a:r>
              <a:rPr lang="en-CA" altLang="en-US" sz="1600" dirty="0">
                <a:latin typeface="Consolas" pitchFamily="49" charset="0"/>
              </a:rPr>
              <a:t>        age = 0;</a:t>
            </a:r>
          </a:p>
          <a:p>
            <a:pPr>
              <a:lnSpc>
                <a:spcPct val="80000"/>
              </a:lnSpc>
            </a:pPr>
            <a:r>
              <a:rPr lang="en-CA" altLang="en-US" sz="1600" dirty="0">
                <a:latin typeface="Consolas" pitchFamily="49" charset="0"/>
              </a:rPr>
              <a:t>    }</a:t>
            </a:r>
          </a:p>
          <a:p>
            <a:pPr>
              <a:lnSpc>
                <a:spcPct val="80000"/>
              </a:lnSpc>
            </a:pPr>
            <a:r>
              <a:rPr lang="en-CA" altLang="en-US" sz="1600" dirty="0">
                <a:latin typeface="Consolas" pitchFamily="49" charset="0"/>
              </a:rPr>
              <a:t>    public int getAge() {</a:t>
            </a:r>
          </a:p>
          <a:p>
            <a:pPr>
              <a:lnSpc>
                <a:spcPct val="80000"/>
              </a:lnSpc>
            </a:pPr>
            <a:r>
              <a:rPr lang="en-CA" altLang="en-US" sz="1600" dirty="0">
                <a:latin typeface="Consolas" pitchFamily="49" charset="0"/>
              </a:rPr>
              <a:t>        return(age);</a:t>
            </a:r>
          </a:p>
          <a:p>
            <a:pPr>
              <a:lnSpc>
                <a:spcPct val="80000"/>
              </a:lnSpc>
            </a:pPr>
            <a:r>
              <a:rPr lang="en-CA" altLang="en-US" sz="1600" dirty="0">
                <a:latin typeface="Consolas" pitchFamily="49" charset="0"/>
              </a:rPr>
              <a:t>    }</a:t>
            </a:r>
          </a:p>
          <a:p>
            <a:pPr>
              <a:lnSpc>
                <a:spcPct val="80000"/>
              </a:lnSpc>
            </a:pPr>
            <a:endParaRPr lang="en-CA" altLang="en-US" sz="1600" dirty="0">
              <a:latin typeface="Consolas" pitchFamily="49" charset="0"/>
            </a:endParaRPr>
          </a:p>
          <a:p>
            <a:pPr>
              <a:lnSpc>
                <a:spcPct val="80000"/>
              </a:lnSpc>
            </a:pPr>
            <a:r>
              <a:rPr lang="en-CA" altLang="en-US" sz="1600" dirty="0">
                <a:latin typeface="Consolas" pitchFamily="49" charset="0"/>
              </a:rPr>
              <a:t>    public void setAge</a:t>
            </a:r>
          </a:p>
          <a:p>
            <a:pPr>
              <a:lnSpc>
                <a:spcPct val="80000"/>
              </a:lnSpc>
            </a:pPr>
            <a:r>
              <a:rPr lang="en-CA" altLang="en-US" sz="1600" dirty="0">
                <a:latin typeface="Consolas" pitchFamily="49" charset="0"/>
              </a:rPr>
              <a:t>       (int anAge){</a:t>
            </a:r>
          </a:p>
          <a:p>
            <a:pPr>
              <a:lnSpc>
                <a:spcPct val="80000"/>
              </a:lnSpc>
            </a:pPr>
            <a:r>
              <a:rPr lang="en-CA" altLang="en-US" sz="1600" dirty="0">
                <a:latin typeface="Consolas" pitchFamily="49" charset="0"/>
              </a:rPr>
              <a:t>        age = anAge;</a:t>
            </a:r>
          </a:p>
          <a:p>
            <a:pPr>
              <a:lnSpc>
                <a:spcPct val="80000"/>
              </a:lnSpc>
            </a:pPr>
            <a:r>
              <a:rPr lang="en-CA" altLang="en-US" sz="1600" dirty="0">
                <a:latin typeface="Consolas" pitchFamily="49" charset="0"/>
              </a:rPr>
              <a:t>    }</a:t>
            </a:r>
          </a:p>
          <a:p>
            <a:pPr>
              <a:lnSpc>
                <a:spcPct val="80000"/>
              </a:lnSpc>
            </a:pPr>
            <a:r>
              <a:rPr lang="en-CA" altLang="en-US" sz="1600" dirty="0">
                <a:latin typeface="Consolas" pitchFamily="49" charset="0"/>
              </a:rPr>
              <a:t>}</a:t>
            </a:r>
          </a:p>
        </p:txBody>
      </p:sp>
    </p:spTree>
    <p:extLst>
      <p:ext uri="{BB962C8B-B14F-4D97-AF65-F5344CB8AC3E}">
        <p14:creationId xmlns:p14="http://schemas.microsoft.com/office/powerpoint/2010/main" val="254224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Object-Oriented Example</a:t>
            </a:r>
          </a:p>
        </p:txBody>
      </p:sp>
      <p:sp>
        <p:nvSpPr>
          <p:cNvPr id="3" name="Content Placeholder 2"/>
          <p:cNvSpPr>
            <a:spLocks noGrp="1"/>
          </p:cNvSpPr>
          <p:nvPr>
            <p:ph idx="1"/>
          </p:nvPr>
        </p:nvSpPr>
        <p:spPr/>
        <p:txBody>
          <a:bodyPr/>
          <a:lstStyle/>
          <a:p>
            <a:r>
              <a:rPr lang="en-US" dirty="0"/>
              <a:t>Program design: each class definition (e.g., </a:t>
            </a:r>
            <a:r>
              <a:rPr lang="en-US" dirty="0">
                <a:latin typeface="Consolas" panose="020B0609020204030204" pitchFamily="49" charset="0"/>
                <a:cs typeface="Consolas" panose="020B0609020204030204" pitchFamily="49" charset="0"/>
              </a:rPr>
              <a:t>public class &lt;class name&gt;</a:t>
            </a:r>
            <a:r>
              <a:rPr lang="en-US" dirty="0"/>
              <a:t>) must occur its own “dot-java” file).</a:t>
            </a:r>
          </a:p>
          <a:p>
            <a:r>
              <a:rPr lang="en-US" dirty="0"/>
              <a:t>Example program consists of two files in the same directory:</a:t>
            </a:r>
          </a:p>
          <a:p>
            <a:pPr lvl="1"/>
            <a:r>
              <a:rPr lang="en-US" dirty="0"/>
              <a:t>(From now on your programs must be laid out in a similar fashion):</a:t>
            </a:r>
          </a:p>
          <a:p>
            <a:pPr lvl="1"/>
            <a:r>
              <a:rPr lang="en-US" dirty="0">
                <a:latin typeface="Consolas" panose="020B0609020204030204" pitchFamily="49" charset="0"/>
                <a:cs typeface="Consolas" panose="020B0609020204030204" pitchFamily="49" charset="0"/>
              </a:rPr>
              <a:t>Driver.java</a:t>
            </a:r>
            <a:r>
              <a:rPr lang="en-US" dirty="0"/>
              <a:t> </a:t>
            </a:r>
          </a:p>
          <a:p>
            <a:pPr lvl="1"/>
            <a:r>
              <a:rPr lang="en-US" dirty="0">
                <a:latin typeface="Consolas" panose="020B0609020204030204" pitchFamily="49" charset="0"/>
                <a:cs typeface="Consolas" panose="020B0609020204030204" pitchFamily="49" charset="0"/>
              </a:rPr>
              <a:t>Person.java</a:t>
            </a:r>
            <a:r>
              <a:rPr lang="en-US" dirty="0"/>
              <a:t> </a:t>
            </a:r>
          </a:p>
          <a:p>
            <a:pPr marL="457200" lvl="1"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745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p:txBody>
          <a:bodyPr/>
          <a:lstStyle/>
          <a:p>
            <a:r>
              <a:rPr lang="en-CA" altLang="en-US" sz="3200" dirty="0"/>
              <a:t>Class </a:t>
            </a:r>
            <a:r>
              <a:rPr lang="en-CA" altLang="en-US" sz="2800" dirty="0">
                <a:latin typeface="Consolas" pitchFamily="49" charset="0"/>
              </a:rPr>
              <a:t>Driver</a:t>
            </a:r>
          </a:p>
        </p:txBody>
      </p:sp>
      <p:sp>
        <p:nvSpPr>
          <p:cNvPr id="46083" name="Rectangle 3"/>
          <p:cNvSpPr>
            <a:spLocks noGrp="1"/>
          </p:cNvSpPr>
          <p:nvPr>
            <p:ph type="body" idx="4294967295"/>
          </p:nvPr>
        </p:nvSpPr>
        <p:spPr/>
        <p:txBody>
          <a:bodyPr/>
          <a:lstStyle/>
          <a:p>
            <a:pPr>
              <a:buFont typeface="Arial" charset="0"/>
              <a:buNone/>
            </a:pPr>
            <a:r>
              <a:rPr lang="en-CA" altLang="en-US" sz="1800" dirty="0">
                <a:latin typeface="Consolas" pitchFamily="49" charset="0"/>
              </a:rPr>
              <a:t>public class Driver</a:t>
            </a:r>
          </a:p>
          <a:p>
            <a:pPr>
              <a:buFont typeface="Arial" charset="0"/>
              <a:buNone/>
            </a:pPr>
            <a:r>
              <a:rPr lang="en-CA" altLang="en-US" sz="1800" dirty="0">
                <a:latin typeface="Consolas" pitchFamily="49" charset="0"/>
              </a:rPr>
              <a:t>{</a:t>
            </a:r>
          </a:p>
          <a:p>
            <a:pPr>
              <a:buFont typeface="Arial" charset="0"/>
              <a:buNone/>
            </a:pPr>
            <a:r>
              <a:rPr lang="en-CA" altLang="en-US" sz="1800" dirty="0">
                <a:latin typeface="Consolas" pitchFamily="49" charset="0"/>
              </a:rPr>
              <a:t>    public static void main(String [] args)</a:t>
            </a:r>
          </a:p>
          <a:p>
            <a:pPr>
              <a:buFont typeface="Arial" charset="0"/>
              <a:buNone/>
            </a:pPr>
            <a:r>
              <a:rPr lang="en-CA" altLang="en-US" sz="1800" dirty="0">
                <a:latin typeface="Consolas" pitchFamily="49" charset="0"/>
              </a:rPr>
              <a:t>    {</a:t>
            </a:r>
          </a:p>
          <a:p>
            <a:pPr>
              <a:buFont typeface="Arial" charset="0"/>
              <a:buNone/>
            </a:pPr>
            <a:r>
              <a:rPr lang="en-CA" altLang="en-US" sz="1800" dirty="0">
                <a:latin typeface="Consolas" pitchFamily="49" charset="0"/>
              </a:rPr>
              <a:t>        Person jim = new Person();</a:t>
            </a:r>
          </a:p>
          <a:p>
            <a:pPr>
              <a:buFont typeface="Arial" charset="0"/>
              <a:buNone/>
            </a:pPr>
            <a:r>
              <a:rPr lang="en-CA" altLang="en-US" sz="1800" dirty="0">
                <a:latin typeface="Consolas" pitchFamily="49" charset="0"/>
              </a:rPr>
              <a:t>        System.out.println(jim.getAge());</a:t>
            </a:r>
          </a:p>
          <a:p>
            <a:pPr>
              <a:buFont typeface="Arial" charset="0"/>
              <a:buNone/>
            </a:pPr>
            <a:r>
              <a:rPr lang="en-CA" altLang="en-US" sz="1800" dirty="0">
                <a:latin typeface="Consolas" pitchFamily="49" charset="0"/>
              </a:rPr>
              <a:t>        jim.setAge(21);</a:t>
            </a:r>
          </a:p>
          <a:p>
            <a:pPr>
              <a:buFont typeface="Arial" charset="0"/>
              <a:buNone/>
            </a:pPr>
            <a:r>
              <a:rPr lang="en-CA" altLang="en-US" sz="1800" dirty="0">
                <a:latin typeface="Consolas" pitchFamily="49" charset="0"/>
              </a:rPr>
              <a:t>        System.out.println(jim.getAge());</a:t>
            </a:r>
          </a:p>
          <a:p>
            <a:pPr>
              <a:buFont typeface="Arial" charset="0"/>
              <a:buNone/>
            </a:pPr>
            <a:r>
              <a:rPr lang="en-CA" altLang="en-US" sz="1800" dirty="0">
                <a:latin typeface="Consolas" pitchFamily="49" charset="0"/>
              </a:rPr>
              <a:t>    }</a:t>
            </a:r>
          </a:p>
          <a:p>
            <a:pPr>
              <a:buFont typeface="Arial" charset="0"/>
              <a:buNone/>
            </a:pPr>
            <a:r>
              <a:rPr lang="en-CA" altLang="en-US" sz="1800" dirty="0">
                <a:latin typeface="Consolas" pitchFamily="49" charset="0"/>
              </a:rPr>
              <a:t>}</a:t>
            </a:r>
          </a:p>
          <a:p>
            <a:pPr>
              <a:buFont typeface="Arial" charset="0"/>
              <a:buNone/>
            </a:pPr>
            <a:endParaRPr lang="en-CA" altLang="en-US" sz="1800" dirty="0">
              <a:latin typeface="Consolas" pitchFamily="49" charset="0"/>
            </a:endParaRPr>
          </a:p>
        </p:txBody>
      </p:sp>
      <p:pic>
        <p:nvPicPr>
          <p:cNvPr id="4608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339069" y="2893076"/>
            <a:ext cx="10287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7339069" y="3568086"/>
            <a:ext cx="10287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3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randombar(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CA" altLang="en-US" sz="3200" dirty="0"/>
              <a:t>Constructors</a:t>
            </a:r>
          </a:p>
        </p:txBody>
      </p:sp>
      <p:sp>
        <p:nvSpPr>
          <p:cNvPr id="47107" name="Rectangle 3"/>
          <p:cNvSpPr>
            <a:spLocks noGrp="1"/>
          </p:cNvSpPr>
          <p:nvPr>
            <p:ph type="body" idx="4294967295"/>
          </p:nvPr>
        </p:nvSpPr>
        <p:spPr/>
        <p:txBody>
          <a:bodyPr>
            <a:normAutofit lnSpcReduction="10000"/>
          </a:bodyPr>
          <a:lstStyle/>
          <a:p>
            <a:r>
              <a:rPr lang="en-CA" altLang="en-US" sz="2400" dirty="0"/>
              <a:t>Constructors are used to initialize objects (set the attributes) as they are created.</a:t>
            </a:r>
          </a:p>
          <a:p>
            <a:r>
              <a:rPr lang="en-CA" altLang="en-US" sz="2400" dirty="0"/>
              <a:t>Different versions of the constructor can be implemented with different initializations e.g., one version sets all attributes to default values while another version sets some attributes to the value of parameters.</a:t>
            </a:r>
          </a:p>
          <a:p>
            <a:r>
              <a:rPr lang="en-CA" altLang="en-US" b="1" dirty="0"/>
              <a:t>New term: </a:t>
            </a:r>
            <a:r>
              <a:rPr lang="en-CA" altLang="en-US" dirty="0"/>
              <a:t>method overloading, same method name, different parameter list.</a:t>
            </a:r>
            <a:endParaRPr lang="en-CA" altLang="en-US" sz="2400" dirty="0"/>
          </a:p>
          <a:p>
            <a:pPr lvl="1">
              <a:buFont typeface="Arial" charset="0"/>
              <a:buNone/>
            </a:pPr>
            <a:r>
              <a:rPr lang="en-CA" altLang="en-US" sz="1800" dirty="0">
                <a:latin typeface="Consolas" panose="020B0609020204030204" pitchFamily="49" charset="0"/>
                <a:cs typeface="Consolas" panose="020B0609020204030204" pitchFamily="49" charset="0"/>
              </a:rPr>
              <a:t> public </a:t>
            </a:r>
            <a:r>
              <a:rPr lang="en-CA" altLang="en-US" sz="1800" b="1" dirty="0">
                <a:latin typeface="Consolas" panose="020B0609020204030204" pitchFamily="49" charset="0"/>
                <a:cs typeface="Consolas" panose="020B0609020204030204" pitchFamily="49" charset="0"/>
              </a:rPr>
              <a:t>Person(int anAge) </a:t>
            </a:r>
            <a:r>
              <a:rPr lang="en-CA" altLang="en-US" sz="1800" dirty="0">
                <a:latin typeface="Consolas" panose="020B0609020204030204" pitchFamily="49" charset="0"/>
                <a:cs typeface="Consolas" panose="020B0609020204030204" pitchFamily="49" charset="0"/>
              </a:rPr>
              <a:t>{		public </a:t>
            </a:r>
            <a:r>
              <a:rPr lang="en-CA" altLang="en-US" sz="1800" b="1" dirty="0">
                <a:latin typeface="Consolas" panose="020B0609020204030204" pitchFamily="49" charset="0"/>
                <a:cs typeface="Consolas" panose="020B0609020204030204" pitchFamily="49" charset="0"/>
              </a:rPr>
              <a:t>Person()</a:t>
            </a:r>
            <a:r>
              <a:rPr lang="en-CA" altLang="en-US" sz="1800" dirty="0">
                <a:latin typeface="Consolas" panose="020B0609020204030204" pitchFamily="49" charset="0"/>
                <a:cs typeface="Consolas" panose="020B0609020204030204" pitchFamily="49" charset="0"/>
              </a:rPr>
              <a:t> {</a:t>
            </a:r>
          </a:p>
          <a:p>
            <a:pPr lvl="1">
              <a:buNone/>
            </a:pPr>
            <a:r>
              <a:rPr lang="en-CA" altLang="en-US" sz="1800" dirty="0">
                <a:latin typeface="Consolas" panose="020B0609020204030204" pitchFamily="49" charset="0"/>
                <a:cs typeface="Consolas" panose="020B0609020204030204" pitchFamily="49" charset="0"/>
              </a:rPr>
              <a:t>     age = anAge;                      age = 0;</a:t>
            </a:r>
          </a:p>
          <a:p>
            <a:pPr lvl="1">
              <a:buFont typeface="Arial" charset="0"/>
              <a:buNone/>
            </a:pPr>
            <a:r>
              <a:rPr lang="en-CA" altLang="en-US" sz="1800" dirty="0">
                <a:latin typeface="Consolas" panose="020B0609020204030204" pitchFamily="49" charset="0"/>
                <a:cs typeface="Consolas" panose="020B0609020204030204" pitchFamily="49" charset="0"/>
              </a:rPr>
              <a:t>     name = "No-name";                 name = "No-name";</a:t>
            </a:r>
          </a:p>
          <a:p>
            <a:pPr lvl="1">
              <a:buFont typeface="Arial" charset="0"/>
              <a:buNone/>
            </a:pPr>
            <a:r>
              <a:rPr lang="en-CA" altLang="en-US" sz="1800" dirty="0">
                <a:latin typeface="Consolas" panose="020B0609020204030204" pitchFamily="49" charset="0"/>
                <a:cs typeface="Consolas" panose="020B0609020204030204" pitchFamily="49" charset="0"/>
              </a:rPr>
              <a:t>  }                                                                      </a:t>
            </a:r>
            <a:r>
              <a:rPr lang="en-CA" altLang="en-US" sz="1800" dirty="0"/>
              <a:t>}</a:t>
            </a:r>
          </a:p>
          <a:p>
            <a:pPr lvl="1">
              <a:buFont typeface="Arial" charset="0"/>
              <a:buNone/>
            </a:pPr>
            <a:r>
              <a:rPr lang="en-CA" altLang="en-US" b="1" dirty="0">
                <a:solidFill>
                  <a:schemeClr val="bg1">
                    <a:lumMod val="60000"/>
                    <a:lumOff val="40000"/>
                  </a:schemeClr>
                </a:solidFill>
              </a:rPr>
              <a:t>  // Calling the versions (distinguished by parameter list)</a:t>
            </a:r>
          </a:p>
          <a:p>
            <a:pPr lvl="1">
              <a:buFont typeface="Arial" charset="0"/>
              <a:buNone/>
            </a:pPr>
            <a:r>
              <a:rPr lang="en-CA" altLang="en-US" sz="1800" dirty="0">
                <a:latin typeface="Consolas" panose="020B0609020204030204" pitchFamily="49" charset="0"/>
                <a:cs typeface="Consolas" panose="020B0609020204030204" pitchFamily="49" charset="0"/>
              </a:rPr>
              <a:t> Person p1 = new Person(100);    Person p2 = new Person();</a:t>
            </a:r>
          </a:p>
          <a:p>
            <a:pPr lvl="1">
              <a:buFont typeface="Arial" charset="0"/>
              <a:buNone/>
            </a:pPr>
            <a:r>
              <a:rPr lang="en-CA" altLang="en-US" sz="2000" dirty="0"/>
              <a:t>  </a:t>
            </a:r>
          </a:p>
          <a:p>
            <a:endParaRPr lang="en-CA" altLang="en-US" sz="2400" dirty="0"/>
          </a:p>
        </p:txBody>
      </p:sp>
    </p:spTree>
    <p:extLst>
      <p:ext uri="{BB962C8B-B14F-4D97-AF65-F5344CB8AC3E}">
        <p14:creationId xmlns:p14="http://schemas.microsoft.com/office/powerpoint/2010/main" val="900949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p:txBody>
          <a:bodyPr/>
          <a:lstStyle/>
          <a:p>
            <a:r>
              <a:rPr lang="en-CA" altLang="en-US" sz="3200" dirty="0"/>
              <a:t>Class </a:t>
            </a:r>
            <a:r>
              <a:rPr lang="en-CA" altLang="en-US" sz="3200" dirty="0">
                <a:latin typeface="Consolas" pitchFamily="49" charset="0"/>
              </a:rPr>
              <a:t>Person</a:t>
            </a:r>
          </a:p>
        </p:txBody>
      </p:sp>
      <p:sp>
        <p:nvSpPr>
          <p:cNvPr id="49155" name="Rectangle 3"/>
          <p:cNvSpPr>
            <a:spLocks noGrp="1"/>
          </p:cNvSpPr>
          <p:nvPr>
            <p:ph type="body" idx="4294967295"/>
          </p:nvPr>
        </p:nvSpPr>
        <p:spPr/>
        <p:txBody>
          <a:bodyPr/>
          <a:lstStyle/>
          <a:p>
            <a:pPr>
              <a:lnSpc>
                <a:spcPct val="90000"/>
              </a:lnSpc>
              <a:buFont typeface="Arial" charset="0"/>
              <a:buNone/>
            </a:pPr>
            <a:r>
              <a:rPr lang="en-CA" altLang="en-US" sz="1800" dirty="0">
                <a:latin typeface="Consolas" pitchFamily="49" charset="0"/>
              </a:rPr>
              <a:t>public class Person</a:t>
            </a:r>
          </a:p>
          <a:p>
            <a:pPr>
              <a:lnSpc>
                <a:spcPct val="90000"/>
              </a:lnSpc>
              <a:buFont typeface="Arial" charset="0"/>
              <a:buNone/>
            </a:pPr>
            <a:r>
              <a:rPr lang="en-CA" altLang="en-US" sz="1800" dirty="0">
                <a:latin typeface="Consolas" pitchFamily="49" charset="0"/>
              </a:rPr>
              <a:t>{</a:t>
            </a:r>
          </a:p>
          <a:p>
            <a:pPr>
              <a:lnSpc>
                <a:spcPct val="90000"/>
              </a:lnSpc>
              <a:buFont typeface="Arial" charset="0"/>
              <a:buNone/>
            </a:pPr>
            <a:r>
              <a:rPr lang="en-CA" altLang="en-US" sz="1800" dirty="0">
                <a:latin typeface="Consolas" pitchFamily="49" charset="0"/>
              </a:rPr>
              <a:t>    private int age;</a:t>
            </a:r>
          </a:p>
          <a:p>
            <a:pPr>
              <a:lnSpc>
                <a:spcPct val="90000"/>
              </a:lnSpc>
              <a:buFont typeface="Arial" charset="0"/>
              <a:buNone/>
            </a:pPr>
            <a:r>
              <a:rPr lang="en-CA" altLang="en-US" sz="1800" dirty="0">
                <a:latin typeface="Consolas" pitchFamily="49" charset="0"/>
              </a:rPr>
              <a:t>    private String name;</a:t>
            </a:r>
          </a:p>
          <a:p>
            <a:pPr>
              <a:lnSpc>
                <a:spcPct val="90000"/>
              </a:lnSpc>
              <a:buFont typeface="Arial" charset="0"/>
              <a:buNone/>
            </a:pPr>
            <a:endParaRPr lang="en-CA" altLang="en-US" sz="1800" dirty="0">
              <a:latin typeface="Consolas" pitchFamily="49" charset="0"/>
            </a:endParaRPr>
          </a:p>
          <a:p>
            <a:pPr>
              <a:lnSpc>
                <a:spcPct val="90000"/>
              </a:lnSpc>
              <a:buFont typeface="Arial" charset="0"/>
              <a:buNone/>
            </a:pPr>
            <a:r>
              <a:rPr lang="en-CA" altLang="en-US" sz="1800" dirty="0">
                <a:latin typeface="Consolas" pitchFamily="49" charset="0"/>
              </a:rPr>
              <a:t>    public Person()</a:t>
            </a:r>
          </a:p>
          <a:p>
            <a:pPr>
              <a:lnSpc>
                <a:spcPct val="90000"/>
              </a:lnSpc>
              <a:buFont typeface="Arial" charset="0"/>
              <a:buNone/>
            </a:pPr>
            <a:r>
              <a:rPr lang="en-CA" altLang="en-US" sz="1800" dirty="0">
                <a:latin typeface="Consolas" pitchFamily="49" charset="0"/>
              </a:rPr>
              <a:t>    {</a:t>
            </a:r>
          </a:p>
          <a:p>
            <a:pPr>
              <a:lnSpc>
                <a:spcPct val="90000"/>
              </a:lnSpc>
              <a:buFont typeface="Arial" charset="0"/>
              <a:buNone/>
            </a:pPr>
            <a:r>
              <a:rPr lang="en-CA" altLang="en-US" sz="1800" dirty="0">
                <a:latin typeface="Consolas" pitchFamily="49" charset="0"/>
              </a:rPr>
              <a:t>        System.out.println("Person()");</a:t>
            </a:r>
          </a:p>
          <a:p>
            <a:pPr>
              <a:lnSpc>
                <a:spcPct val="90000"/>
              </a:lnSpc>
              <a:buFont typeface="Arial" charset="0"/>
              <a:buNone/>
            </a:pPr>
            <a:r>
              <a:rPr lang="en-CA" altLang="en-US" sz="1800" dirty="0">
                <a:latin typeface="Consolas" pitchFamily="49" charset="0"/>
              </a:rPr>
              <a:t>        age = 0;</a:t>
            </a:r>
          </a:p>
          <a:p>
            <a:pPr>
              <a:lnSpc>
                <a:spcPct val="90000"/>
              </a:lnSpc>
              <a:buFont typeface="Arial" charset="0"/>
              <a:buNone/>
            </a:pPr>
            <a:r>
              <a:rPr lang="en-CA" altLang="en-US" sz="1800" dirty="0">
                <a:latin typeface="Consolas" pitchFamily="49" charset="0"/>
              </a:rPr>
              <a:t>        name = "No-name";</a:t>
            </a:r>
          </a:p>
          <a:p>
            <a:pPr>
              <a:lnSpc>
                <a:spcPct val="90000"/>
              </a:lnSpc>
              <a:buFont typeface="Arial" charset="0"/>
              <a:buNone/>
            </a:pPr>
            <a:r>
              <a:rPr lang="en-CA" altLang="en-US" sz="1800" dirty="0">
                <a:latin typeface="Consolas" pitchFamily="49" charset="0"/>
              </a:rPr>
              <a:t>    }</a:t>
            </a:r>
          </a:p>
          <a:p>
            <a:pPr>
              <a:lnSpc>
                <a:spcPct val="90000"/>
              </a:lnSpc>
            </a:pPr>
            <a:endParaRPr lang="en-CA" altLang="en-US" sz="1800" dirty="0">
              <a:latin typeface="Consolas" pitchFamily="49" charset="0"/>
            </a:endParaRPr>
          </a:p>
        </p:txBody>
      </p:sp>
    </p:spTree>
    <p:extLst>
      <p:ext uri="{BB962C8B-B14F-4D97-AF65-F5344CB8AC3E}">
        <p14:creationId xmlns:p14="http://schemas.microsoft.com/office/powerpoint/2010/main" val="377855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Person(2)</a:t>
            </a:r>
            <a:endParaRPr lang="en-US" dirty="0"/>
          </a:p>
        </p:txBody>
      </p:sp>
      <p:sp>
        <p:nvSpPr>
          <p:cNvPr id="3" name="Content Placeholder 2"/>
          <p:cNvSpPr>
            <a:spLocks noGrp="1"/>
          </p:cNvSpPr>
          <p:nvPr>
            <p:ph idx="1"/>
          </p:nvPr>
        </p:nvSpPr>
        <p:spPr/>
        <p:txBody>
          <a:bodyPr>
            <a:normAutofit fontScale="77500" lnSpcReduction="20000"/>
          </a:bodyPr>
          <a:lstStyle/>
          <a:p>
            <a:pPr>
              <a:lnSpc>
                <a:spcPct val="80000"/>
              </a:lnSpc>
              <a:buFont typeface="Arial" charset="0"/>
              <a:buNone/>
            </a:pPr>
            <a:r>
              <a:rPr lang="en-CA" altLang="en-US" sz="1800" dirty="0">
                <a:latin typeface="Consolas" pitchFamily="49" charset="0"/>
              </a:rPr>
              <a:t>    public Person(int anAge) {</a:t>
            </a:r>
          </a:p>
          <a:p>
            <a:pPr>
              <a:lnSpc>
                <a:spcPct val="80000"/>
              </a:lnSpc>
              <a:buFont typeface="Arial" charset="0"/>
              <a:buNone/>
            </a:pPr>
            <a:r>
              <a:rPr lang="en-CA" altLang="en-US" sz="1800" dirty="0">
                <a:latin typeface="Consolas" pitchFamily="49" charset="0"/>
              </a:rPr>
              <a:t>        System.out.println("Person(int)");</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"No-name";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Person(String aName) {</a:t>
            </a:r>
          </a:p>
          <a:p>
            <a:pPr>
              <a:lnSpc>
                <a:spcPct val="80000"/>
              </a:lnSpc>
              <a:buFont typeface="Arial" charset="0"/>
              <a:buNone/>
            </a:pPr>
            <a:r>
              <a:rPr lang="en-CA" altLang="en-US" sz="1800" dirty="0">
                <a:latin typeface="Consolas" pitchFamily="49" charset="0"/>
              </a:rPr>
              <a:t>        System.out.println("Person(String)");</a:t>
            </a:r>
          </a:p>
          <a:p>
            <a:pPr>
              <a:lnSpc>
                <a:spcPct val="80000"/>
              </a:lnSpc>
              <a:buFont typeface="Arial" charset="0"/>
              <a:buNone/>
            </a:pPr>
            <a:r>
              <a:rPr lang="en-CA" altLang="en-US" sz="1800" dirty="0">
                <a:latin typeface="Consolas" pitchFamily="49" charset="0"/>
              </a:rPr>
              <a:t>        age = 0;</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Person(int anAge, String aName) {</a:t>
            </a:r>
          </a:p>
          <a:p>
            <a:pPr>
              <a:lnSpc>
                <a:spcPct val="80000"/>
              </a:lnSpc>
              <a:buFont typeface="Arial" charset="0"/>
              <a:buNone/>
            </a:pPr>
            <a:r>
              <a:rPr lang="en-CA" altLang="en-US" sz="1800" dirty="0">
                <a:latin typeface="Consolas" pitchFamily="49" charset="0"/>
              </a:rPr>
              <a:t>        System.out.println("Person(int,String)");</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endParaRPr lang="en-US" sz="1800" dirty="0"/>
          </a:p>
        </p:txBody>
      </p:sp>
    </p:spTree>
    <p:extLst>
      <p:ext uri="{BB962C8B-B14F-4D97-AF65-F5344CB8AC3E}">
        <p14:creationId xmlns:p14="http://schemas.microsoft.com/office/powerpoint/2010/main" val="104796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 (3)</a:t>
            </a:r>
            <a:endParaRPr lang="en-US" dirty="0"/>
          </a:p>
        </p:txBody>
      </p:sp>
      <p:sp>
        <p:nvSpPr>
          <p:cNvPr id="3" name="Content Placeholder 2"/>
          <p:cNvSpPr>
            <a:spLocks noGrp="1"/>
          </p:cNvSpPr>
          <p:nvPr>
            <p:ph idx="1"/>
          </p:nvPr>
        </p:nvSpPr>
        <p:spPr/>
        <p:txBody>
          <a:bodyPr>
            <a:normAutofit fontScale="85000" lnSpcReduction="20000"/>
          </a:bodyPr>
          <a:lstStyle/>
          <a:p>
            <a:pPr>
              <a:lnSpc>
                <a:spcPct val="80000"/>
              </a:lnSpc>
              <a:buFont typeface="Arial" charset="0"/>
              <a:buNone/>
            </a:pPr>
            <a:r>
              <a:rPr lang="en-CA" altLang="en-US" sz="1800" dirty="0">
                <a:latin typeface="Consolas" pitchFamily="49" charset="0"/>
              </a:rPr>
              <a:t>    public int getAge() {</a:t>
            </a:r>
          </a:p>
          <a:p>
            <a:pPr>
              <a:lnSpc>
                <a:spcPct val="80000"/>
              </a:lnSpc>
              <a:buFont typeface="Arial" charset="0"/>
              <a:buNone/>
            </a:pPr>
            <a:r>
              <a:rPr lang="en-CA" altLang="en-US" sz="1800" dirty="0">
                <a:latin typeface="Consolas" pitchFamily="49" charset="0"/>
              </a:rPr>
              <a:t>        return(age);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String getName() {</a:t>
            </a:r>
          </a:p>
          <a:p>
            <a:pPr>
              <a:lnSpc>
                <a:spcPct val="80000"/>
              </a:lnSpc>
              <a:buFont typeface="Arial" charset="0"/>
              <a:buNone/>
            </a:pPr>
            <a:r>
              <a:rPr lang="en-CA" altLang="en-US" sz="1800" dirty="0">
                <a:latin typeface="Consolas" pitchFamily="49" charset="0"/>
              </a:rPr>
              <a:t>        return(name);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setAge(int anAge) {</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setName(String aName) {</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endParaRPr lang="en-US" sz="1800" dirty="0"/>
          </a:p>
        </p:txBody>
      </p:sp>
    </p:spTree>
    <p:extLst>
      <p:ext uri="{BB962C8B-B14F-4D97-AF65-F5344CB8AC3E}">
        <p14:creationId xmlns:p14="http://schemas.microsoft.com/office/powerpoint/2010/main" val="311076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sz="2800" dirty="0">
                <a:latin typeface="Consolas" pitchFamily="49" charset="0"/>
              </a:rPr>
              <a:t>Driver</a:t>
            </a:r>
            <a:endParaRPr lang="en-US" dirty="0"/>
          </a:p>
        </p:txBody>
      </p:sp>
      <p:sp>
        <p:nvSpPr>
          <p:cNvPr id="3" name="Content Placeholder 2"/>
          <p:cNvSpPr>
            <a:spLocks noGrp="1"/>
          </p:cNvSpPr>
          <p:nvPr>
            <p:ph idx="1"/>
          </p:nvPr>
        </p:nvSpPr>
        <p:spPr>
          <a:xfrm>
            <a:off x="838199" y="1366886"/>
            <a:ext cx="11237537" cy="5099901"/>
          </a:xfrm>
        </p:spPr>
        <p:txBody>
          <a:bodyPr>
            <a:normAutofit fontScale="85000" lnSpcReduction="20000"/>
          </a:bodyPr>
          <a:lstStyle/>
          <a:p>
            <a:pPr>
              <a:lnSpc>
                <a:spcPct val="80000"/>
              </a:lnSpc>
              <a:buFont typeface="Arial" charset="0"/>
              <a:buNone/>
            </a:pPr>
            <a:r>
              <a:rPr lang="en-CA" altLang="en-US" sz="1800" dirty="0">
                <a:latin typeface="Consolas" pitchFamily="49" charset="0"/>
              </a:rPr>
              <a:t>public class Driver {</a:t>
            </a:r>
          </a:p>
          <a:p>
            <a:pPr>
              <a:lnSpc>
                <a:spcPct val="80000"/>
              </a:lnSpc>
              <a:buFont typeface="Arial" charset="0"/>
              <a:buNone/>
            </a:pPr>
            <a:r>
              <a:rPr lang="en-CA" altLang="en-US" sz="1800" dirty="0">
                <a:latin typeface="Consolas" pitchFamily="49" charset="0"/>
              </a:rPr>
              <a:t>    public static void main(String [] args) {</a:t>
            </a:r>
          </a:p>
          <a:p>
            <a:pPr>
              <a:lnSpc>
                <a:spcPct val="80000"/>
              </a:lnSpc>
              <a:buFont typeface="Arial" charset="0"/>
              <a:buNone/>
            </a:pPr>
            <a:r>
              <a:rPr lang="en-CA" altLang="en-US" sz="1800" dirty="0">
                <a:latin typeface="Consolas" pitchFamily="49" charset="0"/>
              </a:rPr>
              <a:t>        Person jim1 = new Person();  </a:t>
            </a:r>
            <a:r>
              <a:rPr lang="en-CA" altLang="en-US" sz="1800" dirty="0">
                <a:solidFill>
                  <a:srgbClr val="FF00FF"/>
                </a:solidFill>
                <a:latin typeface="Consolas" pitchFamily="49" charset="0"/>
              </a:rPr>
              <a:t>// age, name default</a:t>
            </a:r>
          </a:p>
          <a:p>
            <a:pPr>
              <a:lnSpc>
                <a:spcPct val="80000"/>
              </a:lnSpc>
              <a:buFont typeface="Arial" charset="0"/>
              <a:buNone/>
            </a:pPr>
            <a:r>
              <a:rPr lang="en-CA" altLang="en-US" sz="1800" dirty="0">
                <a:latin typeface="Consolas" pitchFamily="49" charset="0"/>
              </a:rPr>
              <a:t>        Person jim2 = new Person(21);   </a:t>
            </a:r>
            <a:r>
              <a:rPr lang="en-CA" altLang="en-US" sz="1800" dirty="0">
                <a:solidFill>
                  <a:srgbClr val="FF00FF"/>
                </a:solidFill>
                <a:latin typeface="Consolas" pitchFamily="49" charset="0"/>
              </a:rPr>
              <a:t>// age=21</a:t>
            </a:r>
          </a:p>
          <a:p>
            <a:pPr>
              <a:lnSpc>
                <a:spcPct val="80000"/>
              </a:lnSpc>
              <a:buFont typeface="Arial" charset="0"/>
              <a:buNone/>
            </a:pPr>
            <a:r>
              <a:rPr lang="en-CA" altLang="en-US" sz="1800" dirty="0">
                <a:latin typeface="Consolas" pitchFamily="49" charset="0"/>
              </a:rPr>
              <a:t>        Person jim3 = new Person("jim3");  </a:t>
            </a:r>
            <a:r>
              <a:rPr lang="en-CA" altLang="en-US" sz="1800" dirty="0">
                <a:solidFill>
                  <a:srgbClr val="FF00FF"/>
                </a:solidFill>
                <a:latin typeface="Consolas" pitchFamily="49" charset="0"/>
              </a:rPr>
              <a:t>// name=“jim3”</a:t>
            </a:r>
          </a:p>
          <a:p>
            <a:pPr>
              <a:lnSpc>
                <a:spcPct val="80000"/>
              </a:lnSpc>
              <a:buFont typeface="Arial" charset="0"/>
              <a:buNone/>
            </a:pPr>
            <a:r>
              <a:rPr lang="en-CA" altLang="en-US" sz="1800" dirty="0">
                <a:latin typeface="Consolas" pitchFamily="49" charset="0"/>
              </a:rPr>
              <a:t>        Person jim4 = new Person(65,"jim4");  </a:t>
            </a:r>
          </a:p>
          <a:p>
            <a:pPr>
              <a:lnSpc>
                <a:spcPct val="80000"/>
              </a:lnSpc>
              <a:buFont typeface="Arial" charset="0"/>
              <a:buNone/>
            </a:pPr>
            <a:r>
              <a:rPr lang="en-CA" altLang="en-US" sz="1800" dirty="0">
                <a:solidFill>
                  <a:srgbClr val="FF00FF"/>
                </a:solidFill>
                <a:latin typeface="Consolas" pitchFamily="49" charset="0"/>
              </a:rPr>
              <a:t>        // age=65, name = “jim4”</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System.out.println(jim1.getAge() + " " + </a:t>
            </a:r>
          </a:p>
          <a:p>
            <a:pPr>
              <a:lnSpc>
                <a:spcPct val="80000"/>
              </a:lnSpc>
              <a:buFont typeface="Arial" charset="0"/>
              <a:buNone/>
            </a:pPr>
            <a:r>
              <a:rPr lang="en-CA" altLang="en-US" sz="1800" dirty="0">
                <a:latin typeface="Consolas" pitchFamily="49" charset="0"/>
              </a:rPr>
              <a:t>          jim1.getName());</a:t>
            </a:r>
          </a:p>
          <a:p>
            <a:pPr>
              <a:lnSpc>
                <a:spcPct val="80000"/>
              </a:lnSpc>
              <a:buFont typeface="Arial" charset="0"/>
              <a:buNone/>
            </a:pPr>
            <a:r>
              <a:rPr lang="en-CA" altLang="en-US" sz="1800" dirty="0">
                <a:latin typeface="Consolas" pitchFamily="49" charset="0"/>
              </a:rPr>
              <a:t>        System.out.println(jim2.getAge() + " " + </a:t>
            </a:r>
          </a:p>
          <a:p>
            <a:pPr>
              <a:lnSpc>
                <a:spcPct val="80000"/>
              </a:lnSpc>
              <a:buFont typeface="Arial" charset="0"/>
              <a:buNone/>
            </a:pPr>
            <a:r>
              <a:rPr lang="en-CA" altLang="en-US" sz="1800" dirty="0">
                <a:latin typeface="Consolas" pitchFamily="49" charset="0"/>
              </a:rPr>
              <a:t>          jim2.getName());</a:t>
            </a:r>
          </a:p>
          <a:p>
            <a:pPr>
              <a:lnSpc>
                <a:spcPct val="80000"/>
              </a:lnSpc>
              <a:buFont typeface="Arial" charset="0"/>
              <a:buNone/>
            </a:pPr>
            <a:r>
              <a:rPr lang="en-CA" altLang="en-US" sz="1800" dirty="0">
                <a:latin typeface="Consolas" pitchFamily="49" charset="0"/>
              </a:rPr>
              <a:t>        System.out.println(jim3.getAge() + " " + </a:t>
            </a:r>
          </a:p>
          <a:p>
            <a:pPr>
              <a:lnSpc>
                <a:spcPct val="80000"/>
              </a:lnSpc>
              <a:buFont typeface="Arial" charset="0"/>
              <a:buNone/>
            </a:pPr>
            <a:r>
              <a:rPr lang="en-CA" altLang="en-US" sz="1800" dirty="0">
                <a:latin typeface="Consolas" pitchFamily="49" charset="0"/>
              </a:rPr>
              <a:t>          jim3.getName());</a:t>
            </a:r>
          </a:p>
          <a:p>
            <a:pPr>
              <a:lnSpc>
                <a:spcPct val="80000"/>
              </a:lnSpc>
              <a:buFont typeface="Arial" charset="0"/>
              <a:buNone/>
            </a:pPr>
            <a:r>
              <a:rPr lang="en-CA" altLang="en-US" sz="1800" dirty="0">
                <a:latin typeface="Consolas" pitchFamily="49" charset="0"/>
              </a:rPr>
              <a:t>        System.out.println(jim4.getAge() + " " + </a:t>
            </a:r>
          </a:p>
          <a:p>
            <a:pPr>
              <a:lnSpc>
                <a:spcPct val="80000"/>
              </a:lnSpc>
              <a:buFont typeface="Arial" charset="0"/>
              <a:buNone/>
            </a:pPr>
            <a:r>
              <a:rPr lang="en-CA" altLang="en-US" sz="1800" dirty="0">
                <a:latin typeface="Consolas" pitchFamily="49" charset="0"/>
              </a:rPr>
              <a:t>          jim4.getName());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p>
          <a:p>
            <a:pPr>
              <a:lnSpc>
                <a:spcPct val="80000"/>
              </a:lnSpc>
              <a:buFont typeface="Arial" charset="0"/>
              <a:buNone/>
            </a:pPr>
            <a:endParaRPr lang="en-CA" altLang="en-US" sz="1800" dirty="0">
              <a:latin typeface="Consolas" pitchFamily="49" charset="0"/>
            </a:endParaRPr>
          </a:p>
          <a:p>
            <a:endParaRPr lang="en-US" sz="1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100" y="717876"/>
            <a:ext cx="20574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5018546"/>
            <a:ext cx="16764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322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en-CA" altLang="en-US" sz="3200" dirty="0"/>
              <a:t>New Terminology: Method Signature</a:t>
            </a:r>
          </a:p>
        </p:txBody>
      </p:sp>
      <p:sp>
        <p:nvSpPr>
          <p:cNvPr id="71683" name="Rectangle 3"/>
          <p:cNvSpPr>
            <a:spLocks noGrp="1"/>
          </p:cNvSpPr>
          <p:nvPr>
            <p:ph type="body" idx="4294967295"/>
          </p:nvPr>
        </p:nvSpPr>
        <p:spPr/>
        <p:txBody>
          <a:bodyPr/>
          <a:lstStyle/>
          <a:p>
            <a:r>
              <a:rPr lang="en-CA" altLang="en-US" sz="2400" dirty="0"/>
              <a:t>Method signatures consist of: the type, number and order of the parameters.</a:t>
            </a:r>
          </a:p>
          <a:p>
            <a:r>
              <a:rPr lang="en-US" altLang="en-US" sz="2400" dirty="0"/>
              <a:t>The signature </a:t>
            </a:r>
            <a:r>
              <a:rPr lang="en-US" altLang="en-US" dirty="0"/>
              <a:t>will</a:t>
            </a:r>
            <a:r>
              <a:rPr lang="en-US" altLang="en-US" sz="2400" dirty="0"/>
              <a:t> determine the overloaded method </a:t>
            </a:r>
            <a:r>
              <a:rPr lang="en-US" altLang="en-US" dirty="0"/>
              <a:t>called</a:t>
            </a:r>
            <a:r>
              <a:rPr lang="en-US" altLang="en-US" sz="2400" dirty="0"/>
              <a:t>:</a:t>
            </a:r>
          </a:p>
          <a:p>
            <a:pPr marL="342900" lvl="1" indent="0">
              <a:buNone/>
            </a:pPr>
            <a:r>
              <a:rPr lang="en-US" altLang="en-US" sz="2000" dirty="0">
                <a:latin typeface="Consolas" pitchFamily="49" charset="0"/>
                <a:cs typeface="Consolas" pitchFamily="49" charset="0"/>
              </a:rPr>
              <a:t>Person p1 = new Person();</a:t>
            </a:r>
          </a:p>
          <a:p>
            <a:pPr marL="342900" lvl="1" indent="0">
              <a:buNone/>
            </a:pPr>
            <a:r>
              <a:rPr lang="en-US" altLang="en-US" sz="2000" dirty="0">
                <a:latin typeface="Consolas" pitchFamily="49" charset="0"/>
                <a:cs typeface="Consolas" pitchFamily="49" charset="0"/>
              </a:rPr>
              <a:t>Person p2 = new Person(25);</a:t>
            </a:r>
          </a:p>
        </p:txBody>
      </p:sp>
    </p:spTree>
    <p:extLst>
      <p:ext uri="{BB962C8B-B14F-4D97-AF65-F5344CB8AC3E}">
        <p14:creationId xmlns:p14="http://schemas.microsoft.com/office/powerpoint/2010/main" val="432976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GB" b="1" dirty="0">
                <a:effectLst>
                  <a:outerShdw blurRad="38100" dist="38100" dir="2700000" algn="tl">
                    <a:srgbClr val="000000">
                      <a:alpha val="43137"/>
                    </a:srgbClr>
                  </a:outerShdw>
                </a:effectLst>
                <a:latin typeface="+mn-lt"/>
              </a:rPr>
              <a:t>Polymorphism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63758"/>
            <a:ext cx="10515600" cy="5009320"/>
          </a:xfrm>
        </p:spPr>
        <p:txBody>
          <a:bodyPr>
            <a:normAutofit lnSpcReduction="10000"/>
          </a:bodyPr>
          <a:lstStyle/>
          <a:p>
            <a:r>
              <a:rPr lang="en-GB" b="1" dirty="0"/>
              <a:t>Polymorphism </a:t>
            </a:r>
            <a:r>
              <a:rPr lang="en-GB" dirty="0"/>
              <a:t>can perform a </a:t>
            </a:r>
            <a:r>
              <a:rPr lang="en-GB" i="1" dirty="0"/>
              <a:t>single action in different ways</a:t>
            </a:r>
            <a:r>
              <a:rPr lang="en-GB" dirty="0"/>
              <a:t>. </a:t>
            </a:r>
          </a:p>
          <a:p>
            <a:r>
              <a:rPr lang="en-GB" dirty="0"/>
              <a:t>Its is derived from 2 Greek words: poly and morphs. The word "</a:t>
            </a:r>
            <a:r>
              <a:rPr lang="en-GB" b="1" dirty="0"/>
              <a:t>poly</a:t>
            </a:r>
            <a:r>
              <a:rPr lang="en-GB" dirty="0"/>
              <a:t>" means many and "</a:t>
            </a:r>
            <a:r>
              <a:rPr lang="en-GB" b="1" dirty="0"/>
              <a:t>morphs</a:t>
            </a:r>
            <a:r>
              <a:rPr lang="en-GB" dirty="0"/>
              <a:t>" means forms. So polymorphism means </a:t>
            </a:r>
            <a:r>
              <a:rPr lang="en-GB" b="1" dirty="0"/>
              <a:t>many forms</a:t>
            </a:r>
            <a:r>
              <a:rPr lang="en-GB" dirty="0"/>
              <a:t>.</a:t>
            </a:r>
          </a:p>
          <a:p>
            <a:r>
              <a:rPr lang="en-GB" dirty="0"/>
              <a:t>There are two types of polymorphism in Java: </a:t>
            </a:r>
          </a:p>
          <a:p>
            <a:pPr marL="914400" lvl="1" indent="-457200">
              <a:buFont typeface="+mj-lt"/>
              <a:buAutoNum type="arabicPeriod"/>
            </a:pPr>
            <a:r>
              <a:rPr lang="en-GB" b="1" dirty="0"/>
              <a:t>Compile-time</a:t>
            </a:r>
            <a:r>
              <a:rPr lang="en-GB" dirty="0"/>
              <a:t> polymorphism and </a:t>
            </a:r>
          </a:p>
          <a:p>
            <a:pPr marL="914400" lvl="1" indent="-457200">
              <a:buFont typeface="+mj-lt"/>
              <a:buAutoNum type="arabicPeriod"/>
            </a:pPr>
            <a:r>
              <a:rPr lang="en-GB" b="1" dirty="0"/>
              <a:t>Runtime</a:t>
            </a:r>
            <a:r>
              <a:rPr lang="en-GB" dirty="0"/>
              <a:t> polymorphism. </a:t>
            </a:r>
          </a:p>
          <a:p>
            <a:r>
              <a:rPr lang="en-GB" dirty="0"/>
              <a:t>We can perform polymorphism in java by </a:t>
            </a:r>
            <a:r>
              <a:rPr lang="en-GB" b="1" dirty="0"/>
              <a:t>method overloading</a:t>
            </a:r>
            <a:r>
              <a:rPr lang="en-GB" dirty="0"/>
              <a:t> and </a:t>
            </a:r>
            <a:r>
              <a:rPr lang="en-GB" b="1" dirty="0"/>
              <a:t>method overriding.</a:t>
            </a:r>
          </a:p>
          <a:p>
            <a:r>
              <a:rPr lang="en-GB" b="1" dirty="0"/>
              <a:t>Example: </a:t>
            </a:r>
          </a:p>
          <a:p>
            <a:pPr lvl="1"/>
            <a:r>
              <a:rPr lang="en-GB" b="1" dirty="0"/>
              <a:t>Shapes</a:t>
            </a:r>
            <a:r>
              <a:rPr lang="en-GB" dirty="0"/>
              <a:t>: circle, tringle, rectangle</a:t>
            </a:r>
          </a:p>
          <a:p>
            <a:pPr lvl="1"/>
            <a:r>
              <a:rPr lang="en-GB" b="1" dirty="0"/>
              <a:t>Sound</a:t>
            </a:r>
            <a:r>
              <a:rPr lang="en-GB" dirty="0"/>
              <a:t>: bark, roar</a:t>
            </a:r>
          </a:p>
          <a:p>
            <a:endParaRPr lang="en-GB" b="1" dirty="0"/>
          </a:p>
        </p:txBody>
      </p:sp>
    </p:spTree>
    <p:extLst>
      <p:ext uri="{BB962C8B-B14F-4D97-AF65-F5344CB8AC3E}">
        <p14:creationId xmlns:p14="http://schemas.microsoft.com/office/powerpoint/2010/main" val="1163579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in Java</a:t>
            </a:r>
          </a:p>
        </p:txBody>
      </p:sp>
      <p:sp>
        <p:nvSpPr>
          <p:cNvPr id="3" name="Content Placeholder 2"/>
          <p:cNvSpPr>
            <a:spLocks noGrp="1"/>
          </p:cNvSpPr>
          <p:nvPr>
            <p:ph idx="1"/>
          </p:nvPr>
        </p:nvSpPr>
        <p:spPr/>
        <p:txBody>
          <a:bodyPr/>
          <a:lstStyle/>
          <a:p>
            <a:r>
              <a:rPr lang="en-US" dirty="0"/>
              <a:t>A class is a blueprint from which individual objects are created. Following is a sample of a class.</a:t>
            </a:r>
          </a:p>
          <a:p>
            <a:pPr marL="0" indent="0">
              <a:buNone/>
            </a:pPr>
            <a:endParaRPr lang="en-US" dirty="0"/>
          </a:p>
          <a:p>
            <a:endParaRPr lang="en-US" dirty="0"/>
          </a:p>
        </p:txBody>
      </p:sp>
    </p:spTree>
    <p:extLst>
      <p:ext uri="{BB962C8B-B14F-4D97-AF65-F5344CB8AC3E}">
        <p14:creationId xmlns:p14="http://schemas.microsoft.com/office/powerpoint/2010/main" val="992191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74562"/>
          </a:xfrm>
        </p:spPr>
        <p:txBody>
          <a:bodyPr>
            <a:normAutofit/>
          </a:bodyPr>
          <a:lstStyle/>
          <a:p>
            <a:r>
              <a:rPr lang="en-US" sz="3600" b="1" dirty="0">
                <a:effectLst>
                  <a:outerShdw blurRad="38100" dist="38100" dir="2700000" algn="tl">
                    <a:srgbClr val="000000">
                      <a:alpha val="43137"/>
                    </a:srgbClr>
                  </a:outerShdw>
                </a:effectLst>
                <a:latin typeface="+mn-lt"/>
              </a:rPr>
              <a:t>Condition of Method Overloading and Overriding</a:t>
            </a:r>
          </a:p>
        </p:txBody>
      </p:sp>
      <p:sp>
        <p:nvSpPr>
          <p:cNvPr id="3" name="Text Placeholder 2"/>
          <p:cNvSpPr>
            <a:spLocks noGrp="1"/>
          </p:cNvSpPr>
          <p:nvPr>
            <p:ph type="body" idx="1"/>
          </p:nvPr>
        </p:nvSpPr>
        <p:spPr>
          <a:xfrm>
            <a:off x="839788" y="1681163"/>
            <a:ext cx="5157787" cy="584959"/>
          </a:xfrm>
        </p:spPr>
        <p:txBody>
          <a:bodyPr>
            <a:normAutofit/>
          </a:bodyPr>
          <a:lstStyle/>
          <a:p>
            <a:r>
              <a:rPr lang="en-US" sz="3200" dirty="0">
                <a:effectLst>
                  <a:outerShdw blurRad="38100" dist="38100" dir="2700000" algn="tl">
                    <a:srgbClr val="000000">
                      <a:alpha val="43137"/>
                    </a:srgbClr>
                  </a:outerShdw>
                </a:effectLst>
              </a:rPr>
              <a:t>Method Overloading</a:t>
            </a:r>
            <a:endParaRPr lang="en-US" sz="3200" dirty="0"/>
          </a:p>
        </p:txBody>
      </p:sp>
      <p:sp>
        <p:nvSpPr>
          <p:cNvPr id="4" name="Content Placeholder 3"/>
          <p:cNvSpPr>
            <a:spLocks noGrp="1"/>
          </p:cNvSpPr>
          <p:nvPr>
            <p:ph sz="half" idx="2"/>
          </p:nvPr>
        </p:nvSpPr>
        <p:spPr/>
        <p:txBody>
          <a:bodyPr/>
          <a:lstStyle/>
          <a:p>
            <a:r>
              <a:rPr lang="en-US" dirty="0"/>
              <a:t>Same name method</a:t>
            </a:r>
          </a:p>
          <a:p>
            <a:r>
              <a:rPr lang="en-US" dirty="0"/>
              <a:t>Method in Same class</a:t>
            </a:r>
          </a:p>
          <a:p>
            <a:r>
              <a:rPr lang="en-US" dirty="0"/>
              <a:t>Different arguments in methods</a:t>
            </a:r>
          </a:p>
          <a:p>
            <a:pPr lvl="1"/>
            <a:r>
              <a:rPr lang="en-US" dirty="0"/>
              <a:t>Number of argument</a:t>
            </a:r>
          </a:p>
          <a:p>
            <a:pPr lvl="1"/>
            <a:r>
              <a:rPr lang="en-US" dirty="0"/>
              <a:t>Sequence of argument</a:t>
            </a:r>
          </a:p>
          <a:p>
            <a:pPr lvl="1"/>
            <a:r>
              <a:rPr lang="en-US" dirty="0"/>
              <a:t>Type of argument</a:t>
            </a:r>
          </a:p>
        </p:txBody>
      </p:sp>
      <p:sp>
        <p:nvSpPr>
          <p:cNvPr id="5" name="Text Placeholder 4"/>
          <p:cNvSpPr>
            <a:spLocks noGrp="1"/>
          </p:cNvSpPr>
          <p:nvPr>
            <p:ph type="body" sz="quarter" idx="3"/>
          </p:nvPr>
        </p:nvSpPr>
        <p:spPr>
          <a:xfrm>
            <a:off x="6172200" y="1681163"/>
            <a:ext cx="5183188" cy="584959"/>
          </a:xfrm>
        </p:spPr>
        <p:txBody>
          <a:bodyPr>
            <a:normAutofit/>
          </a:bodyPr>
          <a:lstStyle/>
          <a:p>
            <a:r>
              <a:rPr lang="en-US" sz="3200" dirty="0">
                <a:effectLst>
                  <a:outerShdw blurRad="38100" dist="38100" dir="2700000" algn="tl">
                    <a:srgbClr val="000000">
                      <a:alpha val="43137"/>
                    </a:srgbClr>
                  </a:outerShdw>
                </a:effectLst>
              </a:rPr>
              <a:t>Method Overriding</a:t>
            </a:r>
            <a:endParaRPr lang="en-US" sz="3200" dirty="0"/>
          </a:p>
        </p:txBody>
      </p:sp>
      <p:sp>
        <p:nvSpPr>
          <p:cNvPr id="6" name="Content Placeholder 5"/>
          <p:cNvSpPr>
            <a:spLocks noGrp="1"/>
          </p:cNvSpPr>
          <p:nvPr>
            <p:ph sz="quarter" idx="4"/>
          </p:nvPr>
        </p:nvSpPr>
        <p:spPr/>
        <p:txBody>
          <a:bodyPr>
            <a:normAutofit/>
          </a:bodyPr>
          <a:lstStyle/>
          <a:p>
            <a:r>
              <a:rPr lang="en-US" dirty="0"/>
              <a:t>Same name method</a:t>
            </a:r>
          </a:p>
          <a:p>
            <a:r>
              <a:rPr lang="en-US" dirty="0"/>
              <a:t>Method in Different class</a:t>
            </a:r>
          </a:p>
          <a:p>
            <a:r>
              <a:rPr lang="en-US" dirty="0"/>
              <a:t>Same arguments</a:t>
            </a:r>
          </a:p>
          <a:p>
            <a:pPr lvl="1"/>
            <a:r>
              <a:rPr lang="en-US" dirty="0"/>
              <a:t>Number of argument</a:t>
            </a:r>
          </a:p>
          <a:p>
            <a:pPr lvl="1"/>
            <a:r>
              <a:rPr lang="en-US" dirty="0"/>
              <a:t>Sequence of argument</a:t>
            </a:r>
          </a:p>
          <a:p>
            <a:pPr lvl="1"/>
            <a:r>
              <a:rPr lang="en-US" dirty="0"/>
              <a:t>Type of argument</a:t>
            </a:r>
          </a:p>
          <a:p>
            <a:r>
              <a:rPr lang="en-US" dirty="0"/>
              <a:t>Inheritance</a:t>
            </a:r>
          </a:p>
          <a:p>
            <a:pPr lvl="1"/>
            <a:r>
              <a:rPr lang="en-US" dirty="0"/>
              <a:t>(IS-A Relationship)</a:t>
            </a:r>
          </a:p>
          <a:p>
            <a:pPr lvl="1"/>
            <a:endParaRPr lang="en-US" dirty="0"/>
          </a:p>
        </p:txBody>
      </p:sp>
    </p:spTree>
    <p:extLst>
      <p:ext uri="{BB962C8B-B14F-4D97-AF65-F5344CB8AC3E}">
        <p14:creationId xmlns:p14="http://schemas.microsoft.com/office/powerpoint/2010/main" val="148807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Driver</a:t>
            </a:r>
            <a:r>
              <a:rPr lang="en-US" dirty="0"/>
              <a:t> Class</a:t>
            </a:r>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Driver</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static void main(String [] args)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Person aPerson = new Person();</a:t>
            </a:r>
          </a:p>
          <a:p>
            <a:pPr marL="0" indent="0">
              <a:buNone/>
            </a:pPr>
            <a:r>
              <a:rPr lang="en-US" sz="2000" dirty="0">
                <a:latin typeface="Consolas" panose="020B0609020204030204" pitchFamily="49" charset="0"/>
                <a:cs typeface="Consolas" panose="020B0609020204030204" pitchFamily="49" charset="0"/>
              </a:rPr>
              <a:t>        aPerson.sayHello();</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grpSp>
        <p:nvGrpSpPr>
          <p:cNvPr id="8" name="Group 7"/>
          <p:cNvGrpSpPr/>
          <p:nvPr/>
        </p:nvGrpSpPr>
        <p:grpSpPr>
          <a:xfrm>
            <a:off x="4654594" y="4179478"/>
            <a:ext cx="4335137" cy="1531345"/>
            <a:chOff x="3130593" y="4179477"/>
            <a:chExt cx="4335137" cy="1531345"/>
          </a:xfrm>
        </p:grpSpPr>
        <p:sp>
          <p:nvSpPr>
            <p:cNvPr id="4" name="Rectangle 3"/>
            <p:cNvSpPr/>
            <p:nvPr/>
          </p:nvSpPr>
          <p:spPr bwMode="auto">
            <a:xfrm>
              <a:off x="5008969" y="4454900"/>
              <a:ext cx="2456761" cy="1255922"/>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r>
                <a:rPr lang="en-US" b="1" dirty="0">
                  <a:latin typeface="Consolas" panose="020B0609020204030204" pitchFamily="49" charset="0"/>
                  <a:cs typeface="Consolas" panose="020B0609020204030204" pitchFamily="49" charset="0"/>
                </a:rPr>
                <a:t>// Class person</a:t>
              </a:r>
            </a:p>
            <a:p>
              <a:r>
                <a:rPr lang="en-US" dirty="0">
                  <a:latin typeface="Consolas" panose="020B0609020204030204" pitchFamily="49" charset="0"/>
                  <a:cs typeface="Consolas" panose="020B0609020204030204" pitchFamily="49" charset="0"/>
                </a:rPr>
                <a:t>public void sayHello()</a:t>
              </a:r>
            </a:p>
            <a:p>
              <a:r>
                <a:rPr lang="en" dirty="0">
                  <a:latin typeface="Consolas" panose="020B0609020204030204" pitchFamily="49" charset="0"/>
                  <a:cs typeface="Consolas" panose="020B0609020204030204" pitchFamily="49" charset="0"/>
                </a:rPr>
                <a:t>{</a:t>
              </a:r>
            </a:p>
            <a:p>
              <a:r>
                <a:rPr lang="en" dirty="0">
                  <a:latin typeface="Consolas" panose="020B0609020204030204" pitchFamily="49" charset="0"/>
                  <a:cs typeface="Consolas" panose="020B0609020204030204" pitchFamily="49" charset="0"/>
                </a:rPr>
                <a:t>    ...</a:t>
              </a:r>
            </a:p>
            <a:p>
              <a:r>
                <a:rPr lang="en" dirty="0">
                  <a:latin typeface="Consolas" panose="020B0609020204030204" pitchFamily="49" charset="0"/>
                  <a:cs typeface="Consolas" panose="020B0609020204030204" pitchFamily="49" charset="0"/>
                </a:rPr>
                <a:t>}</a:t>
              </a:r>
              <a:endParaRPr lang="en-US" dirty="0"/>
            </a:p>
          </p:txBody>
        </p:sp>
        <p:cxnSp>
          <p:nvCxnSpPr>
            <p:cNvPr id="7" name="Straight Arrow Connector 6"/>
            <p:cNvCxnSpPr>
              <a:endCxn id="4" idx="1"/>
            </p:cNvCxnSpPr>
            <p:nvPr/>
          </p:nvCxnSpPr>
          <p:spPr bwMode="auto">
            <a:xfrm>
              <a:off x="3130593" y="4179477"/>
              <a:ext cx="1878376" cy="903384"/>
            </a:xfrm>
            <a:prstGeom prst="straightConnector1">
              <a:avLst/>
            </a:prstGeom>
            <a:noFill/>
            <a:ln w="38100" cap="flat" cmpd="sng" algn="ctr">
              <a:solidFill>
                <a:schemeClr val="tx1"/>
              </a:solidFill>
              <a:prstDash val="solid"/>
              <a:round/>
              <a:headEnd type="none" w="sm" len="sm"/>
              <a:tailEnd type="arrow"/>
            </a:ln>
            <a:effectLst/>
          </p:spPr>
        </p:cxnSp>
      </p:gr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088"/>
          <a:stretch/>
        </p:blipFill>
        <p:spPr bwMode="auto">
          <a:xfrm>
            <a:off x="2144476" y="5746709"/>
            <a:ext cx="6340709" cy="46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8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Compile Time Polymorphism</a:t>
            </a:r>
          </a:p>
        </p:txBody>
      </p:sp>
      <p:sp>
        <p:nvSpPr>
          <p:cNvPr id="3" name="Content Placeholder 2"/>
          <p:cNvSpPr>
            <a:spLocks noGrp="1"/>
          </p:cNvSpPr>
          <p:nvPr>
            <p:ph idx="1"/>
          </p:nvPr>
        </p:nvSpPr>
        <p:spPr/>
        <p:txBody>
          <a:bodyPr/>
          <a:lstStyle/>
          <a:p>
            <a:r>
              <a:rPr lang="en-GB" dirty="0"/>
              <a:t>Polymorphism that is resolved during compiler time is known as static polymorphism. </a:t>
            </a:r>
          </a:p>
          <a:p>
            <a:r>
              <a:rPr lang="en-GB" dirty="0"/>
              <a:t>Method overloading is an example of compile time polymorphism.</a:t>
            </a:r>
          </a:p>
          <a:p>
            <a:r>
              <a:rPr lang="en-GB" dirty="0"/>
              <a:t>It is handle by </a:t>
            </a:r>
            <a:r>
              <a:rPr lang="en-GB" b="1" dirty="0"/>
              <a:t>compiler</a:t>
            </a:r>
          </a:p>
          <a:p>
            <a:r>
              <a:rPr lang="en-GB" b="1" dirty="0"/>
              <a:t>Method Overloading</a:t>
            </a:r>
            <a:r>
              <a:rPr lang="en-GB" dirty="0"/>
              <a:t>: This allows us to have more than one method having the same name, if the parameters of methods are different in number, sequence and data types of parameters. </a:t>
            </a:r>
            <a:endParaRPr lang="en-US" dirty="0"/>
          </a:p>
        </p:txBody>
      </p:sp>
    </p:spTree>
    <p:extLst>
      <p:ext uri="{BB962C8B-B14F-4D97-AF65-F5344CB8AC3E}">
        <p14:creationId xmlns:p14="http://schemas.microsoft.com/office/powerpoint/2010/main" val="4029253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GB" sz="4000" b="1" dirty="0">
                <a:latin typeface="+mn-lt"/>
              </a:rPr>
              <a:t>Example of </a:t>
            </a:r>
            <a:r>
              <a:rPr lang="en-US" sz="4000" b="1" dirty="0">
                <a:latin typeface="+mn-lt"/>
              </a:rPr>
              <a:t>Compile Time</a:t>
            </a:r>
            <a:r>
              <a:rPr lang="en-GB" sz="4000" b="1" dirty="0">
                <a:latin typeface="+mn-lt"/>
              </a:rPr>
              <a:t> Polymorphism</a:t>
            </a:r>
            <a:endParaRPr lang="en-US" sz="4000" b="1" dirty="0">
              <a:latin typeface="+mn-lt"/>
            </a:endParaRPr>
          </a:p>
        </p:txBody>
      </p:sp>
      <p:sp>
        <p:nvSpPr>
          <p:cNvPr id="3" name="Content Placeholder 2"/>
          <p:cNvSpPr>
            <a:spLocks noGrp="1"/>
          </p:cNvSpPr>
          <p:nvPr>
            <p:ph idx="1"/>
          </p:nvPr>
        </p:nvSpPr>
        <p:spPr>
          <a:xfrm>
            <a:off x="692426" y="1679851"/>
            <a:ext cx="10515600" cy="4351338"/>
          </a:xfrm>
        </p:spPr>
        <p:txBody>
          <a:bodyPr/>
          <a:lstStyle/>
          <a:p>
            <a:r>
              <a:rPr lang="en-GB" dirty="0"/>
              <a:t>Method overloading is one of the way java supports static polymorphism. </a:t>
            </a:r>
          </a:p>
          <a:p>
            <a:r>
              <a:rPr lang="en-GB" dirty="0"/>
              <a:t>Here we have two definitions of the same method </a:t>
            </a:r>
            <a:r>
              <a:rPr lang="en-GB" b="1" dirty="0"/>
              <a:t>add() </a:t>
            </a:r>
            <a:r>
              <a:rPr lang="en-GB" dirty="0"/>
              <a:t>which add method would be called is determined by the parameter list at the compile time. </a:t>
            </a:r>
          </a:p>
          <a:p>
            <a:r>
              <a:rPr lang="en-GB" dirty="0"/>
              <a:t>That is the reason this is also known as compile time polymorphism.</a:t>
            </a:r>
          </a:p>
          <a:p>
            <a:endParaRPr lang="en-US" dirty="0"/>
          </a:p>
        </p:txBody>
      </p:sp>
    </p:spTree>
    <p:extLst>
      <p:ext uri="{BB962C8B-B14F-4D97-AF65-F5344CB8AC3E}">
        <p14:creationId xmlns:p14="http://schemas.microsoft.com/office/powerpoint/2010/main" val="2666343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1" y="543339"/>
            <a:ext cx="7156173" cy="5848873"/>
          </a:xfrm>
        </p:spPr>
      </p:pic>
      <p:sp>
        <p:nvSpPr>
          <p:cNvPr id="6" name="TextBox 5"/>
          <p:cNvSpPr txBox="1"/>
          <p:nvPr/>
        </p:nvSpPr>
        <p:spPr>
          <a:xfrm>
            <a:off x="9210260" y="1934818"/>
            <a:ext cx="1669774" cy="1200329"/>
          </a:xfrm>
          <a:prstGeom prst="rect">
            <a:avLst/>
          </a:prstGeom>
          <a:noFill/>
        </p:spPr>
        <p:txBody>
          <a:bodyPr wrap="square" rtlCol="0">
            <a:spAutoFit/>
          </a:bodyPr>
          <a:lstStyle/>
          <a:p>
            <a:r>
              <a:rPr lang="en-US" sz="2400" b="1" u="sng" dirty="0"/>
              <a:t>Output:</a:t>
            </a:r>
          </a:p>
          <a:p>
            <a:r>
              <a:rPr lang="en-US" sz="2400" dirty="0"/>
              <a:t>30</a:t>
            </a:r>
          </a:p>
          <a:p>
            <a:r>
              <a:rPr lang="en-US" sz="2400" dirty="0"/>
              <a:t>60</a:t>
            </a:r>
          </a:p>
        </p:txBody>
      </p:sp>
    </p:spTree>
    <p:extLst>
      <p:ext uri="{BB962C8B-B14F-4D97-AF65-F5344CB8AC3E}">
        <p14:creationId xmlns:p14="http://schemas.microsoft.com/office/powerpoint/2010/main" val="813615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39689" y="542916"/>
            <a:ext cx="565648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class </a:t>
            </a:r>
            <a:r>
              <a:rPr kumimoji="0" lang="en-US" altLang="en-US" sz="2400" b="1" i="0" u="none" strike="noStrike" cap="none" normalizeH="0" baseline="0" dirty="0">
                <a:ln>
                  <a:noFill/>
                </a:ln>
                <a:solidFill>
                  <a:schemeClr val="tx1"/>
                </a:solidFill>
                <a:effectLst/>
                <a:latin typeface="Arial Unicode MS" panose="020B0604020202020204" pitchFamily="34" charset="-128"/>
              </a:rPr>
              <a:t>Simple</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2400" b="0" i="0" u="none" strike="noStrike" cap="none" normalizeH="0" baseline="0" dirty="0">
                <a:ln>
                  <a:noFill/>
                </a:ln>
                <a:solidFill>
                  <a:schemeClr val="tx1"/>
                </a:solidFill>
                <a:effectLst/>
                <a:latin typeface="Arial Unicode MS" panose="020B0604020202020204" pitchFamily="34" charset="-128"/>
              </a:rPr>
              <a:t> add(</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2400" b="0" i="0" u="none" strike="noStrike" cap="none" normalizeH="0" baseline="0" dirty="0">
                <a:ln>
                  <a:noFill/>
                </a:ln>
                <a:solidFill>
                  <a:schemeClr val="tx1"/>
                </a:solidFill>
                <a:effectLst/>
                <a:latin typeface="Arial Unicode MS" panose="020B0604020202020204" pitchFamily="34" charset="-128"/>
              </a:rPr>
              <a:t> a, </a:t>
            </a:r>
            <a:r>
              <a:rPr lang="en-US" altLang="en-US" sz="2400" dirty="0">
                <a:latin typeface="Arial Unicode MS" panose="020B0604020202020204" pitchFamily="34" charset="-128"/>
              </a:rPr>
              <a:t>String</a:t>
            </a:r>
            <a:r>
              <a:rPr kumimoji="0" lang="en-US" altLang="en-US" sz="2400" b="0" i="0" u="none" strike="noStrike" cap="none" normalizeH="0" baseline="0" dirty="0">
                <a:ln>
                  <a:noFill/>
                </a:ln>
                <a:solidFill>
                  <a:schemeClr val="tx1"/>
                </a:solidFill>
                <a:effectLst/>
                <a:latin typeface="Arial Unicode MS" panose="020B0604020202020204" pitchFamily="34" charset="-128"/>
              </a:rPr>
              <a:t> b) {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System.out.println</a:t>
            </a:r>
            <a:r>
              <a:rPr kumimoji="0" lang="en-US" altLang="en-US" sz="2400" b="0" i="0" u="none" strike="noStrike" cap="none" normalizeH="0" baseline="0" dirty="0">
                <a:ln>
                  <a:noFill/>
                </a:ln>
                <a:solidFill>
                  <a:schemeClr val="tx1"/>
                </a:solidFill>
                <a:effectLst/>
                <a:latin typeface="Arial Unicode MS" panose="020B0604020202020204" pitchFamily="34" charset="-128"/>
              </a:rPr>
              <a:t>(10);</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2400" b="0" i="0" u="none" strike="noStrike" cap="none" normalizeH="0" baseline="0" dirty="0">
                <a:ln>
                  <a:noFill/>
                </a:ln>
                <a:solidFill>
                  <a:schemeClr val="tx1"/>
                </a:solidFill>
                <a:effectLst/>
                <a:latin typeface="Arial Unicode MS" panose="020B0604020202020204" pitchFamily="34" charset="-128"/>
              </a:rPr>
              <a:t> add(</a:t>
            </a:r>
            <a:r>
              <a:rPr lang="en-US" altLang="en-US" sz="2400" dirty="0">
                <a:latin typeface="Arial Unicode MS" panose="020B0604020202020204" pitchFamily="34" charset="-128"/>
              </a:rPr>
              <a:t>String</a:t>
            </a:r>
            <a:r>
              <a:rPr kumimoji="0" lang="en-US" altLang="en-US" sz="2400" b="0" i="0" u="none" strike="noStrike" cap="none" normalizeH="0" baseline="0" dirty="0">
                <a:ln>
                  <a:noFill/>
                </a:ln>
                <a:solidFill>
                  <a:schemeClr val="tx1"/>
                </a:solidFill>
                <a:effectLst/>
                <a:latin typeface="Arial Unicode MS" panose="020B0604020202020204" pitchFamily="34" charset="-128"/>
              </a:rPr>
              <a:t> a,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2400" b="0" i="0" u="none" strike="noStrike" cap="none" normalizeH="0" baseline="0" dirty="0">
                <a:ln>
                  <a:noFill/>
                </a:ln>
                <a:solidFill>
                  <a:schemeClr val="tx1"/>
                </a:solidFill>
                <a:effectLst/>
                <a:latin typeface="Arial Unicode MS" panose="020B0604020202020204" pitchFamily="34" charset="-128"/>
              </a:rPr>
              <a:t> b)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System.out.println</a:t>
            </a:r>
            <a:r>
              <a:rPr kumimoji="0" lang="en-US" altLang="en-US" sz="2400" b="0" i="0" u="none" strike="noStrike" cap="none" normalizeH="0" baseline="0" dirty="0">
                <a:ln>
                  <a:noFill/>
                </a:ln>
                <a:solidFill>
                  <a:schemeClr val="tx1"/>
                </a:solidFill>
                <a:effectLst/>
                <a:latin typeface="Arial Unicode MS" panose="020B0604020202020204" pitchFamily="34" charset="-128"/>
              </a:rPr>
              <a:t>(“String”);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public class </a:t>
            </a:r>
            <a:r>
              <a:rPr kumimoji="0" lang="en-US" altLang="en-US" sz="2400" b="1" i="0" u="none" strike="noStrike" cap="none" normalizeH="0" baseline="0" dirty="0">
                <a:ln>
                  <a:noFill/>
                </a:ln>
                <a:solidFill>
                  <a:schemeClr val="tx1"/>
                </a:solidFill>
                <a:effectLst/>
                <a:latin typeface="Arial Unicode MS" panose="020B0604020202020204" pitchFamily="34" charset="-128"/>
              </a:rPr>
              <a:t>Demo</a:t>
            </a:r>
            <a:r>
              <a:rPr kumimoji="0" lang="en-US" altLang="en-US" sz="2400" b="0" i="0" u="none" strike="noStrike" cap="none" normalizeH="0" baseline="0" dirty="0">
                <a:ln>
                  <a:noFill/>
                </a:ln>
                <a:solidFill>
                  <a:schemeClr val="tx1"/>
                </a:solidFill>
                <a:effectLst/>
                <a:latin typeface="Arial Unicode MS" panose="020B0604020202020204" pitchFamily="34" charset="-128"/>
              </a:rPr>
              <a:t> {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public static void main(String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args</a:t>
            </a:r>
            <a:r>
              <a:rPr kumimoji="0" lang="en-US" altLang="en-US" sz="2400" b="0" i="0" u="none" strike="noStrike" cap="none" normalizeH="0" baseline="0" dirty="0">
                <a:ln>
                  <a:noFill/>
                </a:ln>
                <a:solidFill>
                  <a:schemeClr val="tx1"/>
                </a:solidFill>
                <a:effectLst/>
                <a:latin typeface="Arial Unicode MS" panose="020B0604020202020204" pitchFamily="34" charset="-128"/>
              </a:rPr>
              <a:t>[]) {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Simple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obj</a:t>
            </a:r>
            <a:r>
              <a:rPr kumimoji="0" lang="en-US" altLang="en-US" sz="2400" b="0" i="0" u="none" strike="noStrike" cap="none" normalizeH="0" baseline="0" dirty="0">
                <a:ln>
                  <a:noFill/>
                </a:ln>
                <a:solidFill>
                  <a:schemeClr val="tx1"/>
                </a:solidFill>
                <a:effectLst/>
                <a:latin typeface="Arial Unicode MS" panose="020B0604020202020204" pitchFamily="34" charset="-128"/>
              </a:rPr>
              <a:t> = new Simple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lang="en-US" altLang="en-US" sz="2400" dirty="0">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obj.add</a:t>
            </a:r>
            <a:r>
              <a:rPr kumimoji="0" lang="en-US" altLang="en-US" sz="2400" b="0" i="0" u="none" strike="noStrike" cap="none" normalizeH="0" baseline="0" dirty="0">
                <a:ln>
                  <a:noFill/>
                </a:ln>
                <a:solidFill>
                  <a:schemeClr val="tx1"/>
                </a:solidFill>
                <a:effectLst/>
                <a:latin typeface="Arial Unicode MS" panose="020B0604020202020204" pitchFamily="34" charset="-128"/>
              </a:rPr>
              <a:t>(10,”Hi”)); </a:t>
            </a:r>
          </a:p>
          <a:p>
            <a:pPr marL="0" indent="0" eaLnBrk="0" fontAlgn="base" hangingPunct="0">
              <a:lnSpc>
                <a:spcPct val="100000"/>
              </a:lnSpc>
              <a:spcBef>
                <a:spcPct val="0"/>
              </a:spcBef>
              <a:spcAft>
                <a:spcPct val="0"/>
              </a:spcAft>
              <a:buNone/>
            </a:pPr>
            <a:r>
              <a:rPr lang="en-US" altLang="en-US" sz="2400" dirty="0">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obj.add</a:t>
            </a:r>
            <a:r>
              <a:rPr kumimoji="0" lang="en-US" altLang="en-US" sz="2400" b="0" i="0" u="none" strike="noStrike" cap="none" normalizeH="0" baseline="0" dirty="0">
                <a:ln>
                  <a:noFill/>
                </a:ln>
                <a:solidFill>
                  <a:schemeClr val="tx1"/>
                </a:solidFill>
                <a:effectLst/>
                <a:latin typeface="Arial Unicode MS" panose="020B0604020202020204" pitchFamily="34" charset="-128"/>
              </a:rPr>
              <a:t>(“Hi”,10));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8017565" y="2107096"/>
            <a:ext cx="1353256" cy="1384995"/>
          </a:xfrm>
          <a:prstGeom prst="rect">
            <a:avLst/>
          </a:prstGeom>
          <a:noFill/>
        </p:spPr>
        <p:txBody>
          <a:bodyPr wrap="none" rtlCol="0">
            <a:spAutoFit/>
          </a:bodyPr>
          <a:lstStyle/>
          <a:p>
            <a:r>
              <a:rPr lang="en-US" sz="2800" b="1" u="sng" dirty="0"/>
              <a:t>Output:</a:t>
            </a:r>
          </a:p>
          <a:p>
            <a:r>
              <a:rPr lang="en-US" sz="2800" dirty="0"/>
              <a:t>10</a:t>
            </a:r>
          </a:p>
          <a:p>
            <a:r>
              <a:rPr lang="en-US" sz="2800" dirty="0"/>
              <a:t>String</a:t>
            </a:r>
            <a:endParaRPr lang="en-US" sz="2000" dirty="0"/>
          </a:p>
        </p:txBody>
      </p:sp>
    </p:spTree>
    <p:extLst>
      <p:ext uri="{BB962C8B-B14F-4D97-AF65-F5344CB8AC3E}">
        <p14:creationId xmlns:p14="http://schemas.microsoft.com/office/powerpoint/2010/main" val="3819270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8383"/>
            <a:ext cx="6649278" cy="5368580"/>
          </a:xfrm>
        </p:spPr>
        <p:txBody>
          <a:bodyPr>
            <a:normAutofit fontScale="92500" lnSpcReduction="10000"/>
          </a:bodyPr>
          <a:lstStyle/>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class </a:t>
            </a:r>
            <a:r>
              <a:rPr kumimoji="0" lang="en-US" altLang="en-US" b="1" i="0" u="none" strike="noStrike" cap="none" normalizeH="0" baseline="0" dirty="0">
                <a:ln>
                  <a:noFill/>
                </a:ln>
                <a:solidFill>
                  <a:schemeClr val="tx1"/>
                </a:solidFill>
                <a:effectLst/>
                <a:latin typeface="Arial Unicode MS" panose="020B0604020202020204" pitchFamily="34" charset="-128"/>
              </a:rPr>
              <a:t>Simple</a:t>
            </a:r>
            <a:r>
              <a:rPr kumimoji="0" lang="en-US" altLang="en-US"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b="0" i="0" u="none" strike="noStrike" cap="none" normalizeH="0" baseline="0" dirty="0">
                <a:ln>
                  <a:noFill/>
                </a:ln>
                <a:solidFill>
                  <a:schemeClr val="tx1"/>
                </a:solidFill>
                <a:effectLst/>
                <a:latin typeface="Arial Unicode MS" panose="020B0604020202020204" pitchFamily="34" charset="-128"/>
              </a:rPr>
              <a:t> add(</a:t>
            </a: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b="0" i="0" u="none" strike="noStrike" cap="none" normalizeH="0" baseline="0" dirty="0">
                <a:ln>
                  <a:noFill/>
                </a:ln>
                <a:solidFill>
                  <a:schemeClr val="tx1"/>
                </a:solidFill>
                <a:effectLst/>
                <a:latin typeface="Arial Unicode MS" panose="020B0604020202020204" pitchFamily="34" charset="-128"/>
              </a:rPr>
              <a:t> a) {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System.out.println</a:t>
            </a:r>
            <a:r>
              <a:rPr kumimoji="0" lang="en-US" altLang="en-US" b="0" i="0" u="none" strike="noStrike" cap="none" normalizeH="0" baseline="0" dirty="0">
                <a:ln>
                  <a:noFill/>
                </a:ln>
                <a:solidFill>
                  <a:schemeClr val="tx1"/>
                </a:solidFill>
                <a:effectLst/>
                <a:latin typeface="Arial Unicode MS" panose="020B0604020202020204" pitchFamily="34" charset="-128"/>
              </a:rPr>
              <a:t>(10);</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b="0" i="0" u="none" strike="noStrike" cap="none" normalizeH="0" baseline="0" dirty="0">
                <a:ln>
                  <a:noFill/>
                </a:ln>
                <a:solidFill>
                  <a:schemeClr val="tx1"/>
                </a:solidFill>
                <a:effectLst/>
                <a:latin typeface="Arial Unicode MS" panose="020B0604020202020204" pitchFamily="34" charset="-128"/>
              </a:rPr>
              <a:t> add(</a:t>
            </a:r>
            <a:r>
              <a:rPr lang="en-US" altLang="en-US" dirty="0">
                <a:latin typeface="Arial Unicode MS" panose="020B0604020202020204" pitchFamily="34" charset="-128"/>
              </a:rPr>
              <a:t>String</a:t>
            </a:r>
            <a:r>
              <a:rPr kumimoji="0" lang="en-US" altLang="en-US" b="0" i="0" u="none" strike="noStrike" cap="none" normalizeH="0" baseline="0" dirty="0">
                <a:ln>
                  <a:noFill/>
                </a:ln>
                <a:solidFill>
                  <a:schemeClr val="tx1"/>
                </a:solidFill>
                <a:effectLst/>
                <a:latin typeface="Arial Unicode MS" panose="020B0604020202020204" pitchFamily="34" charset="-128"/>
              </a:rPr>
              <a:t> a)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System.out.println</a:t>
            </a:r>
            <a:r>
              <a:rPr kumimoji="0" lang="en-US" altLang="en-US" b="0" i="0" u="none" strike="noStrike" cap="none" normalizeH="0" baseline="0" dirty="0">
                <a:ln>
                  <a:noFill/>
                </a:ln>
                <a:solidFill>
                  <a:schemeClr val="tx1"/>
                </a:solidFill>
                <a:effectLst/>
                <a:latin typeface="Arial Unicode MS" panose="020B0604020202020204" pitchFamily="34" charset="-128"/>
              </a:rPr>
              <a:t>(“String”);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public class </a:t>
            </a:r>
            <a:r>
              <a:rPr kumimoji="0" lang="en-US" altLang="en-US" b="1" i="0" u="none" strike="noStrike" cap="none" normalizeH="0" baseline="0" dirty="0">
                <a:ln>
                  <a:noFill/>
                </a:ln>
                <a:solidFill>
                  <a:schemeClr val="tx1"/>
                </a:solidFill>
                <a:effectLst/>
                <a:latin typeface="Arial Unicode MS" panose="020B0604020202020204" pitchFamily="34" charset="-128"/>
              </a:rPr>
              <a:t>Demo</a:t>
            </a:r>
            <a:r>
              <a:rPr kumimoji="0" lang="en-US" altLang="en-US" b="0" i="0" u="none" strike="noStrike" cap="none" normalizeH="0" baseline="0" dirty="0">
                <a:ln>
                  <a:noFill/>
                </a:ln>
                <a:solidFill>
                  <a:schemeClr val="tx1"/>
                </a:solidFill>
                <a:effectLst/>
                <a:latin typeface="Arial Unicode MS" panose="020B0604020202020204" pitchFamily="34" charset="-128"/>
              </a:rPr>
              <a:t> {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public static void main(String </a:t>
            </a:r>
            <a:r>
              <a:rPr kumimoji="0" lang="en-US" altLang="en-US" b="0" i="0" u="none" strike="noStrike" cap="none" normalizeH="0" baseline="0" dirty="0" err="1">
                <a:ln>
                  <a:noFill/>
                </a:ln>
                <a:solidFill>
                  <a:schemeClr val="tx1"/>
                </a:solidFill>
                <a:effectLst/>
                <a:latin typeface="Arial Unicode MS" panose="020B0604020202020204" pitchFamily="34" charset="-128"/>
              </a:rPr>
              <a:t>args</a:t>
            </a:r>
            <a:r>
              <a:rPr kumimoji="0" lang="en-US" altLang="en-US" b="0" i="0" u="none" strike="noStrike" cap="none" normalizeH="0" baseline="0" dirty="0">
                <a:ln>
                  <a:noFill/>
                </a:ln>
                <a:solidFill>
                  <a:schemeClr val="tx1"/>
                </a:solidFill>
                <a:effectLst/>
                <a:latin typeface="Arial Unicode MS" panose="020B0604020202020204" pitchFamily="34" charset="-128"/>
              </a:rPr>
              <a:t>[]) {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Simple </a:t>
            </a:r>
            <a:r>
              <a:rPr kumimoji="0" lang="en-US" altLang="en-US" b="0" i="0" u="none" strike="noStrike" cap="none" normalizeH="0" baseline="0" dirty="0" err="1">
                <a:ln>
                  <a:noFill/>
                </a:ln>
                <a:solidFill>
                  <a:schemeClr val="tx1"/>
                </a:solidFill>
                <a:effectLst/>
                <a:latin typeface="Arial Unicode MS" panose="020B0604020202020204" pitchFamily="34" charset="-128"/>
              </a:rPr>
              <a:t>obj</a:t>
            </a:r>
            <a:r>
              <a:rPr kumimoji="0" lang="en-US" altLang="en-US" b="0" i="0" u="none" strike="noStrike" cap="none" normalizeH="0" baseline="0" dirty="0">
                <a:ln>
                  <a:noFill/>
                </a:ln>
                <a:solidFill>
                  <a:schemeClr val="tx1"/>
                </a:solidFill>
                <a:effectLst/>
                <a:latin typeface="Arial Unicode MS" panose="020B0604020202020204" pitchFamily="34" charset="-128"/>
              </a:rPr>
              <a:t> = new Simple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r>
              <a:rPr lang="en-US" altLang="en-US" dirty="0">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obj.add</a:t>
            </a:r>
            <a:r>
              <a:rPr kumimoji="0" lang="en-US" altLang="en-US" b="0" i="0" u="none" strike="noStrike" cap="none" normalizeH="0" baseline="0" dirty="0">
                <a:ln>
                  <a:noFill/>
                </a:ln>
                <a:solidFill>
                  <a:schemeClr val="tx1"/>
                </a:solidFill>
                <a:effectLst/>
                <a:latin typeface="Arial Unicode MS" panose="020B0604020202020204" pitchFamily="34" charset="-128"/>
              </a:rPr>
              <a:t>(10));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obj.add</a:t>
            </a:r>
            <a:r>
              <a:rPr kumimoji="0" lang="en-US" altLang="en-US" b="0" i="0" u="none" strike="noStrike" cap="none" normalizeH="0" baseline="0" dirty="0">
                <a:ln>
                  <a:noFill/>
                </a:ln>
                <a:solidFill>
                  <a:schemeClr val="tx1"/>
                </a:solidFill>
                <a:effectLst/>
                <a:latin typeface="Arial Unicode MS" panose="020B0604020202020204" pitchFamily="34" charset="-128"/>
              </a:rPr>
              <a:t>(“Hi”));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TextBox 3"/>
          <p:cNvSpPr txBox="1"/>
          <p:nvPr/>
        </p:nvSpPr>
        <p:spPr>
          <a:xfrm>
            <a:off x="8666922" y="1722782"/>
            <a:ext cx="1431235" cy="1477328"/>
          </a:xfrm>
          <a:prstGeom prst="rect">
            <a:avLst/>
          </a:prstGeom>
          <a:noFill/>
        </p:spPr>
        <p:txBody>
          <a:bodyPr wrap="square" rtlCol="0">
            <a:spAutoFit/>
          </a:bodyPr>
          <a:lstStyle/>
          <a:p>
            <a:r>
              <a:rPr lang="en-US" sz="2400" b="1" u="sng" dirty="0"/>
              <a:t>Output:</a:t>
            </a:r>
          </a:p>
          <a:p>
            <a:r>
              <a:rPr lang="en-US" sz="2400" dirty="0"/>
              <a:t>10</a:t>
            </a:r>
          </a:p>
          <a:p>
            <a:r>
              <a:rPr lang="en-US" sz="2400" dirty="0"/>
              <a:t>String</a:t>
            </a:r>
            <a:endParaRPr lang="en-US" dirty="0"/>
          </a:p>
          <a:p>
            <a:endParaRPr lang="en-US" dirty="0"/>
          </a:p>
        </p:txBody>
      </p:sp>
    </p:spTree>
    <p:extLst>
      <p:ext uri="{BB962C8B-B14F-4D97-AF65-F5344CB8AC3E}">
        <p14:creationId xmlns:p14="http://schemas.microsoft.com/office/powerpoint/2010/main" val="3701561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Runtime Polymorphism</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It is also known as </a:t>
            </a:r>
            <a:r>
              <a:rPr lang="en-GB" b="1" dirty="0"/>
              <a:t>Dynamic Method Dispatch </a:t>
            </a:r>
            <a:r>
              <a:rPr lang="en-GB" dirty="0"/>
              <a:t>or </a:t>
            </a:r>
            <a:r>
              <a:rPr lang="en-GB" b="1" dirty="0"/>
              <a:t>Dynamic polymorphism</a:t>
            </a:r>
          </a:p>
          <a:p>
            <a:r>
              <a:rPr lang="en-GB" dirty="0"/>
              <a:t>It is handle by </a:t>
            </a:r>
            <a:r>
              <a:rPr lang="en-GB" b="1" dirty="0"/>
              <a:t>JVM</a:t>
            </a:r>
          </a:p>
          <a:p>
            <a:r>
              <a:rPr lang="en-GB" dirty="0"/>
              <a:t>Dynamic polymorphism is a process in which a call to an </a:t>
            </a:r>
            <a:r>
              <a:rPr lang="en-GB" b="1" dirty="0"/>
              <a:t>overridden method </a:t>
            </a:r>
            <a:r>
              <a:rPr lang="en-GB" dirty="0"/>
              <a:t>is resolved at runtime, that's why it is called runtime polymorphism. </a:t>
            </a:r>
            <a:endParaRPr lang="en-US" dirty="0"/>
          </a:p>
        </p:txBody>
      </p:sp>
    </p:spTree>
    <p:extLst>
      <p:ext uri="{BB962C8B-B14F-4D97-AF65-F5344CB8AC3E}">
        <p14:creationId xmlns:p14="http://schemas.microsoft.com/office/powerpoint/2010/main" val="3631447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3588"/>
          </a:xfrm>
        </p:spPr>
        <p:txBody>
          <a:bodyPr>
            <a:normAutofit/>
          </a:bodyPr>
          <a:lstStyle/>
          <a:p>
            <a:r>
              <a:rPr lang="en-GB" sz="4000" b="1" dirty="0">
                <a:effectLst>
                  <a:outerShdw blurRad="38100" dist="38100" dir="2700000" algn="tl">
                    <a:srgbClr val="000000">
                      <a:alpha val="43137"/>
                    </a:srgbClr>
                  </a:outerShdw>
                </a:effectLst>
                <a:latin typeface="+mn-lt"/>
              </a:rPr>
              <a:t>Example of Runtime Polymorphism</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In this example we have two classes </a:t>
            </a:r>
            <a:r>
              <a:rPr lang="en-GB" b="1" dirty="0"/>
              <a:t>ABC</a:t>
            </a:r>
            <a:r>
              <a:rPr lang="en-GB" dirty="0"/>
              <a:t> and </a:t>
            </a:r>
            <a:r>
              <a:rPr lang="en-GB" b="1" dirty="0"/>
              <a:t>XYZ</a:t>
            </a:r>
            <a:r>
              <a:rPr lang="en-GB" dirty="0"/>
              <a:t>. ABC is a parent class and XYZ is a child class. </a:t>
            </a:r>
          </a:p>
          <a:p>
            <a:r>
              <a:rPr lang="en-GB" dirty="0"/>
              <a:t>The child class is overriding the method </a:t>
            </a:r>
            <a:r>
              <a:rPr lang="en-GB" b="1" dirty="0" err="1"/>
              <a:t>myMethod</a:t>
            </a:r>
            <a:r>
              <a:rPr lang="en-GB" dirty="0"/>
              <a:t>() of parent class. </a:t>
            </a:r>
          </a:p>
          <a:p>
            <a:r>
              <a:rPr lang="en-GB" dirty="0"/>
              <a:t>we have child class object assigned to the parent class reference so in order to determine which method would be called, the type of the object would be determined at run-time.</a:t>
            </a:r>
          </a:p>
          <a:p>
            <a:r>
              <a:rPr lang="en-GB" dirty="0"/>
              <a:t>It is the type of object that determines which version of the method would be called (not the type of reference).</a:t>
            </a:r>
            <a:endParaRPr lang="en-US" dirty="0"/>
          </a:p>
        </p:txBody>
      </p:sp>
    </p:spTree>
    <p:extLst>
      <p:ext uri="{BB962C8B-B14F-4D97-AF65-F5344CB8AC3E}">
        <p14:creationId xmlns:p14="http://schemas.microsoft.com/office/powerpoint/2010/main" val="1288539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8626" y="2133601"/>
            <a:ext cx="1353256" cy="2431435"/>
          </a:xfrm>
          <a:prstGeom prst="rect">
            <a:avLst/>
          </a:prstGeom>
          <a:noFill/>
        </p:spPr>
        <p:txBody>
          <a:bodyPr wrap="none" rtlCol="0">
            <a:spAutoFit/>
          </a:bodyPr>
          <a:lstStyle/>
          <a:p>
            <a:r>
              <a:rPr lang="en-US" sz="2800" b="1" u="sng" dirty="0"/>
              <a:t>Output:</a:t>
            </a:r>
          </a:p>
          <a:p>
            <a:endParaRPr lang="en-US" sz="2800" b="1" u="sng" dirty="0"/>
          </a:p>
          <a:p>
            <a:r>
              <a:rPr lang="en-US" altLang="en-US" sz="2400" dirty="0">
                <a:latin typeface="Arial Unicode MS" panose="020B0604020202020204" pitchFamily="34" charset="-128"/>
              </a:rPr>
              <a:t>10</a:t>
            </a:r>
          </a:p>
          <a:p>
            <a:r>
              <a:rPr kumimoji="0" lang="en-US" altLang="en-US" sz="2400" b="0" i="0" u="none" strike="noStrike" cap="none" normalizeH="0" baseline="0" dirty="0">
                <a:ln>
                  <a:noFill/>
                </a:ln>
                <a:solidFill>
                  <a:schemeClr val="tx1"/>
                </a:solidFill>
                <a:effectLst/>
                <a:latin typeface="Arial Unicode MS" panose="020B0604020202020204" pitchFamily="34" charset="-128"/>
              </a:rPr>
              <a:t>20</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b="1" dirty="0"/>
          </a:p>
          <a:p>
            <a:endParaRPr lang="en-US" sz="2400" dirty="0"/>
          </a:p>
        </p:txBody>
      </p:sp>
      <p:sp>
        <p:nvSpPr>
          <p:cNvPr id="2" name="Content Placeholder 1"/>
          <p:cNvSpPr>
            <a:spLocks noGrp="1"/>
          </p:cNvSpPr>
          <p:nvPr>
            <p:ph idx="1"/>
          </p:nvPr>
        </p:nvSpPr>
        <p:spPr>
          <a:xfrm>
            <a:off x="887896" y="742122"/>
            <a:ext cx="10465904" cy="5434841"/>
          </a:xfrm>
        </p:spPr>
        <p:txBody>
          <a:bodyPr>
            <a:normAutofit fontScale="85000" lnSpcReduction="20000"/>
          </a:bodyPr>
          <a:lstStyle/>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class </a:t>
            </a:r>
            <a:r>
              <a:rPr lang="en-US" altLang="en-US" b="1" dirty="0">
                <a:latin typeface="Arial Unicode MS" panose="020B0604020202020204" pitchFamily="34" charset="-128"/>
              </a:rPr>
              <a:t>Test</a:t>
            </a:r>
            <a:r>
              <a:rPr lang="en-US" altLang="en-US" dirty="0">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int</a:t>
            </a:r>
            <a:r>
              <a:rPr lang="en-US" altLang="en-US" dirty="0">
                <a:latin typeface="Arial Unicode MS" panose="020B0604020202020204" pitchFamily="34" charset="-128"/>
              </a:rPr>
              <a:t> show()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(“10”);</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class </a:t>
            </a:r>
            <a:r>
              <a:rPr lang="en-US" altLang="en-US" b="1" dirty="0">
                <a:latin typeface="Arial Unicode MS" panose="020B0604020202020204" pitchFamily="34" charset="-128"/>
              </a:rPr>
              <a:t>Demo </a:t>
            </a:r>
            <a:r>
              <a:rPr lang="en-US" altLang="en-US" dirty="0">
                <a:latin typeface="Arial Unicode MS" panose="020B0604020202020204" pitchFamily="34" charset="-128"/>
              </a:rPr>
              <a:t>extends</a:t>
            </a:r>
            <a:r>
              <a:rPr lang="en-US" altLang="en-US" b="1" dirty="0">
                <a:latin typeface="Arial Unicode MS" panose="020B0604020202020204" pitchFamily="34" charset="-128"/>
              </a:rPr>
              <a:t> Test</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err="1">
                <a:latin typeface="Arial Unicode MS" panose="020B0604020202020204" pitchFamily="34" charset="-128"/>
              </a:rPr>
              <a:t>int</a:t>
            </a:r>
            <a:r>
              <a:rPr lang="en-US" altLang="en-US" dirty="0">
                <a:latin typeface="Arial Unicode MS" panose="020B0604020202020204" pitchFamily="34" charset="-128"/>
              </a:rPr>
              <a:t> show()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(“20”);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static void main(String </a:t>
            </a:r>
            <a:r>
              <a:rPr lang="en-US" altLang="en-US" dirty="0" err="1">
                <a:latin typeface="Arial Unicode MS" panose="020B0604020202020204" pitchFamily="34" charset="-128"/>
              </a:rPr>
              <a:t>args</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Test t = new Test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t.show</a:t>
            </a: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Demo d = new Demo();</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d.show</a:t>
            </a: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a:t>
            </a:r>
            <a:r>
              <a:rPr lang="en-US" altLang="en-US" sz="3600" dirty="0"/>
              <a:t> </a:t>
            </a:r>
            <a:endParaRPr lang="en-US" altLang="en-US" sz="5400" dirty="0">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4219797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596348"/>
            <a:ext cx="5552661" cy="5580615"/>
          </a:xfrm>
        </p:spPr>
        <p:txBody>
          <a:bodyPr>
            <a:normAutofit fontScale="85000" lnSpcReduction="20000"/>
          </a:bodyPr>
          <a:lstStyle/>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class </a:t>
            </a:r>
            <a:r>
              <a:rPr lang="en-US" altLang="en-US" b="1" dirty="0">
                <a:latin typeface="Arial Unicode MS" panose="020B0604020202020204" pitchFamily="34" charset="-128"/>
              </a:rPr>
              <a:t>Test</a:t>
            </a:r>
            <a:r>
              <a:rPr lang="en-US" altLang="en-US" dirty="0">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int</a:t>
            </a:r>
            <a:r>
              <a:rPr lang="en-US" altLang="en-US" dirty="0">
                <a:latin typeface="Arial Unicode MS" panose="020B0604020202020204" pitchFamily="34" charset="-128"/>
              </a:rPr>
              <a:t> show(String a)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(“Test”);</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class </a:t>
            </a:r>
            <a:r>
              <a:rPr lang="en-US" altLang="en-US" b="1" dirty="0">
                <a:latin typeface="Arial Unicode MS" panose="020B0604020202020204" pitchFamily="34" charset="-128"/>
              </a:rPr>
              <a:t>Demo </a:t>
            </a:r>
            <a:r>
              <a:rPr lang="en-US" altLang="en-US" dirty="0">
                <a:latin typeface="Arial Unicode MS" panose="020B0604020202020204" pitchFamily="34" charset="-128"/>
              </a:rPr>
              <a:t>extends</a:t>
            </a:r>
            <a:r>
              <a:rPr lang="en-US" altLang="en-US" b="1" dirty="0">
                <a:latin typeface="Arial Unicode MS" panose="020B0604020202020204" pitchFamily="34" charset="-128"/>
              </a:rPr>
              <a:t> Test</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err="1">
                <a:latin typeface="Arial Unicode MS" panose="020B0604020202020204" pitchFamily="34" charset="-128"/>
              </a:rPr>
              <a:t>int</a:t>
            </a:r>
            <a:r>
              <a:rPr lang="en-US" altLang="en-US" dirty="0">
                <a:latin typeface="Arial Unicode MS" panose="020B0604020202020204" pitchFamily="34" charset="-128"/>
              </a:rPr>
              <a:t> show(String a)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(“Demo”);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static void main(String </a:t>
            </a:r>
            <a:r>
              <a:rPr lang="en-US" altLang="en-US" dirty="0" err="1">
                <a:latin typeface="Arial Unicode MS" panose="020B0604020202020204" pitchFamily="34" charset="-128"/>
              </a:rPr>
              <a:t>args</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Test t = new Test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t.show</a:t>
            </a:r>
            <a:r>
              <a:rPr lang="en-US" altLang="en-US" dirty="0">
                <a:latin typeface="Arial Unicode MS" panose="020B0604020202020204" pitchFamily="34" charset="-128"/>
              </a:rPr>
              <a:t>(“Test”);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Demo d = new Demo();</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d.show</a:t>
            </a:r>
            <a:r>
              <a:rPr lang="en-US" altLang="en-US" dirty="0">
                <a:latin typeface="Arial Unicode MS" panose="020B0604020202020204" pitchFamily="34" charset="-128"/>
              </a:rPr>
              <a:t>(“Demo”);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a:t>
            </a:r>
            <a:r>
              <a:rPr lang="en-US" altLang="en-US" sz="3600" dirty="0"/>
              <a:t> </a:t>
            </a:r>
            <a:endParaRPr lang="en-US" altLang="en-US" sz="5400" dirty="0">
              <a:latin typeface="Arial" panose="020B0604020202020204" pitchFamily="34" charset="0"/>
            </a:endParaRPr>
          </a:p>
          <a:p>
            <a:endParaRPr lang="en-US" dirty="0"/>
          </a:p>
          <a:p>
            <a:endParaRPr lang="en-US" dirty="0"/>
          </a:p>
          <a:p>
            <a:endParaRPr lang="en-US" dirty="0"/>
          </a:p>
        </p:txBody>
      </p:sp>
      <p:sp>
        <p:nvSpPr>
          <p:cNvPr id="4" name="TextBox 3"/>
          <p:cNvSpPr txBox="1"/>
          <p:nvPr/>
        </p:nvSpPr>
        <p:spPr>
          <a:xfrm>
            <a:off x="7646504" y="1921565"/>
            <a:ext cx="1103187" cy="1200329"/>
          </a:xfrm>
          <a:prstGeom prst="rect">
            <a:avLst/>
          </a:prstGeom>
          <a:noFill/>
        </p:spPr>
        <p:txBody>
          <a:bodyPr wrap="none" rtlCol="0">
            <a:spAutoFit/>
          </a:bodyPr>
          <a:lstStyle/>
          <a:p>
            <a:r>
              <a:rPr lang="en-US" sz="2400" b="1" u="sng" dirty="0"/>
              <a:t>Output</a:t>
            </a:r>
          </a:p>
          <a:p>
            <a:r>
              <a:rPr lang="en-US" sz="2400" dirty="0"/>
              <a:t>Test</a:t>
            </a:r>
          </a:p>
          <a:p>
            <a:r>
              <a:rPr lang="en-US" sz="2400" dirty="0"/>
              <a:t>Demo</a:t>
            </a:r>
          </a:p>
        </p:txBody>
      </p:sp>
    </p:spTree>
    <p:extLst>
      <p:ext uri="{BB962C8B-B14F-4D97-AF65-F5344CB8AC3E}">
        <p14:creationId xmlns:p14="http://schemas.microsoft.com/office/powerpoint/2010/main" val="2252550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878" y="503583"/>
            <a:ext cx="5724939" cy="5673380"/>
          </a:xfrm>
        </p:spPr>
        <p:txBody>
          <a:bodyPr>
            <a:normAutofit fontScale="85000" lnSpcReduction="20000"/>
          </a:bodyPr>
          <a:lstStyle/>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class </a:t>
            </a:r>
            <a:r>
              <a:rPr lang="en-US" altLang="en-US" b="1" dirty="0">
                <a:latin typeface="Arial Unicode MS" panose="020B0604020202020204" pitchFamily="34" charset="-128"/>
              </a:rPr>
              <a:t>Test</a:t>
            </a:r>
            <a:r>
              <a:rPr lang="en-US" altLang="en-US" dirty="0">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int</a:t>
            </a:r>
            <a:r>
              <a:rPr lang="en-US" altLang="en-US" dirty="0">
                <a:latin typeface="Arial Unicode MS" panose="020B0604020202020204" pitchFamily="34" charset="-128"/>
              </a:rPr>
              <a:t> show(String a, </a:t>
            </a:r>
            <a:r>
              <a:rPr lang="en-US" altLang="en-US" dirty="0" err="1">
                <a:latin typeface="Arial Unicode MS" panose="020B0604020202020204" pitchFamily="34" charset="-128"/>
              </a:rPr>
              <a:t>int</a:t>
            </a:r>
            <a:r>
              <a:rPr lang="en-US" altLang="en-US" dirty="0">
                <a:latin typeface="Arial Unicode MS" panose="020B0604020202020204" pitchFamily="34" charset="-128"/>
              </a:rPr>
              <a:t> b)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(“String and </a:t>
            </a:r>
            <a:r>
              <a:rPr lang="en-US" altLang="en-US" dirty="0" err="1">
                <a:latin typeface="Arial Unicode MS" panose="020B0604020202020204" pitchFamily="34" charset="-128"/>
              </a:rPr>
              <a:t>Int</a:t>
            </a:r>
            <a:r>
              <a:rPr lang="en-US" altLang="en-US" dirty="0">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class </a:t>
            </a:r>
            <a:r>
              <a:rPr lang="en-US" altLang="en-US" b="1" dirty="0">
                <a:latin typeface="Arial Unicode MS" panose="020B0604020202020204" pitchFamily="34" charset="-128"/>
              </a:rPr>
              <a:t>Demo </a:t>
            </a:r>
            <a:r>
              <a:rPr lang="en-US" altLang="en-US" dirty="0">
                <a:latin typeface="Arial Unicode MS" panose="020B0604020202020204" pitchFamily="34" charset="-128"/>
              </a:rPr>
              <a:t>extends</a:t>
            </a:r>
            <a:r>
              <a:rPr lang="en-US" altLang="en-US" b="1" dirty="0">
                <a:latin typeface="Arial Unicode MS" panose="020B0604020202020204" pitchFamily="34" charset="-128"/>
              </a:rPr>
              <a:t> Test</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err="1">
                <a:latin typeface="Arial Unicode MS" panose="020B0604020202020204" pitchFamily="34" charset="-128"/>
              </a:rPr>
              <a:t>int</a:t>
            </a:r>
            <a:r>
              <a:rPr lang="en-US" altLang="en-US" dirty="0">
                <a:latin typeface="Arial Unicode MS" panose="020B0604020202020204" pitchFamily="34" charset="-128"/>
              </a:rPr>
              <a:t> show(String a, </a:t>
            </a:r>
            <a:r>
              <a:rPr lang="en-US" altLang="en-US" dirty="0" err="1">
                <a:latin typeface="Arial Unicode MS" panose="020B0604020202020204" pitchFamily="34" charset="-128"/>
              </a:rPr>
              <a:t>int</a:t>
            </a:r>
            <a:r>
              <a:rPr lang="en-US" altLang="en-US" dirty="0">
                <a:latin typeface="Arial Unicode MS" panose="020B0604020202020204" pitchFamily="34" charset="-128"/>
              </a:rPr>
              <a:t> b)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(“String and </a:t>
            </a:r>
            <a:r>
              <a:rPr lang="en-US" altLang="en-US" dirty="0" err="1">
                <a:latin typeface="Arial Unicode MS" panose="020B0604020202020204" pitchFamily="34" charset="-128"/>
              </a:rPr>
              <a:t>Int</a:t>
            </a: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altLang="en-US"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public static void main(String </a:t>
            </a:r>
            <a:r>
              <a:rPr lang="en-US" altLang="en-US" dirty="0" err="1">
                <a:latin typeface="Arial Unicode MS" panose="020B0604020202020204" pitchFamily="34" charset="-128"/>
              </a:rPr>
              <a:t>args</a:t>
            </a:r>
            <a:r>
              <a:rPr lang="en-US" altLang="en-US" dirty="0">
                <a:latin typeface="Arial Unicode MS" panose="020B0604020202020204" pitchFamily="34" charset="-128"/>
              </a:rPr>
              <a:t>[]) {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Test t = new Test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t.show</a:t>
            </a:r>
            <a:r>
              <a:rPr lang="en-US" altLang="en-US" dirty="0">
                <a:latin typeface="Arial Unicode MS" panose="020B0604020202020204" pitchFamily="34" charset="-128"/>
              </a:rPr>
              <a:t>(“Test”,10);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Demo d = new Demo();</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d.show</a:t>
            </a:r>
            <a:r>
              <a:rPr lang="en-US" altLang="en-US" dirty="0">
                <a:latin typeface="Arial Unicode MS" panose="020B0604020202020204" pitchFamily="34" charset="-128"/>
              </a:rPr>
              <a:t>(“Demo”,20);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dirty="0">
                <a:latin typeface="Arial Unicode MS" panose="020B0604020202020204" pitchFamily="34" charset="-128"/>
              </a:rPr>
              <a:t>}</a:t>
            </a:r>
            <a:r>
              <a:rPr lang="en-US" altLang="en-US" sz="3600" dirty="0"/>
              <a:t> </a:t>
            </a:r>
            <a:endParaRPr lang="en-US" altLang="en-US" sz="5400" dirty="0">
              <a:latin typeface="Arial" panose="020B0604020202020204" pitchFamily="34" charset="0"/>
            </a:endParaRPr>
          </a:p>
          <a:p>
            <a:endParaRPr lang="en-US" dirty="0"/>
          </a:p>
        </p:txBody>
      </p:sp>
      <p:sp>
        <p:nvSpPr>
          <p:cNvPr id="4" name="TextBox 3"/>
          <p:cNvSpPr txBox="1"/>
          <p:nvPr/>
        </p:nvSpPr>
        <p:spPr>
          <a:xfrm>
            <a:off x="8507896" y="1603513"/>
            <a:ext cx="1905009" cy="1200329"/>
          </a:xfrm>
          <a:prstGeom prst="rect">
            <a:avLst/>
          </a:prstGeom>
          <a:noFill/>
        </p:spPr>
        <p:txBody>
          <a:bodyPr wrap="none" rtlCol="0">
            <a:spAutoFit/>
          </a:bodyPr>
          <a:lstStyle/>
          <a:p>
            <a:r>
              <a:rPr lang="en-US" sz="2400" b="1" u="sng" dirty="0"/>
              <a:t>Output</a:t>
            </a:r>
          </a:p>
          <a:p>
            <a:r>
              <a:rPr lang="en-US" sz="2400" dirty="0"/>
              <a:t>String and </a:t>
            </a:r>
            <a:r>
              <a:rPr lang="en-US" sz="2400" dirty="0" err="1"/>
              <a:t>Int</a:t>
            </a:r>
            <a:endParaRPr lang="en-US" sz="2400" dirty="0"/>
          </a:p>
          <a:p>
            <a:r>
              <a:rPr lang="en-US" sz="2400" dirty="0"/>
              <a:t>String and </a:t>
            </a:r>
            <a:r>
              <a:rPr lang="en-US" sz="2400" dirty="0" err="1"/>
              <a:t>Int</a:t>
            </a:r>
            <a:endParaRPr lang="en-US" sz="2400" dirty="0"/>
          </a:p>
        </p:txBody>
      </p:sp>
    </p:spTree>
    <p:extLst>
      <p:ext uri="{BB962C8B-B14F-4D97-AF65-F5344CB8AC3E}">
        <p14:creationId xmlns:p14="http://schemas.microsoft.com/office/powerpoint/2010/main" val="29127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cs typeface="Consolas" panose="020B0609020204030204" pitchFamily="49" charset="0"/>
              </a:rPr>
              <a:t>Person</a:t>
            </a:r>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Person</a:t>
            </a:r>
          </a:p>
          <a:p>
            <a:pPr marL="0" indent="0">
              <a:buNone/>
            </a:pPr>
            <a:r>
              <a:rPr lang="en" sz="200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sayHello()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System.out.println("I don't wanna say 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 sz="200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7216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5"/>
            <a:ext cx="10515600" cy="971306"/>
          </a:xfrm>
        </p:spPr>
        <p:txBody>
          <a:bodyPr/>
          <a:lstStyle/>
          <a:p>
            <a:r>
              <a:rPr lang="en-GB" b="1" dirty="0">
                <a:effectLst>
                  <a:outerShdw blurRad="38100" dist="38100" dir="2700000" algn="tl">
                    <a:srgbClr val="000000">
                      <a:alpha val="43137"/>
                    </a:srgbClr>
                  </a:outerShdw>
                </a:effectLst>
                <a:latin typeface="+mn-lt"/>
              </a:rPr>
              <a:t>Access Controls/Modifiers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51537"/>
            <a:ext cx="10515600" cy="4351338"/>
          </a:xfrm>
        </p:spPr>
        <p:txBody>
          <a:bodyPr/>
          <a:lstStyle/>
          <a:p>
            <a:r>
              <a:rPr lang="en-GB" dirty="0"/>
              <a:t>As the name suggests access modifiers in Java helps to restrict the scope of a class, constructor , variable , method or data member. There are four types of access modifiers available in java:</a:t>
            </a:r>
          </a:p>
          <a:p>
            <a:pPr marL="971550" lvl="1" indent="-514350">
              <a:buFont typeface="+mj-lt"/>
              <a:buAutoNum type="arabicPeriod"/>
            </a:pPr>
            <a:r>
              <a:rPr lang="en-GB" sz="2800" b="1" dirty="0"/>
              <a:t>Default – No keyword required</a:t>
            </a:r>
          </a:p>
          <a:p>
            <a:pPr marL="971550" lvl="1" indent="-514350">
              <a:buFont typeface="+mj-lt"/>
              <a:buAutoNum type="arabicPeriod"/>
            </a:pPr>
            <a:r>
              <a:rPr lang="en-GB" sz="2800" b="1" dirty="0"/>
              <a:t>Private</a:t>
            </a:r>
          </a:p>
          <a:p>
            <a:pPr marL="971550" lvl="1" indent="-514350">
              <a:buFont typeface="+mj-lt"/>
              <a:buAutoNum type="arabicPeriod"/>
            </a:pPr>
            <a:r>
              <a:rPr lang="en-GB" sz="2800" b="1" dirty="0"/>
              <a:t>Protected</a:t>
            </a:r>
          </a:p>
          <a:p>
            <a:pPr marL="971550" lvl="1" indent="-514350">
              <a:buFont typeface="+mj-lt"/>
              <a:buAutoNum type="arabicPeriod"/>
            </a:pPr>
            <a:r>
              <a:rPr lang="en-GB" sz="2800" b="1" dirty="0"/>
              <a:t>Public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95" y="3235569"/>
            <a:ext cx="7024921" cy="3348111"/>
          </a:xfrm>
          <a:prstGeom prst="rect">
            <a:avLst/>
          </a:prstGeom>
        </p:spPr>
      </p:pic>
    </p:spTree>
    <p:extLst>
      <p:ext uri="{BB962C8B-B14F-4D97-AF65-F5344CB8AC3E}">
        <p14:creationId xmlns:p14="http://schemas.microsoft.com/office/powerpoint/2010/main" val="1084348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1. Default Modifier</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When no access modifier is specified for a class , method or data member – It is said to be having the </a:t>
            </a:r>
            <a:r>
              <a:rPr lang="en-GB" b="1" dirty="0"/>
              <a:t>default</a:t>
            </a:r>
            <a:r>
              <a:rPr lang="en-GB" dirty="0"/>
              <a:t> access modifier by default. </a:t>
            </a:r>
          </a:p>
          <a:p>
            <a:r>
              <a:rPr lang="en-GB" dirty="0"/>
              <a:t>The data members, class or methods which are not declared using any access modifiers i.e. having default access modifier are accessible </a:t>
            </a:r>
            <a:r>
              <a:rPr lang="en-GB" b="1" dirty="0"/>
              <a:t>only within the same package</a:t>
            </a:r>
            <a:r>
              <a:rPr lang="en-GB" dirty="0"/>
              <a:t>.</a:t>
            </a:r>
            <a:endParaRPr lang="en-US" dirty="0"/>
          </a:p>
        </p:txBody>
      </p:sp>
    </p:spTree>
    <p:extLst>
      <p:ext uri="{BB962C8B-B14F-4D97-AF65-F5344CB8AC3E}">
        <p14:creationId xmlns:p14="http://schemas.microsoft.com/office/powerpoint/2010/main" val="1092032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696" y="132521"/>
            <a:ext cx="10515600" cy="6513443"/>
          </a:xfrm>
        </p:spPr>
        <p:txBody>
          <a:bodyPr>
            <a:noAutofit/>
          </a:bodyPr>
          <a:lstStyle/>
          <a:p>
            <a:pPr marL="0" indent="0">
              <a:buNone/>
            </a:pPr>
            <a:r>
              <a:rPr lang="en-US" sz="1600" dirty="0">
                <a:solidFill>
                  <a:srgbClr val="FF0000"/>
                </a:solidFill>
              </a:rPr>
              <a:t>//Java program to illustrate default modifier </a:t>
            </a:r>
          </a:p>
          <a:p>
            <a:pPr marL="0" indent="0">
              <a:buNone/>
            </a:pPr>
            <a:r>
              <a:rPr lang="en-US" sz="1600" dirty="0"/>
              <a:t>package p1; </a:t>
            </a:r>
          </a:p>
          <a:p>
            <a:pPr marL="0" indent="0">
              <a:buNone/>
            </a:pPr>
            <a:r>
              <a:rPr lang="en-US" sz="1600" dirty="0">
                <a:solidFill>
                  <a:srgbClr val="FF0000"/>
                </a:solidFill>
              </a:rPr>
              <a:t>//Class Geeks is having Default access modifier </a:t>
            </a:r>
          </a:p>
          <a:p>
            <a:pPr marL="0" indent="0">
              <a:buNone/>
            </a:pPr>
            <a:r>
              <a:rPr lang="en-US" sz="1600" dirty="0"/>
              <a:t>class </a:t>
            </a:r>
            <a:r>
              <a:rPr lang="en-US" sz="1600" b="1" dirty="0"/>
              <a:t>Hello</a:t>
            </a:r>
            <a:r>
              <a:rPr lang="en-US" sz="1600" dirty="0"/>
              <a:t> { </a:t>
            </a:r>
          </a:p>
          <a:p>
            <a:pPr marL="0" indent="0">
              <a:buNone/>
            </a:pPr>
            <a:r>
              <a:rPr lang="en-US" sz="1600" dirty="0"/>
              <a:t>	void display() { </a:t>
            </a:r>
          </a:p>
          <a:p>
            <a:pPr marL="0" indent="0">
              <a:buNone/>
            </a:pPr>
            <a:r>
              <a:rPr lang="en-US" sz="1600" dirty="0"/>
              <a:t>		</a:t>
            </a:r>
            <a:r>
              <a:rPr lang="en-US" sz="1600" dirty="0" err="1"/>
              <a:t>System.out.println</a:t>
            </a:r>
            <a:r>
              <a:rPr lang="en-US" sz="1600" dirty="0"/>
              <a:t>("Hello World!"); </a:t>
            </a:r>
          </a:p>
          <a:p>
            <a:pPr marL="0" indent="0">
              <a:buNone/>
            </a:pPr>
            <a:r>
              <a:rPr lang="en-US" sz="1600" dirty="0"/>
              <a:t>	} </a:t>
            </a:r>
          </a:p>
          <a:p>
            <a:pPr marL="0" indent="0">
              <a:buNone/>
            </a:pPr>
            <a:r>
              <a:rPr lang="en-US" sz="1600" dirty="0"/>
              <a:t>}</a:t>
            </a:r>
          </a:p>
          <a:p>
            <a:pPr marL="0" indent="0">
              <a:buNone/>
            </a:pPr>
            <a:r>
              <a:rPr lang="en-US" sz="1600" dirty="0">
                <a:solidFill>
                  <a:srgbClr val="FF0000"/>
                </a:solidFill>
              </a:rPr>
              <a:t>//Java program to illustrate error while using class from different package with default modifier </a:t>
            </a:r>
          </a:p>
          <a:p>
            <a:pPr marL="0" indent="0">
              <a:buNone/>
            </a:pPr>
            <a:r>
              <a:rPr lang="en-US" sz="1600" dirty="0"/>
              <a:t>package p2; </a:t>
            </a:r>
          </a:p>
          <a:p>
            <a:pPr marL="0" indent="0">
              <a:buNone/>
            </a:pPr>
            <a:r>
              <a:rPr lang="en-US" sz="1600" dirty="0"/>
              <a:t>import p1.*; </a:t>
            </a:r>
          </a:p>
          <a:p>
            <a:pPr marL="0" indent="0">
              <a:buNone/>
            </a:pPr>
            <a:r>
              <a:rPr lang="en-US" sz="1600" dirty="0">
                <a:solidFill>
                  <a:srgbClr val="FF0000"/>
                </a:solidFill>
              </a:rPr>
              <a:t>//This class is having default access modifier </a:t>
            </a:r>
          </a:p>
          <a:p>
            <a:pPr marL="0" indent="0">
              <a:buNone/>
            </a:pPr>
            <a:r>
              <a:rPr lang="en-US" sz="1600" dirty="0"/>
              <a:t>class </a:t>
            </a:r>
            <a:r>
              <a:rPr lang="en-US" sz="1600" b="1" dirty="0" err="1"/>
              <a:t>HelloNew</a:t>
            </a:r>
            <a:r>
              <a:rPr lang="en-US" sz="1600" dirty="0"/>
              <a:t> { </a:t>
            </a:r>
          </a:p>
          <a:p>
            <a:pPr marL="0" indent="0">
              <a:buNone/>
            </a:pPr>
            <a:r>
              <a:rPr lang="en-US" sz="1600" dirty="0"/>
              <a:t>	public static void main(String </a:t>
            </a:r>
            <a:r>
              <a:rPr lang="en-US" sz="1600" dirty="0" err="1"/>
              <a:t>args</a:t>
            </a:r>
            <a:r>
              <a:rPr lang="en-US" sz="1600" dirty="0"/>
              <a:t>[]) { </a:t>
            </a:r>
          </a:p>
          <a:p>
            <a:pPr marL="0" indent="0">
              <a:buNone/>
            </a:pPr>
            <a:r>
              <a:rPr lang="en-US" sz="1600" dirty="0"/>
              <a:t>		//accessing class Hello from package p1 </a:t>
            </a:r>
          </a:p>
          <a:p>
            <a:pPr marL="0" indent="0">
              <a:buNone/>
            </a:pPr>
            <a:r>
              <a:rPr lang="en-US" sz="1600" dirty="0"/>
              <a:t>		Hello </a:t>
            </a:r>
            <a:r>
              <a:rPr lang="en-US" sz="1600" dirty="0" err="1"/>
              <a:t>obj</a:t>
            </a:r>
            <a:r>
              <a:rPr lang="en-US" sz="1600" dirty="0"/>
              <a:t> = new Hello(); </a:t>
            </a:r>
          </a:p>
          <a:p>
            <a:pPr marL="0" indent="0">
              <a:buNone/>
            </a:pPr>
            <a:r>
              <a:rPr lang="en-US" sz="1600" dirty="0"/>
              <a:t>		</a:t>
            </a:r>
            <a:r>
              <a:rPr lang="en-US" sz="1600" dirty="0" err="1"/>
              <a:t>obj.display</a:t>
            </a:r>
            <a:r>
              <a:rPr lang="en-US" sz="1600" dirty="0"/>
              <a:t>(); </a:t>
            </a:r>
          </a:p>
          <a:p>
            <a:pPr marL="0" indent="0">
              <a:buNone/>
            </a:pPr>
            <a:r>
              <a:rPr lang="en-US" sz="1600" dirty="0"/>
              <a:t>	} </a:t>
            </a:r>
          </a:p>
          <a:p>
            <a:pPr marL="0" indent="0">
              <a:buNone/>
            </a:pPr>
            <a:r>
              <a:rPr lang="en-US" sz="1600" dirty="0"/>
              <a:t>}</a:t>
            </a:r>
          </a:p>
        </p:txBody>
      </p:sp>
      <p:sp>
        <p:nvSpPr>
          <p:cNvPr id="7" name="Rectangle 1"/>
          <p:cNvSpPr>
            <a:spLocks noChangeArrowheads="1"/>
          </p:cNvSpPr>
          <p:nvPr/>
        </p:nvSpPr>
        <p:spPr bwMode="auto">
          <a:xfrm>
            <a:off x="7991060" y="1305476"/>
            <a:ext cx="3336235"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Unicode MS" panose="020B0604020202020204" pitchFamily="34" charset="-128"/>
              </a:rPr>
              <a:t>Compile Time Error</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6134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310"/>
          </a:xfrm>
        </p:spPr>
        <p:txBody>
          <a:bodyPr/>
          <a:lstStyle/>
          <a:p>
            <a:r>
              <a:rPr lang="en-US" b="1" dirty="0">
                <a:effectLst>
                  <a:outerShdw blurRad="38100" dist="38100" dir="2700000" algn="tl">
                    <a:srgbClr val="000000">
                      <a:alpha val="43137"/>
                    </a:srgbClr>
                  </a:outerShdw>
                </a:effectLst>
                <a:latin typeface="+mn-lt"/>
              </a:rPr>
              <a:t>2. </a:t>
            </a:r>
            <a:r>
              <a:rPr lang="en-GB" b="1" dirty="0">
                <a:effectLst>
                  <a:outerShdw blurRad="38100" dist="38100" dir="2700000" algn="tl">
                    <a:srgbClr val="000000">
                      <a:alpha val="43137"/>
                    </a:srgbClr>
                  </a:outerShdw>
                </a:effectLst>
                <a:latin typeface="+mn-lt"/>
              </a:rPr>
              <a:t>Private Modifier</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64366"/>
            <a:ext cx="10515600" cy="4803912"/>
          </a:xfrm>
        </p:spPr>
        <p:txBody>
          <a:bodyPr/>
          <a:lstStyle/>
          <a:p>
            <a:r>
              <a:rPr lang="en-GB" dirty="0"/>
              <a:t>The private access modifier is specified using the keyword </a:t>
            </a:r>
            <a:r>
              <a:rPr lang="en-GB" b="1" dirty="0"/>
              <a:t>private</a:t>
            </a:r>
            <a:r>
              <a:rPr lang="en-GB" dirty="0"/>
              <a:t>. The methods or data members declared as private are accessible only </a:t>
            </a:r>
            <a:r>
              <a:rPr lang="en-GB" b="1" dirty="0"/>
              <a:t>within the class</a:t>
            </a:r>
            <a:r>
              <a:rPr lang="en-GB" dirty="0"/>
              <a:t> in which they are declared. </a:t>
            </a:r>
          </a:p>
          <a:p>
            <a:r>
              <a:rPr lang="en-GB" dirty="0"/>
              <a:t>Any other </a:t>
            </a:r>
            <a:r>
              <a:rPr lang="en-GB" b="1" dirty="0"/>
              <a:t>class of same package will not be able to access</a:t>
            </a:r>
            <a:r>
              <a:rPr lang="en-GB" dirty="0"/>
              <a:t> these members. </a:t>
            </a:r>
          </a:p>
          <a:p>
            <a:r>
              <a:rPr lang="en-GB" dirty="0"/>
              <a:t>Top level Classes or interface can not be declared as private because </a:t>
            </a:r>
          </a:p>
          <a:p>
            <a:pPr lvl="1"/>
            <a:r>
              <a:rPr lang="en-GB" b="1" dirty="0"/>
              <a:t>private means </a:t>
            </a:r>
            <a:r>
              <a:rPr lang="en-GB" dirty="0"/>
              <a:t>“only visible within the enclosing class”.</a:t>
            </a:r>
          </a:p>
          <a:p>
            <a:pPr lvl="1"/>
            <a:r>
              <a:rPr lang="en-GB" b="1" dirty="0"/>
              <a:t>protected means </a:t>
            </a:r>
            <a:r>
              <a:rPr lang="en-GB" dirty="0"/>
              <a:t>“only visible within the enclosing class and any subclasses”</a:t>
            </a:r>
          </a:p>
          <a:p>
            <a:r>
              <a:rPr lang="en-GB" dirty="0"/>
              <a:t>Hence these modifiers in terms of application to classes, they apply only to nested classes and not on top level classes</a:t>
            </a:r>
          </a:p>
          <a:p>
            <a:endParaRPr lang="en-US" dirty="0"/>
          </a:p>
        </p:txBody>
      </p:sp>
    </p:spTree>
    <p:extLst>
      <p:ext uri="{BB962C8B-B14F-4D97-AF65-F5344CB8AC3E}">
        <p14:creationId xmlns:p14="http://schemas.microsoft.com/office/powerpoint/2010/main" val="3625596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929" y="99391"/>
            <a:ext cx="10515600" cy="6659217"/>
          </a:xfrm>
        </p:spPr>
        <p:txBody>
          <a:bodyPr>
            <a:noAutofit/>
          </a:bodyPr>
          <a:lstStyle/>
          <a:p>
            <a:pPr marL="0" indent="0">
              <a:buNone/>
            </a:pPr>
            <a:r>
              <a:rPr lang="en-US" sz="2400" dirty="0">
                <a:solidFill>
                  <a:srgbClr val="FF0000"/>
                </a:solidFill>
              </a:rPr>
              <a:t>//Java program to illustrate error while using class from different package with private modifier</a:t>
            </a:r>
            <a:r>
              <a:rPr lang="en-US" sz="2400" dirty="0"/>
              <a:t> </a:t>
            </a:r>
          </a:p>
          <a:p>
            <a:pPr marL="0" indent="0">
              <a:buNone/>
            </a:pPr>
            <a:r>
              <a:rPr lang="en-US" sz="2400" dirty="0"/>
              <a:t>package p1; </a:t>
            </a:r>
          </a:p>
          <a:p>
            <a:pPr marL="0" indent="0">
              <a:buNone/>
            </a:pPr>
            <a:r>
              <a:rPr lang="en-US" sz="2400" dirty="0"/>
              <a:t>class</a:t>
            </a:r>
            <a:r>
              <a:rPr lang="en-US" sz="2400" b="1" dirty="0"/>
              <a:t> A </a:t>
            </a:r>
            <a:r>
              <a:rPr lang="en-US" sz="2400" dirty="0"/>
              <a:t>{ </a:t>
            </a:r>
          </a:p>
          <a:p>
            <a:pPr marL="0" indent="0">
              <a:buNone/>
            </a:pPr>
            <a:r>
              <a:rPr lang="en-US" sz="2400" dirty="0"/>
              <a:t>private void display() { </a:t>
            </a:r>
          </a:p>
          <a:p>
            <a:pPr marL="0" indent="0">
              <a:buNone/>
            </a:pPr>
            <a:r>
              <a:rPr lang="en-US" sz="2400" dirty="0"/>
              <a:t>	</a:t>
            </a:r>
            <a:r>
              <a:rPr lang="en-US" sz="2400" dirty="0" err="1"/>
              <a:t>System.out.println</a:t>
            </a:r>
            <a:r>
              <a:rPr lang="en-US" sz="2400" dirty="0"/>
              <a:t>(“</a:t>
            </a:r>
            <a:r>
              <a:rPr lang="en-US" sz="2400" dirty="0" err="1"/>
              <a:t>BenchPartner</a:t>
            </a:r>
            <a:r>
              <a:rPr lang="en-US" sz="2400" dirty="0"/>
              <a:t>"); </a:t>
            </a:r>
          </a:p>
          <a:p>
            <a:pPr marL="0" indent="0">
              <a:buNone/>
            </a:pPr>
            <a:r>
              <a:rPr lang="en-US" sz="2400" dirty="0"/>
              <a:t>	} </a:t>
            </a:r>
          </a:p>
          <a:p>
            <a:pPr marL="0" indent="0">
              <a:buNone/>
            </a:pPr>
            <a:r>
              <a:rPr lang="en-US" sz="2400" dirty="0"/>
              <a:t>} </a:t>
            </a:r>
          </a:p>
          <a:p>
            <a:pPr marL="0" indent="0">
              <a:buNone/>
            </a:pPr>
            <a:r>
              <a:rPr lang="en-US" sz="2400" dirty="0"/>
              <a:t>class </a:t>
            </a:r>
            <a:r>
              <a:rPr lang="en-US" sz="2400" b="1" dirty="0"/>
              <a:t>B</a:t>
            </a:r>
            <a:r>
              <a:rPr lang="en-US" sz="2400" dirty="0"/>
              <a:t> { </a:t>
            </a:r>
          </a:p>
          <a:p>
            <a:pPr marL="0" indent="0">
              <a:buNone/>
            </a:pPr>
            <a:r>
              <a:rPr lang="en-US" sz="2400" dirty="0"/>
              <a:t>public static void main(String </a:t>
            </a:r>
            <a:r>
              <a:rPr lang="en-US" sz="2400" dirty="0" err="1"/>
              <a:t>args</a:t>
            </a:r>
            <a:r>
              <a:rPr lang="en-US" sz="2400" dirty="0"/>
              <a:t>[]) 	{ </a:t>
            </a:r>
          </a:p>
          <a:p>
            <a:pPr marL="0" indent="0">
              <a:buNone/>
            </a:pPr>
            <a:r>
              <a:rPr lang="en-US" sz="2400" dirty="0"/>
              <a:t>	A </a:t>
            </a:r>
            <a:r>
              <a:rPr lang="en-US" sz="2400" dirty="0" err="1"/>
              <a:t>obj</a:t>
            </a:r>
            <a:r>
              <a:rPr lang="en-US" sz="2400" dirty="0"/>
              <a:t> = new A(); </a:t>
            </a:r>
          </a:p>
          <a:p>
            <a:pPr marL="0" indent="0">
              <a:buNone/>
            </a:pPr>
            <a:r>
              <a:rPr lang="en-US" sz="2400" dirty="0"/>
              <a:t>	//trying to access private method of another class </a:t>
            </a:r>
          </a:p>
          <a:p>
            <a:pPr marL="0" indent="0">
              <a:buNone/>
            </a:pPr>
            <a:r>
              <a:rPr lang="en-US" sz="2400" dirty="0"/>
              <a:t>	</a:t>
            </a:r>
            <a:r>
              <a:rPr lang="en-US" sz="2400" dirty="0" err="1"/>
              <a:t>obj.display</a:t>
            </a:r>
            <a:r>
              <a:rPr lang="en-US" sz="2400" dirty="0"/>
              <a:t>(); </a:t>
            </a:r>
          </a:p>
          <a:p>
            <a:pPr marL="0" indent="0">
              <a:buNone/>
            </a:pPr>
            <a:r>
              <a:rPr lang="en-US" sz="2400" dirty="0"/>
              <a:t>	} </a:t>
            </a:r>
          </a:p>
          <a:p>
            <a:pPr marL="0" indent="0">
              <a:buNone/>
            </a:pPr>
            <a:r>
              <a:rPr lang="en-US" sz="2400" dirty="0"/>
              <a:t>}</a:t>
            </a:r>
          </a:p>
        </p:txBody>
      </p:sp>
      <p:sp>
        <p:nvSpPr>
          <p:cNvPr id="5" name="Rectangle 1"/>
          <p:cNvSpPr>
            <a:spLocks noChangeArrowheads="1"/>
          </p:cNvSpPr>
          <p:nvPr/>
        </p:nvSpPr>
        <p:spPr bwMode="auto">
          <a:xfrm>
            <a:off x="7262191" y="2449510"/>
            <a:ext cx="4929809"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error: display() has private access in A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obj.display</a:t>
            </a:r>
            <a:r>
              <a:rPr kumimoji="0" lang="en-US" altLang="en-US" sz="2000" b="0" i="0" u="none" strike="noStrike" cap="none" normalizeH="0" baseline="0" dirty="0">
                <a:ln>
                  <a:noFill/>
                </a:ln>
                <a:solidFill>
                  <a:schemeClr val="tx1"/>
                </a:solidFill>
                <a:effectLst/>
                <a:latin typeface="Arial Unicode MS" panose="020B0604020202020204" pitchFamily="34" charset="-128"/>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94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lstStyle/>
          <a:p>
            <a:r>
              <a:rPr lang="en-US" b="1" dirty="0">
                <a:effectLst>
                  <a:outerShdw blurRad="38100" dist="38100" dir="2700000" algn="tl">
                    <a:srgbClr val="000000">
                      <a:alpha val="43137"/>
                    </a:srgbClr>
                  </a:outerShdw>
                </a:effectLst>
                <a:latin typeface="+mn-lt"/>
              </a:rPr>
              <a:t>3. </a:t>
            </a:r>
            <a:r>
              <a:rPr lang="en-GB" b="1" dirty="0">
                <a:effectLst>
                  <a:outerShdw blurRad="38100" dist="38100" dir="2700000" algn="tl">
                    <a:srgbClr val="000000">
                      <a:alpha val="43137"/>
                    </a:srgbClr>
                  </a:outerShdw>
                </a:effectLst>
                <a:latin typeface="+mn-lt"/>
              </a:rPr>
              <a:t>Protected Modifier</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64974"/>
            <a:ext cx="10515600" cy="4811989"/>
          </a:xfrm>
        </p:spPr>
        <p:txBody>
          <a:bodyPr>
            <a:normAutofit/>
          </a:bodyPr>
          <a:lstStyle/>
          <a:p>
            <a:r>
              <a:rPr lang="en-GB" dirty="0"/>
              <a:t>The protected access modifier is specified using the keyword </a:t>
            </a:r>
            <a:r>
              <a:rPr lang="en-GB" b="1" dirty="0"/>
              <a:t>protected</a:t>
            </a:r>
            <a:r>
              <a:rPr lang="en-GB" dirty="0"/>
              <a:t>. </a:t>
            </a:r>
          </a:p>
          <a:p>
            <a:r>
              <a:rPr lang="en-GB" dirty="0"/>
              <a:t>The methods or data members declared as protected are </a:t>
            </a:r>
            <a:r>
              <a:rPr lang="en-GB" b="1" dirty="0"/>
              <a:t>accessible within same package or sub classes in different package. </a:t>
            </a:r>
            <a:endParaRPr lang="en-GB" dirty="0"/>
          </a:p>
          <a:p>
            <a:r>
              <a:rPr lang="en-US" b="1" dirty="0">
                <a:solidFill>
                  <a:srgbClr val="C00000"/>
                </a:solidFill>
              </a:rPr>
              <a:t>Example</a:t>
            </a:r>
          </a:p>
          <a:p>
            <a:r>
              <a:rPr lang="en-GB" dirty="0"/>
              <a:t>we will create two packages </a:t>
            </a:r>
            <a:r>
              <a:rPr lang="en-GB" b="1" dirty="0"/>
              <a:t>p1</a:t>
            </a:r>
            <a:r>
              <a:rPr lang="en-GB" dirty="0"/>
              <a:t> and </a:t>
            </a:r>
            <a:r>
              <a:rPr lang="en-GB" b="1" dirty="0"/>
              <a:t>p2</a:t>
            </a:r>
            <a:r>
              <a:rPr lang="en-GB" dirty="0"/>
              <a:t>. </a:t>
            </a:r>
            <a:r>
              <a:rPr lang="en-GB" b="1" dirty="0"/>
              <a:t>Class A </a:t>
            </a:r>
            <a:r>
              <a:rPr lang="en-GB" dirty="0"/>
              <a:t>in </a:t>
            </a:r>
            <a:r>
              <a:rPr lang="en-GB" b="1" dirty="0"/>
              <a:t>p1</a:t>
            </a:r>
            <a:r>
              <a:rPr lang="en-GB" dirty="0"/>
              <a:t> is made public, to access it in </a:t>
            </a:r>
            <a:r>
              <a:rPr lang="en-GB" b="1" dirty="0"/>
              <a:t>p2</a:t>
            </a:r>
            <a:r>
              <a:rPr lang="en-GB" dirty="0"/>
              <a:t>. </a:t>
            </a:r>
          </a:p>
          <a:p>
            <a:r>
              <a:rPr lang="en-GB" dirty="0"/>
              <a:t>The method display in class </a:t>
            </a:r>
            <a:r>
              <a:rPr lang="en-GB" b="1" dirty="0"/>
              <a:t>A</a:t>
            </a:r>
            <a:r>
              <a:rPr lang="en-GB" dirty="0"/>
              <a:t> is protected and class </a:t>
            </a:r>
            <a:r>
              <a:rPr lang="en-GB" b="1" dirty="0"/>
              <a:t>B</a:t>
            </a:r>
            <a:r>
              <a:rPr lang="en-GB" dirty="0"/>
              <a:t> is inherited from class </a:t>
            </a:r>
            <a:r>
              <a:rPr lang="en-GB" b="1" dirty="0"/>
              <a:t>A</a:t>
            </a:r>
            <a:r>
              <a:rPr lang="en-GB" dirty="0"/>
              <a:t> and this protected method is then accessed by creating an object of class B.</a:t>
            </a:r>
            <a:endParaRPr lang="en-US" dirty="0"/>
          </a:p>
        </p:txBody>
      </p:sp>
    </p:spTree>
    <p:extLst>
      <p:ext uri="{BB962C8B-B14F-4D97-AF65-F5344CB8AC3E}">
        <p14:creationId xmlns:p14="http://schemas.microsoft.com/office/powerpoint/2010/main" val="314071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774"/>
            <a:ext cx="5602357" cy="6599583"/>
          </a:xfrm>
        </p:spPr>
        <p:txBody>
          <a:bodyPr>
            <a:noAutofit/>
          </a:bodyPr>
          <a:lstStyle/>
          <a:p>
            <a:pPr marL="0" indent="0">
              <a:buNone/>
            </a:pPr>
            <a:r>
              <a:rPr lang="en-US" sz="1800" dirty="0">
                <a:solidFill>
                  <a:srgbClr val="C00000"/>
                </a:solidFill>
              </a:rPr>
              <a:t>//Java program to illustrate protected modifier </a:t>
            </a:r>
          </a:p>
          <a:p>
            <a:pPr marL="0" indent="0">
              <a:buNone/>
            </a:pPr>
            <a:r>
              <a:rPr lang="en-US" sz="1800" dirty="0"/>
              <a:t>package p1; </a:t>
            </a:r>
          </a:p>
          <a:p>
            <a:pPr marL="0" indent="0">
              <a:buNone/>
            </a:pPr>
            <a:r>
              <a:rPr lang="en-US" sz="1800" dirty="0"/>
              <a:t>public </a:t>
            </a:r>
            <a:r>
              <a:rPr lang="en-US" sz="1800" b="1" dirty="0"/>
              <a:t>class A </a:t>
            </a:r>
            <a:r>
              <a:rPr lang="en-US" sz="1800" dirty="0"/>
              <a:t>{ </a:t>
            </a:r>
          </a:p>
          <a:p>
            <a:pPr marL="0" indent="0">
              <a:buNone/>
            </a:pPr>
            <a:r>
              <a:rPr lang="en-US" sz="1800" dirty="0"/>
              <a:t>protected void display() { </a:t>
            </a:r>
          </a:p>
          <a:p>
            <a:pPr marL="0" indent="0">
              <a:buNone/>
            </a:pPr>
            <a:r>
              <a:rPr lang="en-US" sz="1800" dirty="0"/>
              <a:t>	</a:t>
            </a:r>
            <a:r>
              <a:rPr lang="en-US" sz="1800" dirty="0" err="1"/>
              <a:t>System.out.println</a:t>
            </a:r>
            <a:r>
              <a:rPr lang="en-US" sz="1800" dirty="0"/>
              <a:t>(“</a:t>
            </a:r>
            <a:r>
              <a:rPr lang="en-US" sz="1800" dirty="0" err="1"/>
              <a:t>BenchPartner</a:t>
            </a:r>
            <a:r>
              <a:rPr lang="en-US" sz="1800" dirty="0"/>
              <a:t>"); </a:t>
            </a:r>
          </a:p>
          <a:p>
            <a:pPr marL="0" indent="0">
              <a:buNone/>
            </a:pPr>
            <a:r>
              <a:rPr lang="en-US" sz="1800" dirty="0"/>
              <a:t>       } </a:t>
            </a:r>
          </a:p>
          <a:p>
            <a:pPr marL="0" indent="0">
              <a:buNone/>
            </a:pPr>
            <a:r>
              <a:rPr lang="en-US" sz="1800" dirty="0"/>
              <a:t>}</a:t>
            </a:r>
          </a:p>
          <a:p>
            <a:pPr marL="0" indent="0">
              <a:buNone/>
            </a:pPr>
            <a:r>
              <a:rPr lang="en-US" sz="1800" dirty="0">
                <a:solidFill>
                  <a:srgbClr val="C00000"/>
                </a:solidFill>
              </a:rPr>
              <a:t>//Java program to illustrate protected modifier </a:t>
            </a:r>
          </a:p>
          <a:p>
            <a:pPr marL="0" indent="0">
              <a:buNone/>
            </a:pPr>
            <a:r>
              <a:rPr lang="en-US" sz="1800" dirty="0"/>
              <a:t>package p2; </a:t>
            </a:r>
          </a:p>
          <a:p>
            <a:pPr marL="0" indent="0">
              <a:buNone/>
            </a:pPr>
            <a:r>
              <a:rPr lang="en-US" sz="1800" dirty="0"/>
              <a:t>import p1.*; //importing all classes in package p1 </a:t>
            </a:r>
          </a:p>
          <a:p>
            <a:pPr marL="0" indent="0">
              <a:buNone/>
            </a:pPr>
            <a:endParaRPr lang="en-US" sz="1800" dirty="0"/>
          </a:p>
          <a:p>
            <a:pPr marL="0" indent="0">
              <a:buNone/>
            </a:pPr>
            <a:r>
              <a:rPr lang="en-US" sz="1800" dirty="0"/>
              <a:t>//Class B is subclass of A </a:t>
            </a:r>
          </a:p>
          <a:p>
            <a:pPr marL="0" indent="0">
              <a:buNone/>
            </a:pPr>
            <a:r>
              <a:rPr lang="en-US" sz="1800" dirty="0"/>
              <a:t>class </a:t>
            </a:r>
            <a:r>
              <a:rPr lang="en-US" sz="1800" b="1" dirty="0"/>
              <a:t>B extends A </a:t>
            </a:r>
            <a:r>
              <a:rPr lang="en-US" sz="1800" dirty="0"/>
              <a:t>{ </a:t>
            </a:r>
          </a:p>
          <a:p>
            <a:pPr marL="0" indent="0">
              <a:buNone/>
            </a:pPr>
            <a:r>
              <a:rPr lang="en-US" sz="1800" dirty="0"/>
              <a:t>public static void main(String </a:t>
            </a:r>
            <a:r>
              <a:rPr lang="en-US" sz="1800" dirty="0" err="1"/>
              <a:t>args</a:t>
            </a:r>
            <a:r>
              <a:rPr lang="en-US" sz="1800" dirty="0"/>
              <a:t>[]) { </a:t>
            </a:r>
          </a:p>
          <a:p>
            <a:pPr marL="0" indent="0">
              <a:buNone/>
            </a:pPr>
            <a:r>
              <a:rPr lang="en-US" sz="1800" dirty="0"/>
              <a:t>	B </a:t>
            </a:r>
            <a:r>
              <a:rPr lang="en-US" sz="1800" dirty="0" err="1"/>
              <a:t>obj</a:t>
            </a:r>
            <a:r>
              <a:rPr lang="en-US" sz="1800" dirty="0"/>
              <a:t> = new B(); </a:t>
            </a:r>
          </a:p>
          <a:p>
            <a:pPr marL="0" indent="0">
              <a:buNone/>
            </a:pPr>
            <a:r>
              <a:rPr lang="en-US" sz="1800" dirty="0"/>
              <a:t>	</a:t>
            </a:r>
            <a:r>
              <a:rPr lang="en-US" sz="1800" dirty="0" err="1"/>
              <a:t>obj.display</a:t>
            </a:r>
            <a:r>
              <a:rPr lang="en-US" sz="1800" dirty="0"/>
              <a:t>(); </a:t>
            </a:r>
          </a:p>
          <a:p>
            <a:pPr marL="0" indent="0">
              <a:buNone/>
            </a:pPr>
            <a:r>
              <a:rPr lang="en-US" sz="1800" dirty="0"/>
              <a:t>	} </a:t>
            </a:r>
          </a:p>
          <a:p>
            <a:pPr marL="0" indent="0">
              <a:buNone/>
            </a:pPr>
            <a:r>
              <a:rPr lang="en-US" sz="1800" dirty="0"/>
              <a:t>}</a:t>
            </a:r>
          </a:p>
        </p:txBody>
      </p:sp>
      <p:sp>
        <p:nvSpPr>
          <p:cNvPr id="4" name="TextBox 3"/>
          <p:cNvSpPr txBox="1"/>
          <p:nvPr/>
        </p:nvSpPr>
        <p:spPr>
          <a:xfrm>
            <a:off x="16048383" y="2782957"/>
            <a:ext cx="45719" cy="369332"/>
          </a:xfrm>
          <a:prstGeom prst="rect">
            <a:avLst/>
          </a:prstGeom>
          <a:noFill/>
        </p:spPr>
        <p:txBody>
          <a:bodyPr wrap="square" rtlCol="0">
            <a:spAutoFit/>
          </a:bodyPr>
          <a:lstStyle/>
          <a:p>
            <a:endParaRPr lang="en-US" dirty="0"/>
          </a:p>
        </p:txBody>
      </p:sp>
      <p:sp>
        <p:nvSpPr>
          <p:cNvPr id="5" name="Rectangle 1"/>
          <p:cNvSpPr>
            <a:spLocks noChangeArrowheads="1"/>
          </p:cNvSpPr>
          <p:nvPr/>
        </p:nvSpPr>
        <p:spPr bwMode="auto">
          <a:xfrm>
            <a:off x="7991061" y="1305476"/>
            <a:ext cx="258595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BenchPartner</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916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5469"/>
          </a:xfrm>
        </p:spPr>
        <p:txBody>
          <a:bodyPr/>
          <a:lstStyle/>
          <a:p>
            <a:r>
              <a:rPr lang="en-US" b="1" dirty="0">
                <a:effectLst>
                  <a:outerShdw blurRad="38100" dist="38100" dir="2700000" algn="tl">
                    <a:srgbClr val="000000">
                      <a:alpha val="43137"/>
                    </a:srgbClr>
                  </a:outerShdw>
                </a:effectLst>
                <a:latin typeface="+mn-lt"/>
              </a:rPr>
              <a:t>4. </a:t>
            </a:r>
            <a:r>
              <a:rPr lang="en-GB" b="1" dirty="0">
                <a:effectLst>
                  <a:outerShdw blurRad="38100" dist="38100" dir="2700000" algn="tl">
                    <a:srgbClr val="000000">
                      <a:alpha val="43137"/>
                    </a:srgbClr>
                  </a:outerShdw>
                </a:effectLst>
                <a:latin typeface="+mn-lt"/>
              </a:rPr>
              <a:t>Public Modifiers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The public access modifier is specified using the keyword </a:t>
            </a:r>
            <a:r>
              <a:rPr lang="en-GB" b="1" dirty="0"/>
              <a:t>public</a:t>
            </a:r>
            <a:r>
              <a:rPr lang="en-GB" dirty="0"/>
              <a:t>. The public access modifier has the </a:t>
            </a:r>
            <a:r>
              <a:rPr lang="en-GB" b="1" dirty="0"/>
              <a:t>widest scope</a:t>
            </a:r>
            <a:r>
              <a:rPr lang="en-GB" dirty="0"/>
              <a:t> among all other access modifiers. </a:t>
            </a:r>
          </a:p>
          <a:p>
            <a:r>
              <a:rPr lang="en-GB" dirty="0"/>
              <a:t>Classes, methods or data members which are declared as public are </a:t>
            </a:r>
            <a:r>
              <a:rPr lang="en-GB" b="1" dirty="0"/>
              <a:t>accessible from every where</a:t>
            </a:r>
            <a:r>
              <a:rPr lang="en-GB" dirty="0"/>
              <a:t> in the program. There is no restriction on the scope of a public data members.</a:t>
            </a:r>
          </a:p>
          <a:p>
            <a:endParaRPr lang="en-US" dirty="0"/>
          </a:p>
        </p:txBody>
      </p:sp>
    </p:spTree>
    <p:extLst>
      <p:ext uri="{BB962C8B-B14F-4D97-AF65-F5344CB8AC3E}">
        <p14:creationId xmlns:p14="http://schemas.microsoft.com/office/powerpoint/2010/main" val="2922687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2" y="464234"/>
            <a:ext cx="6336323" cy="6078489"/>
          </a:xfrm>
        </p:spPr>
        <p:txBody>
          <a:bodyPr>
            <a:noAutofit/>
          </a:bodyPr>
          <a:lstStyle/>
          <a:p>
            <a:pPr marL="0" indent="0">
              <a:buNone/>
            </a:pPr>
            <a:r>
              <a:rPr lang="en-US" sz="2000" dirty="0">
                <a:solidFill>
                  <a:srgbClr val="C00000"/>
                </a:solidFill>
              </a:rPr>
              <a:t>//Java program to illustrate public modifier </a:t>
            </a:r>
          </a:p>
          <a:p>
            <a:pPr marL="0" indent="0">
              <a:buNone/>
            </a:pPr>
            <a:r>
              <a:rPr lang="en-US" sz="2000" dirty="0"/>
              <a:t>package p1; </a:t>
            </a:r>
          </a:p>
          <a:p>
            <a:pPr marL="0" indent="0">
              <a:buNone/>
            </a:pPr>
            <a:r>
              <a:rPr lang="en-US" sz="2000" dirty="0"/>
              <a:t>public class </a:t>
            </a:r>
            <a:r>
              <a:rPr lang="en-US" sz="2000" b="1" dirty="0"/>
              <a:t>A</a:t>
            </a:r>
            <a:r>
              <a:rPr lang="en-US" sz="2000" dirty="0"/>
              <a:t> { </a:t>
            </a:r>
          </a:p>
          <a:p>
            <a:pPr marL="0" indent="0">
              <a:buNone/>
            </a:pPr>
            <a:r>
              <a:rPr lang="en-US" sz="2000" dirty="0"/>
              <a:t>public void display() { </a:t>
            </a:r>
          </a:p>
          <a:p>
            <a:pPr marL="0" indent="0">
              <a:buNone/>
            </a:pPr>
            <a:r>
              <a:rPr lang="en-US" sz="2000" dirty="0"/>
              <a:t>	</a:t>
            </a:r>
            <a:r>
              <a:rPr lang="en-US" sz="2000" dirty="0" err="1"/>
              <a:t>System.out.println</a:t>
            </a:r>
            <a:r>
              <a:rPr lang="en-US" sz="2000" dirty="0"/>
              <a:t>(“</a:t>
            </a:r>
            <a:r>
              <a:rPr lang="en-US" sz="2000" dirty="0" err="1"/>
              <a:t>BenchPartner</a:t>
            </a:r>
            <a:r>
              <a:rPr lang="en-US" sz="2000" dirty="0"/>
              <a:t>"); </a:t>
            </a:r>
          </a:p>
          <a:p>
            <a:pPr marL="0" indent="0">
              <a:buNone/>
            </a:pPr>
            <a:r>
              <a:rPr lang="en-US" sz="2000" dirty="0"/>
              <a:t>	} </a:t>
            </a:r>
          </a:p>
          <a:p>
            <a:pPr marL="0" indent="0">
              <a:buNone/>
            </a:pPr>
            <a:r>
              <a:rPr lang="en-US" sz="2000" dirty="0"/>
              <a:t>} </a:t>
            </a:r>
          </a:p>
          <a:p>
            <a:pPr marL="0" indent="0">
              <a:buNone/>
            </a:pPr>
            <a:r>
              <a:rPr lang="en-US" sz="2000" dirty="0"/>
              <a:t>package p2; </a:t>
            </a:r>
          </a:p>
          <a:p>
            <a:pPr marL="0" indent="0">
              <a:buNone/>
            </a:pPr>
            <a:r>
              <a:rPr lang="en-US" sz="2000" dirty="0"/>
              <a:t>import p1.*; </a:t>
            </a:r>
          </a:p>
          <a:p>
            <a:pPr marL="0" indent="0">
              <a:buNone/>
            </a:pPr>
            <a:r>
              <a:rPr lang="en-US" sz="2000" dirty="0"/>
              <a:t>class </a:t>
            </a:r>
            <a:r>
              <a:rPr lang="en-US" sz="2000" b="1" dirty="0"/>
              <a:t>B</a:t>
            </a:r>
            <a:r>
              <a:rPr lang="en-US" sz="2000" dirty="0"/>
              <a:t> { </a:t>
            </a:r>
          </a:p>
          <a:p>
            <a:pPr marL="0" indent="0">
              <a:buNone/>
            </a:pPr>
            <a:r>
              <a:rPr lang="en-US" sz="2000" dirty="0"/>
              <a:t>       public static void main(String </a:t>
            </a:r>
            <a:r>
              <a:rPr lang="en-US" sz="2000" dirty="0" err="1"/>
              <a:t>args</a:t>
            </a:r>
            <a:r>
              <a:rPr lang="en-US" sz="2000" dirty="0"/>
              <a:t>[]) { </a:t>
            </a:r>
          </a:p>
          <a:p>
            <a:pPr marL="0" indent="0">
              <a:buNone/>
            </a:pPr>
            <a:r>
              <a:rPr lang="en-US" sz="2000" dirty="0"/>
              <a:t>		A </a:t>
            </a:r>
            <a:r>
              <a:rPr lang="en-US" sz="2000" dirty="0" err="1"/>
              <a:t>obj</a:t>
            </a:r>
            <a:r>
              <a:rPr lang="en-US" sz="2000" dirty="0"/>
              <a:t> = new A; </a:t>
            </a:r>
          </a:p>
          <a:p>
            <a:pPr marL="0" indent="0">
              <a:buNone/>
            </a:pPr>
            <a:r>
              <a:rPr lang="en-US" sz="2000" dirty="0"/>
              <a:t>		</a:t>
            </a:r>
            <a:r>
              <a:rPr lang="en-US" sz="2000" dirty="0" err="1"/>
              <a:t>obj.display</a:t>
            </a:r>
            <a:r>
              <a:rPr lang="en-US" sz="2000" dirty="0"/>
              <a:t>(); </a:t>
            </a:r>
          </a:p>
          <a:p>
            <a:pPr marL="0" indent="0">
              <a:buNone/>
            </a:pPr>
            <a:r>
              <a:rPr lang="en-US" sz="2000" dirty="0"/>
              <a:t>	} </a:t>
            </a:r>
          </a:p>
          <a:p>
            <a:pPr marL="0" indent="0">
              <a:buNone/>
            </a:pPr>
            <a:r>
              <a:rPr lang="en-US" sz="2000" dirty="0"/>
              <a:t>}</a:t>
            </a:r>
          </a:p>
        </p:txBody>
      </p:sp>
      <p:sp>
        <p:nvSpPr>
          <p:cNvPr id="4" name="Rectangle 1"/>
          <p:cNvSpPr>
            <a:spLocks noChangeArrowheads="1"/>
          </p:cNvSpPr>
          <p:nvPr/>
        </p:nvSpPr>
        <p:spPr bwMode="auto">
          <a:xfrm>
            <a:off x="7991061" y="1305476"/>
            <a:ext cx="258595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BenchPartner</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8722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US" b="1" dirty="0">
                <a:effectLst>
                  <a:outerShdw blurRad="38100" dist="38100" dir="2700000" algn="tl">
                    <a:srgbClr val="000000">
                      <a:alpha val="43137"/>
                    </a:srgbClr>
                  </a:outerShdw>
                </a:effectLst>
                <a:latin typeface="+mn-lt"/>
              </a:rPr>
              <a:t>Nested Classes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177046"/>
            <a:ext cx="10515600" cy="5401993"/>
          </a:xfrm>
        </p:spPr>
        <p:txBody>
          <a:bodyPr>
            <a:normAutofit/>
          </a:bodyPr>
          <a:lstStyle/>
          <a:p>
            <a:r>
              <a:rPr lang="en-GB" sz="3200" dirty="0"/>
              <a:t>Simply put, Java allows us to define classes inside other classes. </a:t>
            </a:r>
          </a:p>
          <a:p>
            <a:r>
              <a:rPr lang="en-GB" sz="3200" dirty="0"/>
              <a:t>Nested classes enable us to logically group classes that are only used in one place, write more readable and maintainable code and increase encapsulation.</a:t>
            </a:r>
          </a:p>
          <a:p>
            <a:r>
              <a:rPr lang="en-GB" sz="3200" dirty="0"/>
              <a:t>types of nested classes available in the language:</a:t>
            </a:r>
          </a:p>
          <a:p>
            <a:pPr marL="914400" lvl="1" indent="-457200">
              <a:buFont typeface="+mj-lt"/>
              <a:buAutoNum type="arabicPeriod"/>
            </a:pPr>
            <a:r>
              <a:rPr lang="en-GB" sz="2800" b="1" dirty="0"/>
              <a:t>Static nested classes</a:t>
            </a:r>
          </a:p>
          <a:p>
            <a:pPr marL="914400" lvl="1" indent="-457200">
              <a:buFont typeface="+mj-lt"/>
              <a:buAutoNum type="arabicPeriod"/>
            </a:pPr>
            <a:r>
              <a:rPr lang="en-GB" sz="2800" b="1" dirty="0"/>
              <a:t>Non-static nested classes</a:t>
            </a:r>
          </a:p>
          <a:p>
            <a:pPr marL="914400" lvl="1" indent="-457200">
              <a:buFont typeface="+mj-lt"/>
              <a:buAutoNum type="arabicPeriod"/>
            </a:pPr>
            <a:r>
              <a:rPr lang="en-GB" sz="2800" b="1" dirty="0"/>
              <a:t>Local classes</a:t>
            </a:r>
          </a:p>
          <a:p>
            <a:pPr marL="914400" lvl="1" indent="-457200">
              <a:buFont typeface="+mj-lt"/>
              <a:buAutoNum type="arabicPeriod"/>
            </a:pPr>
            <a:r>
              <a:rPr lang="en-GB" sz="2800" b="1" dirty="0"/>
              <a:t>Anonymous classes</a:t>
            </a:r>
          </a:p>
          <a:p>
            <a:endParaRPr lang="en-GB" dirty="0"/>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35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Concepts: Classes Vs. Objects</a:t>
            </a:r>
          </a:p>
        </p:txBody>
      </p:sp>
      <p:sp>
        <p:nvSpPr>
          <p:cNvPr id="3" name="Content Placeholder 2"/>
          <p:cNvSpPr>
            <a:spLocks noGrp="1"/>
          </p:cNvSpPr>
          <p:nvPr>
            <p:ph idx="1"/>
          </p:nvPr>
        </p:nvSpPr>
        <p:spPr/>
        <p:txBody>
          <a:bodyPr/>
          <a:lstStyle/>
          <a:p>
            <a:r>
              <a:rPr lang="en-US" altLang="en-US" dirty="0"/>
              <a:t>Class: </a:t>
            </a:r>
          </a:p>
          <a:p>
            <a:pPr lvl="1"/>
            <a:r>
              <a:rPr lang="en-US" altLang="en-US" dirty="0"/>
              <a:t>Specifies the characteristics of an entity but is not an instance of that entity</a:t>
            </a:r>
          </a:p>
          <a:p>
            <a:pPr lvl="1"/>
            <a:r>
              <a:rPr lang="en-US" altLang="en-US" dirty="0"/>
              <a:t>Much like a blue print that specifies the characteristics of a building (height, width, length etc.)</a:t>
            </a:r>
          </a:p>
          <a:p>
            <a:endParaRPr lang="en-US" dirty="0"/>
          </a:p>
        </p:txBody>
      </p:sp>
      <p:grpSp>
        <p:nvGrpSpPr>
          <p:cNvPr id="4" name="Group 3"/>
          <p:cNvGrpSpPr/>
          <p:nvPr/>
        </p:nvGrpSpPr>
        <p:grpSpPr>
          <a:xfrm>
            <a:off x="4880280" y="3407961"/>
            <a:ext cx="3367644" cy="3316077"/>
            <a:chOff x="906901" y="5078776"/>
            <a:chExt cx="1799729" cy="1779224"/>
          </a:xfrm>
        </p:grpSpPr>
        <p:pic>
          <p:nvPicPr>
            <p:cNvPr id="5" name="Picture 2" descr="C:\Users\tamj\Dropbox\PVT\colorbox\blue pri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02" b="9869"/>
            <a:stretch/>
          </p:blipFill>
          <p:spPr bwMode="auto">
            <a:xfrm>
              <a:off x="906901" y="5078776"/>
              <a:ext cx="1799729" cy="1520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6901" y="6604612"/>
              <a:ext cx="1740665" cy="253388"/>
            </a:xfrm>
            <a:prstGeom prst="rect">
              <a:avLst/>
            </a:prstGeom>
            <a:noFill/>
            <a:ln w="0">
              <a:noFill/>
            </a:ln>
          </p:spPr>
          <p:txBody>
            <a:bodyPr wrap="square" lIns="0" rtlCol="0">
              <a:noAutofit/>
            </a:bodyPr>
            <a:lstStyle/>
            <a:p>
              <a:r>
                <a:rPr lang="en-US" sz="1200" dirty="0"/>
                <a:t>www.colorbox.com</a:t>
              </a:r>
            </a:p>
          </p:txBody>
        </p:sp>
      </p:grpSp>
    </p:spTree>
    <p:extLst>
      <p:ext uri="{BB962C8B-B14F-4D97-AF65-F5344CB8AC3E}">
        <p14:creationId xmlns:p14="http://schemas.microsoft.com/office/powerpoint/2010/main" val="5330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2" y="1416480"/>
            <a:ext cx="4364587" cy="25749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914" y="627488"/>
            <a:ext cx="7045206" cy="5754481"/>
          </a:xfrm>
          <a:prstGeom prst="rect">
            <a:avLst/>
          </a:prstGeom>
        </p:spPr>
      </p:pic>
      <p:sp>
        <p:nvSpPr>
          <p:cNvPr id="6" name="TextBox 5"/>
          <p:cNvSpPr txBox="1"/>
          <p:nvPr/>
        </p:nvSpPr>
        <p:spPr>
          <a:xfrm>
            <a:off x="1350498" y="856341"/>
            <a:ext cx="1029128" cy="461665"/>
          </a:xfrm>
          <a:prstGeom prst="rect">
            <a:avLst/>
          </a:prstGeom>
          <a:noFill/>
        </p:spPr>
        <p:txBody>
          <a:bodyPr wrap="none" rtlCol="0">
            <a:spAutoFit/>
          </a:bodyPr>
          <a:lstStyle/>
          <a:p>
            <a:r>
              <a:rPr lang="en-US" sz="2400" b="1" dirty="0"/>
              <a:t>Syntax</a:t>
            </a:r>
          </a:p>
        </p:txBody>
      </p:sp>
    </p:spTree>
    <p:extLst>
      <p:ext uri="{BB962C8B-B14F-4D97-AF65-F5344CB8AC3E}">
        <p14:creationId xmlns:p14="http://schemas.microsoft.com/office/powerpoint/2010/main" val="3209534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1396"/>
            <a:ext cx="10515600" cy="830629"/>
          </a:xfrm>
        </p:spPr>
        <p:txBody>
          <a:bodyPr/>
          <a:lstStyle/>
          <a:p>
            <a:r>
              <a:rPr lang="en-US" b="1" dirty="0">
                <a:effectLst>
                  <a:outerShdw blurRad="38100" dist="38100" dir="2700000" algn="tl">
                    <a:srgbClr val="000000">
                      <a:alpha val="43137"/>
                    </a:srgbClr>
                  </a:outerShdw>
                </a:effectLst>
                <a:latin typeface="+mn-lt"/>
              </a:rPr>
              <a:t>Static nested classes</a:t>
            </a:r>
            <a:endParaRPr lang="en-US" dirty="0">
              <a:effectLst>
                <a:outerShdw blurRad="38100" dist="38100" dir="2700000" algn="tl">
                  <a:srgbClr val="000000">
                    <a:alpha val="43137"/>
                  </a:srgbClr>
                </a:outerShdw>
              </a:effectLst>
              <a:latin typeface="+mn-lt"/>
            </a:endParaRPr>
          </a:p>
        </p:txBody>
      </p:sp>
      <p:sp>
        <p:nvSpPr>
          <p:cNvPr id="4" name="Rectangle 1"/>
          <p:cNvSpPr>
            <a:spLocks noGrp="1" noChangeArrowheads="1"/>
          </p:cNvSpPr>
          <p:nvPr>
            <p:ph idx="1"/>
          </p:nvPr>
        </p:nvSpPr>
        <p:spPr bwMode="auto">
          <a:xfrm>
            <a:off x="838200" y="1421491"/>
            <a:ext cx="10880187"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As with static members, these belong to their enclosing class, and not to an instance of the class</a:t>
            </a:r>
          </a:p>
          <a:p>
            <a:r>
              <a:rPr lang="en-GB" dirty="0"/>
              <a:t>They can have all types of access modifiers in their declaration</a:t>
            </a:r>
          </a:p>
          <a:p>
            <a:r>
              <a:rPr lang="en-GB" dirty="0"/>
              <a:t>They only have access to static members in the enclosing class</a:t>
            </a:r>
          </a:p>
          <a:p>
            <a:r>
              <a:rPr lang="en-GB" dirty="0"/>
              <a:t>They can define both static and non-static members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They are accessed using the enclosing class name.</a:t>
            </a:r>
            <a:endParaRPr kumimoji="0" lang="en-US" altLang="en-US" sz="1200"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sz="2800" b="1" i="0" u="none" strike="noStrike" cap="none" normalizeH="0" baseline="0" dirty="0" err="1">
                <a:ln>
                  <a:noFill/>
                </a:ln>
                <a:solidFill>
                  <a:srgbClr val="C00000"/>
                </a:solidFill>
                <a:effectLst/>
              </a:rPr>
              <a:t>OuterClass.StaticNestedClass</a:t>
            </a:r>
            <a:r>
              <a:rPr kumimoji="0" lang="en-US" altLang="en-US" sz="2800" b="1" i="0" u="none" strike="noStrike" cap="none" normalizeH="0" baseline="0" dirty="0">
                <a:ln>
                  <a:noFill/>
                </a:ln>
                <a:solidFill>
                  <a:srgbClr val="C00000"/>
                </a:solidFill>
                <a:effectLst/>
              </a:rPr>
              <a:t> </a:t>
            </a:r>
            <a:endParaRPr kumimoji="0" lang="en-US" altLang="en-US" sz="4000" b="1" i="0" u="none" strike="noStrike" cap="none" normalizeH="0" baseline="0" dirty="0">
              <a:ln>
                <a:noFill/>
              </a:ln>
              <a:solidFill>
                <a:srgbClr val="C00000"/>
              </a:solidFill>
              <a:effectLst/>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For example, to create an object for the static nested class, use this syntax:</a:t>
            </a:r>
            <a:endParaRPr kumimoji="0" lang="en-US" altLang="en-US" sz="1200"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b="1" i="0" u="none" strike="noStrike" cap="none" normalizeH="0" baseline="0" dirty="0" err="1">
                <a:ln>
                  <a:noFill/>
                </a:ln>
                <a:solidFill>
                  <a:srgbClr val="C00000"/>
                </a:solidFill>
                <a:effectLst/>
              </a:rPr>
              <a:t>OuterClass.StaticNestedClass</a:t>
            </a:r>
            <a:r>
              <a:rPr kumimoji="0" lang="en-US" altLang="en-US" b="1" i="0" u="none" strike="noStrike" cap="none" normalizeH="0" baseline="0" dirty="0">
                <a:ln>
                  <a:noFill/>
                </a:ln>
                <a:solidFill>
                  <a:srgbClr val="C00000"/>
                </a:solidFill>
                <a:effectLst/>
              </a:rPr>
              <a:t> </a:t>
            </a:r>
            <a:r>
              <a:rPr kumimoji="0" lang="en-US" altLang="en-US" b="1" i="0" u="none" strike="noStrike" cap="none" normalizeH="0" baseline="0" dirty="0" err="1">
                <a:ln>
                  <a:noFill/>
                </a:ln>
                <a:solidFill>
                  <a:srgbClr val="C00000"/>
                </a:solidFill>
                <a:effectLst/>
              </a:rPr>
              <a:t>nestedObject</a:t>
            </a:r>
            <a:r>
              <a:rPr kumimoji="0" lang="en-US" altLang="en-US" b="1" i="0" u="none" strike="noStrike" cap="none" normalizeH="0" baseline="0" dirty="0">
                <a:ln>
                  <a:noFill/>
                </a:ln>
                <a:solidFill>
                  <a:srgbClr val="C00000"/>
                </a:solidFill>
                <a:effectLst/>
              </a:rPr>
              <a:t> = new </a:t>
            </a:r>
            <a:r>
              <a:rPr kumimoji="0" lang="en-US" altLang="en-US" b="1" i="0" u="none" strike="noStrike" cap="none" normalizeH="0" baseline="0" dirty="0" err="1">
                <a:ln>
                  <a:noFill/>
                </a:ln>
                <a:solidFill>
                  <a:srgbClr val="C00000"/>
                </a:solidFill>
                <a:effectLst/>
              </a:rPr>
              <a:t>OuterClass.StaticNestedClass</a:t>
            </a:r>
            <a:r>
              <a:rPr kumimoji="0" lang="en-US" altLang="en-US" b="1" i="0" u="none" strike="noStrike" cap="none" normalizeH="0" baseline="0" dirty="0">
                <a:ln>
                  <a:noFill/>
                </a:ln>
                <a:solidFill>
                  <a:srgbClr val="C00000"/>
                </a:solidFill>
                <a:effectLst/>
              </a:rPr>
              <a:t>(); </a:t>
            </a:r>
            <a:endParaRPr kumimoji="0" lang="en-US" altLang="en-US" sz="5400" b="1" i="0" u="none" strike="noStrike" cap="none" normalizeH="0" baseline="0" dirty="0">
              <a:ln>
                <a:noFill/>
              </a:ln>
              <a:solidFill>
                <a:srgbClr val="C00000"/>
              </a:solidFill>
              <a:effectLst/>
            </a:endParaRPr>
          </a:p>
        </p:txBody>
      </p:sp>
    </p:spTree>
    <p:extLst>
      <p:ext uri="{BB962C8B-B14F-4D97-AF65-F5344CB8AC3E}">
        <p14:creationId xmlns:p14="http://schemas.microsoft.com/office/powerpoint/2010/main" val="1098843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252979" y="647305"/>
            <a:ext cx="950773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public</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class</a:t>
            </a:r>
            <a:r>
              <a:rPr kumimoji="0" lang="en-US" altLang="en-US" sz="32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latin typeface="Arial Unicode MS" panose="020B0604020202020204" pitchFamily="34" charset="-128"/>
              </a:rPr>
              <a:t>Enclosing</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private</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static</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x = 1;</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public</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static</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class</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StaticNested</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private</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void</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run()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 method implementation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public</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void</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test()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Enclosing.StaticNested</a:t>
            </a:r>
            <a:r>
              <a:rPr kumimoji="0" lang="en-US" altLang="en-US" sz="2400" b="0" i="0" u="none" strike="noStrike" cap="none" normalizeH="0" baseline="0" dirty="0">
                <a:ln>
                  <a:noFill/>
                </a:ln>
                <a:solidFill>
                  <a:schemeClr val="tx1"/>
                </a:solidFill>
                <a:effectLst/>
                <a:latin typeface="Arial Unicode MS" panose="020B0604020202020204" pitchFamily="34" charset="-128"/>
              </a:rPr>
              <a:t> nested = new</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Enclosing.StaticNested</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nested.run</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427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Non-Static Nested Classes (Inner Class)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They are also called inner classes</a:t>
            </a:r>
          </a:p>
          <a:p>
            <a:r>
              <a:rPr lang="en-GB" dirty="0"/>
              <a:t>They can have all types of access modifiers in their declaration</a:t>
            </a:r>
          </a:p>
          <a:p>
            <a:r>
              <a:rPr lang="en-GB" dirty="0"/>
              <a:t>Just like instance variables and methods, inner classes are associated with an instance of the enclosing class</a:t>
            </a:r>
          </a:p>
          <a:p>
            <a:r>
              <a:rPr lang="en-GB" dirty="0"/>
              <a:t>They have access to all members of the enclosing class, regardless of whether they are static or non-static</a:t>
            </a:r>
          </a:p>
          <a:p>
            <a:r>
              <a:rPr lang="en-GB" dirty="0"/>
              <a:t>They can only define non-static members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548" y="4332975"/>
            <a:ext cx="3934252" cy="2321043"/>
          </a:xfrm>
          <a:prstGeom prst="rect">
            <a:avLst/>
          </a:prstGeom>
        </p:spPr>
      </p:pic>
    </p:spTree>
    <p:extLst>
      <p:ext uri="{BB962C8B-B14F-4D97-AF65-F5344CB8AC3E}">
        <p14:creationId xmlns:p14="http://schemas.microsoft.com/office/powerpoint/2010/main" val="3631623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023" y="367645"/>
            <a:ext cx="11095348" cy="5825765"/>
          </a:xfrm>
        </p:spPr>
        <p:txBody>
          <a:bodyPr>
            <a:normAutofit fontScale="47500" lnSpcReduction="20000"/>
          </a:bodyPr>
          <a:lstStyle/>
          <a:p>
            <a:r>
              <a:rPr lang="en-GB" dirty="0"/>
              <a:t>To instantiate an inner class, we must first instantiate its enclosing class. </a:t>
            </a:r>
          </a:p>
          <a:p>
            <a:r>
              <a:rPr lang="en-GB" dirty="0"/>
              <a:t>Let's see how we can do that:</a:t>
            </a:r>
          </a:p>
          <a:p>
            <a:pPr marL="457200" lvl="1" indent="0" eaLnBrk="0" fontAlgn="base" hangingPunct="0">
              <a:lnSpc>
                <a:spcPct val="100000"/>
              </a:lnSpc>
              <a:spcBef>
                <a:spcPct val="0"/>
              </a:spcBef>
              <a:spcAft>
                <a:spcPct val="0"/>
              </a:spcAft>
              <a:buNone/>
            </a:pPr>
            <a:r>
              <a:rPr lang="en-US" altLang="en-US" sz="2800" b="1" dirty="0">
                <a:solidFill>
                  <a:srgbClr val="C00000"/>
                </a:solidFill>
              </a:rPr>
              <a:t>Outer </a:t>
            </a:r>
            <a:r>
              <a:rPr lang="en-US" altLang="en-US" sz="2800" b="1" dirty="0" err="1">
                <a:solidFill>
                  <a:srgbClr val="C00000"/>
                </a:solidFill>
              </a:rPr>
              <a:t>outer</a:t>
            </a:r>
            <a:r>
              <a:rPr lang="en-US" altLang="en-US" sz="2800" b="1" dirty="0">
                <a:solidFill>
                  <a:srgbClr val="C00000"/>
                </a:solidFill>
              </a:rPr>
              <a:t> = new</a:t>
            </a:r>
            <a:r>
              <a:rPr lang="en-US" altLang="en-US" sz="3600" b="1" dirty="0">
                <a:solidFill>
                  <a:srgbClr val="C00000"/>
                </a:solidFill>
              </a:rPr>
              <a:t> </a:t>
            </a:r>
            <a:r>
              <a:rPr lang="en-US" altLang="en-US" sz="2800" b="1" dirty="0">
                <a:solidFill>
                  <a:srgbClr val="C00000"/>
                </a:solidFill>
              </a:rPr>
              <a:t>Outer();</a:t>
            </a:r>
            <a:endParaRPr lang="en-US" altLang="en-US" sz="3600" b="1" dirty="0">
              <a:solidFill>
                <a:srgbClr val="C00000"/>
              </a:solidFill>
            </a:endParaRPr>
          </a:p>
          <a:p>
            <a:pPr marL="457200" lvl="1" indent="0" eaLnBrk="0" fontAlgn="base" hangingPunct="0">
              <a:lnSpc>
                <a:spcPct val="100000"/>
              </a:lnSpc>
              <a:spcBef>
                <a:spcPct val="0"/>
              </a:spcBef>
              <a:spcAft>
                <a:spcPct val="0"/>
              </a:spcAft>
              <a:buNone/>
            </a:pPr>
            <a:r>
              <a:rPr lang="en-US" altLang="en-US" sz="2800" b="1" dirty="0" err="1">
                <a:solidFill>
                  <a:srgbClr val="C00000"/>
                </a:solidFill>
              </a:rPr>
              <a:t>Outer.Inner</a:t>
            </a:r>
            <a:r>
              <a:rPr lang="en-US" altLang="en-US" sz="2800" b="1" dirty="0">
                <a:solidFill>
                  <a:srgbClr val="C00000"/>
                </a:solidFill>
              </a:rPr>
              <a:t> inner = </a:t>
            </a:r>
            <a:r>
              <a:rPr lang="en-US" altLang="en-US" sz="2800" b="1" dirty="0" err="1">
                <a:solidFill>
                  <a:srgbClr val="C00000"/>
                </a:solidFill>
              </a:rPr>
              <a:t>outer.new</a:t>
            </a:r>
            <a:r>
              <a:rPr lang="en-US" altLang="en-US" sz="3600" b="1" dirty="0">
                <a:solidFill>
                  <a:srgbClr val="C00000"/>
                </a:solidFill>
              </a:rPr>
              <a:t> </a:t>
            </a:r>
            <a:r>
              <a:rPr lang="en-US" altLang="en-US" sz="2800" b="1" dirty="0">
                <a:solidFill>
                  <a:srgbClr val="C00000"/>
                </a:solidFill>
              </a:rPr>
              <a:t>Inner();</a:t>
            </a:r>
          </a:p>
          <a:p>
            <a:pPr marL="457200" lvl="1" indent="0" eaLnBrk="0" fontAlgn="base" hangingPunct="0">
              <a:lnSpc>
                <a:spcPct val="100000"/>
              </a:lnSpc>
              <a:spcBef>
                <a:spcPct val="0"/>
              </a:spcBef>
              <a:spcAft>
                <a:spcPct val="0"/>
              </a:spcAft>
              <a:buNone/>
            </a:pPr>
            <a:endParaRPr lang="en-US" altLang="en-US" sz="2800" b="1" dirty="0">
              <a:solidFill>
                <a:srgbClr val="C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public</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class</a:t>
            </a:r>
            <a:r>
              <a:rPr kumimoji="0" lang="en-US" altLang="en-US" sz="6600" b="0" i="0" u="none" strike="noStrike" cap="none" normalizeH="0" baseline="0" dirty="0">
                <a:ln>
                  <a:noFill/>
                </a:ln>
                <a:solidFill>
                  <a:schemeClr val="tx1"/>
                </a:solidFill>
                <a:effectLst/>
              </a:rPr>
              <a:t> </a:t>
            </a:r>
            <a:r>
              <a:rPr kumimoji="0" lang="en-US" altLang="en-US" sz="5400" b="1" i="0" u="none" strike="noStrike" cap="none" normalizeH="0" baseline="0" dirty="0">
                <a:ln>
                  <a:noFill/>
                </a:ln>
                <a:solidFill>
                  <a:schemeClr val="tx1"/>
                </a:solidFill>
                <a:effectLst/>
                <a:latin typeface="Arial Unicode MS" panose="020B0604020202020204" pitchFamily="34" charset="-128"/>
              </a:rPr>
              <a:t>Enclosing</a:t>
            </a:r>
            <a:r>
              <a:rPr kumimoji="0" lang="en-US" altLang="en-US" sz="5400" b="0" i="0" u="none" strike="noStrike" cap="none" normalizeH="0" baseline="0" dirty="0">
                <a:ln>
                  <a:noFill/>
                </a:ln>
                <a:solidFill>
                  <a:schemeClr val="tx1"/>
                </a:solidFill>
                <a:effectLst/>
                <a:latin typeface="Arial Unicode MS" panose="020B0604020202020204" pitchFamily="34" charset="-128"/>
              </a:rPr>
              <a:t> {</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private</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int</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x = 1;</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public</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class</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StaticNested</a:t>
            </a:r>
            <a:r>
              <a:rPr kumimoji="0" lang="en-US" altLang="en-US" sz="5400" b="0" i="0" u="none" strike="noStrike" cap="none" normalizeH="0" baseline="0" dirty="0">
                <a:ln>
                  <a:noFill/>
                </a:ln>
                <a:solidFill>
                  <a:schemeClr val="tx1"/>
                </a:solidFill>
                <a:effectLst/>
                <a:latin typeface="Arial Unicode MS" panose="020B0604020202020204" pitchFamily="34" charset="-128"/>
              </a:rPr>
              <a:t> {</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private</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void</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run() {</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 method implementation</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public</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void</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a:ln>
                  <a:noFill/>
                </a:ln>
                <a:solidFill>
                  <a:schemeClr val="tx1"/>
                </a:solidFill>
                <a:effectLst/>
                <a:latin typeface="Arial Unicode MS" panose="020B0604020202020204" pitchFamily="34" charset="-128"/>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Enclosing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en</a:t>
            </a:r>
            <a:r>
              <a:rPr kumimoji="0" lang="en-US" altLang="en-US" sz="5400" b="0" i="0" u="none" strike="noStrike" cap="none" normalizeH="0" baseline="0" dirty="0">
                <a:ln>
                  <a:noFill/>
                </a:ln>
                <a:solidFill>
                  <a:schemeClr val="tx1"/>
                </a:solidFill>
                <a:effectLst/>
                <a:latin typeface="Arial Unicode MS" panose="020B0604020202020204" pitchFamily="34" charset="-128"/>
              </a:rPr>
              <a:t> = new Enclosing();</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Enclosing.StaticNested</a:t>
            </a:r>
            <a:r>
              <a:rPr kumimoji="0" lang="en-US" altLang="en-US" sz="5400" b="0" i="0" u="none" strike="noStrike" cap="none" normalizeH="0" baseline="0" dirty="0">
                <a:ln>
                  <a:noFill/>
                </a:ln>
                <a:solidFill>
                  <a:schemeClr val="tx1"/>
                </a:solidFill>
                <a:effectLst/>
                <a:latin typeface="Arial Unicode MS" panose="020B0604020202020204" pitchFamily="34" charset="-128"/>
              </a:rPr>
              <a:t> nested =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en.new</a:t>
            </a:r>
            <a:r>
              <a:rPr kumimoji="0" lang="en-US" altLang="en-US" sz="6600" b="0" i="0" u="none" strike="noStrike" cap="none" normalizeH="0" baseline="0" dirty="0">
                <a:ln>
                  <a:noFill/>
                </a:ln>
                <a:solidFill>
                  <a:schemeClr val="tx1"/>
                </a:solidFill>
                <a:effectLst/>
              </a:rPr>
              <a:t>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StaticNested</a:t>
            </a:r>
            <a:r>
              <a:rPr kumimoji="0" lang="en-US" altLang="en-US" sz="5400" b="0" i="0" u="none" strike="noStrike" cap="none" normalizeH="0" baseline="0" dirty="0">
                <a:ln>
                  <a:noFill/>
                </a:ln>
                <a:solidFill>
                  <a:schemeClr val="tx1"/>
                </a:solidFill>
                <a:effectLst/>
                <a:latin typeface="Arial Unicode MS" panose="020B0604020202020204" pitchFamily="34" charset="-128"/>
              </a:rPr>
              <a:t>();</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a:t>
            </a:r>
            <a:r>
              <a:rPr kumimoji="0" lang="en-US" altLang="en-US" sz="5400" b="0" i="0" u="none" strike="noStrike" cap="none" normalizeH="0" baseline="0" dirty="0" err="1">
                <a:ln>
                  <a:noFill/>
                </a:ln>
                <a:solidFill>
                  <a:schemeClr val="tx1"/>
                </a:solidFill>
                <a:effectLst/>
                <a:latin typeface="Arial Unicode MS" panose="020B0604020202020204" pitchFamily="34" charset="-128"/>
              </a:rPr>
              <a:t>nested.run</a:t>
            </a:r>
            <a:r>
              <a:rPr kumimoji="0" lang="en-US" altLang="en-US" sz="5400" b="0" i="0" u="none" strike="noStrike" cap="none" normalizeH="0" baseline="0" dirty="0">
                <a:ln>
                  <a:noFill/>
                </a:ln>
                <a:solidFill>
                  <a:schemeClr val="tx1"/>
                </a:solidFill>
                <a:effectLst/>
                <a:latin typeface="Arial Unicode MS" panose="020B0604020202020204" pitchFamily="34" charset="-128"/>
              </a:rPr>
              <a:t>();</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    }</a:t>
            </a:r>
            <a:endParaRPr kumimoji="0" lang="en-US" altLang="en-US" sz="6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Unicode MS" panose="020B0604020202020204" pitchFamily="34" charset="-128"/>
              </a:rPr>
              <a:t>}</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endParaRPr lang="en-US" altLang="en-US" sz="5400" b="1" dirty="0">
              <a:solidFill>
                <a:srgbClr val="C00000"/>
              </a:solidFill>
            </a:endParaRPr>
          </a:p>
          <a:p>
            <a:endParaRPr lang="en-US" dirty="0"/>
          </a:p>
        </p:txBody>
      </p:sp>
    </p:spTree>
    <p:extLst>
      <p:ext uri="{BB962C8B-B14F-4D97-AF65-F5344CB8AC3E}">
        <p14:creationId xmlns:p14="http://schemas.microsoft.com/office/powerpoint/2010/main" val="2759755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Local Classes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Local classes are a special type of inner classes – in which </a:t>
            </a:r>
            <a:r>
              <a:rPr lang="en-GB" b="1" dirty="0"/>
              <a:t>the class is defined inside a method</a:t>
            </a:r>
            <a:r>
              <a:rPr lang="en-GB" dirty="0"/>
              <a:t> or scope block. They cannot have access modifiers in their declaration</a:t>
            </a:r>
          </a:p>
          <a:p>
            <a:r>
              <a:rPr lang="en-GB" dirty="0"/>
              <a:t>They have access to both static and non-static members in the enclosing context</a:t>
            </a:r>
          </a:p>
          <a:p>
            <a:r>
              <a:rPr lang="en-GB" dirty="0"/>
              <a:t>They can only define instance members</a:t>
            </a:r>
          </a:p>
          <a:p>
            <a:endParaRPr lang="en-US" dirty="0"/>
          </a:p>
        </p:txBody>
      </p:sp>
    </p:spTree>
    <p:extLst>
      <p:ext uri="{BB962C8B-B14F-4D97-AF65-F5344CB8AC3E}">
        <p14:creationId xmlns:p14="http://schemas.microsoft.com/office/powerpoint/2010/main" val="3556491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80734" y="161679"/>
            <a:ext cx="833542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public class </a:t>
            </a:r>
            <a:r>
              <a:rPr kumimoji="0" lang="en-US" altLang="en-US" b="1" i="0" u="none" strike="noStrike" cap="none" normalizeH="0" baseline="0" dirty="0" err="1">
                <a:ln>
                  <a:noFill/>
                </a:ln>
                <a:solidFill>
                  <a:schemeClr val="tx1"/>
                </a:solidFill>
                <a:effectLst/>
              </a:rPr>
              <a:t>NewEnclosing</a:t>
            </a:r>
            <a:r>
              <a:rPr kumimoji="0" lang="en-US" altLang="en-US"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void run()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class </a:t>
            </a:r>
            <a:r>
              <a:rPr kumimoji="0" lang="en-US" altLang="en-US" b="1" i="0" u="none" strike="noStrike" cap="none" normalizeH="0" baseline="0" dirty="0">
                <a:ln>
                  <a:noFill/>
                </a:ln>
                <a:solidFill>
                  <a:schemeClr val="tx1"/>
                </a:solidFill>
                <a:effectLst/>
              </a:rPr>
              <a:t>Local</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void run()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 method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Local </a:t>
            </a:r>
            <a:r>
              <a:rPr kumimoji="0" lang="en-US" altLang="en-US" b="0" i="0" u="none" strike="noStrike" cap="none" normalizeH="0" baseline="0" dirty="0" err="1">
                <a:ln>
                  <a:noFill/>
                </a:ln>
                <a:solidFill>
                  <a:schemeClr val="tx1"/>
                </a:solidFill>
                <a:effectLst/>
              </a:rPr>
              <a:t>local</a:t>
            </a:r>
            <a:r>
              <a:rPr kumimoji="0" lang="en-US" altLang="en-US" b="0" i="0" u="none" strike="noStrike" cap="none" normalizeH="0" baseline="0" dirty="0">
                <a:ln>
                  <a:noFill/>
                </a:ln>
                <a:solidFill>
                  <a:schemeClr val="tx1"/>
                </a:solidFill>
                <a:effectLst/>
              </a:rPr>
              <a:t> = new 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local.run</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public void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NewEnclosing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newEnclosing</a:t>
            </a:r>
            <a:r>
              <a:rPr kumimoji="0" lang="en-US" altLang="en-US" b="0" i="0" u="none" strike="noStrike" cap="none" normalizeH="0" baseline="0" dirty="0">
                <a:ln>
                  <a:noFill/>
                </a:ln>
                <a:solidFill>
                  <a:schemeClr val="tx1"/>
                </a:solidFill>
                <a:effectLst/>
              </a:rPr>
              <a:t> = new </a:t>
            </a:r>
            <a:r>
              <a:rPr kumimoji="0" lang="en-US" altLang="en-US" b="0" i="0" u="none" strike="noStrike" cap="none" normalizeH="0" baseline="0" dirty="0" err="1">
                <a:ln>
                  <a:noFill/>
                </a:ln>
                <a:solidFill>
                  <a:schemeClr val="tx1"/>
                </a:solidFill>
                <a:effectLst/>
              </a:rPr>
              <a:t>NewEnclosing</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newEnclosing.run</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2792939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Anonymous Classes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r>
              <a:rPr lang="en-GB" dirty="0"/>
              <a:t>Anonymous classes can be used to define an implementation of an interface or an abstract class without having to create a reusable implementation.</a:t>
            </a:r>
          </a:p>
          <a:p>
            <a:r>
              <a:rPr lang="en-GB" dirty="0"/>
              <a:t>They cannot have access modifiers in their declaration</a:t>
            </a:r>
          </a:p>
          <a:p>
            <a:r>
              <a:rPr lang="en-GB" dirty="0"/>
              <a:t>They have access to both static and non-static members in the enclosing context</a:t>
            </a:r>
          </a:p>
          <a:p>
            <a:r>
              <a:rPr lang="en-GB" dirty="0"/>
              <a:t>They can only define instance members</a:t>
            </a:r>
          </a:p>
          <a:p>
            <a:r>
              <a:rPr lang="en-GB" dirty="0"/>
              <a:t>They're the only type of nested classes that cannot define constructors or extend/implement other classes or interfaces</a:t>
            </a:r>
          </a:p>
          <a:p>
            <a:endParaRPr lang="en-US" dirty="0"/>
          </a:p>
        </p:txBody>
      </p:sp>
    </p:spTree>
    <p:extLst>
      <p:ext uri="{BB962C8B-B14F-4D97-AF65-F5344CB8AC3E}">
        <p14:creationId xmlns:p14="http://schemas.microsoft.com/office/powerpoint/2010/main" val="38261268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81929" y="152860"/>
            <a:ext cx="911903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C00000"/>
                </a:solidFill>
                <a:effectLst/>
              </a:rPr>
              <a:t>// </a:t>
            </a:r>
            <a:r>
              <a:rPr lang="en-GB" sz="2400" dirty="0">
                <a:solidFill>
                  <a:srgbClr val="C00000"/>
                </a:solidFill>
              </a:rPr>
              <a:t>To define an anonymous class, let's first define a simple abstract class</a:t>
            </a:r>
            <a:endParaRPr kumimoji="0" lang="en-US" altLang="en-US" sz="24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abstract</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class</a:t>
            </a:r>
            <a:r>
              <a:rPr kumimoji="0" lang="en-US" altLang="en-US" sz="3200" b="0" i="0" u="none" strike="noStrike" cap="none" normalizeH="0" baseline="0" dirty="0">
                <a:ln>
                  <a:noFill/>
                </a:ln>
                <a:solidFill>
                  <a:schemeClr val="tx1"/>
                </a:solidFill>
                <a:effectLst/>
              </a:rPr>
              <a:t> </a:t>
            </a:r>
            <a:r>
              <a:rPr kumimoji="0" lang="en-US" altLang="en-US" sz="2400" b="1" i="0" u="none" strike="noStrike" cap="none" normalizeH="0" baseline="0" dirty="0" err="1">
                <a:ln>
                  <a:noFill/>
                </a:ln>
                <a:solidFill>
                  <a:schemeClr val="tx1"/>
                </a:solidFill>
                <a:effectLst/>
              </a:rPr>
              <a:t>SimpleAbstractClass</a:t>
            </a:r>
            <a:r>
              <a:rPr kumimoji="0" lang="en-US" altLang="en-US" sz="24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abstract</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void</a:t>
            </a:r>
            <a:r>
              <a:rPr kumimoji="0" lang="en-US" altLang="en-US" sz="3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run();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t>
            </a:r>
          </a:p>
          <a:p>
            <a:pPr marL="0" lvl="0" indent="0" eaLnBrk="0" fontAlgn="base" hangingPunct="0">
              <a:lnSpc>
                <a:spcPct val="100000"/>
              </a:lnSpc>
              <a:spcBef>
                <a:spcPct val="0"/>
              </a:spcBef>
              <a:spcAft>
                <a:spcPct val="0"/>
              </a:spcAft>
              <a:buNone/>
            </a:pPr>
            <a:r>
              <a:rPr lang="en-US" altLang="en-US" sz="2400" dirty="0">
                <a:solidFill>
                  <a:srgbClr val="C00000"/>
                </a:solidFill>
              </a:rPr>
              <a:t>// </a:t>
            </a:r>
            <a:r>
              <a:rPr lang="en-GB" sz="2400" dirty="0">
                <a:solidFill>
                  <a:srgbClr val="C00000"/>
                </a:solidFill>
              </a:rPr>
              <a:t>how we can define an anonymous class</a:t>
            </a:r>
            <a:endParaRPr lang="en-US" altLang="en-US" sz="2400" dirty="0">
              <a:solidFill>
                <a:srgbClr val="C00000"/>
              </a:solidFill>
            </a:endParaRPr>
          </a:p>
          <a:p>
            <a:pPr marL="0" lvl="0" indent="0" eaLnBrk="0" fontAlgn="base" hangingPunct="0">
              <a:lnSpc>
                <a:spcPct val="100000"/>
              </a:lnSpc>
              <a:spcBef>
                <a:spcPct val="0"/>
              </a:spcBef>
              <a:spcAft>
                <a:spcPct val="0"/>
              </a:spcAft>
              <a:buNone/>
            </a:pPr>
            <a:r>
              <a:rPr lang="en-US" altLang="en-US" sz="2400" dirty="0"/>
              <a:t>public</a:t>
            </a:r>
            <a:r>
              <a:rPr lang="en-US" altLang="en-US" sz="3200" dirty="0"/>
              <a:t> </a:t>
            </a:r>
            <a:r>
              <a:rPr lang="en-US" altLang="en-US" sz="2400" dirty="0"/>
              <a:t>class</a:t>
            </a:r>
            <a:r>
              <a:rPr lang="en-US" altLang="en-US" sz="3200" dirty="0"/>
              <a:t> </a:t>
            </a:r>
            <a:r>
              <a:rPr lang="en-US" altLang="en-US" sz="2400" dirty="0" err="1"/>
              <a:t>AnonymousInnerTest</a:t>
            </a: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     public</a:t>
            </a:r>
            <a:r>
              <a:rPr lang="en-US" altLang="en-US" sz="3200" dirty="0"/>
              <a:t> </a:t>
            </a:r>
            <a:r>
              <a:rPr lang="en-US" altLang="en-US" sz="2400" dirty="0"/>
              <a:t>void</a:t>
            </a:r>
            <a:r>
              <a:rPr lang="en-US" altLang="en-US" sz="3200" dirty="0"/>
              <a:t> </a:t>
            </a:r>
            <a:r>
              <a:rPr lang="en-US" altLang="en-US" sz="2400" dirty="0" err="1"/>
              <a:t>whenRunAnonymousClass_thenCorrect</a:t>
            </a: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        </a:t>
            </a:r>
            <a:r>
              <a:rPr lang="en-US" altLang="en-US" sz="2400" dirty="0" err="1"/>
              <a:t>SimpleAbstractClass</a:t>
            </a:r>
            <a:r>
              <a:rPr lang="en-US" altLang="en-US" sz="2400" dirty="0"/>
              <a:t> </a:t>
            </a:r>
            <a:r>
              <a:rPr lang="en-US" altLang="en-US" sz="2400" dirty="0" err="1"/>
              <a:t>sbc</a:t>
            </a:r>
            <a:r>
              <a:rPr lang="en-US" altLang="en-US" sz="2400" dirty="0"/>
              <a:t> = new</a:t>
            </a:r>
            <a:r>
              <a:rPr lang="en-US" altLang="en-US" sz="3200" dirty="0"/>
              <a:t> </a:t>
            </a:r>
            <a:r>
              <a:rPr lang="en-US" altLang="en-US" sz="2400" dirty="0" err="1"/>
              <a:t>SimpleAbstractClass</a:t>
            </a: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            void</a:t>
            </a:r>
            <a:r>
              <a:rPr lang="en-US" altLang="en-US" sz="3200" dirty="0"/>
              <a:t> </a:t>
            </a:r>
            <a:r>
              <a:rPr lang="en-US" altLang="en-US" sz="2400" dirty="0"/>
              <a:t>run() {</a:t>
            </a:r>
            <a:endParaRPr lang="en-US" altLang="en-US" sz="3200" dirty="0"/>
          </a:p>
          <a:p>
            <a:pPr marL="0" lvl="0" indent="0" eaLnBrk="0" fontAlgn="base" hangingPunct="0">
              <a:lnSpc>
                <a:spcPct val="100000"/>
              </a:lnSpc>
              <a:spcBef>
                <a:spcPct val="0"/>
              </a:spcBef>
              <a:spcAft>
                <a:spcPct val="0"/>
              </a:spcAft>
              <a:buNone/>
            </a:pPr>
            <a:r>
              <a:rPr lang="en-US" altLang="en-US" sz="2400" dirty="0"/>
              <a:t>                // method implementation</a:t>
            </a:r>
            <a:endParaRPr lang="en-US" altLang="en-US" sz="3200" dirty="0"/>
          </a:p>
          <a:p>
            <a:pPr marL="0" lvl="0" indent="0" eaLnBrk="0" fontAlgn="base" hangingPunct="0">
              <a:lnSpc>
                <a:spcPct val="100000"/>
              </a:lnSpc>
              <a:spcBef>
                <a:spcPct val="0"/>
              </a:spcBef>
              <a:spcAft>
                <a:spcPct val="0"/>
              </a:spcAft>
              <a:buNone/>
            </a:pP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        </a:t>
            </a:r>
            <a:r>
              <a:rPr lang="en-US" altLang="en-US" sz="2400" dirty="0" err="1"/>
              <a:t>sbc.run</a:t>
            </a:r>
            <a:r>
              <a:rPr lang="en-US" altLang="en-US" sz="2400" dirty="0"/>
              <a:t>();</a:t>
            </a:r>
            <a:endParaRPr lang="en-US" altLang="en-US" sz="3200" dirty="0"/>
          </a:p>
          <a:p>
            <a:pPr marL="0" lvl="0" indent="0" eaLnBrk="0" fontAlgn="base" hangingPunct="0">
              <a:lnSpc>
                <a:spcPct val="100000"/>
              </a:lnSpc>
              <a:spcBef>
                <a:spcPct val="0"/>
              </a:spcBef>
              <a:spcAft>
                <a:spcPct val="0"/>
              </a:spcAft>
              <a:buNone/>
            </a:pPr>
            <a:r>
              <a:rPr lang="en-US" altLang="en-US" sz="2400" dirty="0"/>
              <a:t>    }</a:t>
            </a:r>
            <a:endParaRPr lang="en-US" altLang="en-US" sz="3200" dirty="0"/>
          </a:p>
          <a:p>
            <a:pPr marL="0" lvl="0" indent="0" eaLnBrk="0" fontAlgn="base" hangingPunct="0">
              <a:lnSpc>
                <a:spcPct val="100000"/>
              </a:lnSpc>
              <a:spcBef>
                <a:spcPct val="0"/>
              </a:spcBef>
              <a:spcAft>
                <a:spcPct val="0"/>
              </a:spcAft>
              <a:buNone/>
            </a:pPr>
            <a:r>
              <a:rPr lang="en-US" altLang="en-US" sz="2400" dirty="0"/>
              <a:t>}</a:t>
            </a:r>
            <a:endParaRPr lang="en-US" altLang="en-US" sz="4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71022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64" y="280718"/>
            <a:ext cx="10515600" cy="872832"/>
          </a:xfrm>
        </p:spPr>
        <p:txBody>
          <a:bodyPr/>
          <a:lstStyle/>
          <a:p>
            <a:r>
              <a:rPr lang="en-US" b="1" dirty="0">
                <a:effectLst>
                  <a:outerShdw blurRad="38100" dist="38100" dir="2700000" algn="tl">
                    <a:srgbClr val="000000">
                      <a:alpha val="43137"/>
                    </a:srgbClr>
                  </a:outerShdw>
                </a:effectLst>
                <a:latin typeface="+mn-lt"/>
              </a:rPr>
              <a:t>Recursion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10064" y="1153550"/>
            <a:ext cx="10515600" cy="5620042"/>
          </a:xfrm>
        </p:spPr>
        <p:txBody>
          <a:bodyPr>
            <a:normAutofit fontScale="92500"/>
          </a:bodyPr>
          <a:lstStyle/>
          <a:p>
            <a:r>
              <a:rPr lang="en-GB" dirty="0"/>
              <a:t>Recursion in java is a process in which a method calls itself continuously. A method in java that </a:t>
            </a:r>
            <a:r>
              <a:rPr lang="en-GB" b="1" i="1" dirty="0">
                <a:solidFill>
                  <a:srgbClr val="C00000"/>
                </a:solidFill>
              </a:rPr>
              <a:t>calls itself </a:t>
            </a:r>
            <a:r>
              <a:rPr lang="en-GB" dirty="0"/>
              <a:t>is called recursive method.</a:t>
            </a:r>
          </a:p>
          <a:p>
            <a:r>
              <a:rPr lang="en-GB" dirty="0"/>
              <a:t>There are two main requirements of a recursive function:</a:t>
            </a:r>
          </a:p>
          <a:p>
            <a:pPr lvl="1"/>
            <a:r>
              <a:rPr lang="en-GB" b="1" dirty="0"/>
              <a:t>A Stop Condition</a:t>
            </a:r>
            <a:r>
              <a:rPr lang="en-GB" dirty="0"/>
              <a:t> – the function returns a value when a certain condition is satisfied, without a further recursive call</a:t>
            </a:r>
          </a:p>
          <a:p>
            <a:pPr lvl="1"/>
            <a:r>
              <a:rPr lang="en-GB" b="1" dirty="0"/>
              <a:t>The Recursive Call</a:t>
            </a:r>
            <a:r>
              <a:rPr lang="en-GB" dirty="0"/>
              <a:t> – the function calls itself with an</a:t>
            </a:r>
            <a:r>
              <a:rPr lang="en-GB" i="1" dirty="0"/>
              <a:t> input</a:t>
            </a:r>
            <a:r>
              <a:rPr lang="en-GB" dirty="0"/>
              <a:t> which is a step closer to the stop condition</a:t>
            </a:r>
          </a:p>
          <a:p>
            <a:r>
              <a:rPr lang="en-GB" dirty="0"/>
              <a:t>Each recursive call will add a new frame to the stack memory of the JVM. So, </a:t>
            </a:r>
            <a:r>
              <a:rPr lang="en-GB" b="1" dirty="0"/>
              <a:t>if we don't pay attention to how deep our recursive call can dive, an out of memory exception may occur. </a:t>
            </a:r>
            <a:endParaRPr lang="en-GB" dirty="0"/>
          </a:p>
          <a:p>
            <a:r>
              <a:rPr lang="en-US" b="1" dirty="0"/>
              <a:t>Syntax:</a:t>
            </a:r>
          </a:p>
          <a:p>
            <a:pPr marL="1371600" lvl="3" indent="0" eaLnBrk="0" fontAlgn="base" hangingPunct="0">
              <a:lnSpc>
                <a:spcPct val="100000"/>
              </a:lnSpc>
              <a:spcBef>
                <a:spcPct val="0"/>
              </a:spcBef>
              <a:spcAft>
                <a:spcPct val="0"/>
              </a:spcAft>
              <a:buNone/>
            </a:pPr>
            <a:r>
              <a:rPr lang="en-US" altLang="en-US" sz="2200" dirty="0" err="1">
                <a:latin typeface="Arial" panose="020B0604020202020204" pitchFamily="34" charset="0"/>
              </a:rPr>
              <a:t>returntype</a:t>
            </a:r>
            <a:r>
              <a:rPr lang="en-US" altLang="en-US" sz="2200" dirty="0">
                <a:latin typeface="Arial" panose="020B0604020202020204" pitchFamily="34" charset="0"/>
              </a:rPr>
              <a:t> </a:t>
            </a:r>
            <a:r>
              <a:rPr lang="en-US" altLang="en-US" sz="2200" b="1" dirty="0" err="1">
                <a:latin typeface="Arial" panose="020B0604020202020204" pitchFamily="34" charset="0"/>
              </a:rPr>
              <a:t>methodname</a:t>
            </a:r>
            <a:r>
              <a:rPr lang="en-US" altLang="en-US" sz="2200" dirty="0">
                <a:latin typeface="Arial" panose="020B0604020202020204" pitchFamily="34" charset="0"/>
              </a:rPr>
              <a:t>(){  </a:t>
            </a:r>
          </a:p>
          <a:p>
            <a:pPr marL="1371600" lvl="3" indent="0" eaLnBrk="0" fontAlgn="base" hangingPunct="0">
              <a:lnSpc>
                <a:spcPct val="100000"/>
              </a:lnSpc>
              <a:spcBef>
                <a:spcPct val="0"/>
              </a:spcBef>
              <a:spcAft>
                <a:spcPct val="0"/>
              </a:spcAft>
              <a:buNone/>
            </a:pPr>
            <a:r>
              <a:rPr lang="en-US" altLang="en-US" sz="2200" dirty="0">
                <a:latin typeface="Arial" panose="020B0604020202020204" pitchFamily="34" charset="0"/>
              </a:rPr>
              <a:t>	</a:t>
            </a:r>
            <a:r>
              <a:rPr lang="en-US" altLang="en-US" sz="2200" dirty="0">
                <a:solidFill>
                  <a:srgbClr val="C00000"/>
                </a:solidFill>
                <a:latin typeface="Arial" panose="020B0604020202020204" pitchFamily="34" charset="0"/>
              </a:rPr>
              <a:t>//code to be executed </a:t>
            </a:r>
            <a:r>
              <a:rPr lang="en-US" altLang="en-US" sz="2200" dirty="0">
                <a:latin typeface="Arial" panose="020B0604020202020204" pitchFamily="34" charset="0"/>
              </a:rPr>
              <a:t> </a:t>
            </a:r>
          </a:p>
          <a:p>
            <a:pPr marL="1371600" lvl="3" indent="0" eaLnBrk="0" fontAlgn="base" hangingPunct="0">
              <a:lnSpc>
                <a:spcPct val="100000"/>
              </a:lnSpc>
              <a:spcBef>
                <a:spcPct val="0"/>
              </a:spcBef>
              <a:spcAft>
                <a:spcPct val="0"/>
              </a:spcAft>
              <a:buNone/>
            </a:pPr>
            <a:r>
              <a:rPr lang="en-US" altLang="en-US" sz="2200" b="1" dirty="0">
                <a:latin typeface="Arial" panose="020B0604020202020204" pitchFamily="34" charset="0"/>
              </a:rPr>
              <a:t>	</a:t>
            </a:r>
            <a:r>
              <a:rPr lang="en-US" altLang="en-US" sz="2200" b="1" dirty="0" err="1">
                <a:latin typeface="Arial" panose="020B0604020202020204" pitchFamily="34" charset="0"/>
              </a:rPr>
              <a:t>methodname</a:t>
            </a:r>
            <a:r>
              <a:rPr lang="en-US" altLang="en-US" sz="2200" dirty="0">
                <a:latin typeface="Arial" panose="020B0604020202020204" pitchFamily="34" charset="0"/>
              </a:rPr>
              <a:t>();  </a:t>
            </a:r>
            <a:r>
              <a:rPr lang="en-US" altLang="en-US" sz="2200" dirty="0">
                <a:solidFill>
                  <a:srgbClr val="C00000"/>
                </a:solidFill>
                <a:latin typeface="Arial" panose="020B0604020202020204" pitchFamily="34" charset="0"/>
              </a:rPr>
              <a:t>//calling same method</a:t>
            </a:r>
            <a:r>
              <a:rPr lang="en-US" altLang="en-US" sz="2200" dirty="0">
                <a:latin typeface="Arial" panose="020B0604020202020204" pitchFamily="34" charset="0"/>
              </a:rPr>
              <a:t>  </a:t>
            </a:r>
          </a:p>
          <a:p>
            <a:pPr marL="1371600" lvl="3" indent="0" eaLnBrk="0" fontAlgn="base" hangingPunct="0">
              <a:lnSpc>
                <a:spcPct val="100000"/>
              </a:lnSpc>
              <a:spcBef>
                <a:spcPct val="0"/>
              </a:spcBef>
              <a:spcAft>
                <a:spcPct val="0"/>
              </a:spcAft>
              <a:buNone/>
            </a:pPr>
            <a:r>
              <a:rPr lang="en-US" altLang="en-US" sz="2200" dirty="0">
                <a:latin typeface="Arial" panose="020B0604020202020204" pitchFamily="34" charset="0"/>
              </a:rPr>
              <a:t>} </a:t>
            </a:r>
            <a:r>
              <a:rPr lang="en-US" altLang="en-US" dirty="0">
                <a:latin typeface="Arial" panose="020B0604020202020204" pitchFamily="34" charset="0"/>
              </a:rPr>
              <a:t> </a:t>
            </a: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53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Concepts: Classes Vs. Objects (2)</a:t>
            </a:r>
          </a:p>
        </p:txBody>
      </p:sp>
      <p:sp>
        <p:nvSpPr>
          <p:cNvPr id="3" name="Content Placeholder 2"/>
          <p:cNvSpPr>
            <a:spLocks noGrp="1"/>
          </p:cNvSpPr>
          <p:nvPr>
            <p:ph idx="1"/>
          </p:nvPr>
        </p:nvSpPr>
        <p:spPr>
          <a:xfrm>
            <a:off x="1625440" y="1453099"/>
            <a:ext cx="8178800" cy="1183433"/>
          </a:xfrm>
        </p:spPr>
        <p:txBody>
          <a:bodyPr>
            <a:normAutofit fontScale="92500"/>
          </a:bodyPr>
          <a:lstStyle/>
          <a:p>
            <a:r>
              <a:rPr lang="en-US" altLang="en-US" dirty="0"/>
              <a:t>Object: </a:t>
            </a:r>
          </a:p>
          <a:p>
            <a:pPr lvl="1"/>
            <a:r>
              <a:rPr lang="en-US" dirty="0"/>
              <a:t>A specific example or instance of a class.</a:t>
            </a:r>
          </a:p>
          <a:p>
            <a:pPr lvl="1"/>
            <a:r>
              <a:rPr lang="en-US" dirty="0"/>
              <a:t>Objects have all the attributes specified in the class definition</a:t>
            </a:r>
          </a:p>
        </p:txBody>
      </p:sp>
      <p:grpSp>
        <p:nvGrpSpPr>
          <p:cNvPr id="11" name="Group 10"/>
          <p:cNvGrpSpPr/>
          <p:nvPr/>
        </p:nvGrpSpPr>
        <p:grpSpPr>
          <a:xfrm>
            <a:off x="2453513" y="3209085"/>
            <a:ext cx="7502163" cy="2793448"/>
            <a:chOff x="759830" y="2398380"/>
            <a:chExt cx="7502163" cy="2793448"/>
          </a:xfrm>
        </p:grpSpPr>
        <p:pic>
          <p:nvPicPr>
            <p:cNvPr id="4" name="Picture 2" descr="https://scontent.xx.fbcdn.net/hphotos-xat1/v/t1.0-9/10487580_10152140174431836_3264416593318468380_n.jpg?oh=ac18dcdf3256f871fb551d3496bdfa85&amp;oe=55F3D3A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28" t="24851" r="26228" b="30044"/>
            <a:stretch/>
          </p:blipFill>
          <p:spPr bwMode="auto">
            <a:xfrm>
              <a:off x="759830" y="2412643"/>
              <a:ext cx="1966019" cy="13080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scontent.xx.fbcdn.net/hphotos-xfa1/v/t1.0-9/282623_10151227490056836_159711869_n.jpg?oh=c89be2875e72786fa537110c3b9876ac&amp;oe=55EA899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87" t="39742" r="25957" b="23211"/>
            <a:stretch/>
          </p:blipFill>
          <p:spPr bwMode="auto">
            <a:xfrm>
              <a:off x="6103945" y="2412643"/>
              <a:ext cx="2158048" cy="1013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scontent.xx.fbcdn.net/hphotos-xfa1/v/t1.0-9/20766_230326101835_4574764_n.jpg?oh=1c77593835155d02f6e8715480efca19&amp;oe=55ECB6DB"/>
            <p:cNvPicPr>
              <a:picLocks noChangeAspect="1" noChangeArrowheads="1"/>
            </p:cNvPicPr>
            <p:nvPr/>
          </p:nvPicPr>
          <p:blipFill rotWithShape="1">
            <a:blip r:embed="rId4">
              <a:extLst>
                <a:ext uri="{28A0092B-C50C-407E-A947-70E740481C1C}">
                  <a14:useLocalDpi xmlns:a14="http://schemas.microsoft.com/office/drawing/2010/main" val="0"/>
                </a:ext>
              </a:extLst>
            </a:blip>
            <a:srcRect l="31304" t="30711" r="32063" b="11140"/>
            <a:stretch/>
          </p:blipFill>
          <p:spPr bwMode="auto">
            <a:xfrm>
              <a:off x="4348491" y="2398381"/>
              <a:ext cx="1518605" cy="18078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content.xx.fbcdn.net/hphotos-xfa1/v/t1.0-9/1919373_166258216835_3207690_n.jpg?oh=02eabd4fb44b90b6e6527964546cc83a&amp;oe=55F6E655"/>
            <p:cNvPicPr>
              <a:picLocks noChangeAspect="1" noChangeArrowheads="1"/>
            </p:cNvPicPr>
            <p:nvPr/>
          </p:nvPicPr>
          <p:blipFill rotWithShape="1">
            <a:blip r:embed="rId5">
              <a:extLst>
                <a:ext uri="{28A0092B-C50C-407E-A947-70E740481C1C}">
                  <a14:useLocalDpi xmlns:a14="http://schemas.microsoft.com/office/drawing/2010/main" val="0"/>
                </a:ext>
              </a:extLst>
            </a:blip>
            <a:srcRect l="41609" t="18807" r="40556" b="19900"/>
            <a:stretch/>
          </p:blipFill>
          <p:spPr bwMode="auto">
            <a:xfrm>
              <a:off x="2995048" y="2398380"/>
              <a:ext cx="1026109" cy="26447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6948" y="4894373"/>
              <a:ext cx="1751682" cy="297455"/>
            </a:xfrm>
            <a:prstGeom prst="rect">
              <a:avLst/>
            </a:prstGeom>
            <a:noFill/>
            <a:ln w="0">
              <a:noFill/>
            </a:ln>
          </p:spPr>
          <p:txBody>
            <a:bodyPr wrap="square" lIns="0" rtlCol="0">
              <a:noAutofit/>
            </a:bodyPr>
            <a:lstStyle/>
            <a:p>
              <a:r>
                <a:rPr lang="en-US" sz="1200" dirty="0"/>
                <a:t>Images: James Tam</a:t>
              </a:r>
            </a:p>
          </p:txBody>
        </p:sp>
      </p:grpSp>
    </p:spTree>
    <p:extLst>
      <p:ext uri="{BB962C8B-B14F-4D97-AF65-F5344CB8AC3E}">
        <p14:creationId xmlns:p14="http://schemas.microsoft.com/office/powerpoint/2010/main" val="51419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normAutofit/>
          </a:bodyPr>
          <a:lstStyle/>
          <a:p>
            <a:r>
              <a:rPr lang="en-US" sz="3600" b="1" dirty="0">
                <a:latin typeface="+mn-lt"/>
              </a:rPr>
              <a:t>Java Recursion Example: Infinite times</a:t>
            </a:r>
            <a:endParaRPr lang="en-US" sz="3600" dirty="0">
              <a:latin typeface="+mn-lt"/>
            </a:endParaRPr>
          </a:p>
        </p:txBody>
      </p:sp>
      <p:sp>
        <p:nvSpPr>
          <p:cNvPr id="4" name="Rectangle 1"/>
          <p:cNvSpPr>
            <a:spLocks noGrp="1" noChangeArrowheads="1"/>
          </p:cNvSpPr>
          <p:nvPr>
            <p:ph idx="1"/>
          </p:nvPr>
        </p:nvSpPr>
        <p:spPr bwMode="auto">
          <a:xfrm>
            <a:off x="838200" y="1492920"/>
            <a:ext cx="71545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public class </a:t>
            </a:r>
            <a:r>
              <a:rPr kumimoji="0" lang="en-US" altLang="en-US" sz="3200" b="1" i="0" u="none" strike="noStrike" cap="none" normalizeH="0" baseline="0" dirty="0" err="1">
                <a:ln>
                  <a:noFill/>
                </a:ln>
                <a:solidFill>
                  <a:schemeClr val="tx1"/>
                </a:solidFill>
                <a:effectLst/>
                <a:latin typeface="Arial" panose="020B0604020202020204" pitchFamily="34" charset="0"/>
              </a:rPr>
              <a:t>InfiniteTimes</a:t>
            </a:r>
            <a:r>
              <a:rPr kumimoji="0" lang="en-US" altLang="en-US" sz="32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static void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System.out.println</a:t>
            </a:r>
            <a:r>
              <a:rPr kumimoji="0" lang="en-US" altLang="en-US" sz="3200" b="0" i="0" u="none" strike="noStrike" cap="none" normalizeH="0" baseline="0" dirty="0">
                <a:ln>
                  <a:noFill/>
                </a:ln>
                <a:solidFill>
                  <a:schemeClr val="tx1"/>
                </a:solidFill>
                <a:effectLst/>
                <a:latin typeface="Arial" panose="020B0604020202020204" pitchFamily="34" charset="0"/>
              </a:rPr>
              <a:t>("hello");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public static void main(String[] </a:t>
            </a:r>
            <a:r>
              <a:rPr kumimoji="0" lang="en-US" altLang="en-US" sz="3200" b="0" i="0" u="none" strike="noStrike" cap="none" normalizeH="0" baseline="0" dirty="0" err="1">
                <a:ln>
                  <a:noFill/>
                </a:ln>
                <a:solidFill>
                  <a:schemeClr val="tx1"/>
                </a:solidFill>
                <a:effectLst/>
                <a:latin typeface="Arial" panose="020B0604020202020204" pitchFamily="34" charset="0"/>
              </a:rPr>
              <a:t>args</a:t>
            </a:r>
            <a:r>
              <a:rPr kumimoji="0" lang="en-US" altLang="en-US" sz="32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
        <p:nvSpPr>
          <p:cNvPr id="5" name="Rectangle 2"/>
          <p:cNvSpPr>
            <a:spLocks noChangeArrowheads="1"/>
          </p:cNvSpPr>
          <p:nvPr/>
        </p:nvSpPr>
        <p:spPr bwMode="auto">
          <a:xfrm>
            <a:off x="7992723" y="1745590"/>
            <a:ext cx="364353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java.lang.StackOverflowError</a:t>
            </a:r>
            <a:r>
              <a:rPr kumimoji="0" lang="en-US" altLang="en-US" sz="2000" b="0" i="0" u="none" strike="noStrike" cap="none" normalizeH="0" baseline="0" dirty="0">
                <a:ln>
                  <a:noFill/>
                </a:ln>
                <a:solidFill>
                  <a:schemeClr val="tx1"/>
                </a:solidFill>
                <a:effectLst/>
                <a:latin typeface="Arial Unicode MS" panose="020B0604020202020204" pitchFamily="34" charset="-128"/>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6702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3004"/>
          </a:xfrm>
        </p:spPr>
        <p:txBody>
          <a:bodyPr>
            <a:noAutofit/>
          </a:bodyPr>
          <a:lstStyle/>
          <a:p>
            <a:r>
              <a:rPr lang="en-US" sz="3600" b="1" dirty="0">
                <a:latin typeface="+mn-lt"/>
              </a:rPr>
              <a:t>Java Recursion Example: Infinite times</a:t>
            </a:r>
            <a:endParaRPr lang="en-US" sz="3600" dirty="0">
              <a:latin typeface="+mn-lt"/>
            </a:endParaRPr>
          </a:p>
        </p:txBody>
      </p:sp>
      <p:sp>
        <p:nvSpPr>
          <p:cNvPr id="4" name="Rectangle 1"/>
          <p:cNvSpPr>
            <a:spLocks noGrp="1" noChangeArrowheads="1"/>
          </p:cNvSpPr>
          <p:nvPr>
            <p:ph idx="1"/>
          </p:nvPr>
        </p:nvSpPr>
        <p:spPr bwMode="auto">
          <a:xfrm>
            <a:off x="838200" y="1123584"/>
            <a:ext cx="6304931"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panose="020B0604020202020204" pitchFamily="34" charset="0"/>
              </a:rPr>
              <a:t>public class </a:t>
            </a:r>
            <a:r>
              <a:rPr lang="en-US" altLang="en-US" b="1" dirty="0" err="1"/>
              <a:t>Inf</a:t>
            </a:r>
            <a:r>
              <a:rPr lang="en-US" b="1" dirty="0" err="1"/>
              <a:t>initeTimes</a:t>
            </a:r>
            <a:r>
              <a:rPr kumimoji="0" lang="en-US" altLang="en-US"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static </a:t>
            </a:r>
            <a:r>
              <a:rPr kumimoji="0" lang="en-US" altLang="en-US" b="0" i="0" u="none" strike="noStrike" cap="none" normalizeH="0" baseline="0" dirty="0" err="1">
                <a:ln>
                  <a:noFill/>
                </a:ln>
                <a:solidFill>
                  <a:schemeClr val="tx1"/>
                </a:solidFill>
                <a:effectLst/>
                <a:latin typeface="Arial" panose="020B0604020202020204" pitchFamily="34" charset="0"/>
              </a:rPr>
              <a:t>int</a:t>
            </a:r>
            <a:r>
              <a:rPr kumimoji="0" lang="en-US" altLang="en-US" b="0" i="0" u="none" strike="noStrike" cap="none" normalizeH="0" baseline="0" dirty="0">
                <a:ln>
                  <a:noFill/>
                </a:ln>
                <a:solidFill>
                  <a:schemeClr val="tx1"/>
                </a:solidFill>
                <a:effectLst/>
                <a:latin typeface="Arial" panose="020B0604020202020204" pitchFamily="34" charset="0"/>
              </a:rPr>
              <a:t> count=0;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static void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count++;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if(count&lt;=5){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System.out.println</a:t>
            </a:r>
            <a:r>
              <a:rPr kumimoji="0" lang="en-US" altLang="en-US" b="0" i="0" u="none" strike="noStrike" cap="none" normalizeH="0" baseline="0" dirty="0">
                <a:ln>
                  <a:noFill/>
                </a:ln>
                <a:solidFill>
                  <a:schemeClr val="tx1"/>
                </a:solidFill>
                <a:effectLst/>
                <a:latin typeface="Arial" panose="020B0604020202020204" pitchFamily="34" charset="0"/>
              </a:rPr>
              <a:t>(“Hello "+count);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public static void main(String[] </a:t>
            </a:r>
            <a:r>
              <a:rPr kumimoji="0" lang="en-US" altLang="en-US" b="0" i="0" u="none" strike="noStrike" cap="none" normalizeH="0" baseline="0" dirty="0" err="1">
                <a:ln>
                  <a:noFill/>
                </a:ln>
                <a:solidFill>
                  <a:schemeClr val="tx1"/>
                </a:solidFill>
                <a:effectLst/>
                <a:latin typeface="Arial" panose="020B0604020202020204" pitchFamily="34" charset="0"/>
              </a:rPr>
              <a:t>args</a:t>
            </a:r>
            <a:r>
              <a:rPr kumimoji="0" lang="en-US" altLang="en-US"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p>
        </p:txBody>
      </p:sp>
      <p:sp>
        <p:nvSpPr>
          <p:cNvPr id="6" name="Rectangle 2"/>
          <p:cNvSpPr>
            <a:spLocks noChangeArrowheads="1"/>
          </p:cNvSpPr>
          <p:nvPr/>
        </p:nvSpPr>
        <p:spPr bwMode="auto">
          <a:xfrm>
            <a:off x="8510954" y="1612377"/>
            <a:ext cx="208201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Output:</a:t>
            </a:r>
          </a:p>
          <a:p>
            <a:pPr lvl="0" eaLnBrk="0" fontAlgn="base" hangingPunct="0">
              <a:spcBef>
                <a:spcPct val="0"/>
              </a:spcBef>
              <a:spcAft>
                <a:spcPct val="0"/>
              </a:spcAft>
            </a:pPr>
            <a:endParaRPr lang="en-US" altLang="en-US" dirty="0">
              <a:latin typeface="Arial Unicode MS" panose="020B0604020202020204" pitchFamily="34" charset="-128"/>
            </a:endParaRPr>
          </a:p>
          <a:p>
            <a:pPr lvl="0" eaLnBrk="0" fontAlgn="base" hangingPunct="0">
              <a:spcBef>
                <a:spcPct val="0"/>
              </a:spcBef>
              <a:spcAft>
                <a:spcPct val="0"/>
              </a:spcAft>
            </a:pPr>
            <a:r>
              <a:rPr lang="en-US" altLang="en-US" dirty="0">
                <a:latin typeface="Arial Unicode MS" panose="020B0604020202020204" pitchFamily="34" charset="-128"/>
              </a:rPr>
              <a:t>Hello 1 </a:t>
            </a:r>
          </a:p>
          <a:p>
            <a:pPr lvl="0" eaLnBrk="0" fontAlgn="base" hangingPunct="0">
              <a:spcBef>
                <a:spcPct val="0"/>
              </a:spcBef>
              <a:spcAft>
                <a:spcPct val="0"/>
              </a:spcAft>
            </a:pPr>
            <a:r>
              <a:rPr lang="en-US" altLang="en-US" dirty="0">
                <a:latin typeface="Arial Unicode MS" panose="020B0604020202020204" pitchFamily="34" charset="-128"/>
              </a:rPr>
              <a:t>Hello 2 </a:t>
            </a:r>
          </a:p>
          <a:p>
            <a:pPr lvl="0" eaLnBrk="0" fontAlgn="base" hangingPunct="0">
              <a:spcBef>
                <a:spcPct val="0"/>
              </a:spcBef>
              <a:spcAft>
                <a:spcPct val="0"/>
              </a:spcAft>
            </a:pPr>
            <a:r>
              <a:rPr lang="en-US" altLang="en-US" dirty="0">
                <a:latin typeface="Arial Unicode MS" panose="020B0604020202020204" pitchFamily="34" charset="-128"/>
              </a:rPr>
              <a:t>Hello 3 </a:t>
            </a:r>
          </a:p>
          <a:p>
            <a:pPr lvl="0" eaLnBrk="0" fontAlgn="base" hangingPunct="0">
              <a:spcBef>
                <a:spcPct val="0"/>
              </a:spcBef>
              <a:spcAft>
                <a:spcPct val="0"/>
              </a:spcAft>
            </a:pPr>
            <a:r>
              <a:rPr lang="en-US" altLang="en-US" dirty="0">
                <a:latin typeface="Arial Unicode MS" panose="020B0604020202020204" pitchFamily="34" charset="-128"/>
              </a:rPr>
              <a:t>Hello 4 </a:t>
            </a:r>
          </a:p>
          <a:p>
            <a:pPr lvl="0" eaLnBrk="0" fontAlgn="base" hangingPunct="0">
              <a:spcBef>
                <a:spcPct val="0"/>
              </a:spcBef>
              <a:spcAft>
                <a:spcPct val="0"/>
              </a:spcAft>
            </a:pPr>
            <a:r>
              <a:rPr lang="en-US" altLang="en-US" dirty="0">
                <a:latin typeface="Arial Unicode MS" panose="020B0604020202020204" pitchFamily="34" charset="-128"/>
              </a:rPr>
              <a:t>Hello 5</a:t>
            </a:r>
            <a:r>
              <a:rPr lang="en-US" altLang="en-US" sz="2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322564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mn-lt"/>
              </a:rPr>
              <a:t>Recursion Types</a:t>
            </a:r>
            <a:endParaRPr lang="en-US" sz="48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GB" sz="3200" dirty="0"/>
              <a:t>Recursion are of two types based on when the recursive method call is made.</a:t>
            </a:r>
          </a:p>
          <a:p>
            <a:pPr marL="514350" indent="-514350">
              <a:buFont typeface="+mj-lt"/>
              <a:buAutoNum type="arabicPeriod"/>
            </a:pPr>
            <a:r>
              <a:rPr lang="en-GB" sz="3200" b="1" dirty="0">
                <a:solidFill>
                  <a:srgbClr val="C00000"/>
                </a:solidFill>
              </a:rPr>
              <a:t>Tail Recursion: </a:t>
            </a:r>
            <a:r>
              <a:rPr lang="en-GB" sz="3200" dirty="0"/>
              <a:t>A recursive method is </a:t>
            </a:r>
            <a:r>
              <a:rPr lang="en-GB" sz="3200" b="1" dirty="0"/>
              <a:t>tail recursive</a:t>
            </a:r>
            <a:r>
              <a:rPr lang="en-GB" sz="3200" dirty="0"/>
              <a:t> when recursive method call is the last statement executed inside the method (usually along with a </a:t>
            </a:r>
            <a:r>
              <a:rPr lang="en-GB" sz="3200" b="1" dirty="0"/>
              <a:t>return statement</a:t>
            </a:r>
            <a:r>
              <a:rPr lang="en-GB" sz="3200" dirty="0"/>
              <a:t>).</a:t>
            </a:r>
            <a:endParaRPr lang="en-GB" sz="3200" b="1" dirty="0"/>
          </a:p>
          <a:p>
            <a:pPr marL="514350" indent="-514350">
              <a:buFont typeface="+mj-lt"/>
              <a:buAutoNum type="arabicPeriod"/>
            </a:pPr>
            <a:r>
              <a:rPr lang="en-US" sz="3200" b="1" dirty="0">
                <a:solidFill>
                  <a:srgbClr val="C00000"/>
                </a:solidFill>
              </a:rPr>
              <a:t>Head Recursion : </a:t>
            </a:r>
            <a:r>
              <a:rPr lang="en-GB" sz="3200" dirty="0"/>
              <a:t>Any recursion which is not tail recursion, can be referred as head recursion.</a:t>
            </a:r>
            <a:endParaRPr lang="en-US" sz="3200" b="1" dirty="0">
              <a:solidFill>
                <a:srgbClr val="C00000"/>
              </a:solidFill>
            </a:endParaRPr>
          </a:p>
          <a:p>
            <a:endParaRPr lang="en-US" dirty="0"/>
          </a:p>
        </p:txBody>
      </p:sp>
    </p:spTree>
    <p:extLst>
      <p:ext uri="{BB962C8B-B14F-4D97-AF65-F5344CB8AC3E}">
        <p14:creationId xmlns:p14="http://schemas.microsoft.com/office/powerpoint/2010/main" val="11437047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7342" y="450469"/>
            <a:ext cx="5157787" cy="823912"/>
          </a:xfrm>
        </p:spPr>
        <p:txBody>
          <a:bodyPr>
            <a:noAutofit/>
          </a:bodyPr>
          <a:lstStyle/>
          <a:p>
            <a:r>
              <a:rPr lang="en-US" sz="3200" dirty="0">
                <a:solidFill>
                  <a:srgbClr val="C00000"/>
                </a:solidFill>
              </a:rPr>
              <a:t>Example of Head Recursion</a:t>
            </a:r>
          </a:p>
        </p:txBody>
      </p:sp>
      <p:sp>
        <p:nvSpPr>
          <p:cNvPr id="5" name="Text Placeholder 4"/>
          <p:cNvSpPr>
            <a:spLocks noGrp="1"/>
          </p:cNvSpPr>
          <p:nvPr>
            <p:ph type="body" sz="quarter" idx="3"/>
          </p:nvPr>
        </p:nvSpPr>
        <p:spPr>
          <a:xfrm>
            <a:off x="5965723" y="450469"/>
            <a:ext cx="5183188" cy="823912"/>
          </a:xfrm>
        </p:spPr>
        <p:txBody>
          <a:bodyPr>
            <a:normAutofit/>
          </a:bodyPr>
          <a:lstStyle/>
          <a:p>
            <a:r>
              <a:rPr lang="en-US" sz="3200" dirty="0">
                <a:solidFill>
                  <a:srgbClr val="C00000"/>
                </a:solidFill>
              </a:rPr>
              <a:t>Example of Tail Recursion</a:t>
            </a:r>
          </a:p>
        </p:txBody>
      </p:sp>
      <p:sp>
        <p:nvSpPr>
          <p:cNvPr id="7" name="Rectangle 1"/>
          <p:cNvSpPr>
            <a:spLocks noGrp="1" noChangeArrowheads="1"/>
          </p:cNvSpPr>
          <p:nvPr>
            <p:ph sz="half" idx="2"/>
          </p:nvPr>
        </p:nvSpPr>
        <p:spPr bwMode="auto">
          <a:xfrm>
            <a:off x="382586" y="1536661"/>
            <a:ext cx="472757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public</a:t>
            </a:r>
            <a:r>
              <a:rPr kumimoji="0" lang="en-US" altLang="en-US" sz="40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4000" b="0" i="0" u="none" strike="noStrike" cap="none" normalizeH="0" baseline="0" dirty="0">
                <a:ln>
                  <a:noFill/>
                </a:ln>
                <a:solidFill>
                  <a:schemeClr val="tx1"/>
                </a:solidFill>
                <a:effectLst/>
              </a:rPr>
              <a:t> </a:t>
            </a:r>
            <a:r>
              <a:rPr kumimoji="0" lang="en-US" altLang="en-US" sz="3200" b="1" i="0" u="none" strike="noStrike" cap="none" normalizeH="0" baseline="0" dirty="0">
                <a:ln>
                  <a:noFill/>
                </a:ln>
                <a:solidFill>
                  <a:schemeClr val="tx1"/>
                </a:solidFill>
                <a:effectLst/>
                <a:latin typeface="Arial Unicode MS" panose="020B0604020202020204" pitchFamily="34" charset="-128"/>
              </a:rPr>
              <a:t>sum(</a:t>
            </a:r>
            <a:r>
              <a:rPr kumimoji="0" lang="en-US" altLang="en-US" sz="3200" b="1" i="0" u="none" strike="noStrike" cap="none" normalizeH="0" baseline="0" dirty="0" err="1">
                <a:ln>
                  <a:noFill/>
                </a:ln>
                <a:solidFill>
                  <a:schemeClr val="tx1"/>
                </a:solidFill>
                <a:effectLst/>
                <a:latin typeface="Arial Unicode MS" panose="020B0604020202020204" pitchFamily="34" charset="-128"/>
              </a:rPr>
              <a:t>int</a:t>
            </a:r>
            <a:r>
              <a:rPr kumimoji="0" lang="en-US" altLang="en-US" sz="40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panose="020B0604020202020204" pitchFamily="34" charset="-128"/>
              </a:rPr>
              <a:t>n)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    if</a:t>
            </a:r>
            <a:r>
              <a:rPr kumimoji="0" lang="en-US" altLang="en-US" sz="40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panose="020B0604020202020204" pitchFamily="34" charset="-128"/>
              </a:rPr>
              <a:t>(n &gt;= 1)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        return</a:t>
            </a:r>
            <a:r>
              <a:rPr kumimoji="0" lang="en-US" altLang="en-US" sz="40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panose="020B0604020202020204" pitchFamily="34" charset="-128"/>
              </a:rPr>
              <a:t>sum(n - 1)+n;</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    return</a:t>
            </a:r>
            <a:r>
              <a:rPr kumimoji="0" lang="en-US" altLang="en-US" sz="40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panose="020B0604020202020204" pitchFamily="34" charset="-128"/>
              </a:rPr>
              <a:t>n;</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Grp="1" noChangeArrowheads="1"/>
          </p:cNvSpPr>
          <p:nvPr>
            <p:ph sz="quarter" idx="4"/>
          </p:nvPr>
        </p:nvSpPr>
        <p:spPr bwMode="auto">
          <a:xfrm>
            <a:off x="5319161" y="1536661"/>
            <a:ext cx="659988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public</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sz="3600"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latin typeface="Arial Unicode MS" panose="020B0604020202020204" pitchFamily="34" charset="-128"/>
              </a:rPr>
              <a:t>tailSum</a:t>
            </a: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currentSum</a:t>
            </a: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int</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n)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if</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(n &lt;= 1)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return</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currentSum</a:t>
            </a:r>
            <a:r>
              <a:rPr kumimoji="0" lang="en-US" altLang="en-US" b="0" i="0" u="none" strike="noStrike" cap="none" normalizeH="0" baseline="0" dirty="0">
                <a:ln>
                  <a:noFill/>
                </a:ln>
                <a:solidFill>
                  <a:schemeClr val="tx1"/>
                </a:solidFill>
                <a:effectLst/>
                <a:latin typeface="Arial Unicode MS" panose="020B0604020202020204" pitchFamily="34" charset="-128"/>
              </a:rPr>
              <a:t> + n;</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return</a:t>
            </a:r>
            <a:r>
              <a:rPr kumimoji="0" lang="en-US" altLang="en-US" sz="3600"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tailSum</a:t>
            </a: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currentSum</a:t>
            </a:r>
            <a:r>
              <a:rPr kumimoji="0" lang="en-US" altLang="en-US" b="0" i="0" u="none" strike="noStrike" cap="none" normalizeH="0" baseline="0" dirty="0">
                <a:ln>
                  <a:noFill/>
                </a:ln>
                <a:solidFill>
                  <a:schemeClr val="tx1"/>
                </a:solidFill>
                <a:effectLst/>
                <a:latin typeface="Arial Unicode MS" panose="020B0604020202020204" pitchFamily="34" charset="-128"/>
              </a:rPr>
              <a:t> + n, n - 1);</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42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CA" altLang="en-US" sz="3200" dirty="0">
                <a:latin typeface="Consolas" pitchFamily="49" charset="0"/>
              </a:rPr>
              <a:t>main()</a:t>
            </a:r>
            <a:r>
              <a:rPr lang="en-CA" altLang="en-US" sz="3200" dirty="0"/>
              <a:t> Method</a:t>
            </a:r>
          </a:p>
        </p:txBody>
      </p:sp>
      <p:sp>
        <p:nvSpPr>
          <p:cNvPr id="34819" name="Rectangle 3"/>
          <p:cNvSpPr>
            <a:spLocks noGrp="1"/>
          </p:cNvSpPr>
          <p:nvPr>
            <p:ph type="body" idx="4294967295"/>
          </p:nvPr>
        </p:nvSpPr>
        <p:spPr/>
        <p:txBody>
          <a:bodyPr/>
          <a:lstStyle/>
          <a:p>
            <a:r>
              <a:rPr lang="en-CA" altLang="en-US" sz="2400" dirty="0"/>
              <a:t>Language requirement: There must be a </a:t>
            </a:r>
            <a:r>
              <a:rPr lang="en-CA" altLang="en-US" sz="2400" dirty="0">
                <a:latin typeface="Consolas" pitchFamily="49" charset="0"/>
              </a:rPr>
              <a:t>main()</a:t>
            </a:r>
            <a:r>
              <a:rPr lang="en-CA" altLang="en-US" sz="2400" dirty="0"/>
              <a:t> method - or equivalent – to determine the starting execution point.</a:t>
            </a:r>
          </a:p>
          <a:p>
            <a:r>
              <a:rPr lang="en-CA" altLang="en-US" sz="2400" dirty="0"/>
              <a:t>Style requirement: the name of the class that contains </a:t>
            </a:r>
            <a:r>
              <a:rPr lang="en-CA" altLang="en-US" sz="2400" dirty="0">
                <a:latin typeface="Consolas" pitchFamily="49" charset="0"/>
              </a:rPr>
              <a:t>main()</a:t>
            </a:r>
            <a:r>
              <a:rPr lang="en-CA" altLang="en-US" sz="2400" dirty="0"/>
              <a:t> is often </a:t>
            </a:r>
            <a:r>
              <a:rPr lang="en-US" altLang="en-US" sz="2400" dirty="0"/>
              <a:t>referred to as</a:t>
            </a:r>
            <a:r>
              <a:rPr lang="en-CA" altLang="en-US" sz="2400" dirty="0"/>
              <a:t> the “</a:t>
            </a:r>
            <a:r>
              <a:rPr lang="en-CA" altLang="en-US" sz="2400" dirty="0">
                <a:latin typeface="Consolas" pitchFamily="49" charset="0"/>
              </a:rPr>
              <a:t>Driver</a:t>
            </a:r>
            <a:r>
              <a:rPr lang="en-CA" altLang="en-US" sz="2400" dirty="0"/>
              <a:t>” class.</a:t>
            </a:r>
          </a:p>
          <a:p>
            <a:pPr lvl="1"/>
            <a:r>
              <a:rPr lang="en-CA" altLang="en-US" sz="2000" dirty="0"/>
              <a:t>Makes it easy to identify the starting execution point in a big program.</a:t>
            </a:r>
          </a:p>
          <a:p>
            <a:r>
              <a:rPr lang="en-US" altLang="en-US" sz="2400" dirty="0"/>
              <a:t>Do not instantiate instances of the </a:t>
            </a:r>
            <a:r>
              <a:rPr lang="en-US" altLang="en-US" sz="2400" dirty="0">
                <a:latin typeface="Consolas" pitchFamily="49" charset="0"/>
              </a:rPr>
              <a:t>Driver</a:t>
            </a:r>
            <a:r>
              <a:rPr lang="en-US" altLang="en-US" sz="2400" baseline="30000" dirty="0"/>
              <a:t>1</a:t>
            </a:r>
            <a:r>
              <a:rPr lang="en-US" altLang="en-US" sz="2400" dirty="0"/>
              <a:t> </a:t>
            </a:r>
          </a:p>
          <a:p>
            <a:r>
              <a:rPr lang="en-US" altLang="en-US" sz="2400" dirty="0"/>
              <a:t>For now avoid:</a:t>
            </a:r>
          </a:p>
          <a:p>
            <a:pPr lvl="1"/>
            <a:r>
              <a:rPr lang="en-US" altLang="en-US" sz="2000" dirty="0"/>
              <a:t>Defining attributes for the </a:t>
            </a:r>
            <a:r>
              <a:rPr lang="en-US" altLang="en-US" sz="2000" dirty="0">
                <a:latin typeface="Consolas" pitchFamily="49" charset="0"/>
              </a:rPr>
              <a:t>Driver</a:t>
            </a:r>
            <a:r>
              <a:rPr lang="en-US" altLang="en-US" sz="2000" baseline="30000" dirty="0"/>
              <a:t>1</a:t>
            </a:r>
            <a:r>
              <a:rPr lang="en-US" altLang="en-US" sz="2000" dirty="0"/>
              <a:t>  </a:t>
            </a:r>
          </a:p>
          <a:p>
            <a:pPr lvl="1"/>
            <a:r>
              <a:rPr lang="en-US" altLang="en-US" sz="2000" dirty="0"/>
              <a:t>Defining methods for the </a:t>
            </a:r>
            <a:r>
              <a:rPr lang="en-US" altLang="en-US" sz="2000" dirty="0">
                <a:latin typeface="Consolas" pitchFamily="49" charset="0"/>
              </a:rPr>
              <a:t>Driver</a:t>
            </a:r>
            <a:r>
              <a:rPr lang="en-US" altLang="en-US" sz="2000" dirty="0"/>
              <a:t> (other than the </a:t>
            </a:r>
            <a:r>
              <a:rPr lang="en-US" altLang="en-US" sz="2000" dirty="0">
                <a:latin typeface="Consolas" pitchFamily="49" charset="0"/>
              </a:rPr>
              <a:t>main()</a:t>
            </a:r>
            <a:r>
              <a:rPr lang="en-US" altLang="en-US" sz="2000" dirty="0"/>
              <a:t> method)</a:t>
            </a:r>
            <a:r>
              <a:rPr lang="en-US" altLang="en-US" sz="2000" baseline="30000" dirty="0"/>
              <a:t>1</a:t>
            </a:r>
          </a:p>
          <a:p>
            <a:pPr lvl="1"/>
            <a:endParaRPr lang="en-CA" altLang="en-US" sz="2000" dirty="0"/>
          </a:p>
        </p:txBody>
      </p:sp>
      <p:sp>
        <p:nvSpPr>
          <p:cNvPr id="36868" name="Text Box 4"/>
          <p:cNvSpPr txBox="1">
            <a:spLocks noChangeArrowheads="1"/>
          </p:cNvSpPr>
          <p:nvPr/>
        </p:nvSpPr>
        <p:spPr bwMode="auto">
          <a:xfrm>
            <a:off x="1524001" y="6597651"/>
            <a:ext cx="568801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US" altLang="en-US" sz="2000" baseline="30000" dirty="0"/>
              <a:t>1 Details may</a:t>
            </a:r>
            <a:r>
              <a:rPr lang="en-US" altLang="en-US" sz="2000" dirty="0"/>
              <a:t> </a:t>
            </a:r>
            <a:r>
              <a:rPr lang="en-US" altLang="en-US" sz="2000" baseline="30000" dirty="0"/>
              <a:t>be provided later in this course</a:t>
            </a:r>
          </a:p>
        </p:txBody>
      </p:sp>
    </p:spTree>
    <p:extLst>
      <p:ext uri="{BB962C8B-B14F-4D97-AF65-F5344CB8AC3E}">
        <p14:creationId xmlns:p14="http://schemas.microsoft.com/office/powerpoint/2010/main" val="249040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68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Why Must Classes Be Defined</a:t>
            </a:r>
          </a:p>
        </p:txBody>
      </p:sp>
      <p:sp>
        <p:nvSpPr>
          <p:cNvPr id="3" name="Content Placeholder 2"/>
          <p:cNvSpPr>
            <a:spLocks noGrp="1"/>
          </p:cNvSpPr>
          <p:nvPr>
            <p:ph idx="1"/>
          </p:nvPr>
        </p:nvSpPr>
        <p:spPr/>
        <p:txBody>
          <a:bodyPr/>
          <a:lstStyle/>
          <a:p>
            <a:r>
              <a:rPr lang="en-US" altLang="en-US" dirty="0"/>
              <a:t>Some classes are already pre-defined (included) in a programming language with a list of attributes and methods e.g., </a:t>
            </a:r>
            <a:r>
              <a:rPr lang="en-US" altLang="en-US" dirty="0">
                <a:latin typeface="Consolas" pitchFamily="49" charset="0"/>
                <a:cs typeface="Consolas" pitchFamily="49" charset="0"/>
              </a:rPr>
              <a:t>String</a:t>
            </a:r>
            <a:r>
              <a:rPr lang="en-US" altLang="en-US" dirty="0"/>
              <a:t> </a:t>
            </a:r>
          </a:p>
          <a:p>
            <a:r>
              <a:rPr lang="en-US" altLang="en-US" dirty="0"/>
              <a:t>Why don’t more classes come ‘built’ into the language?</a:t>
            </a:r>
          </a:p>
          <a:p>
            <a:r>
              <a:rPr lang="en-US" altLang="en-US" dirty="0"/>
              <a:t>The needs of the program will dictate what attributes and methods are needed.</a:t>
            </a:r>
          </a:p>
        </p:txBody>
      </p:sp>
      <p:grpSp>
        <p:nvGrpSpPr>
          <p:cNvPr id="2" name="Group 1"/>
          <p:cNvGrpSpPr/>
          <p:nvPr/>
        </p:nvGrpSpPr>
        <p:grpSpPr>
          <a:xfrm>
            <a:off x="4456226" y="4001294"/>
            <a:ext cx="3981226" cy="2495550"/>
            <a:chOff x="669838" y="3492881"/>
            <a:chExt cx="3981226" cy="2495550"/>
          </a:xfrm>
        </p:grpSpPr>
        <p:pic>
          <p:nvPicPr>
            <p:cNvPr id="37893" name="Picture 2" descr="C:\Users\tamj\AppData\Local\Microsoft\Windows\Temporary Internet Files\Content.IE5\KWS69ME7\MC9000887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3607" y="3492881"/>
              <a:ext cx="1587457" cy="180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38" y="3492881"/>
              <a:ext cx="20097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31774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4" ma:contentTypeDescription="Create a new document." ma:contentTypeScope="" ma:versionID="267ab3038c3cf76ba0a8168e3c04a305">
  <xsd:schema xmlns:xsd="http://www.w3.org/2001/XMLSchema" xmlns:xs="http://www.w3.org/2001/XMLSchema" xmlns:p="http://schemas.microsoft.com/office/2006/metadata/properties" xmlns:ns2="ae584225-b5de-44d7-8d08-a4d67ea8f615" targetNamespace="http://schemas.microsoft.com/office/2006/metadata/properties" ma:root="true" ma:fieldsID="4b3c2751a8970d961f49eb6a2b4a9a19" ns2:_="">
    <xsd:import namespace="ae584225-b5de-44d7-8d08-a4d67ea8f6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64F42F-9859-419B-AC5A-1B68A7C400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7B6A61-9F57-4948-AECC-A39A048DA149}">
  <ds:schemaRefs>
    <ds:schemaRef ds:uri="http://schemas.microsoft.com/sharepoint/v3/contenttype/forms"/>
  </ds:schemaRefs>
</ds:datastoreItem>
</file>

<file path=customXml/itemProps3.xml><?xml version="1.0" encoding="utf-8"?>
<ds:datastoreItem xmlns:ds="http://schemas.openxmlformats.org/officeDocument/2006/customXml" ds:itemID="{FF930D4A-022E-4FA5-829A-54295E48C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584225-b5de-44d7-8d08-a4d67ea8f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1048</TotalTime>
  <Words>5764</Words>
  <Application>Microsoft Office PowerPoint</Application>
  <PresentationFormat>Widescreen</PresentationFormat>
  <Paragraphs>896</Paragraphs>
  <Slides>73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 Unicode MS</vt:lpstr>
      <vt:lpstr>Arial</vt:lpstr>
      <vt:lpstr>Calibri</vt:lpstr>
      <vt:lpstr>Calibri Light</vt:lpstr>
      <vt:lpstr>Consolas</vt:lpstr>
      <vt:lpstr>Times New Roman</vt:lpstr>
      <vt:lpstr>Office Theme</vt:lpstr>
      <vt:lpstr>Chapter 3</vt:lpstr>
      <vt:lpstr>Defining A Java Class</vt:lpstr>
      <vt:lpstr>The First Object-Oriented Example</vt:lpstr>
      <vt:lpstr>The Driver Class</vt:lpstr>
      <vt:lpstr>Class Person</vt:lpstr>
      <vt:lpstr>New Concepts: Classes Vs. Objects</vt:lpstr>
      <vt:lpstr>New Concepts: Classes Vs. Objects (2)</vt:lpstr>
      <vt:lpstr>main() Method</vt:lpstr>
      <vt:lpstr>Why Must Classes Be Defined</vt:lpstr>
      <vt:lpstr>Defining The Attributes Of A Class In Java</vt:lpstr>
      <vt:lpstr>New Term: Object State</vt:lpstr>
      <vt:lpstr>Defining The Methods Of A Class In Java</vt:lpstr>
      <vt:lpstr>What Are Methods</vt:lpstr>
      <vt:lpstr>Instantiation </vt:lpstr>
      <vt:lpstr>Constructor</vt:lpstr>
      <vt:lpstr>New Term: Default Constructor</vt:lpstr>
      <vt:lpstr>Calling Methods (Outside The Class)</vt:lpstr>
      <vt:lpstr>Calling Methods: Outside The Class You’ve Defined</vt:lpstr>
      <vt:lpstr>Calling Methods: Inside The Class</vt:lpstr>
      <vt:lpstr>Second Object-Oriented Example</vt:lpstr>
      <vt:lpstr>Class Driver</vt:lpstr>
      <vt:lpstr>Class Person</vt:lpstr>
      <vt:lpstr>Creating An Object</vt:lpstr>
      <vt:lpstr>Terminology: Methods Vs. Functions</vt:lpstr>
      <vt:lpstr>Terminology: Methods Vs. Functions (2)</vt:lpstr>
      <vt:lpstr>Methods Vs. Functions: Summary &amp; Recap</vt:lpstr>
      <vt:lpstr>Second Example: Second Look</vt:lpstr>
      <vt:lpstr>Viewing And Modifying Attributes</vt:lpstr>
      <vt:lpstr>Class Person</vt:lpstr>
      <vt:lpstr>Class Driver</vt:lpstr>
      <vt:lpstr>Constructors</vt:lpstr>
      <vt:lpstr>Class Person</vt:lpstr>
      <vt:lpstr>Class Person(2)</vt:lpstr>
      <vt:lpstr>Class Person (3)</vt:lpstr>
      <vt:lpstr>Class Driver</vt:lpstr>
      <vt:lpstr>New Terminology: Method Signature</vt:lpstr>
      <vt:lpstr>Polymorphism in Java</vt:lpstr>
      <vt:lpstr>Classes in Java</vt:lpstr>
      <vt:lpstr>Condition of Method Overloading and Overriding</vt:lpstr>
      <vt:lpstr>Compile Time Polymorphism</vt:lpstr>
      <vt:lpstr>Example of Compile Time Polymorphism</vt:lpstr>
      <vt:lpstr>PowerPoint Presentation</vt:lpstr>
      <vt:lpstr>PowerPoint Presentation</vt:lpstr>
      <vt:lpstr>PowerPoint Presentation</vt:lpstr>
      <vt:lpstr>Runtime Polymorphism</vt:lpstr>
      <vt:lpstr>Example of Runtime Polymorphism</vt:lpstr>
      <vt:lpstr>PowerPoint Presentation</vt:lpstr>
      <vt:lpstr>PowerPoint Presentation</vt:lpstr>
      <vt:lpstr>PowerPoint Presentation</vt:lpstr>
      <vt:lpstr>Access Controls/Modifiers in Java</vt:lpstr>
      <vt:lpstr>1. Default Modifier</vt:lpstr>
      <vt:lpstr>PowerPoint Presentation</vt:lpstr>
      <vt:lpstr>2. Private Modifier</vt:lpstr>
      <vt:lpstr>PowerPoint Presentation</vt:lpstr>
      <vt:lpstr>3. Protected Modifier</vt:lpstr>
      <vt:lpstr>PowerPoint Presentation</vt:lpstr>
      <vt:lpstr>4. Public Modifiers</vt:lpstr>
      <vt:lpstr>PowerPoint Presentation</vt:lpstr>
      <vt:lpstr>Nested Classes in Java</vt:lpstr>
      <vt:lpstr>PowerPoint Presentation</vt:lpstr>
      <vt:lpstr>Static nested classes</vt:lpstr>
      <vt:lpstr>PowerPoint Presentation</vt:lpstr>
      <vt:lpstr>Non-Static Nested Classes (Inner Class)</vt:lpstr>
      <vt:lpstr>PowerPoint Presentation</vt:lpstr>
      <vt:lpstr>Local Classes</vt:lpstr>
      <vt:lpstr>PowerPoint Presentation</vt:lpstr>
      <vt:lpstr>Anonymous Classes</vt:lpstr>
      <vt:lpstr>PowerPoint Presentation</vt:lpstr>
      <vt:lpstr>Recursion in Java</vt:lpstr>
      <vt:lpstr>Java Recursion Example: Infinite times</vt:lpstr>
      <vt:lpstr>Java Recursion Example: Infinite times</vt:lpstr>
      <vt:lpstr>Recursion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shah</dc:creator>
  <cp:lastModifiedBy>Suman Bhandari</cp:lastModifiedBy>
  <cp:revision>78</cp:revision>
  <dcterms:created xsi:type="dcterms:W3CDTF">2019-12-18T10:19:02Z</dcterms:created>
  <dcterms:modified xsi:type="dcterms:W3CDTF">2021-08-31T02:00:44Z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