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64" r:id="rId7"/>
    <p:sldId id="258" r:id="rId8"/>
    <p:sldId id="260" r:id="rId9"/>
    <p:sldId id="261" r:id="rId10"/>
    <p:sldId id="265" r:id="rId11"/>
    <p:sldId id="266" r:id="rId12"/>
    <p:sldId id="259" r:id="rId13"/>
    <p:sldId id="262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89" r:id="rId39"/>
    <p:sldId id="291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23" autoAdjust="0"/>
  </p:normalViewPr>
  <p:slideViewPr>
    <p:cSldViewPr snapToGrid="0">
      <p:cViewPr varScale="1">
        <p:scale>
          <a:sx n="68" d="100"/>
          <a:sy n="68" d="100"/>
        </p:scale>
        <p:origin x="88" y="132"/>
      </p:cViewPr>
      <p:guideLst/>
    </p:cSldViewPr>
  </p:slideViewPr>
  <p:outlineViewPr>
    <p:cViewPr>
      <p:scale>
        <a:sx n="33" d="100"/>
        <a:sy n="33" d="100"/>
      </p:scale>
      <p:origin x="0" y="-257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25EA3-C2A0-4B82-9255-FBE1DC82774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03207-04FD-486B-B7CB-3DDD597CA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4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4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7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B065-DA6C-4FBB-AED7-6F1313B03F4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6FCD-0D2F-4333-B34D-CCEA59F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Chapter 3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Fundamentals of Class, </a:t>
            </a:r>
            <a:r>
              <a:rPr lang="en-GB" sz="2800" b="1" dirty="0" smtClean="0"/>
              <a:t>Polymorphism</a:t>
            </a:r>
            <a:r>
              <a:rPr lang="en-GB" sz="2800" b="1" dirty="0" smtClean="0"/>
              <a:t>, Method Overloading and Overriding, Access Control/Modifiers, Nested and Inner Class and Recursion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969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 of 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Runtime Polymorphism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example we have two classes </a:t>
            </a:r>
            <a:r>
              <a:rPr lang="en-GB" b="1" dirty="0" smtClean="0"/>
              <a:t>ABC</a:t>
            </a:r>
            <a:r>
              <a:rPr lang="en-GB" dirty="0" smtClean="0"/>
              <a:t> and </a:t>
            </a:r>
            <a:r>
              <a:rPr lang="en-GB" b="1" dirty="0" smtClean="0"/>
              <a:t>XYZ</a:t>
            </a:r>
            <a:r>
              <a:rPr lang="en-GB" dirty="0" smtClean="0"/>
              <a:t>. ABC is a parent class and XYZ is a child class. </a:t>
            </a:r>
          </a:p>
          <a:p>
            <a:r>
              <a:rPr lang="en-GB" dirty="0" smtClean="0"/>
              <a:t>The child class is overriding the method </a:t>
            </a:r>
            <a:r>
              <a:rPr lang="en-GB" b="1" dirty="0" err="1" smtClean="0"/>
              <a:t>myMethod</a:t>
            </a:r>
            <a:r>
              <a:rPr lang="en-GB" dirty="0" smtClean="0"/>
              <a:t>() of parent class. </a:t>
            </a:r>
          </a:p>
          <a:p>
            <a:r>
              <a:rPr lang="en-GB" dirty="0" smtClean="0"/>
              <a:t>we have child class object assigned to the parent class reference so in order to determine which method would be called, the type of the object would be determined at run-time.</a:t>
            </a:r>
          </a:p>
          <a:p>
            <a:r>
              <a:rPr lang="en-GB" dirty="0" smtClean="0"/>
              <a:t>It is the type of object that determines which version of the method would be called (not the type of reference).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8626" y="2133601"/>
            <a:ext cx="135325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Output:</a:t>
            </a:r>
          </a:p>
          <a:p>
            <a:endParaRPr lang="en-US" sz="2800" b="1" u="sng" dirty="0" smtClean="0"/>
          </a:p>
          <a:p>
            <a:r>
              <a:rPr lang="en-US" altLang="en-US" sz="2400" dirty="0" smtClean="0">
                <a:latin typeface="Arial Unicode MS" panose="020B0604020202020204" pitchFamily="34" charset="-128"/>
              </a:rPr>
              <a:t>10</a:t>
            </a: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b="1" dirty="0" smtClean="0"/>
          </a:p>
          <a:p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7896" y="742122"/>
            <a:ext cx="10465904" cy="5434841"/>
          </a:xfrm>
        </p:spPr>
        <p:txBody>
          <a:bodyPr>
            <a:normAutofit fontScale="850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class 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Test</a:t>
            </a:r>
            <a:r>
              <a:rPr lang="en-US" altLang="en-US" dirty="0" smtClean="0">
                <a:latin typeface="Arial Unicode MS" panose="020B0604020202020204" pitchFamily="34" charset="-128"/>
              </a:rPr>
              <a:t>{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>
                <a:latin typeface="Arial Unicode MS" panose="020B0604020202020204" pitchFamily="34" charset="-128"/>
              </a:rPr>
              <a:t>int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show() </a:t>
            </a:r>
            <a:r>
              <a:rPr lang="en-US" altLang="en-US" dirty="0">
                <a:latin typeface="Arial Unicode MS" panose="020B0604020202020204" pitchFamily="34" charset="-128"/>
              </a:rPr>
              <a:t>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(“10”);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public </a:t>
            </a:r>
            <a:r>
              <a:rPr lang="en-US" altLang="en-US" dirty="0">
                <a:latin typeface="Arial Unicode MS" panose="020B0604020202020204" pitchFamily="34" charset="-128"/>
              </a:rPr>
              <a:t>class 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Demo </a:t>
            </a:r>
            <a:r>
              <a:rPr lang="en-US" altLang="en-US" dirty="0" smtClean="0">
                <a:latin typeface="Arial Unicode MS" panose="020B0604020202020204" pitchFamily="34" charset="-128"/>
              </a:rPr>
              <a:t>extends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 Test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{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 Unicode MS" panose="020B0604020202020204" pitchFamily="34" charset="-128"/>
              </a:rPr>
              <a:t>int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show() </a:t>
            </a:r>
            <a:r>
              <a:rPr lang="en-US" altLang="en-US" dirty="0">
                <a:latin typeface="Arial Unicode MS" panose="020B0604020202020204" pitchFamily="34" charset="-128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(“20”); 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public static void main(String </a:t>
            </a:r>
            <a:r>
              <a:rPr lang="en-US" altLang="en-US" dirty="0" err="1">
                <a:latin typeface="Arial Unicode MS" panose="020B0604020202020204" pitchFamily="34" charset="-128"/>
              </a:rPr>
              <a:t>args</a:t>
            </a:r>
            <a:r>
              <a:rPr lang="en-US" altLang="en-US" dirty="0">
                <a:latin typeface="Arial Unicode MS" panose="020B0604020202020204" pitchFamily="34" charset="-128"/>
              </a:rPr>
              <a:t>[])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Test t </a:t>
            </a:r>
            <a:r>
              <a:rPr lang="en-US" altLang="en-US" dirty="0">
                <a:latin typeface="Arial Unicode MS" panose="020B0604020202020204" pitchFamily="34" charset="-128"/>
              </a:rPr>
              <a:t>= new </a:t>
            </a:r>
            <a:r>
              <a:rPr lang="en-US" altLang="en-US" dirty="0" smtClean="0">
                <a:latin typeface="Arial Unicode MS" panose="020B0604020202020204" pitchFamily="34" charset="-128"/>
              </a:rPr>
              <a:t>Test </a:t>
            </a:r>
            <a:r>
              <a:rPr lang="en-US" altLang="en-US" dirty="0">
                <a:latin typeface="Arial Unicode MS" panose="020B0604020202020204" pitchFamily="34" charset="-128"/>
              </a:rPr>
              <a:t>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t.show</a:t>
            </a:r>
            <a:r>
              <a:rPr lang="en-US" altLang="en-US" dirty="0" smtClean="0">
                <a:latin typeface="Arial Unicode MS" panose="020B0604020202020204" pitchFamily="34" charset="-128"/>
              </a:rPr>
              <a:t>();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Demo d </a:t>
            </a:r>
            <a:r>
              <a:rPr lang="en-US" altLang="en-US" dirty="0">
                <a:latin typeface="Arial Unicode MS" panose="020B0604020202020204" pitchFamily="34" charset="-128"/>
              </a:rPr>
              <a:t>= new </a:t>
            </a:r>
            <a:r>
              <a:rPr lang="en-US" altLang="en-US" dirty="0" smtClean="0">
                <a:latin typeface="Arial Unicode MS" panose="020B0604020202020204" pitchFamily="34" charset="-128"/>
              </a:rPr>
              <a:t>Demo();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d.show</a:t>
            </a:r>
            <a:r>
              <a:rPr lang="en-US" altLang="en-US" dirty="0" smtClean="0">
                <a:latin typeface="Arial Unicode MS" panose="020B0604020202020204" pitchFamily="34" charset="-128"/>
              </a:rPr>
              <a:t>(); 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596348"/>
            <a:ext cx="5552661" cy="5580615"/>
          </a:xfrm>
        </p:spPr>
        <p:txBody>
          <a:bodyPr>
            <a:normAutofit fontScale="850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class </a:t>
            </a:r>
            <a:r>
              <a:rPr lang="en-US" altLang="en-US" b="1" dirty="0">
                <a:latin typeface="Arial Unicode MS" panose="020B0604020202020204" pitchFamily="34" charset="-128"/>
              </a:rPr>
              <a:t>Test</a:t>
            </a:r>
            <a:r>
              <a:rPr lang="en-US" altLang="en-US" dirty="0">
                <a:latin typeface="Arial Unicode MS" panose="020B0604020202020204" pitchFamily="34" charset="-128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>
                <a:latin typeface="Arial Unicode MS" panose="020B0604020202020204" pitchFamily="34" charset="-128"/>
              </a:rPr>
              <a:t>int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show(String </a:t>
            </a:r>
            <a:r>
              <a:rPr lang="en-US" altLang="en-US" dirty="0">
                <a:latin typeface="Arial Unicode MS" panose="020B0604020202020204" pitchFamily="34" charset="-128"/>
              </a:rPr>
              <a:t>a)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(“Test”);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public class </a:t>
            </a:r>
            <a:r>
              <a:rPr lang="en-US" altLang="en-US" b="1" dirty="0">
                <a:latin typeface="Arial Unicode MS" panose="020B0604020202020204" pitchFamily="34" charset="-128"/>
              </a:rPr>
              <a:t>Demo </a:t>
            </a:r>
            <a:r>
              <a:rPr lang="en-US" altLang="en-US" dirty="0">
                <a:latin typeface="Arial Unicode MS" panose="020B0604020202020204" pitchFamily="34" charset="-128"/>
              </a:rPr>
              <a:t>extends</a:t>
            </a:r>
            <a:r>
              <a:rPr lang="en-US" altLang="en-US" b="1" dirty="0">
                <a:latin typeface="Arial Unicode MS" panose="020B0604020202020204" pitchFamily="34" charset="-128"/>
              </a:rPr>
              <a:t> Test</a:t>
            </a:r>
            <a:r>
              <a:rPr lang="en-US" altLang="en-US" dirty="0">
                <a:latin typeface="Arial Unicode MS" panose="020B0604020202020204" pitchFamily="34" charset="-128"/>
              </a:rPr>
              <a:t>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 Unicode MS" panose="020B0604020202020204" pitchFamily="34" charset="-128"/>
              </a:rPr>
              <a:t>int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show(String </a:t>
            </a:r>
            <a:r>
              <a:rPr lang="en-US" altLang="en-US" dirty="0">
                <a:latin typeface="Arial Unicode MS" panose="020B0604020202020204" pitchFamily="34" charset="-128"/>
              </a:rPr>
              <a:t>a)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(“Demo”); 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public static void main(String </a:t>
            </a:r>
            <a:r>
              <a:rPr lang="en-US" altLang="en-US" dirty="0" err="1">
                <a:latin typeface="Arial Unicode MS" panose="020B0604020202020204" pitchFamily="34" charset="-128"/>
              </a:rPr>
              <a:t>args</a:t>
            </a:r>
            <a:r>
              <a:rPr lang="en-US" altLang="en-US" dirty="0">
                <a:latin typeface="Arial Unicode MS" panose="020B0604020202020204" pitchFamily="34" charset="-128"/>
              </a:rPr>
              <a:t>[])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Test t = new Test 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t.show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(“Test”); 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Demo d = new Demo();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d.show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(“Demo”); 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6504" y="1921565"/>
            <a:ext cx="1103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</a:t>
            </a:r>
          </a:p>
          <a:p>
            <a:r>
              <a:rPr lang="en-US" sz="2400" dirty="0" smtClean="0"/>
              <a:t>Test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25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78" y="503583"/>
            <a:ext cx="5724939" cy="5673380"/>
          </a:xfrm>
        </p:spPr>
        <p:txBody>
          <a:bodyPr>
            <a:normAutofit fontScale="850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class </a:t>
            </a:r>
            <a:r>
              <a:rPr lang="en-US" altLang="en-US" b="1" dirty="0">
                <a:latin typeface="Arial Unicode MS" panose="020B0604020202020204" pitchFamily="34" charset="-128"/>
              </a:rPr>
              <a:t>Test</a:t>
            </a:r>
            <a:r>
              <a:rPr lang="en-US" altLang="en-US" dirty="0">
                <a:latin typeface="Arial Unicode MS" panose="020B0604020202020204" pitchFamily="34" charset="-128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>
                <a:latin typeface="Arial Unicode MS" panose="020B0604020202020204" pitchFamily="34" charset="-128"/>
              </a:rPr>
              <a:t>int</a:t>
            </a:r>
            <a:r>
              <a:rPr lang="en-US" altLang="en-US" dirty="0">
                <a:latin typeface="Arial Unicode MS" panose="020B0604020202020204" pitchFamily="34" charset="-128"/>
              </a:rPr>
              <a:t> show(String </a:t>
            </a:r>
            <a:r>
              <a:rPr lang="en-US" altLang="en-US" dirty="0" smtClean="0">
                <a:latin typeface="Arial Unicode MS" panose="020B0604020202020204" pitchFamily="34" charset="-128"/>
              </a:rPr>
              <a:t>a,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int</a:t>
            </a:r>
            <a:r>
              <a:rPr lang="en-US" altLang="en-US" dirty="0" smtClean="0">
                <a:latin typeface="Arial Unicode MS" panose="020B0604020202020204" pitchFamily="34" charset="-128"/>
              </a:rPr>
              <a:t> b) </a:t>
            </a:r>
            <a:r>
              <a:rPr lang="en-US" altLang="en-US" dirty="0">
                <a:latin typeface="Arial Unicode MS" panose="020B0604020202020204" pitchFamily="34" charset="-128"/>
              </a:rPr>
              <a:t>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(“String and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Int</a:t>
            </a:r>
            <a:r>
              <a:rPr lang="en-US" altLang="en-US" dirty="0" smtClean="0">
                <a:latin typeface="Arial Unicode MS" panose="020B0604020202020204" pitchFamily="34" charset="-128"/>
              </a:rPr>
              <a:t>”);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public class </a:t>
            </a:r>
            <a:r>
              <a:rPr lang="en-US" altLang="en-US" b="1" dirty="0">
                <a:latin typeface="Arial Unicode MS" panose="020B0604020202020204" pitchFamily="34" charset="-128"/>
              </a:rPr>
              <a:t>Demo </a:t>
            </a:r>
            <a:r>
              <a:rPr lang="en-US" altLang="en-US" dirty="0">
                <a:latin typeface="Arial Unicode MS" panose="020B0604020202020204" pitchFamily="34" charset="-128"/>
              </a:rPr>
              <a:t>extends</a:t>
            </a:r>
            <a:r>
              <a:rPr lang="en-US" altLang="en-US" b="1" dirty="0">
                <a:latin typeface="Arial Unicode MS" panose="020B0604020202020204" pitchFamily="34" charset="-128"/>
              </a:rPr>
              <a:t> Test</a:t>
            </a:r>
            <a:r>
              <a:rPr lang="en-US" altLang="en-US" dirty="0">
                <a:latin typeface="Arial Unicode MS" panose="020B0604020202020204" pitchFamily="34" charset="-128"/>
              </a:rPr>
              <a:t>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 Unicode MS" panose="020B0604020202020204" pitchFamily="34" charset="-128"/>
              </a:rPr>
              <a:t>int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show(String a,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int</a:t>
            </a:r>
            <a:r>
              <a:rPr lang="en-US" altLang="en-US" dirty="0" smtClean="0">
                <a:latin typeface="Arial Unicode MS" panose="020B0604020202020204" pitchFamily="34" charset="-128"/>
              </a:rPr>
              <a:t> b) </a:t>
            </a:r>
            <a:r>
              <a:rPr lang="en-US" altLang="en-US" dirty="0">
                <a:latin typeface="Arial Unicode MS" panose="020B0604020202020204" pitchFamily="34" charset="-128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>
                <a:latin typeface="Arial Unicode MS" panose="020B0604020202020204" pitchFamily="34" charset="-128"/>
              </a:rPr>
              <a:t>System.out.println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(“String and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Int</a:t>
            </a:r>
            <a:r>
              <a:rPr lang="en-US" altLang="en-US" dirty="0" smtClean="0">
                <a:latin typeface="Arial Unicode MS" panose="020B0604020202020204" pitchFamily="34" charset="-128"/>
              </a:rPr>
              <a:t>”); 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public static void main(String </a:t>
            </a:r>
            <a:r>
              <a:rPr lang="en-US" altLang="en-US" dirty="0" err="1">
                <a:latin typeface="Arial Unicode MS" panose="020B0604020202020204" pitchFamily="34" charset="-128"/>
              </a:rPr>
              <a:t>args</a:t>
            </a:r>
            <a:r>
              <a:rPr lang="en-US" altLang="en-US" dirty="0">
                <a:latin typeface="Arial Unicode MS" panose="020B0604020202020204" pitchFamily="34" charset="-128"/>
              </a:rPr>
              <a:t>[])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Test t = new Test 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t.show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</a:t>
            </a:r>
            <a:r>
              <a:rPr lang="en-US" altLang="en-US" dirty="0">
                <a:latin typeface="Arial Unicode MS" panose="020B0604020202020204" pitchFamily="34" charset="-128"/>
              </a:rPr>
              <a:t>Test</a:t>
            </a:r>
            <a:r>
              <a:rPr lang="en-US" altLang="en-US" dirty="0" smtClean="0">
                <a:latin typeface="Arial Unicode MS" panose="020B0604020202020204" pitchFamily="34" charset="-128"/>
              </a:rPr>
              <a:t>”,10); 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Demo d = new Demo();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  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d.show</a:t>
            </a:r>
            <a:r>
              <a:rPr lang="en-US" altLang="en-US" dirty="0" smtClean="0">
                <a:latin typeface="Arial Unicode MS" panose="020B0604020202020204" pitchFamily="34" charset="-128"/>
              </a:rPr>
              <a:t>(“</a:t>
            </a:r>
            <a:r>
              <a:rPr lang="en-US" altLang="en-US" dirty="0">
                <a:latin typeface="Arial Unicode MS" panose="020B0604020202020204" pitchFamily="34" charset="-128"/>
              </a:rPr>
              <a:t>Demo</a:t>
            </a:r>
            <a:r>
              <a:rPr lang="en-US" altLang="en-US" dirty="0" smtClean="0">
                <a:latin typeface="Arial Unicode MS" panose="020B0604020202020204" pitchFamily="34" charset="-128"/>
              </a:rPr>
              <a:t>”,20); 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</a:t>
            </a:r>
            <a:r>
              <a:rPr lang="en-US" altLang="en-US" sz="36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7896" y="1603513"/>
            <a:ext cx="1905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</a:t>
            </a:r>
          </a:p>
          <a:p>
            <a:r>
              <a:rPr lang="en-US" sz="2400" dirty="0" smtClean="0"/>
              <a:t>String and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String and </a:t>
            </a:r>
            <a:r>
              <a:rPr lang="en-US" sz="2400" dirty="0" err="1" smtClean="0"/>
              <a:t>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7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971306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Access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Controls/Modifiers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537"/>
            <a:ext cx="10515600" cy="4351338"/>
          </a:xfrm>
        </p:spPr>
        <p:txBody>
          <a:bodyPr/>
          <a:lstStyle/>
          <a:p>
            <a:r>
              <a:rPr lang="en-GB" dirty="0" smtClean="0"/>
              <a:t>As </a:t>
            </a:r>
            <a:r>
              <a:rPr lang="en-GB" dirty="0"/>
              <a:t>the name suggests access modifiers in Java helps to restrict the scope of a class, constructor , variable , method or data member. There are four types of access modifiers available in java: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b="1" dirty="0"/>
              <a:t>Default – No keyword required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b="1" dirty="0"/>
              <a:t>Private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b="1" dirty="0"/>
              <a:t>Protected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800" b="1" dirty="0"/>
              <a:t>Public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95" y="3235569"/>
            <a:ext cx="7024921" cy="33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Default Modifier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</a:t>
            </a:r>
            <a:r>
              <a:rPr lang="en-GB" dirty="0"/>
              <a:t>no access modifier is specified for a class , method or data member – It is said to be having the </a:t>
            </a:r>
            <a:r>
              <a:rPr lang="en-GB" b="1" dirty="0"/>
              <a:t>default</a:t>
            </a:r>
            <a:r>
              <a:rPr lang="en-GB" dirty="0"/>
              <a:t> access modifier by default. </a:t>
            </a:r>
            <a:endParaRPr lang="en-GB" dirty="0" smtClean="0"/>
          </a:p>
          <a:p>
            <a:r>
              <a:rPr lang="en-GB" dirty="0"/>
              <a:t>The data members, class or methods which are not declared using any access modifiers i.e. having default access modifier are accessible </a:t>
            </a:r>
            <a:r>
              <a:rPr lang="en-GB" b="1" dirty="0"/>
              <a:t>only within the same package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1696" y="132521"/>
            <a:ext cx="10515600" cy="6513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//Java program to illustrate default modifier </a:t>
            </a:r>
          </a:p>
          <a:p>
            <a:pPr marL="0" indent="0">
              <a:buNone/>
            </a:pPr>
            <a:r>
              <a:rPr lang="en-US" sz="1600" dirty="0"/>
              <a:t>package p1;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//</a:t>
            </a:r>
            <a:r>
              <a:rPr lang="en-US" sz="1600" dirty="0">
                <a:solidFill>
                  <a:srgbClr val="FF0000"/>
                </a:solidFill>
              </a:rPr>
              <a:t>Class Geeks is having Default access modifier 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b="1" dirty="0"/>
              <a:t>Hello</a:t>
            </a:r>
            <a:r>
              <a:rPr lang="en-US" sz="1600" dirty="0"/>
              <a:t>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void display()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("Hello World!"); </a:t>
            </a:r>
          </a:p>
          <a:p>
            <a:pPr marL="0" indent="0">
              <a:buNone/>
            </a:pPr>
            <a:r>
              <a:rPr lang="en-US" sz="1600" dirty="0"/>
              <a:t>	}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//Java program to illustrate error while </a:t>
            </a:r>
            <a:r>
              <a:rPr lang="en-US" sz="1600" dirty="0" smtClean="0">
                <a:solidFill>
                  <a:srgbClr val="FF0000"/>
                </a:solidFill>
              </a:rPr>
              <a:t>using </a:t>
            </a:r>
            <a:r>
              <a:rPr lang="en-US" sz="1600" dirty="0">
                <a:solidFill>
                  <a:srgbClr val="FF0000"/>
                </a:solidFill>
              </a:rPr>
              <a:t>class from different package with </a:t>
            </a:r>
            <a:r>
              <a:rPr lang="en-US" sz="1600" dirty="0" smtClean="0">
                <a:solidFill>
                  <a:srgbClr val="FF0000"/>
                </a:solidFill>
              </a:rPr>
              <a:t>default </a:t>
            </a:r>
            <a:r>
              <a:rPr lang="en-US" sz="1600" dirty="0">
                <a:solidFill>
                  <a:srgbClr val="FF0000"/>
                </a:solidFill>
              </a:rPr>
              <a:t>modifier </a:t>
            </a:r>
          </a:p>
          <a:p>
            <a:pPr marL="0" indent="0">
              <a:buNone/>
            </a:pPr>
            <a:r>
              <a:rPr lang="en-US" sz="1600" dirty="0"/>
              <a:t>package p2; </a:t>
            </a:r>
          </a:p>
          <a:p>
            <a:pPr marL="0" indent="0">
              <a:buNone/>
            </a:pPr>
            <a:r>
              <a:rPr lang="en-US" sz="1600" dirty="0"/>
              <a:t>import p1.*;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//This class is having default access modifier 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b="1" dirty="0" err="1"/>
              <a:t>HelloNew</a:t>
            </a:r>
            <a:r>
              <a:rPr lang="en-US" sz="1600" dirty="0"/>
              <a:t>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//accessing class Hello from package p1 </a:t>
            </a:r>
          </a:p>
          <a:p>
            <a:pPr marL="0" indent="0">
              <a:buNone/>
            </a:pPr>
            <a:r>
              <a:rPr lang="en-US" sz="1600" dirty="0"/>
              <a:t>		Hello </a:t>
            </a:r>
            <a:r>
              <a:rPr lang="en-US" sz="1600" dirty="0" err="1"/>
              <a:t>obj</a:t>
            </a:r>
            <a:r>
              <a:rPr lang="en-US" sz="1600" dirty="0"/>
              <a:t> = new Hello(); 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obj.display</a:t>
            </a:r>
            <a:r>
              <a:rPr lang="en-US" sz="1600" dirty="0"/>
              <a:t>(); </a:t>
            </a:r>
          </a:p>
          <a:p>
            <a:pPr marL="0" indent="0">
              <a:buNone/>
            </a:pPr>
            <a:r>
              <a:rPr lang="en-US" sz="1600" dirty="0"/>
              <a:t>	}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991060" y="1305476"/>
            <a:ext cx="3336235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Compile Time Error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Private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Modifier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366"/>
            <a:ext cx="10515600" cy="4803912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private access modifier is specified using the keyword </a:t>
            </a:r>
            <a:r>
              <a:rPr lang="en-GB" b="1" dirty="0"/>
              <a:t>private</a:t>
            </a:r>
            <a:r>
              <a:rPr lang="en-GB" dirty="0"/>
              <a:t>. The methods or data members declared as private are accessible only </a:t>
            </a:r>
            <a:r>
              <a:rPr lang="en-GB" b="1" dirty="0"/>
              <a:t>within the class</a:t>
            </a:r>
            <a:r>
              <a:rPr lang="en-GB" dirty="0"/>
              <a:t> in which they are declared. </a:t>
            </a:r>
          </a:p>
          <a:p>
            <a:r>
              <a:rPr lang="en-GB" dirty="0"/>
              <a:t>Any other </a:t>
            </a:r>
            <a:r>
              <a:rPr lang="en-GB" b="1" dirty="0"/>
              <a:t>class of same package will not be able to access</a:t>
            </a:r>
            <a:r>
              <a:rPr lang="en-GB" dirty="0"/>
              <a:t> these members. </a:t>
            </a:r>
          </a:p>
          <a:p>
            <a:r>
              <a:rPr lang="en-GB" dirty="0"/>
              <a:t>Top level Classes or interface can not be declared as private because </a:t>
            </a:r>
          </a:p>
          <a:p>
            <a:pPr lvl="1"/>
            <a:r>
              <a:rPr lang="en-GB" b="1" dirty="0"/>
              <a:t>private means </a:t>
            </a:r>
            <a:r>
              <a:rPr lang="en-GB" dirty="0"/>
              <a:t>“only visible within the enclosing class”.</a:t>
            </a:r>
          </a:p>
          <a:p>
            <a:pPr lvl="1"/>
            <a:r>
              <a:rPr lang="en-GB" b="1" dirty="0"/>
              <a:t>protected means </a:t>
            </a:r>
            <a:r>
              <a:rPr lang="en-GB" dirty="0"/>
              <a:t>“only visible within the enclosing class and any subclasses”</a:t>
            </a:r>
          </a:p>
          <a:p>
            <a:r>
              <a:rPr lang="en-GB" dirty="0"/>
              <a:t>Hence these modifiers in terms of application to classes, they apply only to nested classes and not on top level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948" y="106019"/>
            <a:ext cx="10515600" cy="6659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//Java program to illustrate error while </a:t>
            </a:r>
            <a:r>
              <a:rPr lang="en-US" sz="2400" dirty="0" smtClean="0">
                <a:solidFill>
                  <a:srgbClr val="FF0000"/>
                </a:solidFill>
              </a:rPr>
              <a:t>using </a:t>
            </a:r>
            <a:r>
              <a:rPr lang="en-US" sz="2400" dirty="0">
                <a:solidFill>
                  <a:srgbClr val="FF0000"/>
                </a:solidFill>
              </a:rPr>
              <a:t>class from different package with </a:t>
            </a:r>
            <a:r>
              <a:rPr lang="en-US" sz="2400" dirty="0" smtClean="0">
                <a:solidFill>
                  <a:srgbClr val="FF0000"/>
                </a:solidFill>
              </a:rPr>
              <a:t>private </a:t>
            </a:r>
            <a:r>
              <a:rPr lang="en-US" sz="2400" dirty="0">
                <a:solidFill>
                  <a:srgbClr val="FF0000"/>
                </a:solidFill>
              </a:rPr>
              <a:t>modifier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package p1; </a:t>
            </a:r>
          </a:p>
          <a:p>
            <a:pPr marL="0" indent="0">
              <a:buNone/>
            </a:pPr>
            <a:r>
              <a:rPr lang="en-US" sz="2400" dirty="0"/>
              <a:t>class</a:t>
            </a:r>
            <a:r>
              <a:rPr lang="en-US" sz="2400" b="1" dirty="0"/>
              <a:t> A </a:t>
            </a:r>
            <a:r>
              <a:rPr lang="en-US" sz="2400" dirty="0" smtClean="0"/>
              <a:t>{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private void display() </a:t>
            </a:r>
            <a:r>
              <a:rPr lang="en-US" sz="2400" dirty="0" smtClean="0"/>
              <a:t>{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</a:t>
            </a:r>
            <a:r>
              <a:rPr lang="en-US" sz="2400" dirty="0" err="1" smtClean="0"/>
              <a:t>BenchPartner</a:t>
            </a:r>
            <a:r>
              <a:rPr lang="en-US" sz="2400" dirty="0" smtClean="0"/>
              <a:t>");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} 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b="1" dirty="0"/>
              <a:t>B</a:t>
            </a:r>
            <a:r>
              <a:rPr lang="en-US" sz="2400" dirty="0"/>
              <a:t> </a:t>
            </a:r>
            <a:r>
              <a:rPr lang="en-US" sz="2400" dirty="0" smtClean="0"/>
              <a:t>{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	{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 </a:t>
            </a:r>
            <a:r>
              <a:rPr lang="en-US" sz="2400" dirty="0" err="1"/>
              <a:t>obj</a:t>
            </a:r>
            <a:r>
              <a:rPr lang="en-US" sz="2400" dirty="0"/>
              <a:t> = new A();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//</a:t>
            </a:r>
            <a:r>
              <a:rPr lang="en-US" sz="2400" dirty="0"/>
              <a:t>trying to access private method of another class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obj.display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en-US" sz="2400" dirty="0"/>
              <a:t>	}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62191" y="2449510"/>
            <a:ext cx="4929809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error: display() has private access in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obj.display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();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Protected Modifier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protected access modifier is specified using the keyword </a:t>
            </a:r>
            <a:r>
              <a:rPr lang="en-GB" b="1" dirty="0"/>
              <a:t>protected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methods or data members declared as protected are </a:t>
            </a:r>
            <a:r>
              <a:rPr lang="en-GB" b="1" dirty="0"/>
              <a:t>accessible within same package or sub classes in different package. </a:t>
            </a:r>
            <a:endParaRPr lang="en-GB" dirty="0"/>
          </a:p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</a:p>
          <a:p>
            <a:r>
              <a:rPr lang="en-GB" dirty="0" smtClean="0"/>
              <a:t>we </a:t>
            </a:r>
            <a:r>
              <a:rPr lang="en-GB" dirty="0"/>
              <a:t>will create two packages </a:t>
            </a:r>
            <a:r>
              <a:rPr lang="en-GB" b="1" dirty="0"/>
              <a:t>p1</a:t>
            </a:r>
            <a:r>
              <a:rPr lang="en-GB" dirty="0"/>
              <a:t> and </a:t>
            </a:r>
            <a:r>
              <a:rPr lang="en-GB" b="1" dirty="0"/>
              <a:t>p2</a:t>
            </a:r>
            <a:r>
              <a:rPr lang="en-GB" dirty="0"/>
              <a:t>. </a:t>
            </a:r>
            <a:r>
              <a:rPr lang="en-GB" b="1" dirty="0"/>
              <a:t>Class A </a:t>
            </a:r>
            <a:r>
              <a:rPr lang="en-GB" dirty="0"/>
              <a:t>in </a:t>
            </a:r>
            <a:r>
              <a:rPr lang="en-GB" b="1" dirty="0"/>
              <a:t>p1</a:t>
            </a:r>
            <a:r>
              <a:rPr lang="en-GB" dirty="0"/>
              <a:t> is made public, to access it in </a:t>
            </a:r>
            <a:r>
              <a:rPr lang="en-GB" b="1" dirty="0"/>
              <a:t>p2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method display in class </a:t>
            </a:r>
            <a:r>
              <a:rPr lang="en-GB" b="1" dirty="0"/>
              <a:t>A</a:t>
            </a:r>
            <a:r>
              <a:rPr lang="en-GB" dirty="0"/>
              <a:t> is protected and class </a:t>
            </a:r>
            <a:r>
              <a:rPr lang="en-GB" b="1" dirty="0"/>
              <a:t>B</a:t>
            </a:r>
            <a:r>
              <a:rPr lang="en-GB" dirty="0"/>
              <a:t> is inherited from class </a:t>
            </a:r>
            <a:r>
              <a:rPr lang="en-GB" b="1" dirty="0"/>
              <a:t>A</a:t>
            </a:r>
            <a:r>
              <a:rPr lang="en-GB" dirty="0"/>
              <a:t> and this protected method is then accessed by creating an object of class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Polymorphism in 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758"/>
            <a:ext cx="10515600" cy="500932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Polymorphism </a:t>
            </a:r>
            <a:r>
              <a:rPr lang="en-GB" dirty="0" smtClean="0"/>
              <a:t>can perform a </a:t>
            </a:r>
            <a:r>
              <a:rPr lang="en-GB" i="1" dirty="0" smtClean="0"/>
              <a:t>single action in different ways</a:t>
            </a:r>
            <a:r>
              <a:rPr lang="en-GB" dirty="0" smtClean="0"/>
              <a:t>. </a:t>
            </a:r>
          </a:p>
          <a:p>
            <a:r>
              <a:rPr lang="en-GB" dirty="0" smtClean="0"/>
              <a:t>Its is derived from 2 Greek words: poly and morphs. The word "</a:t>
            </a:r>
            <a:r>
              <a:rPr lang="en-GB" b="1" dirty="0" smtClean="0"/>
              <a:t>poly</a:t>
            </a:r>
            <a:r>
              <a:rPr lang="en-GB" dirty="0" smtClean="0"/>
              <a:t>" means many and "</a:t>
            </a:r>
            <a:r>
              <a:rPr lang="en-GB" b="1" dirty="0" smtClean="0"/>
              <a:t>morphs</a:t>
            </a:r>
            <a:r>
              <a:rPr lang="en-GB" dirty="0" smtClean="0"/>
              <a:t>" means forms. So polymorphism means </a:t>
            </a:r>
            <a:r>
              <a:rPr lang="en-GB" b="1" dirty="0" smtClean="0"/>
              <a:t>many forms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There are two types of polymorphism in Java: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C</a:t>
            </a:r>
            <a:r>
              <a:rPr lang="en-GB" b="1" dirty="0" smtClean="0"/>
              <a:t>ompile-time</a:t>
            </a:r>
            <a:r>
              <a:rPr lang="en-GB" dirty="0" smtClean="0"/>
              <a:t> polymorphism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 smtClean="0"/>
              <a:t>Runtime</a:t>
            </a:r>
            <a:r>
              <a:rPr lang="en-GB" dirty="0" smtClean="0"/>
              <a:t> polymorphism. </a:t>
            </a:r>
          </a:p>
          <a:p>
            <a:r>
              <a:rPr lang="en-GB" dirty="0" smtClean="0"/>
              <a:t>We can perform polymorphism in java by </a:t>
            </a:r>
            <a:r>
              <a:rPr lang="en-GB" b="1" dirty="0" smtClean="0"/>
              <a:t>method overloading</a:t>
            </a:r>
            <a:r>
              <a:rPr lang="en-GB" dirty="0" smtClean="0"/>
              <a:t> and </a:t>
            </a:r>
            <a:r>
              <a:rPr lang="en-GB" b="1" dirty="0" smtClean="0"/>
              <a:t>method overriding.</a:t>
            </a:r>
          </a:p>
          <a:p>
            <a:r>
              <a:rPr lang="en-GB" b="1" dirty="0" smtClean="0"/>
              <a:t>Example: </a:t>
            </a:r>
          </a:p>
          <a:p>
            <a:pPr lvl="1"/>
            <a:r>
              <a:rPr lang="en-GB" b="1" dirty="0" smtClean="0"/>
              <a:t>Shapes</a:t>
            </a:r>
            <a:r>
              <a:rPr lang="en-GB" dirty="0" smtClean="0"/>
              <a:t>: circle, tringle, rectangle</a:t>
            </a:r>
          </a:p>
          <a:p>
            <a:pPr lvl="1"/>
            <a:r>
              <a:rPr lang="en-GB" b="1" dirty="0" smtClean="0"/>
              <a:t>Sound</a:t>
            </a:r>
            <a:r>
              <a:rPr lang="en-GB" dirty="0" smtClean="0"/>
              <a:t>: bark, roar</a:t>
            </a:r>
          </a:p>
          <a:p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16357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74"/>
            <a:ext cx="5602357" cy="6599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//Java program to illustrate </a:t>
            </a:r>
            <a:r>
              <a:rPr lang="en-US" sz="1800" dirty="0" smtClean="0">
                <a:solidFill>
                  <a:srgbClr val="C00000"/>
                </a:solidFill>
              </a:rPr>
              <a:t>protected </a:t>
            </a:r>
            <a:r>
              <a:rPr lang="en-US" sz="1800" dirty="0">
                <a:solidFill>
                  <a:srgbClr val="C00000"/>
                </a:solidFill>
              </a:rPr>
              <a:t>modifier </a:t>
            </a:r>
          </a:p>
          <a:p>
            <a:pPr marL="0" indent="0">
              <a:buNone/>
            </a:pPr>
            <a:r>
              <a:rPr lang="en-US" sz="1800" dirty="0"/>
              <a:t>package p1; </a:t>
            </a: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b="1" dirty="0"/>
              <a:t>class A </a:t>
            </a:r>
            <a:r>
              <a:rPr lang="en-US" sz="1800" dirty="0" smtClean="0"/>
              <a:t>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protected void display() </a:t>
            </a:r>
            <a:r>
              <a:rPr lang="en-US" sz="1800" dirty="0" smtClean="0"/>
              <a:t>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(“</a:t>
            </a:r>
            <a:r>
              <a:rPr lang="en-US" sz="1800" dirty="0" err="1" smtClean="0"/>
              <a:t>BenchPartner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//Java program to illustrate </a:t>
            </a:r>
            <a:r>
              <a:rPr lang="en-US" sz="1800" dirty="0" smtClean="0">
                <a:solidFill>
                  <a:srgbClr val="C00000"/>
                </a:solidFill>
              </a:rPr>
              <a:t>protected </a:t>
            </a:r>
            <a:r>
              <a:rPr lang="en-US" sz="1800" dirty="0">
                <a:solidFill>
                  <a:srgbClr val="C00000"/>
                </a:solidFill>
              </a:rPr>
              <a:t>modifier </a:t>
            </a:r>
          </a:p>
          <a:p>
            <a:pPr marL="0" indent="0">
              <a:buNone/>
            </a:pPr>
            <a:r>
              <a:rPr lang="en-US" sz="1800" dirty="0"/>
              <a:t>package p2; </a:t>
            </a:r>
          </a:p>
          <a:p>
            <a:pPr marL="0" indent="0">
              <a:buNone/>
            </a:pPr>
            <a:r>
              <a:rPr lang="en-US" sz="1800" dirty="0"/>
              <a:t>import p1.*; //importing all classes in package p1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//Class B is subclass of A 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b="1" dirty="0"/>
              <a:t>B extends A </a:t>
            </a:r>
            <a:r>
              <a:rPr lang="en-US" sz="1800" dirty="0" smtClean="0"/>
              <a:t>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</a:t>
            </a:r>
            <a:r>
              <a:rPr lang="en-US" sz="1800" dirty="0" smtClean="0"/>
              <a:t>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B </a:t>
            </a:r>
            <a:r>
              <a:rPr lang="en-US" sz="1800" dirty="0" err="1"/>
              <a:t>obj</a:t>
            </a:r>
            <a:r>
              <a:rPr lang="en-US" sz="1800" dirty="0"/>
              <a:t> = new B();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obj.display</a:t>
            </a:r>
            <a:r>
              <a:rPr lang="en-US" sz="1800" dirty="0"/>
              <a:t>(); </a:t>
            </a:r>
          </a:p>
          <a:p>
            <a:pPr marL="0" indent="0">
              <a:buNone/>
            </a:pPr>
            <a:r>
              <a:rPr lang="en-US" sz="1800" dirty="0" smtClean="0"/>
              <a:t>	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48383" y="278295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91061" y="1305476"/>
            <a:ext cx="258595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BenchPartner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46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Public Modifiers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public access modifier is specified using the keyword </a:t>
            </a:r>
            <a:r>
              <a:rPr lang="en-GB" b="1" dirty="0"/>
              <a:t>public</a:t>
            </a:r>
            <a:r>
              <a:rPr lang="en-GB" dirty="0"/>
              <a:t>. The public access modifier has the </a:t>
            </a:r>
            <a:r>
              <a:rPr lang="en-GB" b="1" dirty="0"/>
              <a:t>widest scope</a:t>
            </a:r>
            <a:r>
              <a:rPr lang="en-GB" dirty="0"/>
              <a:t> among all other access modifiers. </a:t>
            </a:r>
          </a:p>
          <a:p>
            <a:r>
              <a:rPr lang="en-GB" dirty="0"/>
              <a:t>Classes, methods or data members which are declared as public are </a:t>
            </a:r>
            <a:r>
              <a:rPr lang="en-GB" b="1" dirty="0"/>
              <a:t>accessible from every where</a:t>
            </a:r>
            <a:r>
              <a:rPr lang="en-GB" dirty="0"/>
              <a:t> in the program. There is no restriction on the scope of a public data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32" y="464234"/>
            <a:ext cx="6336323" cy="60784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//Java program to illustrate </a:t>
            </a:r>
            <a:r>
              <a:rPr lang="en-US" sz="2000" dirty="0" smtClean="0">
                <a:solidFill>
                  <a:srgbClr val="C00000"/>
                </a:solidFill>
              </a:rPr>
              <a:t>public </a:t>
            </a:r>
            <a:r>
              <a:rPr lang="en-US" sz="2000" dirty="0">
                <a:solidFill>
                  <a:srgbClr val="C00000"/>
                </a:solidFill>
              </a:rPr>
              <a:t>modifier </a:t>
            </a:r>
          </a:p>
          <a:p>
            <a:pPr marL="0" indent="0">
              <a:buNone/>
            </a:pPr>
            <a:r>
              <a:rPr lang="en-US" sz="2000" dirty="0"/>
              <a:t>package p1; 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en-US" sz="2000" dirty="0" smtClean="0"/>
              <a:t>{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public void display() </a:t>
            </a:r>
            <a:r>
              <a:rPr lang="en-US" sz="2000" dirty="0" smtClean="0"/>
              <a:t>{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</a:t>
            </a:r>
            <a:r>
              <a:rPr lang="en-US" sz="2000" dirty="0" err="1" smtClean="0"/>
              <a:t>BenchPartner</a:t>
            </a:r>
            <a:r>
              <a:rPr lang="en-US" sz="2000" dirty="0" smtClean="0"/>
              <a:t>");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} 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package p2; </a:t>
            </a:r>
          </a:p>
          <a:p>
            <a:pPr marL="0" indent="0">
              <a:buNone/>
            </a:pPr>
            <a:r>
              <a:rPr lang="en-US" sz="2000" dirty="0"/>
              <a:t>import p1.*; 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en-US" sz="2000" dirty="0" smtClean="0"/>
              <a:t>{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public </a:t>
            </a:r>
            <a:r>
              <a:rPr lang="en-US" sz="2000" dirty="0"/>
              <a:t>static void main(String </a:t>
            </a:r>
            <a:r>
              <a:rPr lang="en-US" sz="2000" dirty="0" err="1"/>
              <a:t>args</a:t>
            </a:r>
            <a:r>
              <a:rPr lang="en-US" sz="2000" dirty="0"/>
              <a:t>[]) </a:t>
            </a:r>
            <a:r>
              <a:rPr lang="en-US" sz="2000" dirty="0" smtClean="0"/>
              <a:t>{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A </a:t>
            </a:r>
            <a:r>
              <a:rPr lang="en-US" sz="2000" dirty="0" err="1"/>
              <a:t>obj</a:t>
            </a:r>
            <a:r>
              <a:rPr lang="en-US" sz="2000" dirty="0"/>
              <a:t> = new A; 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obj.display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r>
              <a:rPr lang="en-US" sz="2000" dirty="0"/>
              <a:t>	}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91061" y="1305476"/>
            <a:ext cx="258595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BenchPartner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Nested Classes in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619"/>
            <a:ext cx="10515600" cy="5401993"/>
          </a:xfrm>
        </p:spPr>
        <p:txBody>
          <a:bodyPr>
            <a:normAutofit/>
          </a:bodyPr>
          <a:lstStyle/>
          <a:p>
            <a:r>
              <a:rPr lang="en-GB" sz="3200" dirty="0"/>
              <a:t>Simply put, Java allows us to define classes inside other classes. </a:t>
            </a:r>
            <a:endParaRPr lang="en-GB" sz="3200" dirty="0" smtClean="0"/>
          </a:p>
          <a:p>
            <a:r>
              <a:rPr lang="en-GB" sz="3200" dirty="0" smtClean="0"/>
              <a:t>Nested </a:t>
            </a:r>
            <a:r>
              <a:rPr lang="en-GB" sz="3200" dirty="0"/>
              <a:t>classes enable us to logically group classes that are only used in one place, write more readable and maintainable code and increase encapsulation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types of nested classes available in the language: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/>
              <a:t>Static nested 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/>
              <a:t>Non-static nested 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/>
              <a:t>Local 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1" dirty="0"/>
              <a:t>Anonymous classes</a:t>
            </a:r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1416480"/>
            <a:ext cx="4364587" cy="25749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14" y="627488"/>
            <a:ext cx="7045206" cy="5754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0498" y="856341"/>
            <a:ext cx="102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Syntax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5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1396"/>
            <a:ext cx="10515600" cy="83062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nested 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21491"/>
            <a:ext cx="10880187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As with static members, these belong to their enclosing class, and not to an instance of the class</a:t>
            </a:r>
          </a:p>
          <a:p>
            <a:r>
              <a:rPr lang="en-GB" dirty="0"/>
              <a:t>They can have all types of access modifiers in their declaration</a:t>
            </a:r>
          </a:p>
          <a:p>
            <a:r>
              <a:rPr lang="en-GB" dirty="0"/>
              <a:t>They only have access to static members in the enclosing class</a:t>
            </a:r>
          </a:p>
          <a:p>
            <a:r>
              <a:rPr lang="en-GB" dirty="0"/>
              <a:t>They can define both static and non-static members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They are accessed using the enclosing class name.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</a:rPr>
              <a:t>OuterClass.StaticNestedClass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example, to create an object for the static nested class, use this syntax: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</a:rPr>
              <a:t>OuterClass.StaticNestedClass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</a:rPr>
              <a:t>nestedObject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= new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</a:rPr>
              <a:t>OuterClass.StaticNestedClass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(); 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88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722719"/>
            <a:ext cx="950773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Enclosing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private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 = 1;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StaticNested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private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run() {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// method implementation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test() {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Enclosing.StaticNested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nested = new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Enclosing.StaticNested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nested.run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Non-Static Nested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Classes (Inner Class)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are also called inner classes</a:t>
            </a:r>
          </a:p>
          <a:p>
            <a:r>
              <a:rPr lang="en-GB" dirty="0"/>
              <a:t>They can have all types of access modifiers in their declaration</a:t>
            </a:r>
          </a:p>
          <a:p>
            <a:r>
              <a:rPr lang="en-GB" dirty="0"/>
              <a:t>Just like instance variables and methods, inner classes are associated with an instance of the enclosing class</a:t>
            </a:r>
          </a:p>
          <a:p>
            <a:r>
              <a:rPr lang="en-GB" dirty="0"/>
              <a:t>They have access to all members of the enclosing class, regardless of whether they are static or non-static</a:t>
            </a:r>
          </a:p>
          <a:p>
            <a:r>
              <a:rPr lang="en-GB" dirty="0"/>
              <a:t>They can only define non-static </a:t>
            </a:r>
            <a:r>
              <a:rPr lang="en-GB" dirty="0" smtClean="0"/>
              <a:t>members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48" y="4332975"/>
            <a:ext cx="3934252" cy="23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97" y="1206646"/>
            <a:ext cx="10515600" cy="4351338"/>
          </a:xfrm>
        </p:spPr>
        <p:txBody>
          <a:bodyPr/>
          <a:lstStyle/>
          <a:p>
            <a:r>
              <a:rPr lang="en-GB" dirty="0"/>
              <a:t>To instantiate an inner class, we must first instantiate its enclosing class. </a:t>
            </a:r>
          </a:p>
          <a:p>
            <a:r>
              <a:rPr lang="en-GB" dirty="0"/>
              <a:t>Let's see how we can do that: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C00000"/>
                </a:solidFill>
              </a:rPr>
              <a:t>Outer </a:t>
            </a:r>
            <a:r>
              <a:rPr lang="en-US" altLang="en-US" sz="2800" b="1" dirty="0" err="1">
                <a:solidFill>
                  <a:srgbClr val="C00000"/>
                </a:solidFill>
              </a:rPr>
              <a:t>outer</a:t>
            </a:r>
            <a:r>
              <a:rPr lang="en-US" altLang="en-US" sz="2800" b="1" dirty="0">
                <a:solidFill>
                  <a:srgbClr val="C00000"/>
                </a:solidFill>
              </a:rPr>
              <a:t> = new</a:t>
            </a:r>
            <a:r>
              <a:rPr lang="en-US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</a:rPr>
              <a:t>Outer();</a:t>
            </a:r>
            <a:endParaRPr lang="en-US" altLang="en-US" sz="3600" b="1" dirty="0">
              <a:solidFill>
                <a:srgbClr val="C00000"/>
              </a:solidFill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 err="1">
                <a:solidFill>
                  <a:srgbClr val="C00000"/>
                </a:solidFill>
              </a:rPr>
              <a:t>Outer.Inner</a:t>
            </a:r>
            <a:r>
              <a:rPr lang="en-US" altLang="en-US" sz="2800" b="1" dirty="0">
                <a:solidFill>
                  <a:srgbClr val="C00000"/>
                </a:solidFill>
              </a:rPr>
              <a:t> inner = </a:t>
            </a:r>
            <a:r>
              <a:rPr lang="en-US" altLang="en-US" sz="2800" b="1" dirty="0" err="1">
                <a:solidFill>
                  <a:srgbClr val="C00000"/>
                </a:solidFill>
              </a:rPr>
              <a:t>outer.new</a:t>
            </a:r>
            <a:r>
              <a:rPr lang="en-US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</a:rPr>
              <a:t>Inner();</a:t>
            </a:r>
            <a:endParaRPr lang="en-US" altLang="en-US" sz="54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Local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 classes are a special type of inner classes – in which </a:t>
            </a:r>
            <a:r>
              <a:rPr lang="en-GB" b="1" dirty="0"/>
              <a:t>the class is defined inside a method</a:t>
            </a:r>
            <a:r>
              <a:rPr lang="en-GB" dirty="0"/>
              <a:t> or scope block</a:t>
            </a:r>
            <a:r>
              <a:rPr lang="en-GB" dirty="0" smtClean="0"/>
              <a:t>. They </a:t>
            </a:r>
            <a:r>
              <a:rPr lang="en-GB" dirty="0"/>
              <a:t>cannot have access modifiers in their declaration</a:t>
            </a:r>
          </a:p>
          <a:p>
            <a:r>
              <a:rPr lang="en-GB" dirty="0"/>
              <a:t>They have access to both static and non-static members in the enclosing context</a:t>
            </a:r>
          </a:p>
          <a:p>
            <a:r>
              <a:rPr lang="en-GB" dirty="0"/>
              <a:t>They can only define instance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45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 of Method Overloading and Overriding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84959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Overloading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Same name method</a:t>
            </a:r>
          </a:p>
          <a:p>
            <a:r>
              <a:rPr lang="en-US" dirty="0" smtClean="0"/>
              <a:t>Method in Same class</a:t>
            </a:r>
          </a:p>
          <a:p>
            <a:r>
              <a:rPr lang="en-US" dirty="0" smtClean="0"/>
              <a:t>Different arguments in methods</a:t>
            </a:r>
          </a:p>
          <a:p>
            <a:pPr lvl="1"/>
            <a:r>
              <a:rPr lang="en-US" dirty="0" smtClean="0"/>
              <a:t>Number of argument</a:t>
            </a:r>
          </a:p>
          <a:p>
            <a:pPr lvl="1"/>
            <a:r>
              <a:rPr lang="en-US" dirty="0" smtClean="0"/>
              <a:t>Sequence of argument</a:t>
            </a:r>
          </a:p>
          <a:p>
            <a:pPr lvl="1"/>
            <a:r>
              <a:rPr lang="en-US" dirty="0" smtClean="0"/>
              <a:t>Type of argument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84959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name method</a:t>
            </a:r>
          </a:p>
          <a:p>
            <a:r>
              <a:rPr lang="en-US" dirty="0" smtClean="0"/>
              <a:t>Method in Different class</a:t>
            </a:r>
          </a:p>
          <a:p>
            <a:r>
              <a:rPr lang="en-US" dirty="0" smtClean="0"/>
              <a:t>Same arguments</a:t>
            </a:r>
          </a:p>
          <a:p>
            <a:pPr lvl="1"/>
            <a:r>
              <a:rPr lang="en-US" dirty="0" smtClean="0"/>
              <a:t>Number of argument</a:t>
            </a:r>
          </a:p>
          <a:p>
            <a:pPr lvl="1"/>
            <a:r>
              <a:rPr lang="en-US" dirty="0" smtClean="0"/>
              <a:t>Sequence of argument</a:t>
            </a:r>
          </a:p>
          <a:p>
            <a:pPr lvl="1"/>
            <a:r>
              <a:rPr lang="en-US" dirty="0" smtClean="0"/>
              <a:t>Type of argument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(IS-A Relationship)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7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80734" y="161679"/>
            <a:ext cx="8335423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NewEnclosing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class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Local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  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      // method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Local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local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new Local();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local.run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public void test()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NewEnclosing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newEnclosing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NewEnclosing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newEnclosing.run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9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Anonymous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Anonymous classes can be used to define an implementation of an interface or an abstract class without having to create a reusable implementation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They cannot have access modifiers in their declaration</a:t>
            </a:r>
          </a:p>
          <a:p>
            <a:r>
              <a:rPr lang="en-GB" dirty="0" smtClean="0"/>
              <a:t>They </a:t>
            </a:r>
            <a:r>
              <a:rPr lang="en-GB" dirty="0"/>
              <a:t>have access to both static and non-static members in the enclosing context</a:t>
            </a:r>
          </a:p>
          <a:p>
            <a:r>
              <a:rPr lang="en-GB" dirty="0"/>
              <a:t>They can only define instance members</a:t>
            </a:r>
          </a:p>
          <a:p>
            <a:r>
              <a:rPr lang="en-GB" dirty="0"/>
              <a:t>They're the only type of nested classes that cannot define constructors or extend/implement other classes or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1929" y="152860"/>
            <a:ext cx="9119035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// </a:t>
            </a:r>
            <a:r>
              <a:rPr lang="en-GB" sz="2400" dirty="0">
                <a:solidFill>
                  <a:srgbClr val="C00000"/>
                </a:solidFill>
              </a:rPr>
              <a:t>To define an anonymous class, let's first define a simple abstract </a:t>
            </a:r>
            <a:r>
              <a:rPr lang="en-GB" sz="2400" dirty="0" smtClean="0">
                <a:solidFill>
                  <a:srgbClr val="C00000"/>
                </a:solidFill>
              </a:rPr>
              <a:t>class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abstract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SimpleAbstractClass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abstract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void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run();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// </a:t>
            </a:r>
            <a:r>
              <a:rPr lang="en-GB" sz="2400" dirty="0">
                <a:solidFill>
                  <a:srgbClr val="C00000"/>
                </a:solidFill>
              </a:rPr>
              <a:t>how we can define an anonymous class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public</a:t>
            </a:r>
            <a:r>
              <a:rPr lang="en-US" altLang="en-US" sz="3200" dirty="0"/>
              <a:t> </a:t>
            </a:r>
            <a:r>
              <a:rPr lang="en-US" altLang="en-US" sz="2400" dirty="0"/>
              <a:t>class</a:t>
            </a:r>
            <a:r>
              <a:rPr lang="en-US" altLang="en-US" sz="3200" dirty="0"/>
              <a:t> </a:t>
            </a:r>
            <a:r>
              <a:rPr lang="en-US" altLang="en-US" sz="2400" dirty="0" err="1"/>
              <a:t>AnonymousInnerTest</a:t>
            </a:r>
            <a:r>
              <a:rPr lang="en-US" altLang="en-US" sz="2400" dirty="0"/>
              <a:t> {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/>
              <a:t>     public</a:t>
            </a:r>
            <a:r>
              <a:rPr lang="en-US" altLang="en-US" sz="3200" dirty="0" smtClean="0"/>
              <a:t> </a:t>
            </a:r>
            <a:r>
              <a:rPr lang="en-US" altLang="en-US" sz="2400" dirty="0"/>
              <a:t>void</a:t>
            </a:r>
            <a:r>
              <a:rPr lang="en-US" altLang="en-US" sz="3200" dirty="0"/>
              <a:t> </a:t>
            </a:r>
            <a:r>
              <a:rPr lang="en-US" altLang="en-US" sz="2400" dirty="0" err="1"/>
              <a:t>whenRunAnonymousClass_thenCorrect</a:t>
            </a:r>
            <a:r>
              <a:rPr lang="en-US" altLang="en-US" sz="2400" dirty="0"/>
              <a:t>() {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        </a:t>
            </a:r>
            <a:r>
              <a:rPr lang="en-US" altLang="en-US" sz="2400" dirty="0" err="1"/>
              <a:t>SimpleAbstractClass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sbc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new</a:t>
            </a:r>
            <a:r>
              <a:rPr lang="en-US" altLang="en-US" sz="3200" dirty="0"/>
              <a:t> </a:t>
            </a:r>
            <a:r>
              <a:rPr lang="en-US" altLang="en-US" sz="2400" dirty="0" err="1"/>
              <a:t>SimpleAbstractClass</a:t>
            </a:r>
            <a:r>
              <a:rPr lang="en-US" altLang="en-US" sz="2400" dirty="0"/>
              <a:t>() {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            void</a:t>
            </a:r>
            <a:r>
              <a:rPr lang="en-US" altLang="en-US" sz="3200" dirty="0"/>
              <a:t> </a:t>
            </a:r>
            <a:r>
              <a:rPr lang="en-US" altLang="en-US" sz="2400" dirty="0"/>
              <a:t>run() {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                // method implementation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            }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        </a:t>
            </a:r>
            <a:r>
              <a:rPr lang="en-US" altLang="en-US" sz="2400" dirty="0" smtClean="0"/>
              <a:t>}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        </a:t>
            </a:r>
            <a:r>
              <a:rPr lang="en-US" altLang="en-US" sz="2400" dirty="0" err="1" smtClean="0"/>
              <a:t>sbc.run</a:t>
            </a:r>
            <a:r>
              <a:rPr lang="en-US" altLang="en-US" sz="2400" dirty="0"/>
              <a:t>();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    }</a:t>
            </a: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}</a:t>
            </a:r>
            <a:endParaRPr lang="en-US" altLang="en-US" sz="4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10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4" y="280718"/>
            <a:ext cx="10515600" cy="87283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Recursion in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64" y="1153550"/>
            <a:ext cx="10515600" cy="5620042"/>
          </a:xfrm>
        </p:spPr>
        <p:txBody>
          <a:bodyPr>
            <a:normAutofit fontScale="92500"/>
          </a:bodyPr>
          <a:lstStyle/>
          <a:p>
            <a:r>
              <a:rPr lang="en-GB" dirty="0"/>
              <a:t>Recursion in java is a process in which a method calls itself continuously. A method in java that </a:t>
            </a:r>
            <a:r>
              <a:rPr lang="en-GB" b="1" i="1" dirty="0">
                <a:solidFill>
                  <a:srgbClr val="C00000"/>
                </a:solidFill>
              </a:rPr>
              <a:t>calls itself </a:t>
            </a:r>
            <a:r>
              <a:rPr lang="en-GB" dirty="0"/>
              <a:t>is called recursive method</a:t>
            </a:r>
            <a:r>
              <a:rPr lang="en-GB" dirty="0" smtClean="0"/>
              <a:t>.</a:t>
            </a:r>
          </a:p>
          <a:p>
            <a:r>
              <a:rPr lang="en-GB" dirty="0"/>
              <a:t>There are two main requirements of a recursive function:</a:t>
            </a:r>
          </a:p>
          <a:p>
            <a:pPr lvl="1"/>
            <a:r>
              <a:rPr lang="en-GB" b="1" dirty="0"/>
              <a:t>A Stop Condition</a:t>
            </a:r>
            <a:r>
              <a:rPr lang="en-GB" dirty="0"/>
              <a:t> – the function returns a value when a certain condition is satisfied, without a further recursive call</a:t>
            </a:r>
          </a:p>
          <a:p>
            <a:pPr lvl="1"/>
            <a:r>
              <a:rPr lang="en-GB" b="1" dirty="0"/>
              <a:t>The Recursive Call</a:t>
            </a:r>
            <a:r>
              <a:rPr lang="en-GB" dirty="0"/>
              <a:t> – the function calls itself with an</a:t>
            </a:r>
            <a:r>
              <a:rPr lang="en-GB" i="1" dirty="0"/>
              <a:t> input</a:t>
            </a:r>
            <a:r>
              <a:rPr lang="en-GB" dirty="0"/>
              <a:t> which is a step closer to the stop </a:t>
            </a:r>
            <a:r>
              <a:rPr lang="en-GB" dirty="0" smtClean="0"/>
              <a:t>condition</a:t>
            </a:r>
          </a:p>
          <a:p>
            <a:r>
              <a:rPr lang="en-GB" dirty="0"/>
              <a:t>Each recursive call will add a new frame to the stack memory of the JVM. So, </a:t>
            </a:r>
            <a:r>
              <a:rPr lang="en-GB" b="1" dirty="0"/>
              <a:t>if we don't pay attention to how deep our recursive call can dive, an out of memory exception may occur. </a:t>
            </a:r>
            <a:endParaRPr lang="en-GB" dirty="0"/>
          </a:p>
          <a:p>
            <a:r>
              <a:rPr lang="en-US" b="1" dirty="0" smtClean="0"/>
              <a:t>Syntax: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 err="1">
                <a:latin typeface="Arial" panose="020B0604020202020204" pitchFamily="34" charset="0"/>
              </a:rPr>
              <a:t>returntype</a:t>
            </a:r>
            <a:r>
              <a:rPr lang="en-US" altLang="en-US" sz="2200" dirty="0">
                <a:latin typeface="Arial" panose="020B0604020202020204" pitchFamily="34" charset="0"/>
              </a:rPr>
              <a:t> </a:t>
            </a:r>
            <a:r>
              <a:rPr lang="en-US" altLang="en-US" sz="2200" b="1" dirty="0" err="1">
                <a:latin typeface="Arial" panose="020B0604020202020204" pitchFamily="34" charset="0"/>
              </a:rPr>
              <a:t>methodname</a:t>
            </a:r>
            <a:r>
              <a:rPr lang="en-US" altLang="en-US" sz="2200" dirty="0">
                <a:latin typeface="Arial" panose="020B0604020202020204" pitchFamily="34" charset="0"/>
              </a:rPr>
              <a:t>(){  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 smtClean="0">
                <a:latin typeface="Arial" panose="020B0604020202020204" pitchFamily="34" charset="0"/>
              </a:rPr>
              <a:t>	</a:t>
            </a:r>
            <a:r>
              <a:rPr lang="en-US" altLang="en-US" sz="2200" dirty="0" smtClean="0">
                <a:solidFill>
                  <a:srgbClr val="C00000"/>
                </a:solidFill>
                <a:latin typeface="Arial" panose="020B0604020202020204" pitchFamily="34" charset="0"/>
              </a:rPr>
              <a:t>//</a:t>
            </a:r>
            <a:r>
              <a:rPr lang="en-US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code to be executed </a:t>
            </a:r>
            <a:r>
              <a:rPr lang="en-US" altLang="en-US" sz="2200" dirty="0">
                <a:latin typeface="Arial" panose="020B0604020202020204" pitchFamily="34" charset="0"/>
              </a:rPr>
              <a:t> 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smtClean="0">
                <a:latin typeface="Arial" panose="020B0604020202020204" pitchFamily="34" charset="0"/>
              </a:rPr>
              <a:t>	</a:t>
            </a:r>
            <a:r>
              <a:rPr lang="en-US" altLang="en-US" sz="2200" b="1" dirty="0" err="1" smtClean="0">
                <a:latin typeface="Arial" panose="020B0604020202020204" pitchFamily="34" charset="0"/>
              </a:rPr>
              <a:t>methodname</a:t>
            </a:r>
            <a:r>
              <a:rPr lang="en-US" altLang="en-US" sz="2200" dirty="0" smtClean="0">
                <a:latin typeface="Arial" panose="020B0604020202020204" pitchFamily="34" charset="0"/>
              </a:rPr>
              <a:t>();  </a:t>
            </a:r>
            <a:r>
              <a:rPr lang="en-US" altLang="en-US" sz="2200" dirty="0" smtClean="0">
                <a:solidFill>
                  <a:srgbClr val="C00000"/>
                </a:solidFill>
                <a:latin typeface="Arial" panose="020B0604020202020204" pitchFamily="34" charset="0"/>
              </a:rPr>
              <a:t>//</a:t>
            </a:r>
            <a:r>
              <a:rPr lang="en-US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calling same method</a:t>
            </a:r>
            <a:r>
              <a:rPr lang="en-US" altLang="en-US" sz="2200" dirty="0">
                <a:latin typeface="Arial" panose="020B0604020202020204" pitchFamily="34" charset="0"/>
              </a:rPr>
              <a:t>  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} 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Java Recursion </a:t>
            </a:r>
            <a:r>
              <a:rPr lang="en-US" sz="3600" b="1" dirty="0" smtClean="0">
                <a:latin typeface="+mn-lt"/>
              </a:rPr>
              <a:t>Example: </a:t>
            </a:r>
            <a:r>
              <a:rPr lang="en-US" sz="3600" b="1" dirty="0">
                <a:latin typeface="+mn-lt"/>
              </a:rPr>
              <a:t>Infinite </a:t>
            </a:r>
            <a:r>
              <a:rPr lang="en-US" sz="3600" b="1" dirty="0" smtClean="0">
                <a:latin typeface="+mn-lt"/>
              </a:rPr>
              <a:t>times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20"/>
            <a:ext cx="715452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 class 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InfiniteTimes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static void p(){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("hello");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p();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 static void main(String[]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 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p();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92723" y="1745590"/>
            <a:ext cx="364353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java.lang.StackOverflowError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00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Java Recursion </a:t>
            </a:r>
            <a:r>
              <a:rPr lang="en-US" sz="3600" b="1" dirty="0" smtClean="0">
                <a:latin typeface="+mn-lt"/>
              </a:rPr>
              <a:t>Example: Infinite times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3584"/>
            <a:ext cx="630493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 class </a:t>
            </a:r>
            <a:r>
              <a:rPr lang="en-US" altLang="en-US" b="1" dirty="0" err="1" smtClean="0"/>
              <a:t>Inf</a:t>
            </a:r>
            <a:r>
              <a:rPr lang="en-US" b="1" dirty="0" err="1" smtClean="0"/>
              <a:t>initeTimes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static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count=0;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 void p(){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count++;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if(count&lt;=5){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(“Hello "+count);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 static void main(String[]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 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p();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10954" y="1612377"/>
            <a:ext cx="208201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 Unicode MS" panose="020B0604020202020204" pitchFamily="34" charset="-128"/>
              </a:rPr>
              <a:t>Hello </a:t>
            </a:r>
            <a:r>
              <a:rPr lang="en-US" altLang="en-US" dirty="0">
                <a:latin typeface="Arial Unicode MS" panose="020B0604020202020204" pitchFamily="34" charset="-128"/>
              </a:rPr>
              <a:t>1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H</a:t>
            </a:r>
            <a:r>
              <a:rPr lang="en-US" altLang="en-US" dirty="0" smtClean="0">
                <a:latin typeface="Arial Unicode MS" panose="020B0604020202020204" pitchFamily="34" charset="-128"/>
              </a:rPr>
              <a:t>ello </a:t>
            </a:r>
            <a:r>
              <a:rPr lang="en-US" altLang="en-US" dirty="0">
                <a:latin typeface="Arial Unicode MS" panose="020B0604020202020204" pitchFamily="34" charset="-128"/>
              </a:rPr>
              <a:t>2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H</a:t>
            </a:r>
            <a:r>
              <a:rPr lang="en-US" altLang="en-US" dirty="0" smtClean="0">
                <a:latin typeface="Arial Unicode MS" panose="020B0604020202020204" pitchFamily="34" charset="-128"/>
              </a:rPr>
              <a:t>ello </a:t>
            </a:r>
            <a:r>
              <a:rPr lang="en-US" altLang="en-US" dirty="0">
                <a:latin typeface="Arial Unicode MS" panose="020B0604020202020204" pitchFamily="34" charset="-128"/>
              </a:rPr>
              <a:t>3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H</a:t>
            </a:r>
            <a:r>
              <a:rPr lang="en-US" altLang="en-US" dirty="0" smtClean="0">
                <a:latin typeface="Arial Unicode MS" panose="020B0604020202020204" pitchFamily="34" charset="-128"/>
              </a:rPr>
              <a:t>ello </a:t>
            </a:r>
            <a:r>
              <a:rPr lang="en-US" altLang="en-US" dirty="0">
                <a:latin typeface="Arial Unicode MS" panose="020B0604020202020204" pitchFamily="34" charset="-128"/>
              </a:rPr>
              <a:t>4 </a:t>
            </a:r>
            <a:endParaRPr lang="en-US" altLang="en-US" dirty="0" smtClean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H</a:t>
            </a:r>
            <a:r>
              <a:rPr lang="en-US" altLang="en-US" dirty="0" smtClean="0">
                <a:latin typeface="Arial Unicode MS" panose="020B0604020202020204" pitchFamily="34" charset="-128"/>
              </a:rPr>
              <a:t>ello </a:t>
            </a:r>
            <a:r>
              <a:rPr lang="en-US" altLang="en-US" dirty="0">
                <a:latin typeface="Arial Unicode MS" panose="020B0604020202020204" pitchFamily="34" charset="-128"/>
              </a:rPr>
              <a:t>5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Recursion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Types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Recursion are of two types based on when the recursive method call is made.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dirty="0" smtClean="0">
                <a:solidFill>
                  <a:srgbClr val="C00000"/>
                </a:solidFill>
              </a:rPr>
              <a:t>Tail Recursion: </a:t>
            </a:r>
            <a:r>
              <a:rPr lang="en-GB" sz="3200" dirty="0"/>
              <a:t>A recursive method is </a:t>
            </a:r>
            <a:r>
              <a:rPr lang="en-GB" sz="3200" b="1" dirty="0"/>
              <a:t>tail recursive</a:t>
            </a:r>
            <a:r>
              <a:rPr lang="en-GB" sz="3200" dirty="0"/>
              <a:t> when recursive method call is the last statement executed inside the method (usually along with a </a:t>
            </a:r>
            <a:r>
              <a:rPr lang="en-GB" sz="3200" b="1" dirty="0"/>
              <a:t>return statement</a:t>
            </a:r>
            <a:r>
              <a:rPr lang="en-GB" sz="3200" dirty="0"/>
              <a:t>).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Head Recursion : </a:t>
            </a:r>
            <a:r>
              <a:rPr lang="en-GB" sz="3200" dirty="0"/>
              <a:t>Any recursion which is not tail recursion, can be referred as head recursion.</a:t>
            </a:r>
            <a:endParaRPr lang="en-US" sz="32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342" y="450469"/>
            <a:ext cx="5157787" cy="82391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Example </a:t>
            </a:r>
            <a:r>
              <a:rPr lang="en-US" sz="3200" dirty="0">
                <a:solidFill>
                  <a:srgbClr val="C00000"/>
                </a:solidFill>
              </a:rPr>
              <a:t>of </a:t>
            </a:r>
            <a:r>
              <a:rPr lang="en-US" sz="3200" dirty="0" smtClean="0">
                <a:solidFill>
                  <a:srgbClr val="C00000"/>
                </a:solidFill>
              </a:rPr>
              <a:t>Head Recursion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5723" y="45046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 of </a:t>
            </a:r>
            <a:r>
              <a:rPr lang="en-US" sz="3200" dirty="0" smtClean="0">
                <a:solidFill>
                  <a:srgbClr val="C00000"/>
                </a:solidFill>
              </a:rPr>
              <a:t>Tail Recursion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382586" y="1536661"/>
            <a:ext cx="472757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sum(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n) {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 &gt;= 1) {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sum(n - 1)+n;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return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319161" y="1536661"/>
            <a:ext cx="659988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tailSum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currentSum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n) {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 &lt;= 1) {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currentSum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n;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return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tailSum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currentSum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n, n - 1);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Compile Time Polymorphism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Polymorphism that is resolved during compiler time is known as static polymorphism. </a:t>
            </a:r>
          </a:p>
          <a:p>
            <a:r>
              <a:rPr lang="en-GB" dirty="0" smtClean="0"/>
              <a:t>Method overloading is an example of compile time polymorphism.</a:t>
            </a:r>
          </a:p>
          <a:p>
            <a:r>
              <a:rPr lang="en-GB" dirty="0" smtClean="0"/>
              <a:t>It is handle by </a:t>
            </a:r>
            <a:r>
              <a:rPr lang="en-GB" b="1" dirty="0" smtClean="0"/>
              <a:t>compiler</a:t>
            </a:r>
          </a:p>
          <a:p>
            <a:r>
              <a:rPr lang="en-GB" b="1" dirty="0" smtClean="0"/>
              <a:t>Method Overloading</a:t>
            </a:r>
            <a:r>
              <a:rPr lang="en-GB" dirty="0" smtClean="0"/>
              <a:t>: This allows us to have more than one method having the same name, if the parameters of methods are different in number, sequence and data types of parameters.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5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latin typeface="+mn-lt"/>
              </a:rPr>
              <a:t>Example of </a:t>
            </a:r>
            <a:r>
              <a:rPr lang="en-US" sz="4000" b="1" dirty="0">
                <a:latin typeface="+mn-lt"/>
              </a:rPr>
              <a:t>Compile Time</a:t>
            </a:r>
            <a:r>
              <a:rPr lang="en-GB" sz="4000" b="1" dirty="0" smtClean="0">
                <a:latin typeface="+mn-lt"/>
              </a:rPr>
              <a:t> Polymorphism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26" y="1679851"/>
            <a:ext cx="10515600" cy="4351338"/>
          </a:xfrm>
        </p:spPr>
        <p:txBody>
          <a:bodyPr/>
          <a:lstStyle/>
          <a:p>
            <a:r>
              <a:rPr lang="en-GB" dirty="0" smtClean="0"/>
              <a:t>Method overloading is one of the way java supports static polymorphism. </a:t>
            </a:r>
          </a:p>
          <a:p>
            <a:r>
              <a:rPr lang="en-GB" dirty="0" smtClean="0"/>
              <a:t>Here we have two definitions of the same method </a:t>
            </a:r>
            <a:r>
              <a:rPr lang="en-GB" b="1" dirty="0" smtClean="0"/>
              <a:t>add() </a:t>
            </a:r>
            <a:r>
              <a:rPr lang="en-GB" dirty="0" smtClean="0"/>
              <a:t>which add method would be called is determined by the parameter list at the compile time. </a:t>
            </a:r>
          </a:p>
          <a:p>
            <a:r>
              <a:rPr lang="en-GB" dirty="0" smtClean="0"/>
              <a:t>That is the reason this is also known as compile time polymorphism.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4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1" y="543339"/>
            <a:ext cx="7156173" cy="5848873"/>
          </a:xfrm>
        </p:spPr>
      </p:pic>
      <p:sp>
        <p:nvSpPr>
          <p:cNvPr id="6" name="TextBox 5"/>
          <p:cNvSpPr txBox="1"/>
          <p:nvPr/>
        </p:nvSpPr>
        <p:spPr>
          <a:xfrm>
            <a:off x="9210260" y="1934818"/>
            <a:ext cx="1669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</a:p>
          <a:p>
            <a:r>
              <a:rPr lang="en-US" sz="2400" dirty="0" smtClean="0"/>
              <a:t>30</a:t>
            </a:r>
          </a:p>
          <a:p>
            <a:r>
              <a:rPr lang="en-US" sz="2400" dirty="0" smtClean="0"/>
              <a:t>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61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9689" y="542916"/>
            <a:ext cx="565648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Simple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add(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a, </a:t>
            </a:r>
            <a:r>
              <a:rPr lang="en-US" altLang="en-US" sz="2400" dirty="0">
                <a:latin typeface="Arial Unicode MS" panose="020B0604020202020204" pitchFamily="34" charset="-128"/>
              </a:rPr>
              <a:t>S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b)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(10);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add(</a:t>
            </a:r>
            <a:r>
              <a:rPr lang="en-US" altLang="en-US" sz="2400" dirty="0">
                <a:latin typeface="Arial Unicode MS" panose="020B0604020202020204" pitchFamily="34" charset="-128"/>
              </a:rPr>
              <a:t>S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b)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(“String”);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static void main(String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Simple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Simple 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obj.add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(10,”Hi”));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obj.add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(“Hi”,10));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7565" y="2107096"/>
            <a:ext cx="13532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Output:</a:t>
            </a:r>
          </a:p>
          <a:p>
            <a:r>
              <a:rPr lang="en-US" sz="2800" dirty="0" smtClean="0"/>
              <a:t>10</a:t>
            </a:r>
          </a:p>
          <a:p>
            <a:r>
              <a:rPr lang="en-US" sz="2800" dirty="0" smtClean="0"/>
              <a:t>String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27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383"/>
            <a:ext cx="6649278" cy="5368580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Simple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add(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(10);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add(</a:t>
            </a:r>
            <a:r>
              <a:rPr lang="en-US" altLang="en-US" dirty="0" smtClean="0">
                <a:latin typeface="Arial Unicode MS" panose="020B0604020202020204" pitchFamily="34" charset="-128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a)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(“String”);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static void main(String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Simple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Simple 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obj.add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(10));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Arial Unicode MS" panose="020B0604020202020204" pitchFamily="34" charset="-128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obj.add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(“Hi”));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6922" y="1722782"/>
            <a:ext cx="1431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</a:p>
          <a:p>
            <a:r>
              <a:rPr lang="en-US" sz="2400" dirty="0" smtClean="0"/>
              <a:t>10</a:t>
            </a:r>
          </a:p>
          <a:p>
            <a:r>
              <a:rPr lang="en-US" sz="2400" dirty="0" smtClean="0"/>
              <a:t>String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Runtime Polymorphism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also known as </a:t>
            </a:r>
            <a:r>
              <a:rPr lang="en-GB" b="1" dirty="0" smtClean="0"/>
              <a:t>Dynamic Method Dispatch </a:t>
            </a:r>
            <a:r>
              <a:rPr lang="en-GB" dirty="0" smtClean="0"/>
              <a:t>or </a:t>
            </a:r>
            <a:r>
              <a:rPr lang="en-GB" b="1" dirty="0" smtClean="0"/>
              <a:t>Dynamic polymorphism</a:t>
            </a:r>
          </a:p>
          <a:p>
            <a:r>
              <a:rPr lang="en-GB" dirty="0" smtClean="0"/>
              <a:t>It is handle by </a:t>
            </a:r>
            <a:r>
              <a:rPr lang="en-GB" b="1" dirty="0" smtClean="0"/>
              <a:t>JVM</a:t>
            </a:r>
          </a:p>
          <a:p>
            <a:r>
              <a:rPr lang="en-GB" dirty="0" smtClean="0"/>
              <a:t>Dynamic polymorphism is a process in which a call to an </a:t>
            </a:r>
            <a:r>
              <a:rPr lang="en-GB" b="1" dirty="0" smtClean="0"/>
              <a:t>overridden method </a:t>
            </a:r>
            <a:r>
              <a:rPr lang="en-GB" dirty="0" smtClean="0"/>
              <a:t>is resolved at runtime, that's why it is called runtime polymorphism.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64F42F-9859-419B-AC5A-1B68A7C4002C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ae584225-b5de-44d7-8d08-a4d67ea8f615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7B6A61-9F57-4948-AECC-A39A048DA1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30D4A-022E-4FA5-829A-54295E48C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84225-b5de-44d7-8d08-a4d67ea8f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1878</Words>
  <Application>Microsoft Office PowerPoint</Application>
  <PresentationFormat>Widescreen</PresentationFormat>
  <Paragraphs>396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 Unicode MS</vt:lpstr>
      <vt:lpstr>Arial</vt:lpstr>
      <vt:lpstr>Calibri</vt:lpstr>
      <vt:lpstr>Calibri Light</vt:lpstr>
      <vt:lpstr>Office Theme</vt:lpstr>
      <vt:lpstr>Chapter 3</vt:lpstr>
      <vt:lpstr>Polymorphism in Java</vt:lpstr>
      <vt:lpstr>Condition of Method Overloading and Overriding</vt:lpstr>
      <vt:lpstr>Compile Time Polymorphism</vt:lpstr>
      <vt:lpstr>Example of Compile Time Polymorphism</vt:lpstr>
      <vt:lpstr>PowerPoint Presentation</vt:lpstr>
      <vt:lpstr>PowerPoint Presentation</vt:lpstr>
      <vt:lpstr>PowerPoint Presentation</vt:lpstr>
      <vt:lpstr>Runtime Polymorphism</vt:lpstr>
      <vt:lpstr>Example of Runtime Polymorphism</vt:lpstr>
      <vt:lpstr>PowerPoint Presentation</vt:lpstr>
      <vt:lpstr>PowerPoint Presentation</vt:lpstr>
      <vt:lpstr>PowerPoint Presentation</vt:lpstr>
      <vt:lpstr>Access Controls/Modifiers in Java</vt:lpstr>
      <vt:lpstr>1. Default Modifier</vt:lpstr>
      <vt:lpstr>PowerPoint Presentation</vt:lpstr>
      <vt:lpstr>2. Private Modifier</vt:lpstr>
      <vt:lpstr>PowerPoint Presentation</vt:lpstr>
      <vt:lpstr>3. Protected Modifier</vt:lpstr>
      <vt:lpstr>PowerPoint Presentation</vt:lpstr>
      <vt:lpstr>4. Public Modifiers</vt:lpstr>
      <vt:lpstr>PowerPoint Presentation</vt:lpstr>
      <vt:lpstr>Nested Classes in Java</vt:lpstr>
      <vt:lpstr>PowerPoint Presentation</vt:lpstr>
      <vt:lpstr>Static nested classes</vt:lpstr>
      <vt:lpstr>PowerPoint Presentation</vt:lpstr>
      <vt:lpstr>Non-Static Nested Classes (Inner Class)</vt:lpstr>
      <vt:lpstr>PowerPoint Presentation</vt:lpstr>
      <vt:lpstr>Local Classes</vt:lpstr>
      <vt:lpstr>PowerPoint Presentation</vt:lpstr>
      <vt:lpstr>Anonymous Classes</vt:lpstr>
      <vt:lpstr>PowerPoint Presentation</vt:lpstr>
      <vt:lpstr>Recursion in Java</vt:lpstr>
      <vt:lpstr>Java Recursion Example: Infinite times</vt:lpstr>
      <vt:lpstr>Java Recursion Example: Infinite times</vt:lpstr>
      <vt:lpstr>Recursion Types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shah</dc:creator>
  <cp:lastModifiedBy>Lenovo</cp:lastModifiedBy>
  <cp:revision>74</cp:revision>
  <dcterms:created xsi:type="dcterms:W3CDTF">2019-12-18T10:19:02Z</dcterms:created>
  <dcterms:modified xsi:type="dcterms:W3CDTF">2021-06-21T17:35:55Z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0x010100CE5A3AA27A710F4FB0ACC4A0987CBA4E</vt:lpwstr>
  </property>
</Properties>
</file>