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8" d="100"/>
          <a:sy n="68" d="100"/>
        </p:scale>
        <p:origin x="5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B787628-DB6D-4F80-A7B4-53F5C891DBAD}"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BE279-E41A-4C42-BBC0-E09D02787F88}" type="slidenum">
              <a:rPr lang="en-US" smtClean="0"/>
              <a:t>‹#›</a:t>
            </a:fld>
            <a:endParaRPr lang="en-US"/>
          </a:p>
        </p:txBody>
      </p:sp>
    </p:spTree>
    <p:extLst>
      <p:ext uri="{BB962C8B-B14F-4D97-AF65-F5344CB8AC3E}">
        <p14:creationId xmlns:p14="http://schemas.microsoft.com/office/powerpoint/2010/main" val="199348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787628-DB6D-4F80-A7B4-53F5C891DBAD}"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BE279-E41A-4C42-BBC0-E09D02787F88}" type="slidenum">
              <a:rPr lang="en-US" smtClean="0"/>
              <a:t>‹#›</a:t>
            </a:fld>
            <a:endParaRPr lang="en-US"/>
          </a:p>
        </p:txBody>
      </p:sp>
    </p:spTree>
    <p:extLst>
      <p:ext uri="{BB962C8B-B14F-4D97-AF65-F5344CB8AC3E}">
        <p14:creationId xmlns:p14="http://schemas.microsoft.com/office/powerpoint/2010/main" val="257508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787628-DB6D-4F80-A7B4-53F5C891DBAD}"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BE279-E41A-4C42-BBC0-E09D02787F88}" type="slidenum">
              <a:rPr lang="en-US" smtClean="0"/>
              <a:t>‹#›</a:t>
            </a:fld>
            <a:endParaRPr lang="en-US"/>
          </a:p>
        </p:txBody>
      </p:sp>
    </p:spTree>
    <p:extLst>
      <p:ext uri="{BB962C8B-B14F-4D97-AF65-F5344CB8AC3E}">
        <p14:creationId xmlns:p14="http://schemas.microsoft.com/office/powerpoint/2010/main" val="444954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787628-DB6D-4F80-A7B4-53F5C891DBAD}"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BE279-E41A-4C42-BBC0-E09D02787F88}" type="slidenum">
              <a:rPr lang="en-US" smtClean="0"/>
              <a:t>‹#›</a:t>
            </a:fld>
            <a:endParaRPr lang="en-US"/>
          </a:p>
        </p:txBody>
      </p:sp>
    </p:spTree>
    <p:extLst>
      <p:ext uri="{BB962C8B-B14F-4D97-AF65-F5344CB8AC3E}">
        <p14:creationId xmlns:p14="http://schemas.microsoft.com/office/powerpoint/2010/main" val="304906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787628-DB6D-4F80-A7B4-53F5C891DBAD}"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BE279-E41A-4C42-BBC0-E09D02787F88}" type="slidenum">
              <a:rPr lang="en-US" smtClean="0"/>
              <a:t>‹#›</a:t>
            </a:fld>
            <a:endParaRPr lang="en-US"/>
          </a:p>
        </p:txBody>
      </p:sp>
    </p:spTree>
    <p:extLst>
      <p:ext uri="{BB962C8B-B14F-4D97-AF65-F5344CB8AC3E}">
        <p14:creationId xmlns:p14="http://schemas.microsoft.com/office/powerpoint/2010/main" val="252203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787628-DB6D-4F80-A7B4-53F5C891DBAD}"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BE279-E41A-4C42-BBC0-E09D02787F88}" type="slidenum">
              <a:rPr lang="en-US" smtClean="0"/>
              <a:t>‹#›</a:t>
            </a:fld>
            <a:endParaRPr lang="en-US"/>
          </a:p>
        </p:txBody>
      </p:sp>
    </p:spTree>
    <p:extLst>
      <p:ext uri="{BB962C8B-B14F-4D97-AF65-F5344CB8AC3E}">
        <p14:creationId xmlns:p14="http://schemas.microsoft.com/office/powerpoint/2010/main" val="131337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787628-DB6D-4F80-A7B4-53F5C891DBAD}" type="datetimeFigureOut">
              <a:rPr lang="en-US" smtClean="0"/>
              <a:t>9/6/2021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6BE279-E41A-4C42-BBC0-E09D02787F88}" type="slidenum">
              <a:rPr lang="en-US" smtClean="0"/>
              <a:t>‹#›</a:t>
            </a:fld>
            <a:endParaRPr lang="en-US"/>
          </a:p>
        </p:txBody>
      </p:sp>
    </p:spTree>
    <p:extLst>
      <p:ext uri="{BB962C8B-B14F-4D97-AF65-F5344CB8AC3E}">
        <p14:creationId xmlns:p14="http://schemas.microsoft.com/office/powerpoint/2010/main" val="413805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787628-DB6D-4F80-A7B4-53F5C891DBAD}" type="datetimeFigureOut">
              <a:rPr lang="en-US" smtClean="0"/>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6BE279-E41A-4C42-BBC0-E09D02787F88}" type="slidenum">
              <a:rPr lang="en-US" smtClean="0"/>
              <a:t>‹#›</a:t>
            </a:fld>
            <a:endParaRPr lang="en-US"/>
          </a:p>
        </p:txBody>
      </p:sp>
    </p:spTree>
    <p:extLst>
      <p:ext uri="{BB962C8B-B14F-4D97-AF65-F5344CB8AC3E}">
        <p14:creationId xmlns:p14="http://schemas.microsoft.com/office/powerpoint/2010/main" val="3026670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787628-DB6D-4F80-A7B4-53F5C891DBAD}" type="datetimeFigureOut">
              <a:rPr lang="en-US" smtClean="0"/>
              <a:t>9/6/2021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6BE279-E41A-4C42-BBC0-E09D02787F88}" type="slidenum">
              <a:rPr lang="en-US" smtClean="0"/>
              <a:t>‹#›</a:t>
            </a:fld>
            <a:endParaRPr lang="en-US"/>
          </a:p>
        </p:txBody>
      </p:sp>
    </p:spTree>
    <p:extLst>
      <p:ext uri="{BB962C8B-B14F-4D97-AF65-F5344CB8AC3E}">
        <p14:creationId xmlns:p14="http://schemas.microsoft.com/office/powerpoint/2010/main" val="2449057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787628-DB6D-4F80-A7B4-53F5C891DBAD}"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BE279-E41A-4C42-BBC0-E09D02787F88}" type="slidenum">
              <a:rPr lang="en-US" smtClean="0"/>
              <a:t>‹#›</a:t>
            </a:fld>
            <a:endParaRPr lang="en-US"/>
          </a:p>
        </p:txBody>
      </p:sp>
    </p:spTree>
    <p:extLst>
      <p:ext uri="{BB962C8B-B14F-4D97-AF65-F5344CB8AC3E}">
        <p14:creationId xmlns:p14="http://schemas.microsoft.com/office/powerpoint/2010/main" val="1489675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787628-DB6D-4F80-A7B4-53F5C891DBAD}"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BE279-E41A-4C42-BBC0-E09D02787F88}" type="slidenum">
              <a:rPr lang="en-US" smtClean="0"/>
              <a:t>‹#›</a:t>
            </a:fld>
            <a:endParaRPr lang="en-US"/>
          </a:p>
        </p:txBody>
      </p:sp>
    </p:spTree>
    <p:extLst>
      <p:ext uri="{BB962C8B-B14F-4D97-AF65-F5344CB8AC3E}">
        <p14:creationId xmlns:p14="http://schemas.microsoft.com/office/powerpoint/2010/main" val="1784031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87628-DB6D-4F80-A7B4-53F5C891DBAD}" type="datetimeFigureOut">
              <a:rPr lang="en-US" smtClean="0"/>
              <a:t>9/6/2021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BE279-E41A-4C42-BBC0-E09D02787F88}" type="slidenum">
              <a:rPr lang="en-US" smtClean="0"/>
              <a:t>‹#›</a:t>
            </a:fld>
            <a:endParaRPr lang="en-US"/>
          </a:p>
        </p:txBody>
      </p:sp>
    </p:spTree>
    <p:extLst>
      <p:ext uri="{BB962C8B-B14F-4D97-AF65-F5344CB8AC3E}">
        <p14:creationId xmlns:p14="http://schemas.microsoft.com/office/powerpoint/2010/main" val="3412938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effectLst>
                  <a:outerShdw blurRad="38100" dist="38100" dir="2700000" algn="tl">
                    <a:srgbClr val="000000">
                      <a:alpha val="43137"/>
                    </a:srgbClr>
                  </a:outerShdw>
                </a:effectLst>
                <a:latin typeface="+mn-lt"/>
              </a:rPr>
              <a:t>Chapter 4</a:t>
            </a:r>
          </a:p>
        </p:txBody>
      </p:sp>
      <p:sp>
        <p:nvSpPr>
          <p:cNvPr id="3" name="Subtitle 2"/>
          <p:cNvSpPr>
            <a:spLocks noGrp="1"/>
          </p:cNvSpPr>
          <p:nvPr>
            <p:ph type="subTitle" idx="1"/>
          </p:nvPr>
        </p:nvSpPr>
        <p:spPr/>
        <p:txBody>
          <a:bodyPr>
            <a:normAutofit/>
          </a:bodyPr>
          <a:lstStyle/>
          <a:p>
            <a:r>
              <a:rPr lang="en-US" sz="6000" b="1" dirty="0">
                <a:effectLst>
                  <a:outerShdw blurRad="38100" dist="38100" dir="2700000" algn="tl">
                    <a:srgbClr val="000000">
                      <a:alpha val="43137"/>
                    </a:srgbClr>
                  </a:outerShdw>
                </a:effectLst>
              </a:rPr>
              <a:t>Inheritance and Packaging</a:t>
            </a:r>
            <a:endParaRPr lang="en-US" sz="6000" dirty="0"/>
          </a:p>
        </p:txBody>
      </p:sp>
    </p:spTree>
    <p:extLst>
      <p:ext uri="{BB962C8B-B14F-4D97-AF65-F5344CB8AC3E}">
        <p14:creationId xmlns:p14="http://schemas.microsoft.com/office/powerpoint/2010/main" val="259774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829" y="18255"/>
            <a:ext cx="11019971" cy="1325563"/>
          </a:xfrm>
        </p:spPr>
        <p:txBody>
          <a:bodyPr>
            <a:normAutofit/>
          </a:bodyPr>
          <a:lstStyle/>
          <a:p>
            <a:r>
              <a:rPr lang="en-GB" sz="4000" b="1" dirty="0">
                <a:effectLst>
                  <a:outerShdw blurRad="38100" dist="38100" dir="2700000" algn="tl">
                    <a:srgbClr val="000000">
                      <a:alpha val="43137"/>
                    </a:srgbClr>
                  </a:outerShdw>
                </a:effectLst>
                <a:latin typeface="+mn-lt"/>
              </a:rPr>
              <a:t>1. super can be used to refer immediate parent class instance variable.</a:t>
            </a:r>
            <a:endParaRPr lang="en-US" sz="4000"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446314" y="1608151"/>
            <a:ext cx="5649686" cy="4351338"/>
          </a:xfrm>
        </p:spPr>
        <p:txBody>
          <a:bodyPr/>
          <a:lstStyle/>
          <a:p>
            <a:r>
              <a:rPr lang="en-GB" dirty="0"/>
              <a:t>We can use super keyword to access the data member or field of parent class. It is used if parent class and child class have same fields.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7314" y="939807"/>
            <a:ext cx="6284686" cy="5630349"/>
          </a:xfrm>
          <a:prstGeom prst="rect">
            <a:avLst/>
          </a:prstGeom>
        </p:spPr>
      </p:pic>
      <p:sp>
        <p:nvSpPr>
          <p:cNvPr id="6" name="Rectangle 1"/>
          <p:cNvSpPr>
            <a:spLocks noChangeArrowheads="1"/>
          </p:cNvSpPr>
          <p:nvPr/>
        </p:nvSpPr>
        <p:spPr bwMode="auto">
          <a:xfrm>
            <a:off x="1117600" y="4232965"/>
            <a:ext cx="145142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Black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white </a:t>
            </a:r>
            <a:endParaRPr kumimoji="0" lang="en-US" altLang="en-US" sz="4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43576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5029"/>
            <a:ext cx="10515600" cy="5131934"/>
          </a:xfrm>
        </p:spPr>
        <p:txBody>
          <a:bodyPr/>
          <a:lstStyle/>
          <a:p>
            <a:pPr marL="0" indent="0">
              <a:buNone/>
            </a:pPr>
            <a:r>
              <a:rPr lang="en-GB" dirty="0"/>
              <a:t>In the above example, Animal and Dog both classes have a common property colour. If we print colour property, it will print the </a:t>
            </a:r>
            <a:r>
              <a:rPr lang="en-GB" dirty="0" err="1"/>
              <a:t>color</a:t>
            </a:r>
            <a:r>
              <a:rPr lang="en-GB" dirty="0"/>
              <a:t> of current class by default. To access the parent property, we need to use super keyword.</a:t>
            </a:r>
            <a:endParaRPr lang="en-US" dirty="0"/>
          </a:p>
        </p:txBody>
      </p:sp>
    </p:spTree>
    <p:extLst>
      <p:ext uri="{BB962C8B-B14F-4D97-AF65-F5344CB8AC3E}">
        <p14:creationId xmlns:p14="http://schemas.microsoft.com/office/powerpoint/2010/main" val="389312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30" y="50028"/>
            <a:ext cx="11538857" cy="854075"/>
          </a:xfrm>
        </p:spPr>
        <p:txBody>
          <a:bodyPr>
            <a:normAutofit fontScale="90000"/>
          </a:bodyPr>
          <a:lstStyle/>
          <a:p>
            <a:r>
              <a:rPr lang="en-GB" b="1" dirty="0">
                <a:effectLst>
                  <a:outerShdw blurRad="38100" dist="38100" dir="2700000" algn="tl">
                    <a:srgbClr val="000000">
                      <a:alpha val="43137"/>
                    </a:srgbClr>
                  </a:outerShdw>
                </a:effectLst>
                <a:latin typeface="+mn-lt"/>
              </a:rPr>
              <a:t>2. super can be used to invoke parent class method</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435429" y="1361168"/>
            <a:ext cx="6168571" cy="2514146"/>
          </a:xfrm>
        </p:spPr>
        <p:txBody>
          <a:bodyPr/>
          <a:lstStyle/>
          <a:p>
            <a:pPr marL="0" indent="0">
              <a:buNone/>
            </a:pPr>
            <a:r>
              <a:rPr lang="en-GB" dirty="0"/>
              <a:t>The super keyword can also be used to invoke parent class method. It should be used if subclass contains the same method as parent class. In other words, it is used if method is overridden.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1" y="904103"/>
            <a:ext cx="5036457" cy="5819251"/>
          </a:xfrm>
          <a:prstGeom prst="rect">
            <a:avLst/>
          </a:prstGeom>
        </p:spPr>
      </p:pic>
      <p:sp>
        <p:nvSpPr>
          <p:cNvPr id="6" name="Rectangle 1"/>
          <p:cNvSpPr>
            <a:spLocks noChangeArrowheads="1"/>
          </p:cNvSpPr>
          <p:nvPr/>
        </p:nvSpPr>
        <p:spPr bwMode="auto">
          <a:xfrm>
            <a:off x="1204686" y="4129228"/>
            <a:ext cx="148045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eating...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barking... </a:t>
            </a:r>
            <a:endParaRPr kumimoji="0" lang="en-US" altLang="en-US" sz="4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53961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543" y="838654"/>
            <a:ext cx="10515600" cy="4351338"/>
          </a:xfrm>
        </p:spPr>
        <p:txBody>
          <a:bodyPr/>
          <a:lstStyle/>
          <a:p>
            <a:pPr marL="0" indent="0">
              <a:buNone/>
            </a:pPr>
            <a:r>
              <a:rPr lang="en-GB" dirty="0"/>
              <a:t>In the above example </a:t>
            </a:r>
            <a:r>
              <a:rPr lang="en-GB" b="1" dirty="0"/>
              <a:t>Animal</a:t>
            </a:r>
            <a:r>
              <a:rPr lang="en-GB" dirty="0"/>
              <a:t> and </a:t>
            </a:r>
            <a:r>
              <a:rPr lang="en-GB" b="1" dirty="0"/>
              <a:t>Dog</a:t>
            </a:r>
            <a:r>
              <a:rPr lang="en-GB" dirty="0"/>
              <a:t> both classes have </a:t>
            </a:r>
            <a:r>
              <a:rPr lang="en-GB" b="1" dirty="0">
                <a:solidFill>
                  <a:srgbClr val="C00000"/>
                </a:solidFill>
              </a:rPr>
              <a:t>eat() </a:t>
            </a:r>
            <a:r>
              <a:rPr lang="en-GB" dirty="0"/>
              <a:t>method if we call </a:t>
            </a:r>
            <a:r>
              <a:rPr lang="en-GB" b="1" dirty="0">
                <a:solidFill>
                  <a:srgbClr val="C00000"/>
                </a:solidFill>
              </a:rPr>
              <a:t>eat() </a:t>
            </a:r>
            <a:r>
              <a:rPr lang="en-GB" dirty="0"/>
              <a:t>method from </a:t>
            </a:r>
            <a:r>
              <a:rPr lang="en-GB" b="1" dirty="0"/>
              <a:t>Dog</a:t>
            </a:r>
            <a:r>
              <a:rPr lang="en-GB" dirty="0"/>
              <a:t> class, it will call the </a:t>
            </a:r>
            <a:r>
              <a:rPr lang="en-GB" b="1" dirty="0">
                <a:solidFill>
                  <a:srgbClr val="C00000"/>
                </a:solidFill>
              </a:rPr>
              <a:t>eat() </a:t>
            </a:r>
            <a:r>
              <a:rPr lang="en-GB" dirty="0"/>
              <a:t>method of </a:t>
            </a:r>
            <a:r>
              <a:rPr lang="en-GB" b="1" dirty="0"/>
              <a:t>Dog</a:t>
            </a:r>
            <a:r>
              <a:rPr lang="en-GB" dirty="0"/>
              <a:t> class by default because priority is given to local.</a:t>
            </a:r>
          </a:p>
          <a:p>
            <a:pPr marL="0" indent="0">
              <a:buNone/>
            </a:pPr>
            <a:endParaRPr lang="en-GB" dirty="0"/>
          </a:p>
          <a:p>
            <a:pPr marL="0" indent="0">
              <a:buNone/>
            </a:pPr>
            <a:r>
              <a:rPr lang="en-GB" dirty="0"/>
              <a:t>To call the parent class method, we need to use </a:t>
            </a:r>
            <a:r>
              <a:rPr lang="en-GB" b="1" i="1" dirty="0">
                <a:solidFill>
                  <a:srgbClr val="C00000"/>
                </a:solidFill>
              </a:rPr>
              <a:t>super</a:t>
            </a:r>
            <a:r>
              <a:rPr lang="en-GB" dirty="0">
                <a:solidFill>
                  <a:srgbClr val="C00000"/>
                </a:solidFill>
              </a:rPr>
              <a:t> </a:t>
            </a:r>
            <a:r>
              <a:rPr lang="en-GB" dirty="0"/>
              <a:t>keyword. </a:t>
            </a:r>
            <a:endParaRPr lang="en-US" dirty="0"/>
          </a:p>
        </p:txBody>
      </p:sp>
    </p:spTree>
    <p:extLst>
      <p:ext uri="{BB962C8B-B14F-4D97-AF65-F5344CB8AC3E}">
        <p14:creationId xmlns:p14="http://schemas.microsoft.com/office/powerpoint/2010/main" val="652030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57" y="307068"/>
            <a:ext cx="10889343" cy="752475"/>
          </a:xfrm>
        </p:spPr>
        <p:txBody>
          <a:bodyPr>
            <a:noAutofit/>
          </a:bodyPr>
          <a:lstStyle/>
          <a:p>
            <a:r>
              <a:rPr lang="en-GB" sz="4000" b="1" dirty="0">
                <a:effectLst>
                  <a:outerShdw blurRad="38100" dist="38100" dir="2700000" algn="tl">
                    <a:srgbClr val="000000">
                      <a:alpha val="43137"/>
                    </a:srgbClr>
                  </a:outerShdw>
                </a:effectLst>
                <a:latin typeface="+mn-lt"/>
              </a:rPr>
              <a:t>3. super is used to invoke parent class constructor.</a:t>
            </a:r>
            <a:endParaRPr lang="en-US" sz="4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464458" y="1288597"/>
            <a:ext cx="4847772" cy="4351338"/>
          </a:xfrm>
        </p:spPr>
        <p:txBody>
          <a:bodyPr/>
          <a:lstStyle/>
          <a:p>
            <a:pPr marL="0" indent="0">
              <a:buNone/>
            </a:pPr>
            <a:r>
              <a:rPr lang="en-GB" dirty="0"/>
              <a:t>The super keyword can also be used to invoke the parent class constructor.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0571" y="1059543"/>
            <a:ext cx="5878285" cy="5566164"/>
          </a:xfrm>
          <a:prstGeom prst="rect">
            <a:avLst/>
          </a:prstGeom>
        </p:spPr>
      </p:pic>
      <p:sp>
        <p:nvSpPr>
          <p:cNvPr id="6" name="Rectangle 1"/>
          <p:cNvSpPr>
            <a:spLocks noChangeArrowheads="1"/>
          </p:cNvSpPr>
          <p:nvPr/>
        </p:nvSpPr>
        <p:spPr bwMode="auto">
          <a:xfrm>
            <a:off x="972458" y="3464266"/>
            <a:ext cx="27867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animal is created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dog is created </a:t>
            </a:r>
            <a:endParaRPr kumimoji="0" lang="en-US" altLang="en-US" sz="4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59111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2818"/>
          </a:xfrm>
        </p:spPr>
        <p:txBody>
          <a:bodyPr>
            <a:normAutofit fontScale="90000"/>
          </a:bodyPr>
          <a:lstStyle/>
          <a:p>
            <a:r>
              <a:rPr lang="en-US" sz="4800" b="1" dirty="0">
                <a:effectLst>
                  <a:outerShdw blurRad="38100" dist="38100" dir="2700000" algn="tl">
                    <a:srgbClr val="000000">
                      <a:alpha val="43137"/>
                    </a:srgbClr>
                  </a:outerShdw>
                </a:effectLst>
                <a:latin typeface="+mn-lt"/>
              </a:rPr>
              <a:t>super example: real use</a:t>
            </a:r>
            <a:endParaRPr lang="en-US" sz="48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462767"/>
            <a:ext cx="10515600" cy="4351338"/>
          </a:xfrm>
        </p:spPr>
        <p:txBody>
          <a:bodyPr/>
          <a:lstStyle/>
          <a:p>
            <a:pPr marL="0" indent="0">
              <a:buNone/>
            </a:pPr>
            <a:r>
              <a:rPr lang="en-GB" dirty="0"/>
              <a:t>Here, </a:t>
            </a:r>
            <a:r>
              <a:rPr lang="en-GB" b="1" dirty="0" err="1"/>
              <a:t>Emp</a:t>
            </a:r>
            <a:r>
              <a:rPr lang="en-GB" dirty="0"/>
              <a:t> class inherits Person class so all the properties of Person will be inherited to </a:t>
            </a:r>
            <a:r>
              <a:rPr lang="en-GB" b="1" dirty="0" err="1"/>
              <a:t>Emp</a:t>
            </a:r>
            <a:r>
              <a:rPr lang="en-GB" dirty="0"/>
              <a:t> by default. To initialize all the property, we are using parent class constructor from child class. In such way, we are reusing the parent class constructor. </a:t>
            </a:r>
            <a:endParaRPr lang="en-US" dirty="0"/>
          </a:p>
        </p:txBody>
      </p:sp>
    </p:spTree>
    <p:extLst>
      <p:ext uri="{BB962C8B-B14F-4D97-AF65-F5344CB8AC3E}">
        <p14:creationId xmlns:p14="http://schemas.microsoft.com/office/powerpoint/2010/main" val="2615031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963" y="188451"/>
            <a:ext cx="5212980" cy="6669549"/>
          </a:xfrm>
        </p:spPr>
      </p:pic>
      <p:sp>
        <p:nvSpPr>
          <p:cNvPr id="6" name="Rectangle 1"/>
          <p:cNvSpPr>
            <a:spLocks noChangeArrowheads="1"/>
          </p:cNvSpPr>
          <p:nvPr/>
        </p:nvSpPr>
        <p:spPr bwMode="auto">
          <a:xfrm>
            <a:off x="7779658" y="1908890"/>
            <a:ext cx="3570514"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sng" strike="noStrike" cap="none" normalizeH="0" baseline="0" dirty="0">
                <a:ln>
                  <a:noFill/>
                </a:ln>
                <a:solidFill>
                  <a:schemeClr val="tx1"/>
                </a:solidFill>
                <a:effectLst/>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rPr>
              <a:t>1 </a:t>
            </a:r>
            <a:r>
              <a:rPr kumimoji="0" lang="en-US" altLang="en-US" sz="3200" b="0" i="0" u="none" strike="noStrike" cap="none" normalizeH="0" baseline="0" dirty="0" err="1">
                <a:ln>
                  <a:noFill/>
                </a:ln>
                <a:solidFill>
                  <a:schemeClr val="tx1"/>
                </a:solidFill>
                <a:effectLst/>
              </a:rPr>
              <a:t>ankit</a:t>
            </a:r>
            <a:r>
              <a:rPr kumimoji="0" lang="en-US" altLang="en-US" sz="3200" b="0" i="0" u="none" strike="noStrike" cap="none" normalizeH="0" baseline="0" dirty="0">
                <a:ln>
                  <a:noFill/>
                </a:ln>
                <a:solidFill>
                  <a:schemeClr val="tx1"/>
                </a:solidFill>
                <a:effectLst/>
              </a:rPr>
              <a:t> 45000 </a:t>
            </a:r>
          </a:p>
        </p:txBody>
      </p:sp>
    </p:spTree>
    <p:extLst>
      <p:ext uri="{BB962C8B-B14F-4D97-AF65-F5344CB8AC3E}">
        <p14:creationId xmlns:p14="http://schemas.microsoft.com/office/powerpoint/2010/main" val="1009114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3345"/>
          </a:xfrm>
        </p:spPr>
        <p:txBody>
          <a:bodyPr/>
          <a:lstStyle/>
          <a:p>
            <a:r>
              <a:rPr lang="en-US" b="1" dirty="0">
                <a:effectLst>
                  <a:outerShdw blurRad="38100" dist="38100" dir="2700000" algn="tl">
                    <a:srgbClr val="000000">
                      <a:alpha val="43137"/>
                    </a:srgbClr>
                  </a:outerShdw>
                </a:effectLst>
                <a:latin typeface="+mn-lt"/>
              </a:rPr>
              <a:t>Object class in Java</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b="1" dirty="0"/>
              <a:t>Object</a:t>
            </a:r>
            <a:r>
              <a:rPr lang="en-GB" dirty="0"/>
              <a:t> class is present in </a:t>
            </a:r>
            <a:r>
              <a:rPr lang="en-GB" b="1" dirty="0" err="1"/>
              <a:t>java.lang</a:t>
            </a:r>
            <a:r>
              <a:rPr lang="en-GB" dirty="0"/>
              <a:t> package. </a:t>
            </a:r>
          </a:p>
          <a:p>
            <a:r>
              <a:rPr lang="en-GB" dirty="0"/>
              <a:t>Every class in Java is directly or indirectly derived from the </a:t>
            </a:r>
            <a:r>
              <a:rPr lang="en-GB" b="1" dirty="0"/>
              <a:t>Object</a:t>
            </a:r>
            <a:r>
              <a:rPr lang="en-GB" dirty="0"/>
              <a:t> class. </a:t>
            </a:r>
          </a:p>
          <a:p>
            <a:r>
              <a:rPr lang="en-GB" dirty="0"/>
              <a:t>If a Class does not extend any other class then it is direct child class of </a:t>
            </a:r>
            <a:r>
              <a:rPr lang="en-GB" b="1" dirty="0"/>
              <a:t>Object</a:t>
            </a:r>
            <a:r>
              <a:rPr lang="en-GB" dirty="0"/>
              <a:t> and if extends other class then it is an indirectly derived. </a:t>
            </a:r>
          </a:p>
          <a:p>
            <a:r>
              <a:rPr lang="en-GB" dirty="0"/>
              <a:t>Therefore the Object class methods are available to all Java classes. </a:t>
            </a:r>
            <a:endParaRPr lang="en-US" dirty="0"/>
          </a:p>
        </p:txBody>
      </p:sp>
    </p:spTree>
    <p:extLst>
      <p:ext uri="{BB962C8B-B14F-4D97-AF65-F5344CB8AC3E}">
        <p14:creationId xmlns:p14="http://schemas.microsoft.com/office/powerpoint/2010/main" val="488554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39838"/>
            <a:ext cx="10515600" cy="854075"/>
          </a:xfrm>
        </p:spPr>
        <p:txBody>
          <a:bodyPr>
            <a:normAutofit/>
          </a:bodyPr>
          <a:lstStyle/>
          <a:p>
            <a:r>
              <a:rPr lang="en-US" sz="4000" b="1" dirty="0">
                <a:effectLst>
                  <a:outerShdw blurRad="38100" dist="38100" dir="2700000" algn="tl">
                    <a:srgbClr val="000000">
                      <a:alpha val="43137"/>
                    </a:srgbClr>
                  </a:outerShdw>
                </a:effectLst>
                <a:latin typeface="+mn-lt"/>
              </a:rPr>
              <a:t>Methods of Object class</a:t>
            </a:r>
            <a:endParaRPr lang="en-US" sz="4000" dirty="0">
              <a:effectLst>
                <a:outerShdw blurRad="38100" dist="38100" dir="2700000" algn="tl">
                  <a:srgbClr val="000000">
                    <a:alpha val="43137"/>
                  </a:srgbClr>
                </a:outerShdw>
              </a:effectLst>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993913"/>
            <a:ext cx="9647582" cy="5499652"/>
          </a:xfrm>
        </p:spPr>
      </p:pic>
    </p:spTree>
    <p:extLst>
      <p:ext uri="{BB962C8B-B14F-4D97-AF65-F5344CB8AC3E}">
        <p14:creationId xmlns:p14="http://schemas.microsoft.com/office/powerpoint/2010/main" val="389209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4805"/>
          </a:xfrm>
        </p:spPr>
        <p:txBody>
          <a:bodyPr/>
          <a:lstStyle/>
          <a:p>
            <a:r>
              <a:rPr lang="en-US" b="1" dirty="0">
                <a:effectLst>
                  <a:outerShdw blurRad="38100" dist="38100" dir="2700000" algn="tl">
                    <a:srgbClr val="000000">
                      <a:alpha val="43137"/>
                    </a:srgbClr>
                  </a:outerShdw>
                </a:effectLst>
                <a:latin typeface="+mn-lt"/>
              </a:rPr>
              <a:t>Abstract class in Java</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269032"/>
            <a:ext cx="10515600" cy="5198029"/>
          </a:xfrm>
        </p:spPr>
        <p:txBody>
          <a:bodyPr>
            <a:normAutofit/>
          </a:bodyPr>
          <a:lstStyle/>
          <a:p>
            <a:pPr marL="0" indent="0">
              <a:buNone/>
            </a:pPr>
            <a:r>
              <a:rPr lang="en-GB" dirty="0"/>
              <a:t>A class which is declared as abstract is known as an </a:t>
            </a:r>
            <a:r>
              <a:rPr lang="en-GB" b="1" dirty="0"/>
              <a:t>abstract class</a:t>
            </a:r>
            <a:r>
              <a:rPr lang="en-GB" dirty="0"/>
              <a:t>. It can have abstract and non-abstract methods. It needs to be extended and its method implemented. </a:t>
            </a:r>
          </a:p>
          <a:p>
            <a:pPr marL="0" indent="0">
              <a:buNone/>
            </a:pPr>
            <a:r>
              <a:rPr lang="en-GB" b="1" dirty="0"/>
              <a:t>Rules for Abstract Class</a:t>
            </a:r>
          </a:p>
          <a:p>
            <a:r>
              <a:rPr lang="en-GB" dirty="0"/>
              <a:t>An abstract class must be declared with an abstract keyword.</a:t>
            </a:r>
          </a:p>
          <a:p>
            <a:r>
              <a:rPr lang="en-GB" dirty="0"/>
              <a:t>It can have abstract and non-abstract methods.</a:t>
            </a:r>
          </a:p>
          <a:p>
            <a:r>
              <a:rPr lang="en-GB" dirty="0"/>
              <a:t>It cannot be instantiated.</a:t>
            </a:r>
          </a:p>
          <a:p>
            <a:r>
              <a:rPr lang="en-GB" dirty="0"/>
              <a:t>It can have constructors and static methods also.</a:t>
            </a:r>
          </a:p>
          <a:p>
            <a:r>
              <a:rPr lang="en-GB" dirty="0"/>
              <a:t>It can have final methods which will force the subclass not to change the body of the method.</a:t>
            </a:r>
          </a:p>
          <a:p>
            <a:endParaRPr lang="en-US" dirty="0"/>
          </a:p>
        </p:txBody>
      </p:sp>
    </p:spTree>
    <p:extLst>
      <p:ext uri="{BB962C8B-B14F-4D97-AF65-F5344CB8AC3E}">
        <p14:creationId xmlns:p14="http://schemas.microsoft.com/office/powerpoint/2010/main" val="2899674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effectLst>
                  <a:outerShdw blurRad="38100" dist="38100" dir="2700000" algn="tl">
                    <a:srgbClr val="000000">
                      <a:alpha val="43137"/>
                    </a:srgbClr>
                  </a:outerShdw>
                </a:effectLst>
                <a:latin typeface="+mn-lt"/>
              </a:rPr>
              <a:t>Inheritance</a:t>
            </a:r>
            <a:endParaRPr lang="en-US" sz="48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b="1" dirty="0"/>
              <a:t>Inheritance </a:t>
            </a:r>
            <a:r>
              <a:rPr lang="en-GB" dirty="0"/>
              <a:t>in Java is a mechanism in which one object acquires all the properties and behaviours of a parent object. It is an important part of OOPs (Object Oriented programming system).</a:t>
            </a:r>
          </a:p>
          <a:p>
            <a:r>
              <a:rPr lang="en-GB" dirty="0"/>
              <a:t>Use to inherit attributes and methods from one class to another.</a:t>
            </a:r>
          </a:p>
          <a:p>
            <a:r>
              <a:rPr lang="en-GB" dirty="0"/>
              <a:t>Use for Method Overriding (so runtime polymorphism can be achieved).</a:t>
            </a:r>
          </a:p>
          <a:p>
            <a:r>
              <a:rPr lang="en-GB" dirty="0"/>
              <a:t>Use </a:t>
            </a:r>
            <a:r>
              <a:rPr lang="en-US" dirty="0"/>
              <a:t>For Code Reusability.</a:t>
            </a:r>
            <a:endParaRPr lang="en-GB" dirty="0"/>
          </a:p>
          <a:p>
            <a:r>
              <a:rPr lang="en-GB" dirty="0"/>
              <a:t>Inheritance represents the </a:t>
            </a:r>
            <a:r>
              <a:rPr lang="en-GB" b="1" dirty="0"/>
              <a:t>IS-A relationship</a:t>
            </a:r>
            <a:r>
              <a:rPr lang="en-GB" dirty="0"/>
              <a:t> which is also known as a </a:t>
            </a:r>
            <a:r>
              <a:rPr lang="en-GB" i="1" dirty="0"/>
              <a:t>parent-child</a:t>
            </a:r>
            <a:r>
              <a:rPr lang="en-GB" dirty="0"/>
              <a:t> relationship.</a:t>
            </a:r>
          </a:p>
          <a:p>
            <a:endParaRPr lang="en-US" dirty="0"/>
          </a:p>
        </p:txBody>
      </p:sp>
    </p:spTree>
    <p:extLst>
      <p:ext uri="{BB962C8B-B14F-4D97-AF65-F5344CB8AC3E}">
        <p14:creationId xmlns:p14="http://schemas.microsoft.com/office/powerpoint/2010/main" val="1788063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4805"/>
          </a:xfrm>
        </p:spPr>
        <p:txBody>
          <a:bodyPr>
            <a:normAutofit/>
          </a:bodyPr>
          <a:lstStyle/>
          <a:p>
            <a:r>
              <a:rPr lang="en-GB" b="1" dirty="0">
                <a:effectLst>
                  <a:outerShdw blurRad="38100" dist="38100" dir="2700000" algn="tl">
                    <a:srgbClr val="000000">
                      <a:alpha val="43137"/>
                    </a:srgbClr>
                  </a:outerShdw>
                </a:effectLst>
                <a:latin typeface="+mn-lt"/>
              </a:rPr>
              <a:t>Example of Abstract class</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205948"/>
            <a:ext cx="10515600" cy="4971015"/>
          </a:xfrm>
        </p:spPr>
        <p:txBody>
          <a:bodyPr/>
          <a:lstStyle/>
          <a:p>
            <a:r>
              <a:rPr lang="en-GB" dirty="0"/>
              <a:t>In this example, Shape is the abstract class, and its implementation is provided by the Rectangle and Circle classes.</a:t>
            </a:r>
          </a:p>
          <a:p>
            <a:r>
              <a:rPr lang="en-GB" dirty="0"/>
              <a:t>Mostly, we don't know about the implementation class (which is hidden to the end user), and an object of the implementation class is provided by the </a:t>
            </a:r>
            <a:r>
              <a:rPr lang="en-GB" b="1" dirty="0"/>
              <a:t>factory method</a:t>
            </a:r>
            <a:r>
              <a:rPr lang="en-GB" dirty="0"/>
              <a:t>.</a:t>
            </a:r>
          </a:p>
          <a:p>
            <a:r>
              <a:rPr lang="en-GB" dirty="0"/>
              <a:t>A </a:t>
            </a:r>
            <a:r>
              <a:rPr lang="en-GB" b="1" dirty="0"/>
              <a:t>factory method</a:t>
            </a:r>
            <a:r>
              <a:rPr lang="en-GB" dirty="0"/>
              <a:t> is a method that returns the instance of the class. We will learn about the factory method later.</a:t>
            </a:r>
          </a:p>
          <a:p>
            <a:r>
              <a:rPr lang="en-GB" dirty="0"/>
              <a:t>In this example, if you create the instance of Rectangle class, draw() method of Rectangle class will be invoked.</a:t>
            </a:r>
            <a:endParaRPr lang="en-US" dirty="0"/>
          </a:p>
        </p:txBody>
      </p:sp>
    </p:spTree>
    <p:extLst>
      <p:ext uri="{BB962C8B-B14F-4D97-AF65-F5344CB8AC3E}">
        <p14:creationId xmlns:p14="http://schemas.microsoft.com/office/powerpoint/2010/main" val="2421417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586" y="463826"/>
            <a:ext cx="10261442" cy="6122129"/>
          </a:xfrm>
        </p:spPr>
      </p:pic>
      <p:sp>
        <p:nvSpPr>
          <p:cNvPr id="5" name="TextBox 4"/>
          <p:cNvSpPr txBox="1"/>
          <p:nvPr/>
        </p:nvSpPr>
        <p:spPr>
          <a:xfrm>
            <a:off x="8176591" y="2478157"/>
            <a:ext cx="1943096" cy="892552"/>
          </a:xfrm>
          <a:prstGeom prst="rect">
            <a:avLst/>
          </a:prstGeom>
          <a:noFill/>
        </p:spPr>
        <p:txBody>
          <a:bodyPr wrap="none" rtlCol="0">
            <a:spAutoFit/>
          </a:bodyPr>
          <a:lstStyle/>
          <a:p>
            <a:r>
              <a:rPr lang="en-US" sz="2800" b="1" u="sng" dirty="0"/>
              <a:t>Output</a:t>
            </a:r>
          </a:p>
          <a:p>
            <a:r>
              <a:rPr lang="en-US" sz="2400" dirty="0"/>
              <a:t>Drawing circle</a:t>
            </a:r>
            <a:endParaRPr lang="en-US" dirty="0"/>
          </a:p>
        </p:txBody>
      </p:sp>
    </p:spTree>
    <p:extLst>
      <p:ext uri="{BB962C8B-B14F-4D97-AF65-F5344CB8AC3E}">
        <p14:creationId xmlns:p14="http://schemas.microsoft.com/office/powerpoint/2010/main" val="3949473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Final Classes in Java</a:t>
            </a:r>
          </a:p>
        </p:txBody>
      </p:sp>
      <p:sp>
        <p:nvSpPr>
          <p:cNvPr id="3" name="Content Placeholder 2"/>
          <p:cNvSpPr>
            <a:spLocks noGrp="1"/>
          </p:cNvSpPr>
          <p:nvPr>
            <p:ph idx="1"/>
          </p:nvPr>
        </p:nvSpPr>
        <p:spPr/>
        <p:txBody>
          <a:bodyPr/>
          <a:lstStyle/>
          <a:p>
            <a:r>
              <a:rPr lang="en-GB" dirty="0"/>
              <a:t>A class declared as final cannot be extended while a method declared as final cannot be overridden in its subclasses. </a:t>
            </a:r>
          </a:p>
          <a:p>
            <a:r>
              <a:rPr lang="en-GB" dirty="0"/>
              <a:t>A method or a class is declared to be final using the </a:t>
            </a:r>
            <a:r>
              <a:rPr lang="en-GB" b="1" dirty="0">
                <a:solidFill>
                  <a:srgbClr val="C00000"/>
                </a:solidFill>
              </a:rPr>
              <a:t>final</a:t>
            </a:r>
            <a:r>
              <a:rPr lang="en-GB" dirty="0">
                <a:solidFill>
                  <a:srgbClr val="C00000"/>
                </a:solidFill>
              </a:rPr>
              <a:t> </a:t>
            </a:r>
            <a:r>
              <a:rPr lang="en-GB" dirty="0"/>
              <a:t>keyword.</a:t>
            </a:r>
          </a:p>
          <a:p>
            <a:r>
              <a:rPr lang="en-GB" dirty="0"/>
              <a:t>a final class cannot be extended, it can extend other classes. </a:t>
            </a:r>
          </a:p>
          <a:p>
            <a:r>
              <a:rPr lang="en-GB" dirty="0"/>
              <a:t>In simpler words, a final class can be a sub class but not a super class. </a:t>
            </a:r>
          </a:p>
          <a:p>
            <a:r>
              <a:rPr lang="en-GB" dirty="0"/>
              <a:t>You cannot extend a final class. If you try it gives you a compile time error.</a:t>
            </a:r>
          </a:p>
          <a:p>
            <a:endParaRPr lang="en-US" dirty="0"/>
          </a:p>
        </p:txBody>
      </p:sp>
    </p:spTree>
    <p:extLst>
      <p:ext uri="{BB962C8B-B14F-4D97-AF65-F5344CB8AC3E}">
        <p14:creationId xmlns:p14="http://schemas.microsoft.com/office/powerpoint/2010/main" val="2347436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8058"/>
          </a:xfrm>
        </p:spPr>
        <p:txBody>
          <a:bodyPr>
            <a:normAutofit/>
          </a:bodyPr>
          <a:lstStyle/>
          <a:p>
            <a:r>
              <a:rPr lang="en-US" sz="4000" b="1" dirty="0">
                <a:effectLst>
                  <a:outerShdw blurRad="38100" dist="38100" dir="2700000" algn="tl">
                    <a:srgbClr val="000000">
                      <a:alpha val="43137"/>
                    </a:srgbClr>
                  </a:outerShdw>
                </a:effectLst>
                <a:latin typeface="+mn-lt"/>
              </a:rPr>
              <a:t>Example of Final classes</a:t>
            </a:r>
            <a:endParaRPr lang="en-US" sz="4000" dirty="0">
              <a:effectLst>
                <a:outerShdw blurRad="38100" dist="38100" dir="2700000" algn="tl">
                  <a:srgbClr val="000000">
                    <a:alpha val="43137"/>
                  </a:srgbClr>
                </a:outerShdw>
              </a:effectLst>
              <a:latin typeface="+mn-lt"/>
            </a:endParaRPr>
          </a:p>
        </p:txBody>
      </p:sp>
      <p:sp>
        <p:nvSpPr>
          <p:cNvPr id="4" name="Rectangle 1"/>
          <p:cNvSpPr>
            <a:spLocks noGrp="1" noChangeArrowheads="1"/>
          </p:cNvSpPr>
          <p:nvPr>
            <p:ph idx="1"/>
          </p:nvPr>
        </p:nvSpPr>
        <p:spPr bwMode="auto">
          <a:xfrm>
            <a:off x="838200" y="1453111"/>
            <a:ext cx="5929059"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final class </a:t>
            </a:r>
            <a:r>
              <a:rPr kumimoji="0" lang="en-US" altLang="en-US" b="1" i="0" u="none" strike="noStrike" cap="none" normalizeH="0" baseline="0" dirty="0">
                <a:ln>
                  <a:noFill/>
                </a:ln>
                <a:solidFill>
                  <a:schemeClr val="tx1"/>
                </a:solidFill>
                <a:effectLst/>
              </a:rPr>
              <a:t>Super</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private </a:t>
            </a:r>
            <a:r>
              <a:rPr kumimoji="0" lang="en-US" altLang="en-US" b="0" i="0" u="none" strike="noStrike" cap="none" normalizeH="0" baseline="0" dirty="0" err="1">
                <a:ln>
                  <a:noFill/>
                </a:ln>
                <a:solidFill>
                  <a:schemeClr val="tx1"/>
                </a:solidFill>
                <a:effectLst/>
              </a:rPr>
              <a:t>int</a:t>
            </a:r>
            <a:r>
              <a:rPr kumimoji="0" lang="en-US" altLang="en-US" b="0" i="0" u="none" strike="noStrike" cap="none" normalizeH="0" baseline="0" dirty="0">
                <a:ln>
                  <a:noFill/>
                </a:ln>
                <a:solidFill>
                  <a:schemeClr val="tx1"/>
                </a:solidFill>
                <a:effectLst/>
              </a:rPr>
              <a:t> data = 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public class </a:t>
            </a:r>
            <a:r>
              <a:rPr kumimoji="0" lang="en-US" altLang="en-US" b="1" i="0" u="none" strike="noStrike" cap="none" normalizeH="0" baseline="0" dirty="0">
                <a:ln>
                  <a:noFill/>
                </a:ln>
                <a:solidFill>
                  <a:schemeClr val="tx1"/>
                </a:solidFill>
                <a:effectLst/>
              </a:rPr>
              <a:t>Sub</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rgbClr val="C00000"/>
                </a:solidFill>
                <a:effectLst/>
              </a:rPr>
              <a:t>extends</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chemeClr val="tx1"/>
                </a:solidFill>
                <a:effectLst/>
              </a:rPr>
              <a:t>Super</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public static void main(String </a:t>
            </a:r>
            <a:r>
              <a:rPr kumimoji="0" lang="en-US" altLang="en-US" b="0" i="0" u="none" strike="noStrike" cap="none" normalizeH="0" baseline="0" dirty="0" err="1">
                <a:ln>
                  <a:noFill/>
                </a:ln>
                <a:solidFill>
                  <a:schemeClr val="tx1"/>
                </a:solidFill>
                <a:effectLst/>
              </a:rPr>
              <a:t>args</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sp>
        <p:nvSpPr>
          <p:cNvPr id="5" name="Rectangle 2"/>
          <p:cNvSpPr>
            <a:spLocks noChangeArrowheads="1"/>
          </p:cNvSpPr>
          <p:nvPr/>
        </p:nvSpPr>
        <p:spPr bwMode="auto">
          <a:xfrm>
            <a:off x="4407090" y="4683909"/>
            <a:ext cx="694671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chemeClr val="tx1"/>
                </a:solidFill>
                <a:effectLst/>
              </a:rPr>
              <a:t>Output:</a:t>
            </a:r>
            <a:endParaRPr kumimoji="0" lang="en-US" altLang="en-US" sz="24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Exception in thread "main" </a:t>
            </a:r>
            <a:r>
              <a:rPr kumimoji="0" lang="en-US" altLang="en-US" sz="2400" b="0" i="0" u="none" strike="noStrike" cap="none" normalizeH="0" baseline="0" dirty="0" err="1">
                <a:ln>
                  <a:noFill/>
                </a:ln>
                <a:solidFill>
                  <a:schemeClr val="tx1"/>
                </a:solidFill>
                <a:effectLst/>
              </a:rPr>
              <a:t>java.lang.Error</a:t>
            </a:r>
            <a:r>
              <a:rPr kumimoji="0" lang="en-US" altLang="en-US" sz="2400" b="0" i="0" u="none" strike="noStrike" cap="none" normalizeH="0" baseline="0" dirty="0">
                <a:ln>
                  <a:noFill/>
                </a:ln>
                <a:solidFill>
                  <a:schemeClr val="tx1"/>
                </a:solidFill>
                <a:effectLst/>
              </a:rPr>
              <a:t>: Unresolved compilation problem: at </a:t>
            </a:r>
            <a:r>
              <a:rPr kumimoji="0" lang="en-US" altLang="en-US" sz="2400" b="0" i="0" u="none" strike="noStrike" cap="none" normalizeH="0" baseline="0" dirty="0" err="1">
                <a:ln>
                  <a:noFill/>
                </a:ln>
                <a:solidFill>
                  <a:schemeClr val="tx1"/>
                </a:solidFill>
                <a:effectLst/>
              </a:rPr>
              <a:t>newJavaExamples.Sub.main</a:t>
            </a:r>
            <a:r>
              <a:rPr kumimoji="0" lang="en-US" altLang="en-US" sz="2400" b="0" i="0" u="none" strike="noStrike" cap="none" normalizeH="0" baseline="0" dirty="0">
                <a:ln>
                  <a:noFill/>
                </a:ln>
                <a:solidFill>
                  <a:schemeClr val="tx1"/>
                </a:solidFill>
                <a:effectLst/>
              </a:rPr>
              <a:t>(Sub.java:9) </a:t>
            </a:r>
          </a:p>
        </p:txBody>
      </p:sp>
    </p:spTree>
    <p:extLst>
      <p:ext uri="{BB962C8B-B14F-4D97-AF65-F5344CB8AC3E}">
        <p14:creationId xmlns:p14="http://schemas.microsoft.com/office/powerpoint/2010/main" val="3491905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3588"/>
          </a:xfrm>
        </p:spPr>
        <p:txBody>
          <a:bodyPr/>
          <a:lstStyle/>
          <a:p>
            <a:r>
              <a:rPr lang="en-US" b="1" dirty="0">
                <a:effectLst>
                  <a:outerShdw blurRad="38100" dist="38100" dir="2700000" algn="tl">
                    <a:srgbClr val="000000">
                      <a:alpha val="43137"/>
                    </a:srgbClr>
                  </a:outerShdw>
                </a:effectLst>
                <a:latin typeface="+mn-lt"/>
              </a:rPr>
              <a:t>Java Packages</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520825"/>
            <a:ext cx="10515600" cy="4351338"/>
          </a:xfrm>
        </p:spPr>
        <p:txBody>
          <a:bodyPr/>
          <a:lstStyle/>
          <a:p>
            <a:r>
              <a:rPr lang="en-GB" dirty="0"/>
              <a:t>A Package is a collection of related classes. </a:t>
            </a:r>
          </a:p>
          <a:p>
            <a:r>
              <a:rPr lang="en-GB" dirty="0"/>
              <a:t>It helps organize your classes into a folder structure and make it easy to locate and use them. </a:t>
            </a:r>
          </a:p>
          <a:p>
            <a:r>
              <a:rPr lang="en-GB" dirty="0"/>
              <a:t>More importantly, it helps improve re-usability. </a:t>
            </a:r>
          </a:p>
          <a:p>
            <a:r>
              <a:rPr lang="en-GB" dirty="0"/>
              <a:t>Each package in Java has its unique name and organizes its classes and interfaces into a separate namespace, or name group. </a:t>
            </a:r>
          </a:p>
          <a:p>
            <a:pPr marL="0" lvl="0" indent="0" eaLnBrk="0" fontAlgn="base" hangingPunct="0">
              <a:lnSpc>
                <a:spcPct val="100000"/>
              </a:lnSpc>
              <a:spcBef>
                <a:spcPct val="0"/>
              </a:spcBef>
              <a:spcAft>
                <a:spcPct val="0"/>
              </a:spcAft>
              <a:buNone/>
            </a:pPr>
            <a:endParaRPr lang="en-US" altLang="en-US" b="1" dirty="0"/>
          </a:p>
          <a:p>
            <a:pPr marL="0" lvl="0" indent="0" eaLnBrk="0" fontAlgn="base" hangingPunct="0">
              <a:lnSpc>
                <a:spcPct val="100000"/>
              </a:lnSpc>
              <a:spcBef>
                <a:spcPct val="0"/>
              </a:spcBef>
              <a:spcAft>
                <a:spcPct val="0"/>
              </a:spcAft>
              <a:buNone/>
            </a:pPr>
            <a:r>
              <a:rPr lang="en-US" altLang="en-US" b="1" dirty="0"/>
              <a:t>Syntax:</a:t>
            </a:r>
            <a:endParaRPr lang="en-US" altLang="en-US" dirty="0"/>
          </a:p>
          <a:p>
            <a:pPr marL="0" lvl="0" indent="0" eaLnBrk="0" fontAlgn="base" hangingPunct="0">
              <a:lnSpc>
                <a:spcPct val="100000"/>
              </a:lnSpc>
              <a:spcBef>
                <a:spcPct val="0"/>
              </a:spcBef>
              <a:spcAft>
                <a:spcPct val="0"/>
              </a:spcAft>
              <a:buNone/>
            </a:pPr>
            <a:r>
              <a:rPr lang="en-US" altLang="en-US" i="1" dirty="0">
                <a:solidFill>
                  <a:srgbClr val="C00000"/>
                </a:solidFill>
              </a:rPr>
              <a:t>package </a:t>
            </a:r>
            <a:r>
              <a:rPr lang="en-US" altLang="en-US" i="1" dirty="0" err="1">
                <a:solidFill>
                  <a:srgbClr val="C00000"/>
                </a:solidFill>
              </a:rPr>
              <a:t>nameOfPackage</a:t>
            </a:r>
            <a:r>
              <a:rPr lang="en-US" altLang="en-US" i="1" dirty="0">
                <a:solidFill>
                  <a:srgbClr val="C00000"/>
                </a:solidFill>
              </a:rPr>
              <a:t>; </a:t>
            </a:r>
          </a:p>
          <a:p>
            <a:endParaRPr lang="en-US" dirty="0"/>
          </a:p>
        </p:txBody>
      </p:sp>
    </p:spTree>
    <p:extLst>
      <p:ext uri="{BB962C8B-B14F-4D97-AF65-F5344CB8AC3E}">
        <p14:creationId xmlns:p14="http://schemas.microsoft.com/office/powerpoint/2010/main" val="258004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Types of Packages</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pPr marL="0" indent="0">
              <a:buNone/>
            </a:pPr>
            <a:r>
              <a:rPr lang="en-US" dirty="0"/>
              <a:t>There are </a:t>
            </a:r>
            <a:r>
              <a:rPr lang="en-GB" dirty="0"/>
              <a:t>two </a:t>
            </a:r>
            <a:r>
              <a:rPr lang="en-GB" b="1" dirty="0"/>
              <a:t>types of packages in Java.</a:t>
            </a:r>
          </a:p>
          <a:p>
            <a:pPr marL="971550" lvl="1" indent="-282575">
              <a:buFont typeface="+mj-lt"/>
              <a:buAutoNum type="arabicPeriod"/>
            </a:pPr>
            <a:r>
              <a:rPr lang="en-US" sz="2800" b="1" dirty="0"/>
              <a:t>Built-in packages</a:t>
            </a:r>
          </a:p>
          <a:p>
            <a:pPr marL="971550" lvl="1" indent="-282575">
              <a:buFont typeface="+mj-lt"/>
              <a:buAutoNum type="arabicPeriod"/>
            </a:pPr>
            <a:r>
              <a:rPr lang="en-US" sz="2800" b="1" dirty="0"/>
              <a:t>User-defined packages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110" y="3143180"/>
            <a:ext cx="5124585" cy="3168720"/>
          </a:xfrm>
          <a:prstGeom prst="rect">
            <a:avLst/>
          </a:prstGeom>
        </p:spPr>
      </p:pic>
    </p:spTree>
    <p:extLst>
      <p:ext uri="{BB962C8B-B14F-4D97-AF65-F5344CB8AC3E}">
        <p14:creationId xmlns:p14="http://schemas.microsoft.com/office/powerpoint/2010/main" val="2302930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604"/>
            <a:ext cx="10515600" cy="801066"/>
          </a:xfrm>
        </p:spPr>
        <p:txBody>
          <a:bodyPr>
            <a:normAutofit/>
          </a:bodyPr>
          <a:lstStyle/>
          <a:p>
            <a:r>
              <a:rPr lang="en-US" sz="4000" b="1" dirty="0">
                <a:effectLst>
                  <a:outerShdw blurRad="38100" dist="38100" dir="2700000" algn="tl">
                    <a:srgbClr val="000000">
                      <a:alpha val="43137"/>
                    </a:srgbClr>
                  </a:outerShdw>
                </a:effectLst>
                <a:latin typeface="+mn-lt"/>
              </a:rPr>
              <a:t>1. Built-in Packages</a:t>
            </a:r>
          </a:p>
        </p:txBody>
      </p:sp>
      <p:sp>
        <p:nvSpPr>
          <p:cNvPr id="3" name="Content Placeholder 2"/>
          <p:cNvSpPr>
            <a:spLocks noGrp="1"/>
          </p:cNvSpPr>
          <p:nvPr>
            <p:ph idx="1"/>
          </p:nvPr>
        </p:nvSpPr>
        <p:spPr>
          <a:xfrm>
            <a:off x="838200" y="1166192"/>
            <a:ext cx="10515600" cy="5473147"/>
          </a:xfrm>
        </p:spPr>
        <p:txBody>
          <a:bodyPr>
            <a:normAutofit/>
          </a:bodyPr>
          <a:lstStyle/>
          <a:p>
            <a:pPr marL="0" indent="0">
              <a:buNone/>
            </a:pPr>
            <a:r>
              <a:rPr lang="en-GB" dirty="0"/>
              <a:t>These packages consist of a large number of classes which are a part of Java </a:t>
            </a:r>
            <a:r>
              <a:rPr lang="en-GB" b="1" dirty="0"/>
              <a:t>API</a:t>
            </a:r>
            <a:r>
              <a:rPr lang="en-GB" dirty="0"/>
              <a:t>. Some of the commonly used built-in packages are:</a:t>
            </a:r>
          </a:p>
          <a:p>
            <a:pPr marL="0" indent="0">
              <a:buNone/>
            </a:pPr>
            <a:r>
              <a:rPr lang="en-GB" dirty="0"/>
              <a:t>1) </a:t>
            </a:r>
            <a:r>
              <a:rPr lang="en-GB" b="1" dirty="0" err="1"/>
              <a:t>java.lang</a:t>
            </a:r>
            <a:r>
              <a:rPr lang="en-GB" b="1" dirty="0"/>
              <a:t>: </a:t>
            </a:r>
            <a:r>
              <a:rPr lang="en-GB" dirty="0"/>
              <a:t>Contains language support classes(</a:t>
            </a:r>
            <a:r>
              <a:rPr lang="en-GB" dirty="0" err="1"/>
              <a:t>e.g</a:t>
            </a:r>
            <a:r>
              <a:rPr lang="en-GB" dirty="0"/>
              <a:t> classed which defines primitive data types, math operations). This package is automatically imported.</a:t>
            </a:r>
          </a:p>
          <a:p>
            <a:pPr marL="0" indent="0">
              <a:buNone/>
            </a:pPr>
            <a:r>
              <a:rPr lang="en-GB" dirty="0"/>
              <a:t>2) </a:t>
            </a:r>
            <a:r>
              <a:rPr lang="en-GB" b="1" dirty="0"/>
              <a:t> java.io: </a:t>
            </a:r>
            <a:r>
              <a:rPr lang="en-GB" dirty="0"/>
              <a:t>Contains classed for supporting input / output operations.</a:t>
            </a:r>
          </a:p>
          <a:p>
            <a:pPr marL="0" indent="0">
              <a:buNone/>
            </a:pPr>
            <a:r>
              <a:rPr lang="en-GB" dirty="0"/>
              <a:t>3) </a:t>
            </a:r>
            <a:r>
              <a:rPr lang="en-GB" b="1" dirty="0"/>
              <a:t> </a:t>
            </a:r>
            <a:r>
              <a:rPr lang="en-GB" b="1" dirty="0" err="1"/>
              <a:t>java.util</a:t>
            </a:r>
            <a:r>
              <a:rPr lang="en-GB" b="1" dirty="0"/>
              <a:t>: </a:t>
            </a:r>
            <a:r>
              <a:rPr lang="en-GB" dirty="0"/>
              <a:t>Contains utility classes which implement data structures like Linked List, Dictionary and support ; for Date / Time operations.</a:t>
            </a:r>
          </a:p>
          <a:p>
            <a:pPr marL="0" indent="0">
              <a:buNone/>
            </a:pPr>
            <a:r>
              <a:rPr lang="en-GB" dirty="0"/>
              <a:t>4) </a:t>
            </a:r>
            <a:r>
              <a:rPr lang="en-GB" b="1" dirty="0"/>
              <a:t> </a:t>
            </a:r>
            <a:r>
              <a:rPr lang="en-GB" b="1" dirty="0" err="1"/>
              <a:t>java.applet</a:t>
            </a:r>
            <a:r>
              <a:rPr lang="en-GB" b="1" dirty="0"/>
              <a:t>: </a:t>
            </a:r>
            <a:r>
              <a:rPr lang="en-GB" dirty="0"/>
              <a:t>Contains classes for creating Applets.</a:t>
            </a:r>
          </a:p>
          <a:p>
            <a:pPr marL="0" indent="0">
              <a:buNone/>
            </a:pPr>
            <a:r>
              <a:rPr lang="en-GB" dirty="0"/>
              <a:t>5) </a:t>
            </a:r>
            <a:r>
              <a:rPr lang="en-GB" b="1" dirty="0"/>
              <a:t> </a:t>
            </a:r>
            <a:r>
              <a:rPr lang="en-GB" b="1" dirty="0" err="1"/>
              <a:t>java.awt</a:t>
            </a:r>
            <a:r>
              <a:rPr lang="en-GB" b="1" dirty="0"/>
              <a:t>: </a:t>
            </a:r>
            <a:r>
              <a:rPr lang="en-GB" dirty="0"/>
              <a:t>Contain classes for implementing the components for graphical user interfaces (like button , ;menus </a:t>
            </a:r>
            <a:r>
              <a:rPr lang="en-GB" dirty="0" err="1"/>
              <a:t>etc</a:t>
            </a:r>
            <a:r>
              <a:rPr lang="en-GB" dirty="0"/>
              <a:t>).</a:t>
            </a:r>
          </a:p>
          <a:p>
            <a:pPr marL="0" indent="0">
              <a:buNone/>
            </a:pPr>
            <a:r>
              <a:rPr lang="en-GB" dirty="0"/>
              <a:t>6) </a:t>
            </a:r>
            <a:r>
              <a:rPr lang="en-GB" b="1" dirty="0"/>
              <a:t> java.net: </a:t>
            </a:r>
            <a:r>
              <a:rPr lang="en-GB" dirty="0"/>
              <a:t>Contain classes for supporting networking operations.</a:t>
            </a:r>
            <a:endParaRPr lang="en-US" dirty="0"/>
          </a:p>
        </p:txBody>
      </p:sp>
    </p:spTree>
    <p:extLst>
      <p:ext uri="{BB962C8B-B14F-4D97-AF65-F5344CB8AC3E}">
        <p14:creationId xmlns:p14="http://schemas.microsoft.com/office/powerpoint/2010/main" val="4003467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1065"/>
          </a:xfrm>
        </p:spPr>
        <p:txBody>
          <a:bodyPr>
            <a:normAutofit/>
          </a:bodyPr>
          <a:lstStyle/>
          <a:p>
            <a:r>
              <a:rPr lang="en-US" sz="4000" b="1" dirty="0">
                <a:effectLst>
                  <a:outerShdw blurRad="38100" dist="38100" dir="2700000" algn="tl">
                    <a:srgbClr val="000000">
                      <a:alpha val="43137"/>
                    </a:srgbClr>
                  </a:outerShdw>
                </a:effectLst>
                <a:latin typeface="+mn-lt"/>
              </a:rPr>
              <a:t>2. User-defined packages</a:t>
            </a:r>
            <a:endParaRPr lang="en-US" sz="4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dirty="0"/>
              <a:t>These are the packages that are defined by the user. </a:t>
            </a:r>
          </a:p>
          <a:p>
            <a:r>
              <a:rPr lang="en-GB" dirty="0"/>
              <a:t>First we create a directory </a:t>
            </a:r>
            <a:r>
              <a:rPr lang="en-GB" b="1" dirty="0" err="1"/>
              <a:t>myPackage</a:t>
            </a:r>
            <a:r>
              <a:rPr lang="en-GB" dirty="0"/>
              <a:t> (name should be same as the name of the package). </a:t>
            </a:r>
          </a:p>
          <a:p>
            <a:r>
              <a:rPr lang="en-GB" dirty="0"/>
              <a:t>Then create the </a:t>
            </a:r>
            <a:r>
              <a:rPr lang="en-GB" b="1" dirty="0" err="1"/>
              <a:t>MyClass</a:t>
            </a:r>
            <a:r>
              <a:rPr lang="en-GB" dirty="0"/>
              <a:t> inside the directory with the first statement being the </a:t>
            </a:r>
            <a:r>
              <a:rPr lang="en-GB" b="1" dirty="0"/>
              <a:t>package names</a:t>
            </a:r>
            <a:r>
              <a:rPr lang="en-GB" dirty="0"/>
              <a:t>. </a:t>
            </a:r>
            <a:endParaRPr lang="en-US" dirty="0"/>
          </a:p>
        </p:txBody>
      </p:sp>
    </p:spTree>
    <p:extLst>
      <p:ext uri="{BB962C8B-B14F-4D97-AF65-F5344CB8AC3E}">
        <p14:creationId xmlns:p14="http://schemas.microsoft.com/office/powerpoint/2010/main" val="1654962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1797"/>
          </a:xfrm>
        </p:spPr>
        <p:txBody>
          <a:bodyPr>
            <a:normAutofit/>
          </a:bodyPr>
          <a:lstStyle/>
          <a:p>
            <a:r>
              <a:rPr lang="en-GB" sz="3600" dirty="0">
                <a:latin typeface="+mn-lt"/>
              </a:rPr>
              <a:t>Now we can use the </a:t>
            </a:r>
            <a:r>
              <a:rPr lang="en-GB" sz="3600" b="1" dirty="0" err="1">
                <a:latin typeface="+mn-lt"/>
              </a:rPr>
              <a:t>MyClass</a:t>
            </a:r>
            <a:r>
              <a:rPr lang="en-GB" sz="3600" dirty="0">
                <a:latin typeface="+mn-lt"/>
              </a:rPr>
              <a:t> class in our program</a:t>
            </a:r>
            <a:endParaRPr lang="en-US" sz="3600" dirty="0">
              <a:latin typeface="+mn-lt"/>
            </a:endParaRPr>
          </a:p>
        </p:txBody>
      </p:sp>
      <p:sp>
        <p:nvSpPr>
          <p:cNvPr id="4" name="Rectangle 1"/>
          <p:cNvSpPr>
            <a:spLocks noGrp="1" noChangeArrowheads="1"/>
          </p:cNvSpPr>
          <p:nvPr>
            <p:ph idx="1"/>
          </p:nvPr>
        </p:nvSpPr>
        <p:spPr bwMode="auto">
          <a:xfrm>
            <a:off x="241854" y="1670668"/>
            <a:ext cx="6437241"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00000"/>
                </a:solidFill>
                <a:effectLst/>
                <a:latin typeface="Arial Unicode MS" panose="020B0604020202020204" pitchFamily="34" charset="-128"/>
              </a:rPr>
              <a:t>// Name of the package must be same as the directory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00000"/>
                </a:solidFill>
                <a:effectLst/>
                <a:latin typeface="Arial Unicode MS" panose="020B0604020202020204" pitchFamily="34" charset="-128"/>
              </a:rPr>
              <a:t>// under which this file is saved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package </a:t>
            </a:r>
            <a:r>
              <a:rPr kumimoji="0" lang="en-US" altLang="en-US" b="1" i="0" u="none" strike="noStrike" cap="none" normalizeH="0" baseline="0" dirty="0" err="1">
                <a:ln>
                  <a:noFill/>
                </a:ln>
                <a:solidFill>
                  <a:schemeClr val="tx1"/>
                </a:solidFill>
                <a:effectLst/>
                <a:latin typeface="Arial Unicode MS" panose="020B0604020202020204" pitchFamily="34" charset="-128"/>
              </a:rPr>
              <a:t>myPackage</a:t>
            </a:r>
            <a:r>
              <a:rPr kumimoji="0" lang="en-US" altLang="en-US" b="0" i="0" u="none" strike="noStrike" cap="none" normalizeH="0" baseline="0" dirty="0">
                <a:ln>
                  <a:noFill/>
                </a:ln>
                <a:solidFill>
                  <a:schemeClr val="tx1"/>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Arial Unicode MS" panose="020B0604020202020204" pitchFamily="34" charset="-128"/>
              </a:rPr>
              <a:t>}</a:t>
            </a:r>
            <a:r>
              <a:rPr kumimoji="0" lang="en-US" altLang="en-US" b="0" i="0" u="none" strike="noStrike" cap="none" normalizeH="0" baseline="0" dirty="0">
                <a:ln>
                  <a:noFill/>
                </a:ln>
                <a:solidFill>
                  <a:schemeClr val="tx1"/>
                </a:solidFill>
                <a:effectLst/>
              </a:rPr>
              <a:t> </a:t>
            </a:r>
            <a:r>
              <a:rPr lang="en-US" altLang="en-US" dirty="0">
                <a:latin typeface="Arial Unicode MS" panose="020B0604020202020204" pitchFamily="34" charset="-128"/>
              </a:rPr>
              <a:t>public class </a:t>
            </a:r>
            <a:r>
              <a:rPr lang="en-US" altLang="en-US" b="1" dirty="0" err="1">
                <a:latin typeface="Arial Unicode MS" panose="020B0604020202020204" pitchFamily="34" charset="-128"/>
              </a:rPr>
              <a:t>MyClass</a:t>
            </a:r>
            <a:r>
              <a:rPr lang="en-US" altLang="en-US" dirty="0">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dirty="0">
                <a:latin typeface="Arial Unicode MS" panose="020B0604020202020204" pitchFamily="34" charset="-128"/>
              </a:rPr>
              <a:t> public void </a:t>
            </a:r>
            <a:r>
              <a:rPr lang="en-US" altLang="en-US" dirty="0" err="1">
                <a:latin typeface="Arial Unicode MS" panose="020B0604020202020204" pitchFamily="34" charset="-128"/>
              </a:rPr>
              <a:t>getNames</a:t>
            </a:r>
            <a:r>
              <a:rPr lang="en-US" altLang="en-US" dirty="0">
                <a:latin typeface="Arial Unicode MS" panose="020B0604020202020204" pitchFamily="34" charset="-128"/>
              </a:rPr>
              <a:t>(String s) {</a:t>
            </a:r>
          </a:p>
          <a:p>
            <a:pPr marL="0" lv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r>
              <a:rPr lang="en-US" altLang="en-US" dirty="0" err="1">
                <a:latin typeface="Arial Unicode MS" panose="020B0604020202020204" pitchFamily="34" charset="-128"/>
              </a:rPr>
              <a:t>System.out.println</a:t>
            </a:r>
            <a:r>
              <a:rPr lang="en-US" altLang="en-US" dirty="0">
                <a:latin typeface="Arial Unicode MS" panose="020B0604020202020204" pitchFamily="34" charset="-128"/>
              </a:rPr>
              <a:t>(s); </a:t>
            </a:r>
          </a:p>
          <a:p>
            <a:pPr marL="0" lvl="0" indent="0" eaLnBrk="0" fontAlgn="base" hangingPunct="0">
              <a:lnSpc>
                <a:spcPct val="100000"/>
              </a:lnSpc>
              <a:spcBef>
                <a:spcPct val="0"/>
              </a:spcBef>
              <a:spcAft>
                <a:spcPct val="0"/>
              </a:spcAft>
              <a:buNone/>
            </a:pPr>
            <a:r>
              <a:rPr lang="en-US" altLang="en-US" dirty="0">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6679095" y="1670668"/>
            <a:ext cx="540688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00000"/>
                </a:solidFill>
                <a:effectLst/>
                <a:latin typeface="Arial Unicode MS" panose="020B0604020202020204" pitchFamily="34" charset="-128"/>
              </a:rPr>
              <a:t>// import '</a:t>
            </a:r>
            <a:r>
              <a:rPr kumimoji="0" lang="en-US" altLang="en-US" b="0" i="0" u="none" strike="noStrike" cap="none" normalizeH="0" baseline="0" dirty="0" err="1">
                <a:ln>
                  <a:noFill/>
                </a:ln>
                <a:solidFill>
                  <a:srgbClr val="C00000"/>
                </a:solidFill>
                <a:effectLst/>
                <a:latin typeface="Arial Unicode MS" panose="020B0604020202020204" pitchFamily="34" charset="-128"/>
              </a:rPr>
              <a:t>MyClass</a:t>
            </a:r>
            <a:r>
              <a:rPr kumimoji="0" lang="en-US" altLang="en-US" b="0" i="0" u="none" strike="noStrike" cap="none" normalizeH="0" baseline="0" dirty="0">
                <a:ln>
                  <a:noFill/>
                </a:ln>
                <a:solidFill>
                  <a:srgbClr val="C00000"/>
                </a:solidFill>
                <a:effectLst/>
                <a:latin typeface="Arial Unicode MS" panose="020B0604020202020204" pitchFamily="34" charset="-128"/>
              </a:rPr>
              <a:t>' class from 'names' </a:t>
            </a:r>
            <a:r>
              <a:rPr kumimoji="0" lang="en-US" altLang="en-US" b="0" i="0" u="none" strike="noStrike" cap="none" normalizeH="0" baseline="0" dirty="0" err="1">
                <a:ln>
                  <a:noFill/>
                </a:ln>
                <a:solidFill>
                  <a:srgbClr val="C00000"/>
                </a:solidFill>
                <a:effectLst/>
                <a:latin typeface="Arial Unicode MS" panose="020B0604020202020204" pitchFamily="34" charset="-128"/>
              </a:rPr>
              <a:t>myPackage</a:t>
            </a:r>
            <a:r>
              <a:rPr kumimoji="0" lang="en-US" altLang="en-US" b="0" i="0" u="none" strike="noStrike" cap="none" normalizeH="0" baseline="0" dirty="0">
                <a:ln>
                  <a:noFill/>
                </a:ln>
                <a:solidFill>
                  <a:srgbClr val="C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import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myPackage.MyClass</a:t>
            </a:r>
            <a:r>
              <a:rPr kumimoji="0" lang="en-US" altLang="en-US" sz="2400" b="0" i="0" u="none" strike="noStrike" cap="none" normalizeH="0" baseline="0" dirty="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public class </a:t>
            </a:r>
            <a:r>
              <a:rPr kumimoji="0" lang="en-US" altLang="en-US" sz="2400" b="1" i="0" u="none" strike="noStrike" cap="none" normalizeH="0" baseline="0" dirty="0" err="1">
                <a:ln>
                  <a:noFill/>
                </a:ln>
                <a:solidFill>
                  <a:schemeClr val="tx1"/>
                </a:solidFill>
                <a:effectLst/>
                <a:latin typeface="Arial Unicode MS" panose="020B0604020202020204" pitchFamily="34" charset="-128"/>
              </a:rPr>
              <a:t>PrintName</a:t>
            </a:r>
            <a:r>
              <a:rPr kumimoji="0" lang="en-US" altLang="en-US" sz="2400" b="0" i="0" u="none" strike="noStrike" cap="none" normalizeH="0" baseline="0" dirty="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public static void main(String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args</a:t>
            </a:r>
            <a:r>
              <a:rPr kumimoji="0" lang="en-US" altLang="en-US" sz="2400" b="0" i="0" u="none" strike="noStrike" cap="none" normalizeH="0" baseline="0" dirty="0">
                <a:ln>
                  <a:noFill/>
                </a:ln>
                <a:solidFill>
                  <a:schemeClr val="tx1"/>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00000"/>
                </a:solidFill>
                <a:effectLst/>
                <a:latin typeface="Arial Unicode MS" panose="020B0604020202020204" pitchFamily="34" charset="-128"/>
              </a:rPr>
              <a:t>// Initializing the String variable with a value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String name = “my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00000"/>
                </a:solidFill>
                <a:effectLst/>
                <a:latin typeface="Arial Unicode MS" panose="020B0604020202020204" pitchFamily="34" charset="-128"/>
              </a:rPr>
              <a:t>// Creating an instance of class </a:t>
            </a:r>
            <a:r>
              <a:rPr kumimoji="0" lang="en-US" altLang="en-US" b="0" i="0" u="none" strike="noStrike" cap="none" normalizeH="0" baseline="0" dirty="0" err="1">
                <a:ln>
                  <a:noFill/>
                </a:ln>
                <a:solidFill>
                  <a:srgbClr val="C00000"/>
                </a:solidFill>
                <a:effectLst/>
                <a:latin typeface="Arial Unicode MS" panose="020B0604020202020204" pitchFamily="34" charset="-128"/>
              </a:rPr>
              <a:t>MyClass</a:t>
            </a:r>
            <a:r>
              <a:rPr kumimoji="0" lang="en-US" altLang="en-US" b="0" i="0" u="none" strike="noStrike" cap="none" normalizeH="0" baseline="0" dirty="0">
                <a:ln>
                  <a:noFill/>
                </a:ln>
                <a:solidFill>
                  <a:srgbClr val="C00000"/>
                </a:solidFill>
                <a:effectLst/>
                <a:latin typeface="Arial Unicode MS" panose="020B0604020202020204" pitchFamily="34" charset="-128"/>
              </a:rPr>
              <a:t> 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00000"/>
                </a:solidFill>
                <a:effectLst/>
                <a:latin typeface="Arial Unicode MS" panose="020B0604020202020204" pitchFamily="34" charset="-128"/>
              </a:rPr>
              <a:t>// the package.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Arial Unicode MS" panose="020B0604020202020204" pitchFamily="34" charset="-128"/>
              </a:rPr>
              <a:t>MyClass</a:t>
            </a:r>
            <a:r>
              <a:rPr kumimoji="0" lang="en-US" altLang="en-US" sz="2400" b="0" i="0" u="none" strike="noStrike" cap="none" normalizeH="0" baseline="0" dirty="0">
                <a:ln>
                  <a:noFill/>
                </a:ln>
                <a:solidFill>
                  <a:schemeClr val="tx1"/>
                </a:solidFill>
                <a:effectLst/>
                <a:latin typeface="Arial Unicode MS" panose="020B0604020202020204" pitchFamily="34" charset="-128"/>
              </a:rPr>
              <a: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obj</a:t>
            </a:r>
            <a:r>
              <a:rPr kumimoji="0" lang="en-US" altLang="en-US" sz="2400" b="0" i="0" u="none" strike="noStrike" cap="none" normalizeH="0" baseline="0" dirty="0">
                <a:ln>
                  <a:noFill/>
                </a:ln>
                <a:solidFill>
                  <a:schemeClr val="tx1"/>
                </a:solidFill>
                <a:effectLst/>
                <a:latin typeface="Arial Unicode MS" panose="020B0604020202020204" pitchFamily="34" charset="-128"/>
              </a:rPr>
              <a:t> = new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MyClass</a:t>
            </a:r>
            <a:r>
              <a:rPr kumimoji="0" lang="en-US" altLang="en-US" sz="2400" b="0" i="0" u="none" strike="noStrike" cap="none" normalizeH="0" baseline="0" dirty="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Arial Unicode MS" panose="020B0604020202020204" pitchFamily="34" charset="-128"/>
              </a:rPr>
              <a:t>obj.getNames</a:t>
            </a:r>
            <a:r>
              <a:rPr kumimoji="0" lang="en-US" altLang="en-US" sz="2400" b="0" i="0" u="none" strike="noStrike" cap="none" normalizeH="0" baseline="0" dirty="0">
                <a:ln>
                  <a:noFill/>
                </a:ln>
                <a:solidFill>
                  <a:schemeClr val="tx1"/>
                </a:solidFill>
                <a:effectLst/>
                <a:latin typeface="Arial Unicode MS" panose="020B0604020202020204" pitchFamily="34" charset="-128"/>
              </a:rPr>
              <a:t>(name);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TextBox 6"/>
          <p:cNvSpPr txBox="1"/>
          <p:nvPr/>
        </p:nvSpPr>
        <p:spPr>
          <a:xfrm>
            <a:off x="410670" y="6159602"/>
            <a:ext cx="11675312" cy="461665"/>
          </a:xfrm>
          <a:prstGeom prst="rect">
            <a:avLst/>
          </a:prstGeom>
          <a:noFill/>
        </p:spPr>
        <p:txBody>
          <a:bodyPr wrap="none" rtlCol="0">
            <a:spAutoFit/>
          </a:bodyPr>
          <a:lstStyle/>
          <a:p>
            <a:r>
              <a:rPr lang="en-GB" sz="2400" b="1" dirty="0"/>
              <a:t>MyClass.java</a:t>
            </a:r>
            <a:r>
              <a:rPr lang="en-GB" sz="2400" dirty="0"/>
              <a:t> must be saved inside the </a:t>
            </a:r>
            <a:r>
              <a:rPr lang="en-GB" sz="2400" b="1" dirty="0" err="1"/>
              <a:t>myPackage</a:t>
            </a:r>
            <a:r>
              <a:rPr lang="en-GB" sz="2400" dirty="0"/>
              <a:t> directory since it is a part of the package.</a:t>
            </a:r>
            <a:endParaRPr lang="en-US" sz="2400" dirty="0"/>
          </a:p>
        </p:txBody>
      </p:sp>
    </p:spTree>
    <p:extLst>
      <p:ext uri="{BB962C8B-B14F-4D97-AF65-F5344CB8AC3E}">
        <p14:creationId xmlns:p14="http://schemas.microsoft.com/office/powerpoint/2010/main" val="503147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effectLst>
                  <a:outerShdw blurRad="38100" dist="38100" dir="2700000" algn="tl">
                    <a:srgbClr val="000000">
                      <a:alpha val="43137"/>
                    </a:srgbClr>
                  </a:outerShdw>
                </a:effectLst>
                <a:latin typeface="+mn-lt"/>
              </a:rPr>
              <a:t>How to access package from another package?</a:t>
            </a:r>
            <a:endParaRPr lang="en-US" sz="4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normAutofit/>
          </a:bodyPr>
          <a:lstStyle/>
          <a:p>
            <a:pPr marL="0" indent="0">
              <a:buNone/>
            </a:pPr>
            <a:r>
              <a:rPr lang="en-GB" sz="3200" dirty="0"/>
              <a:t>There are three ways to access the package from outside the package.</a:t>
            </a:r>
          </a:p>
          <a:p>
            <a:pPr marL="0" indent="0">
              <a:buNone/>
            </a:pPr>
            <a:endParaRPr lang="en-GB" sz="3200" dirty="0"/>
          </a:p>
          <a:p>
            <a:pPr marL="514350" indent="-339725">
              <a:buFont typeface="+mj-lt"/>
              <a:buAutoNum type="arabicPeriod"/>
            </a:pPr>
            <a:r>
              <a:rPr lang="en-GB" sz="3200" b="1" dirty="0"/>
              <a:t>import package.*;</a:t>
            </a:r>
          </a:p>
          <a:p>
            <a:pPr marL="514350" indent="-339725">
              <a:buFont typeface="+mj-lt"/>
              <a:buAutoNum type="arabicPeriod"/>
            </a:pPr>
            <a:r>
              <a:rPr lang="en-GB" sz="3200" b="1" dirty="0"/>
              <a:t>import </a:t>
            </a:r>
            <a:r>
              <a:rPr lang="en-GB" sz="3200" b="1" dirty="0" err="1"/>
              <a:t>package.classname</a:t>
            </a:r>
            <a:r>
              <a:rPr lang="en-GB" sz="3200" b="1" dirty="0"/>
              <a:t>;</a:t>
            </a:r>
          </a:p>
          <a:p>
            <a:pPr marL="514350" indent="-339725">
              <a:buFont typeface="+mj-lt"/>
              <a:buAutoNum type="arabicPeriod"/>
            </a:pPr>
            <a:r>
              <a:rPr lang="en-GB" sz="3200" b="1" dirty="0"/>
              <a:t>fully qualified name.</a:t>
            </a:r>
          </a:p>
          <a:p>
            <a:endParaRPr lang="en-US" sz="3200" dirty="0"/>
          </a:p>
        </p:txBody>
      </p:sp>
    </p:spTree>
    <p:extLst>
      <p:ext uri="{BB962C8B-B14F-4D97-AF65-F5344CB8AC3E}">
        <p14:creationId xmlns:p14="http://schemas.microsoft.com/office/powerpoint/2010/main" val="322391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4562"/>
          </a:xfrm>
        </p:spPr>
        <p:txBody>
          <a:bodyPr/>
          <a:lstStyle/>
          <a:p>
            <a:r>
              <a:rPr lang="en-US" b="1" dirty="0">
                <a:effectLst>
                  <a:outerShdw blurRad="38100" dist="38100" dir="2700000" algn="tl">
                    <a:srgbClr val="000000">
                      <a:alpha val="43137"/>
                    </a:srgbClr>
                  </a:outerShdw>
                </a:effectLst>
                <a:latin typeface="+mn-lt"/>
              </a:rPr>
              <a:t>Terms used in Inheritance</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465943"/>
            <a:ext cx="10515600" cy="4711020"/>
          </a:xfrm>
        </p:spPr>
        <p:txBody>
          <a:bodyPr>
            <a:normAutofit/>
          </a:bodyPr>
          <a:lstStyle/>
          <a:p>
            <a:r>
              <a:rPr lang="en-GB" b="1" dirty="0"/>
              <a:t>Class:</a:t>
            </a:r>
            <a:r>
              <a:rPr lang="en-GB" dirty="0"/>
              <a:t> A class is a group of objects which have common properties. It is a template or blueprint from which objects are created.</a:t>
            </a:r>
          </a:p>
          <a:p>
            <a:r>
              <a:rPr lang="en-GB" b="1" dirty="0"/>
              <a:t>Sub Class/Child Class:</a:t>
            </a:r>
            <a:r>
              <a:rPr lang="en-GB" dirty="0"/>
              <a:t> Subclass is a class which inherits the other class. It is also called a derived class, extended class, or child class. </a:t>
            </a:r>
          </a:p>
          <a:p>
            <a:r>
              <a:rPr lang="en-GB" b="1" dirty="0"/>
              <a:t>Super Class/Parent Class:</a:t>
            </a:r>
            <a:r>
              <a:rPr lang="en-GB" dirty="0"/>
              <a:t> Superclass is the class from where a subclass inherits the features. It is also called a base class or a parent class.</a:t>
            </a:r>
          </a:p>
          <a:p>
            <a:r>
              <a:rPr lang="en-GB" b="1" dirty="0"/>
              <a:t>Reusability:</a:t>
            </a:r>
            <a:r>
              <a:rPr lang="en-GB" dirty="0"/>
              <a:t> As the name specifies, reusability is a mechanism which facilitates you to reuse the fields and methods of the existing class when you create a new class. You can use the same fields and methods already defined in the previous class. </a:t>
            </a:r>
          </a:p>
        </p:txBody>
      </p:sp>
    </p:spTree>
    <p:extLst>
      <p:ext uri="{BB962C8B-B14F-4D97-AF65-F5344CB8AC3E}">
        <p14:creationId xmlns:p14="http://schemas.microsoft.com/office/powerpoint/2010/main" val="2667717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9377"/>
            <a:ext cx="10515600" cy="650875"/>
          </a:xfrm>
        </p:spPr>
        <p:txBody>
          <a:bodyPr>
            <a:normAutofit/>
          </a:bodyPr>
          <a:lstStyle/>
          <a:p>
            <a:r>
              <a:rPr lang="en-US" sz="3600" b="1" dirty="0">
                <a:effectLst>
                  <a:outerShdw blurRad="38100" dist="38100" dir="2700000" algn="tl">
                    <a:srgbClr val="000000">
                      <a:alpha val="43137"/>
                    </a:srgbClr>
                  </a:outerShdw>
                </a:effectLst>
                <a:latin typeface="+mn-lt"/>
              </a:rPr>
              <a:t>1) Using packagename.*</a:t>
            </a:r>
            <a:endParaRPr lang="en-US" sz="36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027522"/>
            <a:ext cx="10515600" cy="5329919"/>
          </a:xfrm>
        </p:spPr>
        <p:txBody>
          <a:bodyPr/>
          <a:lstStyle/>
          <a:p>
            <a:r>
              <a:rPr lang="en-GB" dirty="0"/>
              <a:t>If you use package.* then all the classes and interfaces of this package will be accessible but not </a:t>
            </a:r>
            <a:r>
              <a:rPr lang="en-GB" dirty="0" err="1"/>
              <a:t>subpackages</a:t>
            </a:r>
            <a:r>
              <a:rPr lang="en-GB" dirty="0"/>
              <a:t>. </a:t>
            </a:r>
          </a:p>
          <a:p>
            <a:r>
              <a:rPr lang="en-GB" dirty="0"/>
              <a:t>The import keyword is used to make the classes and interface of another package accessible to the current package.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23750"/>
            <a:ext cx="5701886" cy="19997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2013" y="2892604"/>
            <a:ext cx="4372429" cy="3739180"/>
          </a:xfrm>
          <a:prstGeom prst="rect">
            <a:avLst/>
          </a:prstGeom>
        </p:spPr>
      </p:pic>
      <p:sp>
        <p:nvSpPr>
          <p:cNvPr id="6" name="TextBox 5"/>
          <p:cNvSpPr txBox="1"/>
          <p:nvPr/>
        </p:nvSpPr>
        <p:spPr>
          <a:xfrm>
            <a:off x="1785257" y="5588000"/>
            <a:ext cx="1103187" cy="769441"/>
          </a:xfrm>
          <a:prstGeom prst="rect">
            <a:avLst/>
          </a:prstGeom>
          <a:noFill/>
        </p:spPr>
        <p:txBody>
          <a:bodyPr wrap="none" rtlCol="0">
            <a:spAutoFit/>
          </a:bodyPr>
          <a:lstStyle/>
          <a:p>
            <a:r>
              <a:rPr lang="en-US" sz="2400" b="1" u="sng" dirty="0"/>
              <a:t>Output</a:t>
            </a:r>
            <a:endParaRPr lang="en-US" b="1" u="sng" dirty="0"/>
          </a:p>
          <a:p>
            <a:r>
              <a:rPr lang="en-US" sz="2000" dirty="0"/>
              <a:t>Hello</a:t>
            </a:r>
            <a:endParaRPr lang="en-US" dirty="0"/>
          </a:p>
        </p:txBody>
      </p:sp>
    </p:spTree>
    <p:extLst>
      <p:ext uri="{BB962C8B-B14F-4D97-AF65-F5344CB8AC3E}">
        <p14:creationId xmlns:p14="http://schemas.microsoft.com/office/powerpoint/2010/main" val="2092312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4229"/>
          </a:xfrm>
        </p:spPr>
        <p:txBody>
          <a:bodyPr>
            <a:normAutofit/>
          </a:bodyPr>
          <a:lstStyle/>
          <a:p>
            <a:r>
              <a:rPr lang="en-US" sz="4000" b="1" dirty="0">
                <a:effectLst>
                  <a:outerShdw blurRad="38100" dist="38100" dir="2700000" algn="tl">
                    <a:srgbClr val="000000">
                      <a:alpha val="43137"/>
                    </a:srgbClr>
                  </a:outerShdw>
                </a:effectLst>
                <a:latin typeface="+mn-lt"/>
              </a:rPr>
              <a:t>2. Using </a:t>
            </a:r>
            <a:r>
              <a:rPr lang="en-US" sz="4000" b="1" dirty="0" err="1">
                <a:effectLst>
                  <a:outerShdw blurRad="38100" dist="38100" dir="2700000" algn="tl">
                    <a:srgbClr val="000000">
                      <a:alpha val="43137"/>
                    </a:srgbClr>
                  </a:outerShdw>
                </a:effectLst>
                <a:latin typeface="+mn-lt"/>
              </a:rPr>
              <a:t>packagename.classname</a:t>
            </a:r>
            <a:endParaRPr lang="en-US" sz="4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690688"/>
            <a:ext cx="10515600" cy="4351338"/>
          </a:xfrm>
        </p:spPr>
        <p:txBody>
          <a:bodyPr/>
          <a:lstStyle/>
          <a:p>
            <a:r>
              <a:rPr lang="en-GB" dirty="0"/>
              <a:t>If you import </a:t>
            </a:r>
            <a:r>
              <a:rPr lang="en-GB" dirty="0" err="1"/>
              <a:t>package.classname</a:t>
            </a:r>
            <a:r>
              <a:rPr lang="en-GB" dirty="0"/>
              <a:t> then only declared class of this package will be accessible.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11" y="2946400"/>
            <a:ext cx="6083405" cy="2133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051" y="2452914"/>
            <a:ext cx="4671828" cy="3962999"/>
          </a:xfrm>
          <a:prstGeom prst="rect">
            <a:avLst/>
          </a:prstGeom>
        </p:spPr>
      </p:pic>
      <p:sp>
        <p:nvSpPr>
          <p:cNvPr id="6" name="TextBox 5"/>
          <p:cNvSpPr txBox="1"/>
          <p:nvPr/>
        </p:nvSpPr>
        <p:spPr>
          <a:xfrm>
            <a:off x="2365829" y="5431334"/>
            <a:ext cx="1103187" cy="769441"/>
          </a:xfrm>
          <a:prstGeom prst="rect">
            <a:avLst/>
          </a:prstGeom>
          <a:noFill/>
        </p:spPr>
        <p:txBody>
          <a:bodyPr wrap="none" rtlCol="0">
            <a:spAutoFit/>
          </a:bodyPr>
          <a:lstStyle/>
          <a:p>
            <a:r>
              <a:rPr lang="en-US" sz="2400" b="1" u="sng" dirty="0"/>
              <a:t>Output</a:t>
            </a:r>
            <a:endParaRPr lang="en-US" b="1" u="sng" dirty="0"/>
          </a:p>
          <a:p>
            <a:r>
              <a:rPr lang="en-US" sz="2000" dirty="0"/>
              <a:t>Hello</a:t>
            </a:r>
            <a:endParaRPr lang="en-US" dirty="0"/>
          </a:p>
        </p:txBody>
      </p:sp>
    </p:spTree>
    <p:extLst>
      <p:ext uri="{BB962C8B-B14F-4D97-AF65-F5344CB8AC3E}">
        <p14:creationId xmlns:p14="http://schemas.microsoft.com/office/powerpoint/2010/main" val="419286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normAutofit/>
          </a:bodyPr>
          <a:lstStyle/>
          <a:p>
            <a:r>
              <a:rPr lang="en-GB" sz="4000" b="1" dirty="0">
                <a:effectLst>
                  <a:outerShdw blurRad="38100" dist="38100" dir="2700000" algn="tl">
                    <a:srgbClr val="000000">
                      <a:alpha val="43137"/>
                    </a:srgbClr>
                  </a:outerShdw>
                </a:effectLst>
                <a:latin typeface="+mn-lt"/>
              </a:rPr>
              <a:t>3. Using fully qualified name</a:t>
            </a:r>
            <a:endParaRPr lang="en-US" sz="4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886857"/>
            <a:ext cx="10515600" cy="4351338"/>
          </a:xfrm>
        </p:spPr>
        <p:txBody>
          <a:bodyPr/>
          <a:lstStyle/>
          <a:p>
            <a:r>
              <a:rPr lang="en-GB" dirty="0"/>
              <a:t>If you use fully qualified name then only declared class of this package will be accessible. </a:t>
            </a:r>
          </a:p>
          <a:p>
            <a:r>
              <a:rPr lang="en-GB" dirty="0"/>
              <a:t>Now there is no need to import. But you need to use fully qualified name every time when you are accessing the class or interface.</a:t>
            </a:r>
          </a:p>
          <a:p>
            <a:r>
              <a:rPr lang="en-GB" dirty="0"/>
              <a:t>It is generally used when two packages have same class name e.g. </a:t>
            </a:r>
            <a:r>
              <a:rPr lang="en-GB" b="1" dirty="0" err="1"/>
              <a:t>java.util</a:t>
            </a:r>
            <a:r>
              <a:rPr lang="en-GB" dirty="0"/>
              <a:t> and </a:t>
            </a:r>
            <a:r>
              <a:rPr lang="en-GB" b="1" dirty="0" err="1"/>
              <a:t>java.sql</a:t>
            </a:r>
            <a:r>
              <a:rPr lang="en-GB" dirty="0"/>
              <a:t> packages contain Date class.</a:t>
            </a:r>
          </a:p>
          <a:p>
            <a:endParaRPr lang="en-US" dirty="0"/>
          </a:p>
        </p:txBody>
      </p:sp>
    </p:spTree>
    <p:extLst>
      <p:ext uri="{BB962C8B-B14F-4D97-AF65-F5344CB8AC3E}">
        <p14:creationId xmlns:p14="http://schemas.microsoft.com/office/powerpoint/2010/main" val="420990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867" y="333408"/>
            <a:ext cx="6250136" cy="219207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867" y="2757715"/>
            <a:ext cx="6469057" cy="3251201"/>
          </a:xfrm>
          <a:prstGeom prst="rect">
            <a:avLst/>
          </a:prstGeom>
        </p:spPr>
      </p:pic>
      <p:sp>
        <p:nvSpPr>
          <p:cNvPr id="6" name="TextBox 5"/>
          <p:cNvSpPr txBox="1"/>
          <p:nvPr/>
        </p:nvSpPr>
        <p:spPr>
          <a:xfrm>
            <a:off x="8998857" y="1843314"/>
            <a:ext cx="1509486" cy="830997"/>
          </a:xfrm>
          <a:prstGeom prst="rect">
            <a:avLst/>
          </a:prstGeom>
          <a:noFill/>
        </p:spPr>
        <p:txBody>
          <a:bodyPr wrap="square" rtlCol="0">
            <a:spAutoFit/>
          </a:bodyPr>
          <a:lstStyle/>
          <a:p>
            <a:r>
              <a:rPr lang="en-US" sz="2400" b="1" u="sng" dirty="0"/>
              <a:t>Output</a:t>
            </a:r>
            <a:endParaRPr lang="en-US" sz="2000" b="1" u="sng" dirty="0"/>
          </a:p>
          <a:p>
            <a:r>
              <a:rPr lang="en-US" sz="2400" dirty="0"/>
              <a:t>Hello</a:t>
            </a:r>
            <a:endParaRPr lang="en-US" sz="2000" dirty="0"/>
          </a:p>
        </p:txBody>
      </p:sp>
    </p:spTree>
    <p:extLst>
      <p:ext uri="{BB962C8B-B14F-4D97-AF65-F5344CB8AC3E}">
        <p14:creationId xmlns:p14="http://schemas.microsoft.com/office/powerpoint/2010/main" val="4249450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6646"/>
          </a:xfrm>
        </p:spPr>
        <p:txBody>
          <a:bodyPr/>
          <a:lstStyle/>
          <a:p>
            <a:r>
              <a:rPr lang="en-US" b="1" dirty="0">
                <a:effectLst>
                  <a:outerShdw blurRad="38100" dist="38100" dir="2700000" algn="tl">
                    <a:srgbClr val="000000">
                      <a:alpha val="43137"/>
                    </a:srgbClr>
                  </a:outerShdw>
                </a:effectLst>
                <a:latin typeface="+mn-lt"/>
              </a:rPr>
              <a:t>Sub package in java</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567543"/>
            <a:ext cx="10515600" cy="4609420"/>
          </a:xfrm>
        </p:spPr>
        <p:txBody>
          <a:bodyPr/>
          <a:lstStyle/>
          <a:p>
            <a:r>
              <a:rPr lang="en-GB" dirty="0"/>
              <a:t>Package inside the package is called the </a:t>
            </a:r>
            <a:r>
              <a:rPr lang="en-GB" b="1" dirty="0" err="1"/>
              <a:t>subpackage</a:t>
            </a:r>
            <a:r>
              <a:rPr lang="en-GB" dirty="0"/>
              <a:t>. It should be created </a:t>
            </a:r>
            <a:r>
              <a:rPr lang="en-GB" b="1" dirty="0"/>
              <a:t>to categorize the package further</a:t>
            </a:r>
            <a:r>
              <a:rPr lang="en-GB" dirty="0"/>
              <a:t>.</a:t>
            </a:r>
          </a:p>
          <a:p>
            <a:endParaRPr lang="en-GB" dirty="0"/>
          </a:p>
          <a:p>
            <a:pPr marL="0" lvl="0" indent="0" eaLnBrk="0" fontAlgn="base" hangingPunct="0">
              <a:lnSpc>
                <a:spcPct val="100000"/>
              </a:lnSpc>
              <a:spcBef>
                <a:spcPct val="0"/>
              </a:spcBef>
              <a:spcAft>
                <a:spcPct val="0"/>
              </a:spcAft>
              <a:buNone/>
            </a:pPr>
            <a:r>
              <a:rPr lang="en-US" altLang="en-US" sz="2400" b="1" u="sng" dirty="0">
                <a:latin typeface="Arial" panose="020B0604020202020204" pitchFamily="34" charset="0"/>
              </a:rPr>
              <a:t>Example:</a:t>
            </a:r>
          </a:p>
          <a:p>
            <a:pPr marL="0" lvl="0" indent="0" eaLnBrk="0" fontAlgn="base" hangingPunct="0">
              <a:lnSpc>
                <a:spcPct val="100000"/>
              </a:lnSpc>
              <a:spcBef>
                <a:spcPct val="0"/>
              </a:spcBef>
              <a:spcAft>
                <a:spcPct val="0"/>
              </a:spcAft>
              <a:buNone/>
            </a:pPr>
            <a:r>
              <a:rPr lang="en-US" altLang="en-US" sz="2400" dirty="0">
                <a:solidFill>
                  <a:srgbClr val="C00000"/>
                </a:solidFill>
                <a:latin typeface="Arial" panose="020B0604020202020204" pitchFamily="34" charset="0"/>
              </a:rPr>
              <a:t>package </a:t>
            </a:r>
            <a:r>
              <a:rPr lang="en-US" altLang="en-US" sz="2400" dirty="0" err="1">
                <a:solidFill>
                  <a:srgbClr val="C00000"/>
                </a:solidFill>
                <a:latin typeface="Arial" panose="020B0604020202020204" pitchFamily="34" charset="0"/>
              </a:rPr>
              <a:t>com.sub.core</a:t>
            </a:r>
            <a:r>
              <a:rPr lang="en-US" altLang="en-US" sz="2400" dirty="0">
                <a:solidFill>
                  <a:srgbClr val="C00000"/>
                </a:solidFill>
                <a:latin typeface="Arial" panose="020B0604020202020204" pitchFamily="34" charset="0"/>
              </a:rPr>
              <a:t>;  </a:t>
            </a:r>
          </a:p>
          <a:p>
            <a:pPr marL="0" lvl="0" indent="0" eaLnBrk="0" fontAlgn="base" hangingPunct="0">
              <a:lnSpc>
                <a:spcPct val="100000"/>
              </a:lnSpc>
              <a:spcBef>
                <a:spcPct val="0"/>
              </a:spcBef>
              <a:spcAft>
                <a:spcPct val="0"/>
              </a:spcAft>
              <a:buNone/>
            </a:pPr>
            <a:r>
              <a:rPr lang="en-US" altLang="en-US" sz="2400" dirty="0">
                <a:solidFill>
                  <a:srgbClr val="C00000"/>
                </a:solidFill>
                <a:latin typeface="Arial" panose="020B0604020202020204" pitchFamily="34" charset="0"/>
              </a:rPr>
              <a:t>class </a:t>
            </a:r>
            <a:r>
              <a:rPr lang="en-US" altLang="en-US" sz="2400" b="1" dirty="0">
                <a:solidFill>
                  <a:srgbClr val="C00000"/>
                </a:solidFill>
                <a:latin typeface="Arial" panose="020B0604020202020204" pitchFamily="34" charset="0"/>
              </a:rPr>
              <a:t>Simple</a:t>
            </a:r>
            <a:r>
              <a:rPr lang="en-US" altLang="en-US" sz="2400" dirty="0">
                <a:solidFill>
                  <a:srgbClr val="C00000"/>
                </a:solidFill>
                <a:latin typeface="Arial" panose="020B0604020202020204" pitchFamily="34" charset="0"/>
              </a:rPr>
              <a:t>{  </a:t>
            </a:r>
          </a:p>
          <a:p>
            <a:pPr marL="0" lvl="0" indent="0" eaLnBrk="0" fontAlgn="base" hangingPunct="0">
              <a:lnSpc>
                <a:spcPct val="100000"/>
              </a:lnSpc>
              <a:spcBef>
                <a:spcPct val="0"/>
              </a:spcBef>
              <a:spcAft>
                <a:spcPct val="0"/>
              </a:spcAft>
              <a:buNone/>
            </a:pPr>
            <a:r>
              <a:rPr lang="en-US" altLang="en-US" sz="2400" dirty="0">
                <a:solidFill>
                  <a:srgbClr val="C00000"/>
                </a:solidFill>
                <a:latin typeface="Arial" panose="020B0604020202020204" pitchFamily="34" charset="0"/>
              </a:rPr>
              <a:t>  public static void main(String </a:t>
            </a:r>
            <a:r>
              <a:rPr lang="en-US" altLang="en-US" sz="2400" dirty="0" err="1">
                <a:solidFill>
                  <a:srgbClr val="C00000"/>
                </a:solidFill>
                <a:latin typeface="Arial" panose="020B0604020202020204" pitchFamily="34" charset="0"/>
              </a:rPr>
              <a:t>args</a:t>
            </a:r>
            <a:r>
              <a:rPr lang="en-US" altLang="en-US" sz="2400" dirty="0">
                <a:solidFill>
                  <a:srgbClr val="C00000"/>
                </a:solidFill>
                <a:latin typeface="Arial" panose="020B0604020202020204" pitchFamily="34" charset="0"/>
              </a:rPr>
              <a:t>[]){  </a:t>
            </a:r>
          </a:p>
          <a:p>
            <a:pPr marL="0" lvl="0" indent="0" eaLnBrk="0" fontAlgn="base" hangingPunct="0">
              <a:lnSpc>
                <a:spcPct val="100000"/>
              </a:lnSpc>
              <a:spcBef>
                <a:spcPct val="0"/>
              </a:spcBef>
              <a:spcAft>
                <a:spcPct val="0"/>
              </a:spcAft>
              <a:buNone/>
            </a:pPr>
            <a:r>
              <a:rPr lang="en-US" altLang="en-US" sz="2400" dirty="0">
                <a:solidFill>
                  <a:srgbClr val="C00000"/>
                </a:solidFill>
                <a:latin typeface="Arial" panose="020B0604020202020204" pitchFamily="34" charset="0"/>
              </a:rPr>
              <a:t>   </a:t>
            </a:r>
            <a:r>
              <a:rPr lang="en-US" altLang="en-US" sz="2400" dirty="0" err="1">
                <a:solidFill>
                  <a:srgbClr val="C00000"/>
                </a:solidFill>
                <a:latin typeface="Arial" panose="020B0604020202020204" pitchFamily="34" charset="0"/>
              </a:rPr>
              <a:t>System.out.println</a:t>
            </a:r>
            <a:r>
              <a:rPr lang="en-US" altLang="en-US" sz="2400" dirty="0">
                <a:solidFill>
                  <a:srgbClr val="C00000"/>
                </a:solidFill>
                <a:latin typeface="Arial" panose="020B0604020202020204" pitchFamily="34" charset="0"/>
              </a:rPr>
              <a:t>("Hello </a:t>
            </a:r>
            <a:r>
              <a:rPr lang="en-US" altLang="en-US" sz="2400" dirty="0" err="1">
                <a:solidFill>
                  <a:srgbClr val="C00000"/>
                </a:solidFill>
                <a:latin typeface="Arial" panose="020B0604020202020204" pitchFamily="34" charset="0"/>
              </a:rPr>
              <a:t>subpackage</a:t>
            </a:r>
            <a:r>
              <a:rPr lang="en-US" altLang="en-US" sz="2400" dirty="0">
                <a:solidFill>
                  <a:srgbClr val="C00000"/>
                </a:solidFill>
                <a:latin typeface="Arial" panose="020B0604020202020204" pitchFamily="34" charset="0"/>
              </a:rPr>
              <a:t>");  </a:t>
            </a:r>
          </a:p>
          <a:p>
            <a:pPr marL="0" lvl="0" indent="0" eaLnBrk="0" fontAlgn="base" hangingPunct="0">
              <a:lnSpc>
                <a:spcPct val="100000"/>
              </a:lnSpc>
              <a:spcBef>
                <a:spcPct val="0"/>
              </a:spcBef>
              <a:spcAft>
                <a:spcPct val="0"/>
              </a:spcAft>
              <a:buNone/>
            </a:pPr>
            <a:r>
              <a:rPr lang="en-US" altLang="en-US" sz="2400" dirty="0">
                <a:solidFill>
                  <a:srgbClr val="C00000"/>
                </a:solidFill>
                <a:latin typeface="Arial" panose="020B0604020202020204" pitchFamily="34" charset="0"/>
              </a:rPr>
              <a:t>  }  </a:t>
            </a:r>
          </a:p>
          <a:p>
            <a:pPr marL="0" lvl="0" indent="0" eaLnBrk="0" fontAlgn="base" hangingPunct="0">
              <a:lnSpc>
                <a:spcPct val="100000"/>
              </a:lnSpc>
              <a:spcBef>
                <a:spcPct val="0"/>
              </a:spcBef>
              <a:spcAft>
                <a:spcPct val="0"/>
              </a:spcAft>
              <a:buNone/>
            </a:pPr>
            <a:r>
              <a:rPr lang="en-US" altLang="en-US" sz="2400" dirty="0">
                <a:solidFill>
                  <a:srgbClr val="C00000"/>
                </a:solidFill>
                <a:latin typeface="Arial" panose="020B0604020202020204" pitchFamily="34" charset="0"/>
              </a:rPr>
              <a:t>} </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01489253"/>
              </p:ext>
            </p:extLst>
          </p:nvPr>
        </p:nvGraphicFramePr>
        <p:xfrm>
          <a:off x="6734628" y="3116217"/>
          <a:ext cx="5457372" cy="914400"/>
        </p:xfrm>
        <a:graphic>
          <a:graphicData uri="http://schemas.openxmlformats.org/drawingml/2006/table">
            <a:tbl>
              <a:tblPr/>
              <a:tblGrid>
                <a:gridCol w="5457372">
                  <a:extLst>
                    <a:ext uri="{9D8B030D-6E8A-4147-A177-3AD203B41FA5}">
                      <a16:colId xmlns:a16="http://schemas.microsoft.com/office/drawing/2014/main" val="20000"/>
                    </a:ext>
                  </a:extLst>
                </a:gridCol>
              </a:tblGrid>
              <a:tr h="0">
                <a:tc>
                  <a:txBody>
                    <a:bodyPr/>
                    <a:lstStyle/>
                    <a:p>
                      <a:r>
                        <a:rPr lang="en-US" sz="2400" b="1" dirty="0"/>
                        <a:t>To Compile:</a:t>
                      </a:r>
                      <a:r>
                        <a:rPr lang="en-US" sz="2400" dirty="0"/>
                        <a:t> </a:t>
                      </a:r>
                      <a:r>
                        <a:rPr lang="en-US" sz="2400" dirty="0" err="1"/>
                        <a:t>javac</a:t>
                      </a:r>
                      <a:r>
                        <a:rPr lang="en-US" sz="2400" dirty="0"/>
                        <a:t> -d . Simple.java</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400" b="1" dirty="0"/>
                        <a:t>To Run:</a:t>
                      </a:r>
                      <a:r>
                        <a:rPr lang="en-US" sz="2400" dirty="0"/>
                        <a:t> java </a:t>
                      </a:r>
                      <a:r>
                        <a:rPr lang="en-US" sz="2400" dirty="0" err="1"/>
                        <a:t>com.sub.core.Simple</a:t>
                      </a:r>
                      <a:endParaRPr lang="en-US" sz="2400" dirty="0"/>
                    </a:p>
                  </a:txBody>
                  <a:tcPr anchor="ctr">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8" name="Rectangle 2"/>
          <p:cNvSpPr>
            <a:spLocks noChangeArrowheads="1"/>
          </p:cNvSpPr>
          <p:nvPr/>
        </p:nvSpPr>
        <p:spPr bwMode="auto">
          <a:xfrm>
            <a:off x="7200900" y="5011095"/>
            <a:ext cx="2090057"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Hello </a:t>
            </a:r>
            <a:r>
              <a:rPr kumimoji="0" lang="en-US" altLang="en-US" sz="2000" b="0" i="0" u="none" strike="noStrike" cap="none" normalizeH="0" baseline="0" dirty="0" err="1">
                <a:ln>
                  <a:noFill/>
                </a:ln>
                <a:solidFill>
                  <a:schemeClr val="tx1"/>
                </a:solidFill>
                <a:effectLst/>
              </a:rPr>
              <a:t>subpackage</a:t>
            </a:r>
            <a:r>
              <a:rPr kumimoji="0" lang="en-US" altLang="en-US" sz="28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354659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6645"/>
          </a:xfrm>
        </p:spPr>
        <p:txBody>
          <a:bodyPr/>
          <a:lstStyle/>
          <a:p>
            <a:r>
              <a:rPr lang="en-US" b="1" dirty="0">
                <a:effectLst>
                  <a:outerShdw blurRad="38100" dist="38100" dir="2700000" algn="tl">
                    <a:srgbClr val="000000">
                      <a:alpha val="43137"/>
                    </a:srgbClr>
                  </a:outerShdw>
                </a:effectLst>
                <a:latin typeface="+mn-lt"/>
              </a:rPr>
              <a:t>What is an Interface?</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480457"/>
            <a:ext cx="10515600" cy="4847771"/>
          </a:xfrm>
        </p:spPr>
        <p:txBody>
          <a:bodyPr>
            <a:normAutofit/>
          </a:bodyPr>
          <a:lstStyle/>
          <a:p>
            <a:r>
              <a:rPr lang="en-GB" dirty="0"/>
              <a:t>An interface is just like Java Class, but it only has static constants and abstract method. </a:t>
            </a:r>
          </a:p>
          <a:p>
            <a:r>
              <a:rPr lang="en-GB" dirty="0"/>
              <a:t>Java uses Interface to implement multiple inheritance. </a:t>
            </a:r>
          </a:p>
          <a:p>
            <a:r>
              <a:rPr lang="en-GB" dirty="0"/>
              <a:t>A Java class can implement multiple Java Interfaces. </a:t>
            </a:r>
          </a:p>
          <a:p>
            <a:r>
              <a:rPr lang="en-GB" dirty="0"/>
              <a:t>All methods in an interface are implicitly public and abstract. </a:t>
            </a:r>
          </a:p>
          <a:p>
            <a:pPr marL="0" indent="0">
              <a:buNone/>
            </a:pPr>
            <a:r>
              <a:rPr lang="en-US" b="1" dirty="0"/>
              <a:t>Syntax for Declaring Interface</a:t>
            </a:r>
          </a:p>
          <a:p>
            <a:pPr marL="1371600" lvl="3" indent="0">
              <a:buNone/>
            </a:pPr>
            <a:r>
              <a:rPr lang="en-US" altLang="en-US" sz="2800" dirty="0">
                <a:solidFill>
                  <a:srgbClr val="C00000"/>
                </a:solidFill>
                <a:latin typeface="Arial Unicode MS" panose="020B0604020202020204" pitchFamily="34" charset="-128"/>
              </a:rPr>
              <a:t>interface { </a:t>
            </a:r>
          </a:p>
          <a:p>
            <a:pPr marL="1371600" lvl="3" indent="0">
              <a:buNone/>
            </a:pPr>
            <a:r>
              <a:rPr lang="en-US" altLang="en-US" sz="2800" dirty="0">
                <a:solidFill>
                  <a:srgbClr val="C00000"/>
                </a:solidFill>
                <a:latin typeface="Arial Unicode MS" panose="020B0604020202020204" pitchFamily="34" charset="-128"/>
              </a:rPr>
              <a:t>//methods </a:t>
            </a:r>
          </a:p>
          <a:p>
            <a:pPr marL="1371600" lvl="3" indent="0">
              <a:buNone/>
            </a:pPr>
            <a:r>
              <a:rPr lang="en-US" altLang="en-US" sz="2800" dirty="0">
                <a:solidFill>
                  <a:srgbClr val="C00000"/>
                </a:solidFill>
                <a:latin typeface="Arial Unicode MS" panose="020B0604020202020204" pitchFamily="34" charset="-128"/>
              </a:rPr>
              <a:t>}</a:t>
            </a:r>
            <a:r>
              <a:rPr lang="en-US" altLang="en-US" sz="2800" dirty="0">
                <a:solidFill>
                  <a:srgbClr val="C00000"/>
                </a:solidFill>
              </a:rPr>
              <a:t> </a:t>
            </a:r>
            <a:endParaRPr lang="en-US" altLang="en-US" sz="2800" dirty="0">
              <a:solidFill>
                <a:srgbClr val="C00000"/>
              </a:solidFill>
              <a:latin typeface="Arial" panose="020B0604020202020204" pitchFamily="34" charset="0"/>
            </a:endParaRPr>
          </a:p>
          <a:p>
            <a:pPr marL="0" indent="0">
              <a:buNone/>
            </a:pPr>
            <a:endParaRPr lang="en-US" dirty="0"/>
          </a:p>
        </p:txBody>
      </p:sp>
      <p:sp>
        <p:nvSpPr>
          <p:cNvPr id="5"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8436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Why use Java interface?</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pPr marL="0" indent="0">
              <a:buNone/>
            </a:pPr>
            <a:r>
              <a:rPr lang="en-GB" dirty="0"/>
              <a:t>There are mainly three reasons to use interface. They are given below.</a:t>
            </a:r>
          </a:p>
          <a:p>
            <a:r>
              <a:rPr lang="en-GB" dirty="0"/>
              <a:t>It is used to achieve abstraction.</a:t>
            </a:r>
          </a:p>
          <a:p>
            <a:r>
              <a:rPr lang="en-GB" dirty="0"/>
              <a:t>By interface, we can support the functionality of multiple inheritance.</a:t>
            </a:r>
          </a:p>
          <a:p>
            <a:r>
              <a:rPr lang="en-GB" dirty="0"/>
              <a:t>It can be used to achieve loose coupling.</a:t>
            </a:r>
          </a:p>
          <a:p>
            <a:endParaRPr lang="en-US" dirty="0"/>
          </a:p>
        </p:txBody>
      </p:sp>
    </p:spTree>
    <p:extLst>
      <p:ext uri="{BB962C8B-B14F-4D97-AF65-F5344CB8AC3E}">
        <p14:creationId xmlns:p14="http://schemas.microsoft.com/office/powerpoint/2010/main" val="1749801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3104"/>
          </a:xfrm>
        </p:spPr>
        <p:txBody>
          <a:bodyPr/>
          <a:lstStyle/>
          <a:p>
            <a:r>
              <a:rPr lang="en-GB" b="1" dirty="0">
                <a:effectLst>
                  <a:outerShdw blurRad="38100" dist="38100" dir="2700000" algn="tl">
                    <a:srgbClr val="000000">
                      <a:alpha val="43137"/>
                    </a:srgbClr>
                  </a:outerShdw>
                </a:effectLst>
                <a:latin typeface="+mn-lt"/>
              </a:rPr>
              <a:t>How to declare an interface?</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596119"/>
            <a:ext cx="10515600" cy="4734832"/>
          </a:xfrm>
        </p:spPr>
        <p:txBody>
          <a:bodyPr>
            <a:normAutofit fontScale="92500" lnSpcReduction="10000"/>
          </a:bodyPr>
          <a:lstStyle/>
          <a:p>
            <a:r>
              <a:rPr lang="en-GB" dirty="0"/>
              <a:t>An interface is declared by using the interface keyword. </a:t>
            </a:r>
          </a:p>
          <a:p>
            <a:r>
              <a:rPr lang="en-GB" dirty="0"/>
              <a:t>It provides total abstraction; means all the methods in an interface are declared with the empty body, and all the fields are public, static and final by default. </a:t>
            </a:r>
          </a:p>
          <a:p>
            <a:r>
              <a:rPr lang="en-GB" dirty="0"/>
              <a:t>A class that implements an interface must implement all the methods declared in the interface.</a:t>
            </a:r>
          </a:p>
          <a:p>
            <a:endParaRPr lang="en-GB" dirty="0"/>
          </a:p>
          <a:p>
            <a:pPr marL="457200" lvl="1" indent="0">
              <a:buNone/>
            </a:pPr>
            <a:r>
              <a:rPr lang="en-GB" sz="3000" b="1" dirty="0"/>
              <a:t>interface &lt;</a:t>
            </a:r>
            <a:r>
              <a:rPr lang="en-GB" sz="3000" b="1" dirty="0" err="1">
                <a:solidFill>
                  <a:srgbClr val="C00000"/>
                </a:solidFill>
              </a:rPr>
              <a:t>interface_name</a:t>
            </a:r>
            <a:r>
              <a:rPr lang="en-GB" sz="3000" b="1" dirty="0"/>
              <a:t>&gt;{  </a:t>
            </a:r>
          </a:p>
          <a:p>
            <a:pPr marL="457200" lvl="1" indent="0">
              <a:buNone/>
            </a:pPr>
            <a:r>
              <a:rPr lang="en-GB" sz="3000" b="1" dirty="0"/>
              <a:t>   </a:t>
            </a:r>
            <a:r>
              <a:rPr lang="en-GB" sz="3000" dirty="0"/>
              <a:t> // declare constant fields  </a:t>
            </a:r>
          </a:p>
          <a:p>
            <a:pPr marL="457200" lvl="1" indent="0">
              <a:buNone/>
            </a:pPr>
            <a:r>
              <a:rPr lang="en-GB" sz="3000" dirty="0"/>
              <a:t>    // declare methods that abstract   </a:t>
            </a:r>
          </a:p>
          <a:p>
            <a:pPr marL="457200" lvl="1" indent="0">
              <a:buNone/>
            </a:pPr>
            <a:r>
              <a:rPr lang="en-GB" sz="3000" dirty="0"/>
              <a:t>    // by default.</a:t>
            </a:r>
            <a:r>
              <a:rPr lang="en-GB" sz="3000" b="1" dirty="0"/>
              <a:t>  </a:t>
            </a:r>
          </a:p>
          <a:p>
            <a:pPr marL="457200" lvl="1" indent="0">
              <a:buNone/>
            </a:pPr>
            <a:r>
              <a:rPr lang="en-GB" sz="3000" b="1" dirty="0"/>
              <a:t>} </a:t>
            </a:r>
            <a:r>
              <a:rPr lang="en-GB" dirty="0"/>
              <a:t> </a:t>
            </a:r>
          </a:p>
          <a:p>
            <a:endParaRPr lang="en-US" dirty="0"/>
          </a:p>
        </p:txBody>
      </p:sp>
    </p:spTree>
    <p:extLst>
      <p:ext uri="{BB962C8B-B14F-4D97-AF65-F5344CB8AC3E}">
        <p14:creationId xmlns:p14="http://schemas.microsoft.com/office/powerpoint/2010/main" val="4245915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8246"/>
          </a:xfrm>
        </p:spPr>
        <p:txBody>
          <a:bodyPr/>
          <a:lstStyle/>
          <a:p>
            <a:r>
              <a:rPr lang="en-US" b="1" dirty="0">
                <a:effectLst>
                  <a:outerShdw blurRad="38100" dist="38100" dir="2700000" algn="tl">
                    <a:srgbClr val="000000">
                      <a:alpha val="43137"/>
                    </a:srgbClr>
                  </a:outerShdw>
                </a:effectLst>
                <a:latin typeface="+mn-lt"/>
              </a:rPr>
              <a:t>Implementing Interfaces</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dirty="0"/>
              <a:t>When a class implements an interface, you can think of the class as signing a contract, agreeing to perform the specific behaviours of the interface. </a:t>
            </a:r>
          </a:p>
          <a:p>
            <a:r>
              <a:rPr lang="en-GB" dirty="0"/>
              <a:t>If a class does not perform all the behaviours of the interface, the class must declare itself as abstract.</a:t>
            </a:r>
          </a:p>
          <a:p>
            <a:r>
              <a:rPr lang="en-GB" dirty="0"/>
              <a:t>A class uses the </a:t>
            </a:r>
            <a:r>
              <a:rPr lang="en-GB" b="1" dirty="0"/>
              <a:t>implements</a:t>
            </a:r>
            <a:r>
              <a:rPr lang="en-GB" dirty="0"/>
              <a:t> keyword to implement an interface. </a:t>
            </a:r>
          </a:p>
          <a:p>
            <a:r>
              <a:rPr lang="en-GB" dirty="0"/>
              <a:t>The </a:t>
            </a:r>
            <a:r>
              <a:rPr lang="en-GB" b="1" dirty="0"/>
              <a:t>implements</a:t>
            </a:r>
            <a:r>
              <a:rPr lang="en-GB" dirty="0"/>
              <a:t> keyword appears in the class declaration following the extends portion of the declaration.</a:t>
            </a:r>
          </a:p>
          <a:p>
            <a:endParaRPr lang="en-US" dirty="0"/>
          </a:p>
        </p:txBody>
      </p:sp>
    </p:spTree>
    <p:extLst>
      <p:ext uri="{BB962C8B-B14F-4D97-AF65-F5344CB8AC3E}">
        <p14:creationId xmlns:p14="http://schemas.microsoft.com/office/powerpoint/2010/main" val="19919203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828" y="181875"/>
            <a:ext cx="10515600" cy="662781"/>
          </a:xfrm>
        </p:spPr>
        <p:txBody>
          <a:bodyPr>
            <a:normAutofit fontScale="90000"/>
          </a:bodyPr>
          <a:lstStyle/>
          <a:p>
            <a:r>
              <a:rPr lang="en-US" b="1" dirty="0">
                <a:effectLst>
                  <a:outerShdw blurRad="38100" dist="38100" dir="2700000" algn="tl">
                    <a:srgbClr val="000000">
                      <a:alpha val="43137"/>
                    </a:srgbClr>
                  </a:outerShdw>
                </a:effectLst>
                <a:latin typeface="+mn-lt"/>
              </a:rPr>
              <a:t>Example of Interfaces</a:t>
            </a:r>
            <a:endParaRPr lang="en-US" dirty="0">
              <a:effectLst>
                <a:outerShdw blurRad="38100" dist="38100" dir="2700000" algn="tl">
                  <a:srgbClr val="000000">
                    <a:alpha val="43137"/>
                  </a:srgbClr>
                </a:outerShdw>
              </a:effectLst>
              <a:latin typeface="+mn-lt"/>
            </a:endParaRPr>
          </a:p>
        </p:txBody>
      </p:sp>
      <p:sp>
        <p:nvSpPr>
          <p:cNvPr id="4" name="Rectangle 1"/>
          <p:cNvSpPr>
            <a:spLocks noGrp="1" noChangeArrowheads="1"/>
          </p:cNvSpPr>
          <p:nvPr>
            <p:ph idx="1"/>
          </p:nvPr>
        </p:nvSpPr>
        <p:spPr bwMode="auto">
          <a:xfrm>
            <a:off x="896257" y="1786244"/>
            <a:ext cx="3574143"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interface </a:t>
            </a:r>
            <a:r>
              <a:rPr kumimoji="0" lang="en-US" altLang="en-US" b="1" i="0" u="none" strike="noStrike" cap="none" normalizeH="0" baseline="0" dirty="0">
                <a:ln>
                  <a:noFill/>
                </a:ln>
                <a:solidFill>
                  <a:schemeClr val="tx1"/>
                </a:solidFill>
                <a:effectLst/>
              </a:rPr>
              <a:t>Animal</a:t>
            </a:r>
            <a:r>
              <a:rPr kumimoji="0" lang="en-US" altLang="en-US" b="0" i="0" u="none" strike="noStrike" cap="none" normalizeH="0" baseline="0" dirty="0">
                <a:ln>
                  <a:noFill/>
                </a:ln>
                <a:solidFill>
                  <a:schemeClr val="tx1"/>
                </a:solidFill>
                <a:effectLst/>
              </a:rPr>
              <a:t> {</a:t>
            </a:r>
          </a:p>
          <a:p>
            <a:pPr marL="457200" lvl="1" indent="0" eaLnBrk="0" fontAlgn="base" hangingPunct="0">
              <a:lnSpc>
                <a:spcPct val="100000"/>
              </a:lnSpc>
              <a:spcBef>
                <a:spcPct val="0"/>
              </a:spcBef>
              <a:spcAft>
                <a:spcPct val="0"/>
              </a:spcAft>
              <a:buFontTx/>
              <a:buNone/>
            </a:pPr>
            <a:r>
              <a:rPr kumimoji="0" lang="en-US" altLang="en-US" b="0" i="0" u="none" strike="noStrike" cap="none" normalizeH="0" baseline="0" dirty="0">
                <a:ln>
                  <a:noFill/>
                </a:ln>
                <a:solidFill>
                  <a:schemeClr val="tx1"/>
                </a:solidFill>
                <a:effectLst/>
              </a:rPr>
              <a:t> public void eat();</a:t>
            </a:r>
          </a:p>
          <a:p>
            <a:pPr marL="457200" lvl="1" indent="0" eaLnBrk="0" fontAlgn="base" hangingPunct="0">
              <a:lnSpc>
                <a:spcPct val="100000"/>
              </a:lnSpc>
              <a:spcBef>
                <a:spcPct val="0"/>
              </a:spcBef>
              <a:spcAft>
                <a:spcPct val="0"/>
              </a:spcAft>
              <a:buFontTx/>
              <a:buNone/>
            </a:pPr>
            <a:r>
              <a:rPr kumimoji="0" lang="en-US" altLang="en-US" b="0" i="0" u="none" strike="noStrike" cap="none" normalizeH="0" baseline="0" dirty="0">
                <a:ln>
                  <a:noFill/>
                </a:ln>
                <a:solidFill>
                  <a:schemeClr val="tx1"/>
                </a:solidFill>
                <a:effectLst/>
              </a:rPr>
              <a:t> public void travel();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a:t>
            </a:r>
          </a:p>
        </p:txBody>
      </p:sp>
      <p:sp>
        <p:nvSpPr>
          <p:cNvPr id="6" name="Rectangle 2"/>
          <p:cNvSpPr>
            <a:spLocks noChangeArrowheads="1"/>
          </p:cNvSpPr>
          <p:nvPr/>
        </p:nvSpPr>
        <p:spPr bwMode="auto">
          <a:xfrm>
            <a:off x="5892800" y="844656"/>
            <a:ext cx="57912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public class </a:t>
            </a:r>
            <a:r>
              <a:rPr kumimoji="0" lang="en-US" altLang="en-US" sz="2400" b="1" i="0" u="none" strike="noStrike" cap="none" normalizeH="0" baseline="0" dirty="0">
                <a:ln>
                  <a:noFill/>
                </a:ln>
                <a:solidFill>
                  <a:schemeClr val="tx1"/>
                </a:solidFill>
                <a:effectLst/>
              </a:rPr>
              <a:t>Mammal</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rgbClr val="C00000"/>
                </a:solidFill>
                <a:effectLst/>
              </a:rPr>
              <a:t>implements</a:t>
            </a:r>
            <a:r>
              <a:rPr kumimoji="0" lang="en-US" altLang="en-US" sz="2400" b="0" i="0" u="none" strike="noStrike" cap="none" normalizeH="0" baseline="0" dirty="0">
                <a:ln>
                  <a:noFill/>
                </a:ln>
                <a:solidFill>
                  <a:schemeClr val="tx1"/>
                </a:solidFill>
                <a:effectLst/>
              </a:rPr>
              <a:t> </a:t>
            </a:r>
            <a:r>
              <a:rPr kumimoji="0" lang="en-US" altLang="en-US" sz="2400" b="1" i="0" u="none" strike="noStrike" cap="none" normalizeH="0" baseline="0" dirty="0">
                <a:ln>
                  <a:noFill/>
                </a:ln>
                <a:solidFill>
                  <a:schemeClr val="tx1"/>
                </a:solidFill>
                <a:effectLst/>
              </a:rPr>
              <a:t>Animal</a:t>
            </a:r>
            <a:r>
              <a:rPr kumimoji="0" lang="en-US" altLang="en-US" sz="2400" b="0" i="0" u="none" strike="noStrike" cap="none" normalizeH="0" baseline="0" dirty="0">
                <a:ln>
                  <a:noFill/>
                </a:ln>
                <a:solidFill>
                  <a:schemeClr val="tx1"/>
                </a:solidFill>
                <a:effectLst/>
              </a:rPr>
              <a:t> {</a:t>
            </a:r>
          </a:p>
          <a:p>
            <a:pPr lvl="1"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public void eat() {</a:t>
            </a:r>
          </a:p>
          <a:p>
            <a:pPr lvl="1"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System.out.println</a:t>
            </a:r>
            <a:r>
              <a:rPr kumimoji="0" lang="en-US" altLang="en-US" sz="2400" b="0" i="0" u="none" strike="noStrike" cap="none" normalizeH="0" baseline="0" dirty="0">
                <a:ln>
                  <a:noFill/>
                </a:ln>
                <a:solidFill>
                  <a:schemeClr val="tx1"/>
                </a:solidFill>
                <a:effectLst/>
              </a:rPr>
              <a:t>("Mammal eats"); </a:t>
            </a:r>
          </a:p>
          <a:p>
            <a:pPr lvl="1"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a:t>
            </a:r>
          </a:p>
          <a:p>
            <a:pPr lvl="1"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public void travel() { </a:t>
            </a:r>
          </a:p>
          <a:p>
            <a:pPr lvl="1"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System.out.println</a:t>
            </a:r>
            <a:r>
              <a:rPr kumimoji="0" lang="en-US" altLang="en-US" sz="2400" b="0" i="0" u="none" strike="noStrike" cap="none" normalizeH="0" baseline="0" dirty="0">
                <a:ln>
                  <a:noFill/>
                </a:ln>
                <a:solidFill>
                  <a:schemeClr val="tx1"/>
                </a:solidFill>
                <a:effectLst/>
              </a:rPr>
              <a:t>("Mammal travels");</a:t>
            </a:r>
          </a:p>
          <a:p>
            <a:pPr lvl="1"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 </a:t>
            </a:r>
          </a:p>
          <a:p>
            <a:pPr lvl="1"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public </a:t>
            </a:r>
            <a:r>
              <a:rPr kumimoji="0" lang="en-US" altLang="en-US" sz="2400" b="0" i="0" u="none" strike="noStrike" cap="none" normalizeH="0" baseline="0" dirty="0" err="1">
                <a:ln>
                  <a:noFill/>
                </a:ln>
                <a:solidFill>
                  <a:schemeClr val="tx1"/>
                </a:solidFill>
                <a:effectLst/>
              </a:rPr>
              <a:t>int</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noOfLegs</a:t>
            </a:r>
            <a:r>
              <a:rPr kumimoji="0" lang="en-US" altLang="en-US" sz="2400" b="0" i="0" u="none" strike="noStrike" cap="none" normalizeH="0" baseline="0" dirty="0">
                <a:ln>
                  <a:noFill/>
                </a:ln>
                <a:solidFill>
                  <a:schemeClr val="tx1"/>
                </a:solidFill>
                <a:effectLst/>
              </a:rPr>
              <a:t>() {</a:t>
            </a:r>
          </a:p>
          <a:p>
            <a:pPr lvl="1"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 return 0; </a:t>
            </a:r>
          </a:p>
          <a:p>
            <a:pPr lvl="1"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public static void main(String </a:t>
            </a:r>
            <a:r>
              <a:rPr kumimoji="0" lang="en-US" altLang="en-US" sz="2400" b="0" i="0" u="none" strike="noStrike" cap="none" normalizeH="0" baseline="0" dirty="0" err="1">
                <a:ln>
                  <a:noFill/>
                </a:ln>
                <a:solidFill>
                  <a:schemeClr val="tx1"/>
                </a:solidFill>
                <a:effectLst/>
              </a:rPr>
              <a:t>args</a:t>
            </a:r>
            <a:r>
              <a:rPr kumimoji="0" lang="en-US" altLang="en-US" sz="2400" b="0" i="0" u="none" strike="noStrike" cap="none" normalizeH="0" baseline="0" dirty="0">
                <a:ln>
                  <a:noFill/>
                </a:ln>
                <a:solidFill>
                  <a:schemeClr val="tx1"/>
                </a:solidFill>
                <a:effectLst/>
              </a:rPr>
              <a:t>[]) {</a:t>
            </a:r>
          </a:p>
          <a:p>
            <a:pPr lvl="1"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 Mammal m = new Mammal();</a:t>
            </a:r>
          </a:p>
          <a:p>
            <a:pPr lvl="1"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m.eat</a:t>
            </a:r>
            <a:r>
              <a:rPr kumimoji="0" lang="en-US" altLang="en-US" sz="2400" b="0" i="0" u="none" strike="noStrike" cap="none" normalizeH="0" baseline="0" dirty="0">
                <a:ln>
                  <a:noFill/>
                </a:ln>
                <a:solidFill>
                  <a:schemeClr val="tx1"/>
                </a:solidFill>
                <a:effectLst/>
              </a:rPr>
              <a:t>(); </a:t>
            </a:r>
          </a:p>
          <a:p>
            <a:pPr lvl="1"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 m.travel();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a:t>
            </a:r>
          </a:p>
        </p:txBody>
      </p:sp>
      <p:sp>
        <p:nvSpPr>
          <p:cNvPr id="7" name="TextBox 6"/>
          <p:cNvSpPr txBox="1"/>
          <p:nvPr/>
        </p:nvSpPr>
        <p:spPr>
          <a:xfrm>
            <a:off x="1549043" y="4420603"/>
            <a:ext cx="2268570" cy="1631216"/>
          </a:xfrm>
          <a:prstGeom prst="rect">
            <a:avLst/>
          </a:prstGeom>
          <a:noFill/>
        </p:spPr>
        <p:txBody>
          <a:bodyPr wrap="none" rtlCol="0">
            <a:spAutoFit/>
          </a:bodyPr>
          <a:lstStyle/>
          <a:p>
            <a:r>
              <a:rPr lang="en-US" sz="2800" b="1" u="sng" dirty="0"/>
              <a:t>Output</a:t>
            </a:r>
          </a:p>
          <a:p>
            <a:r>
              <a:rPr lang="en-US" altLang="en-US" sz="2400" dirty="0"/>
              <a:t>Mammal eats </a:t>
            </a:r>
          </a:p>
          <a:p>
            <a:r>
              <a:rPr lang="en-US" altLang="en-US" sz="2400" dirty="0"/>
              <a:t>Mammal travels </a:t>
            </a:r>
          </a:p>
          <a:p>
            <a:endParaRPr lang="en-US" sz="2400" b="1" u="sng" dirty="0"/>
          </a:p>
        </p:txBody>
      </p:sp>
    </p:spTree>
    <p:extLst>
      <p:ext uri="{BB962C8B-B14F-4D97-AF65-F5344CB8AC3E}">
        <p14:creationId xmlns:p14="http://schemas.microsoft.com/office/powerpoint/2010/main" val="2713590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Syntax of Java Inheritance</a:t>
            </a:r>
            <a:endParaRPr lang="en-US" dirty="0">
              <a:effectLst>
                <a:outerShdw blurRad="38100" dist="38100" dir="2700000" algn="tl">
                  <a:srgbClr val="000000">
                    <a:alpha val="43137"/>
                  </a:srgbClr>
                </a:outerShdw>
              </a:effectLst>
              <a:latin typeface="+mn-lt"/>
            </a:endParaRPr>
          </a:p>
        </p:txBody>
      </p:sp>
      <p:sp>
        <p:nvSpPr>
          <p:cNvPr id="4" name="Rectangle 1"/>
          <p:cNvSpPr>
            <a:spLocks noGrp="1" noChangeArrowheads="1"/>
          </p:cNvSpPr>
          <p:nvPr>
            <p:ph idx="1"/>
          </p:nvPr>
        </p:nvSpPr>
        <p:spPr bwMode="auto">
          <a:xfrm>
            <a:off x="8196943" y="1250718"/>
            <a:ext cx="3719285"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rPr>
              <a:t>class </a:t>
            </a:r>
            <a:r>
              <a:rPr kumimoji="0" lang="en-US" altLang="en-US" sz="2400" b="1" i="0" u="none" strike="noStrike" cap="none" normalizeH="0" baseline="0" dirty="0">
                <a:ln>
                  <a:noFill/>
                </a:ln>
                <a:solidFill>
                  <a:schemeClr val="tx1"/>
                </a:solidFill>
                <a:effectLst/>
              </a:rPr>
              <a:t>Animal</a:t>
            </a:r>
            <a:r>
              <a:rPr kumimoji="0" lang="en-US" altLang="en-US" sz="2400" b="0" i="0" u="none" strike="noStrike" cap="none" normalizeH="0" baseline="0" dirty="0">
                <a:ln>
                  <a:noFill/>
                </a:ln>
                <a:solidFill>
                  <a:schemeClr val="tx1"/>
                </a:solidFill>
                <a:effectLst/>
              </a:rPr>
              <a:t>{</a:t>
            </a:r>
          </a:p>
          <a:p>
            <a:pPr marL="457200" lvl="1"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rPr>
              <a:t>// eat() method</a:t>
            </a:r>
          </a:p>
          <a:p>
            <a:pPr marL="457200" lvl="1"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rPr>
              <a:t>// sleep() method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rPr>
              <a:t>class </a:t>
            </a:r>
            <a:r>
              <a:rPr kumimoji="0" lang="en-US" altLang="en-US" sz="2400" b="1" i="0" u="none" strike="noStrike" cap="none" normalizeH="0" baseline="0" dirty="0">
                <a:ln>
                  <a:noFill/>
                </a:ln>
                <a:solidFill>
                  <a:schemeClr val="tx1"/>
                </a:solidFill>
                <a:effectLst/>
              </a:rPr>
              <a:t>Dog</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rgbClr val="C00000"/>
                </a:solidFill>
                <a:effectLst/>
              </a:rPr>
              <a:t>extends</a:t>
            </a:r>
            <a:r>
              <a:rPr kumimoji="0" lang="en-US" altLang="en-US" sz="2400" b="0" i="0" u="none" strike="noStrike" cap="none" normalizeH="0" baseline="0" dirty="0">
                <a:ln>
                  <a:noFill/>
                </a:ln>
                <a:solidFill>
                  <a:schemeClr val="tx1"/>
                </a:solidFill>
                <a:effectLst/>
              </a:rPr>
              <a:t> </a:t>
            </a:r>
            <a:r>
              <a:rPr kumimoji="0" lang="en-US" altLang="en-US" sz="2400" b="1" i="0" u="none" strike="noStrike" cap="none" normalizeH="0" baseline="0" dirty="0">
                <a:ln>
                  <a:noFill/>
                </a:ln>
                <a:solidFill>
                  <a:schemeClr val="tx1"/>
                </a:solidFill>
                <a:effectLst/>
              </a:rPr>
              <a:t>Animal</a:t>
            </a: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t>      </a:t>
            </a:r>
            <a:r>
              <a:rPr kumimoji="0" lang="en-US" altLang="en-US" sz="2400" b="0" i="0" u="none" strike="noStrike" cap="none" normalizeH="0" baseline="0" dirty="0">
                <a:ln>
                  <a:noFill/>
                </a:ln>
                <a:solidFill>
                  <a:schemeClr val="tx1"/>
                </a:solidFill>
                <a:effectLst/>
              </a:rPr>
              <a:t>// bark() method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p:txBody>
      </p:sp>
      <p:sp>
        <p:nvSpPr>
          <p:cNvPr id="5" name="TextBox 4"/>
          <p:cNvSpPr txBox="1"/>
          <p:nvPr/>
        </p:nvSpPr>
        <p:spPr>
          <a:xfrm>
            <a:off x="1959429" y="5249177"/>
            <a:ext cx="98303" cy="369332"/>
          </a:xfrm>
          <a:prstGeom prst="rect">
            <a:avLst/>
          </a:prstGeom>
          <a:noFill/>
        </p:spPr>
        <p:txBody>
          <a:bodyPr wrap="square" rtlCol="0">
            <a:spAutoFit/>
          </a:bodyPr>
          <a:lstStyle/>
          <a:p>
            <a:endParaRPr lang="en-US" dirty="0"/>
          </a:p>
        </p:txBody>
      </p:sp>
      <p:sp>
        <p:nvSpPr>
          <p:cNvPr id="6" name="Rectangle 2"/>
          <p:cNvSpPr>
            <a:spLocks noChangeArrowheads="1"/>
          </p:cNvSpPr>
          <p:nvPr/>
        </p:nvSpPr>
        <p:spPr bwMode="auto">
          <a:xfrm>
            <a:off x="838200" y="1648191"/>
            <a:ext cx="648788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90513" marR="0" lvl="0" indent="-290513"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rPr>
              <a:t>In Java, we use the </a:t>
            </a:r>
            <a:r>
              <a:rPr kumimoji="0" lang="en-US" altLang="en-US" sz="2800" b="0" i="0" u="none" strike="noStrike" cap="none" normalizeH="0" baseline="0" dirty="0">
                <a:ln>
                  <a:noFill/>
                </a:ln>
                <a:solidFill>
                  <a:srgbClr val="C00000"/>
                </a:solidFill>
                <a:effectLst/>
              </a:rPr>
              <a:t>extends</a:t>
            </a:r>
            <a:r>
              <a:rPr kumimoji="0" lang="en-US" altLang="en-US" sz="2800" b="0" i="0" u="none" strike="noStrike" cap="none" normalizeH="0" baseline="0" dirty="0">
                <a:ln>
                  <a:noFill/>
                </a:ln>
                <a:solidFill>
                  <a:schemeClr val="tx1"/>
                </a:solidFill>
                <a:effectLst/>
              </a:rPr>
              <a:t> keyword to inherit from a class. Here, we have inherited the </a:t>
            </a:r>
            <a:r>
              <a:rPr kumimoji="0" lang="en-US" altLang="en-US" sz="2800" b="1" i="1" u="none" strike="noStrike" cap="none" normalizeH="0" baseline="0" dirty="0">
                <a:ln>
                  <a:noFill/>
                </a:ln>
                <a:solidFill>
                  <a:schemeClr val="tx1"/>
                </a:solidFill>
                <a:effectLst/>
              </a:rPr>
              <a:t>Dog</a:t>
            </a:r>
            <a:r>
              <a:rPr kumimoji="0" lang="en-US" altLang="en-US" sz="2800" b="0" i="0" u="none" strike="noStrike" cap="none" normalizeH="0" baseline="0" dirty="0">
                <a:ln>
                  <a:noFill/>
                </a:ln>
                <a:solidFill>
                  <a:schemeClr val="tx1"/>
                </a:solidFill>
                <a:effectLst/>
              </a:rPr>
              <a:t> class from the </a:t>
            </a:r>
            <a:r>
              <a:rPr kumimoji="0" lang="en-US" altLang="en-US" sz="2800" b="1" i="1" u="none" strike="noStrike" cap="none" normalizeH="0" baseline="0" dirty="0">
                <a:ln>
                  <a:noFill/>
                </a:ln>
                <a:solidFill>
                  <a:schemeClr val="tx1"/>
                </a:solidFill>
                <a:effectLst/>
              </a:rPr>
              <a:t>Animal</a:t>
            </a:r>
            <a:r>
              <a:rPr kumimoji="0" lang="en-US" altLang="en-US" sz="2800" b="0" i="0" u="none" strike="noStrike" cap="none" normalizeH="0" baseline="0" dirty="0">
                <a:ln>
                  <a:noFill/>
                </a:ln>
                <a:solidFill>
                  <a:schemeClr val="tx1"/>
                </a:solidFill>
                <a:effectLst/>
              </a:rPr>
              <a:t> class.</a:t>
            </a:r>
          </a:p>
          <a:p>
            <a:pPr marL="290513" marR="0" lvl="0" indent="-290513"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rPr>
              <a:t>The </a:t>
            </a:r>
            <a:r>
              <a:rPr kumimoji="0" lang="en-US" altLang="en-US" sz="2800" b="1" i="1" u="none" strike="noStrike" cap="none" normalizeH="0" baseline="0" dirty="0">
                <a:ln>
                  <a:noFill/>
                </a:ln>
                <a:solidFill>
                  <a:schemeClr val="tx1"/>
                </a:solidFill>
                <a:effectLst/>
              </a:rPr>
              <a:t>Animal</a:t>
            </a:r>
            <a:r>
              <a:rPr kumimoji="0" lang="en-US" altLang="en-US" sz="2800" b="0" i="0" u="none" strike="noStrike" cap="none" normalizeH="0" baseline="0" dirty="0">
                <a:ln>
                  <a:noFill/>
                </a:ln>
                <a:solidFill>
                  <a:schemeClr val="tx1"/>
                </a:solidFill>
                <a:effectLst/>
              </a:rPr>
              <a:t> is the superclass (parent class or base class), and the </a:t>
            </a:r>
            <a:r>
              <a:rPr kumimoji="0" lang="en-US" altLang="en-US" sz="2800" b="1" i="1" u="none" strike="noStrike" cap="none" normalizeH="0" baseline="0" dirty="0">
                <a:ln>
                  <a:noFill/>
                </a:ln>
                <a:solidFill>
                  <a:schemeClr val="tx1"/>
                </a:solidFill>
                <a:effectLst/>
              </a:rPr>
              <a:t>Dog</a:t>
            </a:r>
            <a:r>
              <a:rPr kumimoji="0" lang="en-US" altLang="en-US" sz="2800" b="0" i="0" u="none" strike="noStrike" cap="none" normalizeH="0" baseline="0" dirty="0">
                <a:ln>
                  <a:noFill/>
                </a:ln>
                <a:solidFill>
                  <a:schemeClr val="tx1"/>
                </a:solidFill>
                <a:effectLst/>
              </a:rPr>
              <a:t> is a subclass (child class or derived class). </a:t>
            </a:r>
          </a:p>
          <a:p>
            <a:pPr marL="290513" marR="0" lvl="0" indent="-290513"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rPr>
              <a:t>The subclass inherits the fields and methods of the superclass.</a:t>
            </a:r>
          </a:p>
        </p:txBody>
      </p:sp>
    </p:spTree>
    <p:extLst>
      <p:ext uri="{BB962C8B-B14F-4D97-AF65-F5344CB8AC3E}">
        <p14:creationId xmlns:p14="http://schemas.microsoft.com/office/powerpoint/2010/main" val="4081922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5046"/>
          </a:xfrm>
        </p:spPr>
        <p:txBody>
          <a:bodyPr/>
          <a:lstStyle/>
          <a:p>
            <a:r>
              <a:rPr lang="en-US" b="1" dirty="0">
                <a:effectLst>
                  <a:outerShdw blurRad="38100" dist="38100" dir="2700000" algn="tl">
                    <a:srgbClr val="000000">
                      <a:alpha val="43137"/>
                    </a:srgbClr>
                  </a:outerShdw>
                </a:effectLst>
                <a:latin typeface="+mn-lt"/>
              </a:rPr>
              <a:t>Extending Interfaces</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dirty="0"/>
              <a:t>An interface can extend another interface in the same way that a class can extend another class. </a:t>
            </a:r>
          </a:p>
          <a:p>
            <a:r>
              <a:rPr lang="en-GB" dirty="0"/>
              <a:t>The </a:t>
            </a:r>
            <a:r>
              <a:rPr lang="en-GB" b="1" dirty="0"/>
              <a:t>extends</a:t>
            </a:r>
            <a:r>
              <a:rPr lang="en-GB" dirty="0"/>
              <a:t> keyword is used to extend an interface, and the child interface inherits the methods of the parent interface.</a:t>
            </a:r>
          </a:p>
          <a:p>
            <a:r>
              <a:rPr lang="en-GB" dirty="0"/>
              <a:t>The following Sports interface is extended by Hockey and Football interfaces.</a:t>
            </a:r>
          </a:p>
          <a:p>
            <a:endParaRPr lang="en-US" dirty="0"/>
          </a:p>
        </p:txBody>
      </p:sp>
    </p:spTree>
    <p:extLst>
      <p:ext uri="{BB962C8B-B14F-4D97-AF65-F5344CB8AC3E}">
        <p14:creationId xmlns:p14="http://schemas.microsoft.com/office/powerpoint/2010/main" val="2034322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671833" y="378506"/>
            <a:ext cx="599497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C00000"/>
                </a:solidFill>
                <a:effectLst/>
              </a:rPr>
              <a:t>// Filename: Sports.java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rPr>
              <a:t>public interface </a:t>
            </a:r>
            <a:r>
              <a:rPr kumimoji="0" lang="en-US" altLang="en-US" sz="2200" b="1" i="0" u="none" strike="noStrike" cap="none" normalizeH="0" baseline="0" dirty="0">
                <a:ln>
                  <a:noFill/>
                </a:ln>
                <a:solidFill>
                  <a:schemeClr val="tx1"/>
                </a:solidFill>
                <a:effectLst/>
              </a:rPr>
              <a:t>Sports</a:t>
            </a:r>
            <a:r>
              <a:rPr kumimoji="0" lang="en-US" altLang="en-US" sz="22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rPr>
              <a:t> 	public void </a:t>
            </a:r>
            <a:r>
              <a:rPr kumimoji="0" lang="en-US" altLang="en-US" sz="2200" b="0" i="0" u="none" strike="noStrike" cap="none" normalizeH="0" baseline="0" dirty="0" err="1">
                <a:ln>
                  <a:noFill/>
                </a:ln>
                <a:solidFill>
                  <a:schemeClr val="tx1"/>
                </a:solidFill>
                <a:effectLst/>
              </a:rPr>
              <a:t>setHomeTeam</a:t>
            </a:r>
            <a:r>
              <a:rPr kumimoji="0" lang="en-US" altLang="en-US" sz="2200" b="0" i="0" u="none" strike="noStrike" cap="none" normalizeH="0" baseline="0" dirty="0">
                <a:ln>
                  <a:noFill/>
                </a:ln>
                <a:solidFill>
                  <a:schemeClr val="tx1"/>
                </a:solidFill>
                <a:effectLst/>
              </a:rPr>
              <a:t>(String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rPr>
              <a:t>	public void </a:t>
            </a:r>
            <a:r>
              <a:rPr kumimoji="0" lang="en-US" altLang="en-US" sz="2200" b="0" i="0" u="none" strike="noStrike" cap="none" normalizeH="0" baseline="0" dirty="0" err="1">
                <a:ln>
                  <a:noFill/>
                </a:ln>
                <a:solidFill>
                  <a:schemeClr val="tx1"/>
                </a:solidFill>
                <a:effectLst/>
              </a:rPr>
              <a:t>setVisitingTeam</a:t>
            </a:r>
            <a:r>
              <a:rPr kumimoji="0" lang="en-US" altLang="en-US" sz="2200" b="0" i="0" u="none" strike="noStrike" cap="none" normalizeH="0" baseline="0" dirty="0">
                <a:ln>
                  <a:noFill/>
                </a:ln>
                <a:solidFill>
                  <a:schemeClr val="tx1"/>
                </a:solidFill>
                <a:effectLst/>
              </a:rPr>
              <a:t>(String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C00000"/>
                </a:solidFill>
                <a:effectLst/>
              </a:rPr>
              <a:t>// Filename: Football.java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rPr>
              <a:t>public interface </a:t>
            </a:r>
            <a:r>
              <a:rPr kumimoji="0" lang="en-US" altLang="en-US" sz="2200" b="1" i="0" u="none" strike="noStrike" cap="none" normalizeH="0" baseline="0" dirty="0">
                <a:ln>
                  <a:noFill/>
                </a:ln>
                <a:solidFill>
                  <a:schemeClr val="tx1"/>
                </a:solidFill>
                <a:effectLst/>
              </a:rPr>
              <a:t>Football</a:t>
            </a:r>
            <a:r>
              <a:rPr kumimoji="0" lang="en-US" altLang="en-US" sz="2200" b="0" i="0" u="none" strike="noStrike" cap="none" normalizeH="0" baseline="0" dirty="0">
                <a:ln>
                  <a:noFill/>
                </a:ln>
                <a:solidFill>
                  <a:schemeClr val="tx1"/>
                </a:solidFill>
                <a:effectLst/>
              </a:rPr>
              <a:t> </a:t>
            </a:r>
            <a:r>
              <a:rPr kumimoji="0" lang="en-US" altLang="en-US" sz="2200" b="0" i="0" u="none" strike="noStrike" cap="none" normalizeH="0" baseline="0" dirty="0">
                <a:ln>
                  <a:noFill/>
                </a:ln>
                <a:solidFill>
                  <a:srgbClr val="C00000"/>
                </a:solidFill>
                <a:effectLst/>
              </a:rPr>
              <a:t>extends</a:t>
            </a:r>
            <a:r>
              <a:rPr kumimoji="0" lang="en-US" altLang="en-US" sz="2200" b="0" i="0" u="none" strike="noStrike" cap="none" normalizeH="0" baseline="0" dirty="0">
                <a:ln>
                  <a:noFill/>
                </a:ln>
                <a:solidFill>
                  <a:schemeClr val="tx1"/>
                </a:solidFill>
                <a:effectLst/>
              </a:rPr>
              <a:t> </a:t>
            </a:r>
            <a:r>
              <a:rPr kumimoji="0" lang="en-US" altLang="en-US" sz="2200" b="1" i="0" u="none" strike="noStrike" cap="none" normalizeH="0" baseline="0" dirty="0">
                <a:ln>
                  <a:noFill/>
                </a:ln>
                <a:solidFill>
                  <a:schemeClr val="tx1"/>
                </a:solidFill>
                <a:effectLst/>
              </a:rPr>
              <a:t>Sports</a:t>
            </a:r>
            <a:r>
              <a:rPr kumimoji="0" lang="en-US" altLang="en-US" sz="2200" b="0" i="0" u="none" strike="noStrike" cap="none" normalizeH="0" baseline="0" dirty="0">
                <a:ln>
                  <a:noFill/>
                </a:ln>
                <a:solidFill>
                  <a:schemeClr val="tx1"/>
                </a:solidFill>
                <a:effectLst/>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rPr>
              <a:t>	public void </a:t>
            </a:r>
            <a:r>
              <a:rPr kumimoji="0" lang="en-US" altLang="en-US" sz="2200" b="0" i="0" u="none" strike="noStrike" cap="none" normalizeH="0" baseline="0" dirty="0" err="1">
                <a:ln>
                  <a:noFill/>
                </a:ln>
                <a:solidFill>
                  <a:schemeClr val="tx1"/>
                </a:solidFill>
                <a:effectLst/>
              </a:rPr>
              <a:t>homeTeamScored</a:t>
            </a:r>
            <a:r>
              <a:rPr kumimoji="0" lang="en-US" altLang="en-US" sz="2200" b="0" i="0" u="none" strike="noStrike" cap="none" normalizeH="0" baseline="0" dirty="0">
                <a:ln>
                  <a:noFill/>
                </a:ln>
                <a:solidFill>
                  <a:schemeClr val="tx1"/>
                </a:solidFill>
                <a:effectLst/>
              </a:rPr>
              <a:t>(</a:t>
            </a:r>
            <a:r>
              <a:rPr kumimoji="0" lang="en-US" altLang="en-US" sz="2200" b="0" i="0" u="none" strike="noStrike" cap="none" normalizeH="0" baseline="0" dirty="0" err="1">
                <a:ln>
                  <a:noFill/>
                </a:ln>
                <a:solidFill>
                  <a:schemeClr val="tx1"/>
                </a:solidFill>
                <a:effectLst/>
              </a:rPr>
              <a:t>int</a:t>
            </a:r>
            <a:r>
              <a:rPr kumimoji="0" lang="en-US" altLang="en-US" sz="2200" b="0" i="0" u="none" strike="noStrike" cap="none" normalizeH="0" baseline="0" dirty="0">
                <a:ln>
                  <a:noFill/>
                </a:ln>
                <a:solidFill>
                  <a:schemeClr val="tx1"/>
                </a:solidFill>
                <a:effectLst/>
              </a:rPr>
              <a:t> points);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rPr>
              <a:t>	public void </a:t>
            </a:r>
            <a:r>
              <a:rPr kumimoji="0" lang="en-US" altLang="en-US" sz="2200" b="0" i="0" u="none" strike="noStrike" cap="none" normalizeH="0" baseline="0" dirty="0" err="1">
                <a:ln>
                  <a:noFill/>
                </a:ln>
                <a:solidFill>
                  <a:schemeClr val="tx1"/>
                </a:solidFill>
                <a:effectLst/>
              </a:rPr>
              <a:t>visitingTeamScored</a:t>
            </a:r>
            <a:r>
              <a:rPr kumimoji="0" lang="en-US" altLang="en-US" sz="2200" b="0" i="0" u="none" strike="noStrike" cap="none" normalizeH="0" baseline="0" dirty="0">
                <a:ln>
                  <a:noFill/>
                </a:ln>
                <a:solidFill>
                  <a:schemeClr val="tx1"/>
                </a:solidFill>
                <a:effectLst/>
              </a:rPr>
              <a:t>(</a:t>
            </a:r>
            <a:r>
              <a:rPr kumimoji="0" lang="en-US" altLang="en-US" sz="2200" b="0" i="0" u="none" strike="noStrike" cap="none" normalizeH="0" baseline="0" dirty="0" err="1">
                <a:ln>
                  <a:noFill/>
                </a:ln>
                <a:solidFill>
                  <a:schemeClr val="tx1"/>
                </a:solidFill>
                <a:effectLst/>
              </a:rPr>
              <a:t>int</a:t>
            </a:r>
            <a:r>
              <a:rPr kumimoji="0" lang="en-US" altLang="en-US" sz="2200" b="0" i="0" u="none" strike="noStrike" cap="none" normalizeH="0" baseline="0" dirty="0">
                <a:ln>
                  <a:noFill/>
                </a:ln>
                <a:solidFill>
                  <a:schemeClr val="tx1"/>
                </a:solidFill>
                <a:effectLst/>
              </a:rPr>
              <a:t> points);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rPr>
              <a:t>	public void </a:t>
            </a:r>
            <a:r>
              <a:rPr kumimoji="0" lang="en-US" altLang="en-US" sz="2200" b="0" i="0" u="none" strike="noStrike" cap="none" normalizeH="0" baseline="0" dirty="0" err="1">
                <a:ln>
                  <a:noFill/>
                </a:ln>
                <a:solidFill>
                  <a:schemeClr val="tx1"/>
                </a:solidFill>
                <a:effectLst/>
              </a:rPr>
              <a:t>endOfQuarter</a:t>
            </a:r>
            <a:r>
              <a:rPr kumimoji="0" lang="en-US" altLang="en-US" sz="2200" b="0" i="0" u="none" strike="noStrike" cap="none" normalizeH="0" baseline="0" dirty="0">
                <a:ln>
                  <a:noFill/>
                </a:ln>
                <a:solidFill>
                  <a:schemeClr val="tx1"/>
                </a:solidFill>
                <a:effectLst/>
              </a:rPr>
              <a:t>(</a:t>
            </a:r>
            <a:r>
              <a:rPr kumimoji="0" lang="en-US" altLang="en-US" sz="2200" b="0" i="0" u="none" strike="noStrike" cap="none" normalizeH="0" baseline="0" dirty="0" err="1">
                <a:ln>
                  <a:noFill/>
                </a:ln>
                <a:solidFill>
                  <a:schemeClr val="tx1"/>
                </a:solidFill>
                <a:effectLst/>
              </a:rPr>
              <a:t>int</a:t>
            </a:r>
            <a:r>
              <a:rPr kumimoji="0" lang="en-US" altLang="en-US" sz="2200" b="0" i="0" u="none" strike="noStrike" cap="none" normalizeH="0" baseline="0" dirty="0">
                <a:ln>
                  <a:noFill/>
                </a:ln>
                <a:solidFill>
                  <a:schemeClr val="tx1"/>
                </a:solidFill>
                <a:effectLst/>
              </a:rPr>
              <a:t> quarter);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rPr>
              <a:t> </a:t>
            </a:r>
            <a:r>
              <a:rPr kumimoji="0" lang="en-US" altLang="en-US" sz="2200" b="0" i="0" u="none" strike="noStrike" cap="none" normalizeH="0" baseline="0" dirty="0">
                <a:ln>
                  <a:noFill/>
                </a:ln>
                <a:solidFill>
                  <a:srgbClr val="C00000"/>
                </a:solidFill>
                <a:effectLst/>
              </a:rPr>
              <a:t>// Filename: Hockey.java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rPr>
              <a:t>public interface </a:t>
            </a:r>
            <a:r>
              <a:rPr kumimoji="0" lang="en-US" altLang="en-US" sz="2200" b="1" i="0" u="none" strike="noStrike" cap="none" normalizeH="0" baseline="0" dirty="0">
                <a:ln>
                  <a:noFill/>
                </a:ln>
                <a:solidFill>
                  <a:schemeClr val="tx1"/>
                </a:solidFill>
                <a:effectLst/>
              </a:rPr>
              <a:t>Hockey</a:t>
            </a:r>
            <a:r>
              <a:rPr kumimoji="0" lang="en-US" altLang="en-US" sz="2200" b="0" i="0" u="none" strike="noStrike" cap="none" normalizeH="0" baseline="0" dirty="0">
                <a:ln>
                  <a:noFill/>
                </a:ln>
                <a:solidFill>
                  <a:schemeClr val="tx1"/>
                </a:solidFill>
                <a:effectLst/>
              </a:rPr>
              <a:t> </a:t>
            </a:r>
            <a:r>
              <a:rPr kumimoji="0" lang="en-US" altLang="en-US" sz="2200" b="0" i="0" u="none" strike="noStrike" cap="none" normalizeH="0" baseline="0" dirty="0">
                <a:ln>
                  <a:noFill/>
                </a:ln>
                <a:solidFill>
                  <a:srgbClr val="C00000"/>
                </a:solidFill>
                <a:effectLst/>
              </a:rPr>
              <a:t>extends</a:t>
            </a:r>
            <a:r>
              <a:rPr kumimoji="0" lang="en-US" altLang="en-US" sz="2200" b="0" i="0" u="none" strike="noStrike" cap="none" normalizeH="0" baseline="0" dirty="0">
                <a:ln>
                  <a:noFill/>
                </a:ln>
                <a:solidFill>
                  <a:schemeClr val="tx1"/>
                </a:solidFill>
                <a:effectLst/>
              </a:rPr>
              <a:t> </a:t>
            </a:r>
            <a:r>
              <a:rPr kumimoji="0" lang="en-US" altLang="en-US" sz="2200" b="1" i="0" u="none" strike="noStrike" cap="none" normalizeH="0" baseline="0" dirty="0">
                <a:ln>
                  <a:noFill/>
                </a:ln>
                <a:solidFill>
                  <a:schemeClr val="tx1"/>
                </a:solidFill>
                <a:effectLst/>
              </a:rPr>
              <a:t>Sports</a:t>
            </a:r>
            <a:r>
              <a:rPr kumimoji="0" lang="en-US" altLang="en-US" sz="2200" b="0" i="0" u="none" strike="noStrike" cap="none" normalizeH="0" baseline="0" dirty="0">
                <a:ln>
                  <a:noFill/>
                </a:ln>
                <a:solidFill>
                  <a:schemeClr val="tx1"/>
                </a:solidFill>
                <a:effectLst/>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rPr>
              <a:t>	public void </a:t>
            </a:r>
            <a:r>
              <a:rPr kumimoji="0" lang="en-US" altLang="en-US" sz="2200" b="0" i="0" u="none" strike="noStrike" cap="none" normalizeH="0" baseline="0" dirty="0" err="1">
                <a:ln>
                  <a:noFill/>
                </a:ln>
                <a:solidFill>
                  <a:schemeClr val="tx1"/>
                </a:solidFill>
                <a:effectLst/>
              </a:rPr>
              <a:t>homeGoalScored</a:t>
            </a:r>
            <a:r>
              <a:rPr kumimoji="0" lang="en-US" altLang="en-US" sz="22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rPr>
              <a:t> 	public void </a:t>
            </a:r>
            <a:r>
              <a:rPr kumimoji="0" lang="en-US" altLang="en-US" sz="2200" b="0" i="0" u="none" strike="noStrike" cap="none" normalizeH="0" baseline="0" dirty="0" err="1">
                <a:ln>
                  <a:noFill/>
                </a:ln>
                <a:solidFill>
                  <a:schemeClr val="tx1"/>
                </a:solidFill>
                <a:effectLst/>
              </a:rPr>
              <a:t>visitingGoalScored</a:t>
            </a:r>
            <a:r>
              <a:rPr kumimoji="0" lang="en-US" altLang="en-US" sz="22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rPr>
              <a:t> 	public void </a:t>
            </a:r>
            <a:r>
              <a:rPr kumimoji="0" lang="en-US" altLang="en-US" sz="2200" b="0" i="0" u="none" strike="noStrike" cap="none" normalizeH="0" baseline="0" dirty="0" err="1">
                <a:ln>
                  <a:noFill/>
                </a:ln>
                <a:solidFill>
                  <a:schemeClr val="tx1"/>
                </a:solidFill>
                <a:effectLst/>
              </a:rPr>
              <a:t>endOfPeriod</a:t>
            </a:r>
            <a:r>
              <a:rPr kumimoji="0" lang="en-US" altLang="en-US" sz="2200" b="0" i="0" u="none" strike="noStrike" cap="none" normalizeH="0" baseline="0" dirty="0">
                <a:ln>
                  <a:noFill/>
                </a:ln>
                <a:solidFill>
                  <a:schemeClr val="tx1"/>
                </a:solidFill>
                <a:effectLst/>
              </a:rPr>
              <a:t>(</a:t>
            </a:r>
            <a:r>
              <a:rPr kumimoji="0" lang="en-US" altLang="en-US" sz="2200" b="0" i="0" u="none" strike="noStrike" cap="none" normalizeH="0" baseline="0" dirty="0" err="1">
                <a:ln>
                  <a:noFill/>
                </a:ln>
                <a:solidFill>
                  <a:schemeClr val="tx1"/>
                </a:solidFill>
                <a:effectLst/>
              </a:rPr>
              <a:t>int</a:t>
            </a:r>
            <a:r>
              <a:rPr kumimoji="0" lang="en-US" altLang="en-US" sz="2200" b="0" i="0" u="none" strike="noStrike" cap="none" normalizeH="0" baseline="0" dirty="0">
                <a:ln>
                  <a:noFill/>
                </a:ln>
                <a:solidFill>
                  <a:schemeClr val="tx1"/>
                </a:solidFill>
                <a:effectLst/>
              </a:rPr>
              <a:t> period);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rPr>
              <a:t>	public void </a:t>
            </a:r>
            <a:r>
              <a:rPr kumimoji="0" lang="en-US" altLang="en-US" sz="2200" b="0" i="0" u="none" strike="noStrike" cap="none" normalizeH="0" baseline="0" dirty="0" err="1">
                <a:ln>
                  <a:noFill/>
                </a:ln>
                <a:solidFill>
                  <a:schemeClr val="tx1"/>
                </a:solidFill>
                <a:effectLst/>
              </a:rPr>
              <a:t>overtimePeriod</a:t>
            </a:r>
            <a:r>
              <a:rPr kumimoji="0" lang="en-US" altLang="en-US" sz="2200" b="0" i="0" u="none" strike="noStrike" cap="none" normalizeH="0" baseline="0" dirty="0">
                <a:ln>
                  <a:noFill/>
                </a:ln>
                <a:solidFill>
                  <a:schemeClr val="tx1"/>
                </a:solidFill>
                <a:effectLst/>
              </a:rPr>
              <a:t>(</a:t>
            </a:r>
            <a:r>
              <a:rPr kumimoji="0" lang="en-US" altLang="en-US" sz="2200" b="0" i="0" u="none" strike="noStrike" cap="none" normalizeH="0" baseline="0" dirty="0" err="1">
                <a:ln>
                  <a:noFill/>
                </a:ln>
                <a:solidFill>
                  <a:schemeClr val="tx1"/>
                </a:solidFill>
                <a:effectLst/>
              </a:rPr>
              <a:t>int</a:t>
            </a:r>
            <a:r>
              <a:rPr kumimoji="0" lang="en-US" altLang="en-US" sz="2200" b="0" i="0" u="none" strike="noStrike" cap="none" normalizeH="0" baseline="0" dirty="0">
                <a:ln>
                  <a:noFill/>
                </a:ln>
                <a:solidFill>
                  <a:schemeClr val="tx1"/>
                </a:solidFill>
                <a:effectLst/>
              </a:rPr>
              <a:t> </a:t>
            </a:r>
            <a:r>
              <a:rPr kumimoji="0" lang="en-US" altLang="en-US" sz="2200" b="0" i="0" u="none" strike="noStrike" cap="none" normalizeH="0" baseline="0" dirty="0" err="1">
                <a:ln>
                  <a:noFill/>
                </a:ln>
                <a:solidFill>
                  <a:schemeClr val="tx1"/>
                </a:solidFill>
                <a:effectLst/>
              </a:rPr>
              <a:t>ot</a:t>
            </a:r>
            <a:r>
              <a:rPr kumimoji="0" lang="en-US" altLang="en-US" sz="22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rPr>
              <a:t>} </a:t>
            </a:r>
          </a:p>
        </p:txBody>
      </p:sp>
      <p:sp>
        <p:nvSpPr>
          <p:cNvPr id="6" name="TextBox 5"/>
          <p:cNvSpPr txBox="1"/>
          <p:nvPr/>
        </p:nvSpPr>
        <p:spPr>
          <a:xfrm>
            <a:off x="6821715" y="1436914"/>
            <a:ext cx="5109029" cy="3785652"/>
          </a:xfrm>
          <a:prstGeom prst="rect">
            <a:avLst/>
          </a:prstGeom>
          <a:noFill/>
        </p:spPr>
        <p:txBody>
          <a:bodyPr wrap="square" rtlCol="0">
            <a:spAutoFit/>
          </a:bodyPr>
          <a:lstStyle/>
          <a:p>
            <a:r>
              <a:rPr lang="en-GB" sz="2400" dirty="0"/>
              <a:t>The </a:t>
            </a:r>
            <a:r>
              <a:rPr lang="en-GB" sz="2400" b="1" dirty="0"/>
              <a:t>Hockey</a:t>
            </a:r>
            <a:r>
              <a:rPr lang="en-GB" sz="2400" dirty="0"/>
              <a:t> interface has four methods, but it inherits two from </a:t>
            </a:r>
            <a:r>
              <a:rPr lang="en-GB" sz="2400" b="1" dirty="0"/>
              <a:t>Sports</a:t>
            </a:r>
            <a:r>
              <a:rPr lang="en-GB" sz="2400" dirty="0"/>
              <a:t>; thus, a class that implements </a:t>
            </a:r>
            <a:r>
              <a:rPr lang="en-GB" sz="2400" b="1" dirty="0"/>
              <a:t>Hockey</a:t>
            </a:r>
            <a:r>
              <a:rPr lang="en-GB" sz="2400" dirty="0"/>
              <a:t> needs to implement all six methods. </a:t>
            </a:r>
          </a:p>
          <a:p>
            <a:endParaRPr lang="en-GB" sz="2400" dirty="0"/>
          </a:p>
          <a:p>
            <a:r>
              <a:rPr lang="en-GB" sz="2400" dirty="0"/>
              <a:t>Similarly, a class that implements </a:t>
            </a:r>
            <a:r>
              <a:rPr lang="en-GB" sz="2400" b="1" dirty="0"/>
              <a:t>Football</a:t>
            </a:r>
            <a:r>
              <a:rPr lang="en-GB" sz="2400" dirty="0"/>
              <a:t> needs to define the three methods from </a:t>
            </a:r>
            <a:r>
              <a:rPr lang="en-GB" sz="2400" b="1" dirty="0"/>
              <a:t>Football</a:t>
            </a:r>
            <a:r>
              <a:rPr lang="en-GB" sz="2400" dirty="0"/>
              <a:t> and the two methods from </a:t>
            </a:r>
            <a:r>
              <a:rPr lang="en-GB" sz="2400" b="1" dirty="0"/>
              <a:t>Sports</a:t>
            </a:r>
            <a:r>
              <a:rPr lang="en-GB" sz="2400" dirty="0"/>
              <a:t>.</a:t>
            </a:r>
            <a:endParaRPr lang="en-US" sz="2400" dirty="0"/>
          </a:p>
        </p:txBody>
      </p:sp>
    </p:spTree>
    <p:extLst>
      <p:ext uri="{BB962C8B-B14F-4D97-AF65-F5344CB8AC3E}">
        <p14:creationId xmlns:p14="http://schemas.microsoft.com/office/powerpoint/2010/main" val="4701017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0189"/>
          </a:xfrm>
        </p:spPr>
        <p:txBody>
          <a:bodyPr/>
          <a:lstStyle/>
          <a:p>
            <a:r>
              <a:rPr lang="en-GB" b="1" dirty="0">
                <a:latin typeface="+mn-lt"/>
              </a:rPr>
              <a:t>Difference between Class and Interface</a:t>
            </a:r>
            <a:endParaRPr lang="en-US" dirty="0">
              <a:latin typeface="+mn-l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16107313"/>
              </p:ext>
            </p:extLst>
          </p:nvPr>
        </p:nvGraphicFramePr>
        <p:xfrm>
          <a:off x="838200" y="2002973"/>
          <a:ext cx="10515600" cy="3773714"/>
        </p:xfrm>
        <a:graphic>
          <a:graphicData uri="http://schemas.openxmlformats.org/drawingml/2006/table">
            <a:tbl>
              <a:tblPr>
                <a:tableStyleId>{5940675A-B579-460E-94D1-54222C63F5DA}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603794">
                <a:tc>
                  <a:txBody>
                    <a:bodyPr/>
                    <a:lstStyle/>
                    <a:p>
                      <a:pPr algn="ctr"/>
                      <a:r>
                        <a:rPr lang="en-US" sz="2400" b="1" dirty="0"/>
                        <a:t>Class </a:t>
                      </a:r>
                      <a:endParaRPr lang="en-US" b="1" dirty="0"/>
                    </a:p>
                  </a:txBody>
                  <a:tcPr anchor="ctr"/>
                </a:tc>
                <a:tc>
                  <a:txBody>
                    <a:bodyPr/>
                    <a:lstStyle/>
                    <a:p>
                      <a:pPr algn="ctr"/>
                      <a:r>
                        <a:rPr lang="en-US" sz="2400" b="1" dirty="0"/>
                        <a:t>Interface </a:t>
                      </a:r>
                      <a:endParaRPr lang="en-US" b="1" dirty="0"/>
                    </a:p>
                  </a:txBody>
                  <a:tcPr anchor="ctr"/>
                </a:tc>
                <a:extLst>
                  <a:ext uri="{0D108BD9-81ED-4DB2-BD59-A6C34878D82A}">
                    <a16:rowId xmlns:a16="http://schemas.microsoft.com/office/drawing/2014/main" val="10000"/>
                  </a:ext>
                </a:extLst>
              </a:tr>
              <a:tr h="1056640">
                <a:tc>
                  <a:txBody>
                    <a:bodyPr/>
                    <a:lstStyle/>
                    <a:p>
                      <a:r>
                        <a:rPr lang="en-GB" sz="2400" dirty="0"/>
                        <a:t>In class, you can instantiate variable and create an object. </a:t>
                      </a:r>
                    </a:p>
                  </a:txBody>
                  <a:tcPr anchor="ctr"/>
                </a:tc>
                <a:tc>
                  <a:txBody>
                    <a:bodyPr/>
                    <a:lstStyle/>
                    <a:p>
                      <a:r>
                        <a:rPr lang="en-GB" sz="2400" dirty="0"/>
                        <a:t>In an interface, you can't instantiate variable and create an object. </a:t>
                      </a:r>
                    </a:p>
                  </a:txBody>
                  <a:tcPr anchor="ctr"/>
                </a:tc>
                <a:extLst>
                  <a:ext uri="{0D108BD9-81ED-4DB2-BD59-A6C34878D82A}">
                    <a16:rowId xmlns:a16="http://schemas.microsoft.com/office/drawing/2014/main" val="10001"/>
                  </a:ext>
                </a:extLst>
              </a:tr>
              <a:tr h="1056640">
                <a:tc>
                  <a:txBody>
                    <a:bodyPr/>
                    <a:lstStyle/>
                    <a:p>
                      <a:r>
                        <a:rPr lang="en-GB" sz="2400" dirty="0"/>
                        <a:t>Class can contain concrete(with implementation) methods </a:t>
                      </a:r>
                    </a:p>
                  </a:txBody>
                  <a:tcPr anchor="ctr"/>
                </a:tc>
                <a:tc>
                  <a:txBody>
                    <a:bodyPr/>
                    <a:lstStyle/>
                    <a:p>
                      <a:r>
                        <a:rPr lang="en-GB" sz="2400" dirty="0"/>
                        <a:t>The interface cannot contain concrete(with implementation) methods </a:t>
                      </a:r>
                    </a:p>
                  </a:txBody>
                  <a:tcPr anchor="ctr"/>
                </a:tc>
                <a:extLst>
                  <a:ext uri="{0D108BD9-81ED-4DB2-BD59-A6C34878D82A}">
                    <a16:rowId xmlns:a16="http://schemas.microsoft.com/office/drawing/2014/main" val="10002"/>
                  </a:ext>
                </a:extLst>
              </a:tr>
              <a:tr h="1056640">
                <a:tc>
                  <a:txBody>
                    <a:bodyPr/>
                    <a:lstStyle/>
                    <a:p>
                      <a:r>
                        <a:rPr lang="en-GB" sz="2400" dirty="0"/>
                        <a:t>The access specifiers used with classes are private, protected and public. </a:t>
                      </a:r>
                    </a:p>
                  </a:txBody>
                  <a:tcPr anchor="ctr"/>
                </a:tc>
                <a:tc>
                  <a:txBody>
                    <a:bodyPr/>
                    <a:lstStyle/>
                    <a:p>
                      <a:r>
                        <a:rPr lang="en-GB" sz="2400" dirty="0"/>
                        <a:t>In Interface only one specifier is used- Public. </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53531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132"/>
          </a:xfrm>
        </p:spPr>
        <p:txBody>
          <a:bodyPr/>
          <a:lstStyle/>
          <a:p>
            <a:r>
              <a:rPr lang="en-US" b="1" dirty="0">
                <a:effectLst>
                  <a:outerShdw blurRad="38100" dist="38100" dir="2700000" algn="tl">
                    <a:srgbClr val="000000">
                      <a:alpha val="43137"/>
                    </a:srgbClr>
                  </a:outerShdw>
                </a:effectLst>
                <a:latin typeface="+mn-lt"/>
              </a:rPr>
              <a:t>Extending Multiple Interfaces</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407886"/>
            <a:ext cx="10515600" cy="4769077"/>
          </a:xfrm>
        </p:spPr>
        <p:txBody>
          <a:bodyPr/>
          <a:lstStyle/>
          <a:p>
            <a:r>
              <a:rPr lang="en-GB" dirty="0"/>
              <a:t>A Java class can only extend one parent class. Multiple inheritance is not allowed. </a:t>
            </a:r>
          </a:p>
          <a:p>
            <a:r>
              <a:rPr lang="en-GB" dirty="0"/>
              <a:t>Interfaces are not classes, however, and an interface can extend more than one parent interface.</a:t>
            </a:r>
          </a:p>
          <a:p>
            <a:r>
              <a:rPr lang="en-GB" dirty="0"/>
              <a:t>The extends keyword is used once, and the parent interfaces are declared in a comma-separated list.</a:t>
            </a:r>
          </a:p>
          <a:p>
            <a:r>
              <a:rPr lang="en-GB" dirty="0"/>
              <a:t>For example, if the </a:t>
            </a:r>
            <a:r>
              <a:rPr lang="en-GB" b="1" dirty="0"/>
              <a:t>Hockey</a:t>
            </a:r>
            <a:r>
              <a:rPr lang="en-GB" dirty="0"/>
              <a:t> interface extended both </a:t>
            </a:r>
            <a:r>
              <a:rPr lang="en-GB" b="1" dirty="0"/>
              <a:t>Sports</a:t>
            </a:r>
            <a:r>
              <a:rPr lang="en-GB" dirty="0"/>
              <a:t> and </a:t>
            </a:r>
            <a:r>
              <a:rPr lang="en-GB" b="1" dirty="0"/>
              <a:t>Event</a:t>
            </a:r>
            <a:r>
              <a:rPr lang="en-GB" dirty="0"/>
              <a:t>, it would be declared as </a:t>
            </a:r>
          </a:p>
          <a:p>
            <a:pPr marL="0" indent="0">
              <a:buNone/>
            </a:pPr>
            <a:r>
              <a:rPr lang="en-US" altLang="en-US" i="1" dirty="0">
                <a:solidFill>
                  <a:srgbClr val="C00000"/>
                </a:solidFill>
                <a:latin typeface="Arial Unicode MS" panose="020B0604020202020204" pitchFamily="34" charset="-128"/>
              </a:rPr>
              <a:t>public interface </a:t>
            </a:r>
            <a:r>
              <a:rPr lang="en-US" altLang="en-US" b="1" i="1" dirty="0">
                <a:solidFill>
                  <a:srgbClr val="C00000"/>
                </a:solidFill>
                <a:latin typeface="Arial Unicode MS" panose="020B0604020202020204" pitchFamily="34" charset="-128"/>
              </a:rPr>
              <a:t>Hockey</a:t>
            </a:r>
            <a:r>
              <a:rPr lang="en-US" altLang="en-US" i="1" dirty="0">
                <a:solidFill>
                  <a:srgbClr val="C00000"/>
                </a:solidFill>
                <a:latin typeface="Arial Unicode MS" panose="020B0604020202020204" pitchFamily="34" charset="-128"/>
              </a:rPr>
              <a:t> extends </a:t>
            </a:r>
            <a:r>
              <a:rPr lang="en-US" altLang="en-US" b="1" i="1" dirty="0">
                <a:solidFill>
                  <a:srgbClr val="C00000"/>
                </a:solidFill>
                <a:latin typeface="Arial Unicode MS" panose="020B0604020202020204" pitchFamily="34" charset="-128"/>
              </a:rPr>
              <a:t>Sports</a:t>
            </a:r>
            <a:r>
              <a:rPr lang="en-US" altLang="en-US" i="1" dirty="0">
                <a:solidFill>
                  <a:srgbClr val="C00000"/>
                </a:solidFill>
                <a:latin typeface="Arial Unicode MS" panose="020B0604020202020204" pitchFamily="34" charset="-128"/>
              </a:rPr>
              <a:t>, </a:t>
            </a:r>
            <a:r>
              <a:rPr lang="en-US" altLang="en-US" b="1" i="1" dirty="0">
                <a:solidFill>
                  <a:srgbClr val="C00000"/>
                </a:solidFill>
                <a:latin typeface="Arial Unicode MS" panose="020B0604020202020204" pitchFamily="34" charset="-128"/>
              </a:rPr>
              <a:t>Event</a:t>
            </a:r>
            <a:r>
              <a:rPr lang="en-US" altLang="en-US" sz="3600" b="1" i="1" dirty="0">
                <a:solidFill>
                  <a:srgbClr val="C00000"/>
                </a:solidFill>
              </a:rPr>
              <a:t> </a:t>
            </a:r>
            <a:endParaRPr lang="en-US" altLang="en-US" sz="5400" b="1" i="1" dirty="0">
              <a:solidFill>
                <a:srgbClr val="C00000"/>
              </a:solidFill>
              <a:latin typeface="Arial" panose="020B0604020202020204" pitchFamily="34" charset="0"/>
            </a:endParaRPr>
          </a:p>
          <a:p>
            <a:endParaRPr lang="en-GB" dirty="0"/>
          </a:p>
          <a:p>
            <a:endParaRPr lang="en-US" dirty="0"/>
          </a:p>
        </p:txBody>
      </p:sp>
    </p:spTree>
    <p:extLst>
      <p:ext uri="{BB962C8B-B14F-4D97-AF65-F5344CB8AC3E}">
        <p14:creationId xmlns:p14="http://schemas.microsoft.com/office/powerpoint/2010/main" val="1855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4" y="789967"/>
            <a:ext cx="4775199" cy="5178471"/>
          </a:xfrm>
        </p:spPr>
      </p:pic>
      <p:sp>
        <p:nvSpPr>
          <p:cNvPr id="5" name="TextBox 4"/>
          <p:cNvSpPr txBox="1"/>
          <p:nvPr/>
        </p:nvSpPr>
        <p:spPr>
          <a:xfrm>
            <a:off x="5820229" y="1901371"/>
            <a:ext cx="5921828" cy="2616101"/>
          </a:xfrm>
          <a:prstGeom prst="rect">
            <a:avLst/>
          </a:prstGeom>
          <a:noFill/>
        </p:spPr>
        <p:txBody>
          <a:bodyPr wrap="square" rtlCol="0">
            <a:spAutoFit/>
          </a:bodyPr>
          <a:lstStyle/>
          <a:p>
            <a:r>
              <a:rPr lang="en-GB" sz="2800" b="1" dirty="0">
                <a:solidFill>
                  <a:srgbClr val="C00000"/>
                </a:solidFill>
              </a:rPr>
              <a:t>subclass</a:t>
            </a:r>
            <a:r>
              <a:rPr lang="en-GB" sz="2800" dirty="0">
                <a:solidFill>
                  <a:srgbClr val="C00000"/>
                </a:solidFill>
              </a:rPr>
              <a:t> (child) </a:t>
            </a:r>
            <a:r>
              <a:rPr lang="en-GB" sz="2800" dirty="0"/>
              <a:t>- the class that inherits from another class</a:t>
            </a:r>
          </a:p>
          <a:p>
            <a:endParaRPr lang="en-GB" sz="2800" dirty="0"/>
          </a:p>
          <a:p>
            <a:r>
              <a:rPr lang="en-GB" sz="2800" b="1" dirty="0">
                <a:solidFill>
                  <a:srgbClr val="C00000"/>
                </a:solidFill>
              </a:rPr>
              <a:t>superclass</a:t>
            </a:r>
            <a:r>
              <a:rPr lang="en-GB" sz="2800" dirty="0">
                <a:solidFill>
                  <a:srgbClr val="C00000"/>
                </a:solidFill>
              </a:rPr>
              <a:t> (parent) </a:t>
            </a:r>
            <a:r>
              <a:rPr lang="en-GB" sz="2800" dirty="0"/>
              <a:t>- the class being inherited from</a:t>
            </a:r>
          </a:p>
          <a:p>
            <a:endParaRPr lang="en-US" sz="2400" dirty="0"/>
          </a:p>
        </p:txBody>
      </p:sp>
    </p:spTree>
    <p:extLst>
      <p:ext uri="{BB962C8B-B14F-4D97-AF65-F5344CB8AC3E}">
        <p14:creationId xmlns:p14="http://schemas.microsoft.com/office/powerpoint/2010/main" val="36262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effectLst>
                  <a:outerShdw blurRad="38100" dist="38100" dir="2700000" algn="tl">
                    <a:srgbClr val="000000">
                      <a:alpha val="43137"/>
                    </a:srgbClr>
                  </a:outerShdw>
                </a:effectLst>
                <a:latin typeface="+mn-lt"/>
              </a:rPr>
              <a:t>is-a relationship</a:t>
            </a:r>
            <a:endParaRPr lang="en-US" sz="48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dirty="0"/>
              <a:t>Inheritance is an </a:t>
            </a:r>
            <a:r>
              <a:rPr lang="en-GB" b="1" dirty="0"/>
              <a:t>is-a</a:t>
            </a:r>
            <a:r>
              <a:rPr lang="en-GB" dirty="0"/>
              <a:t> relationship. We use inheritance only if an </a:t>
            </a:r>
            <a:r>
              <a:rPr lang="en-GB" b="1" dirty="0"/>
              <a:t>is-a</a:t>
            </a:r>
            <a:r>
              <a:rPr lang="en-GB" dirty="0"/>
              <a:t> relationship is present between the two classes.</a:t>
            </a:r>
          </a:p>
          <a:p>
            <a:pPr marL="0" indent="0">
              <a:buNone/>
            </a:pPr>
            <a:r>
              <a:rPr lang="en-GB" dirty="0"/>
              <a:t>Here are some examples:</a:t>
            </a:r>
          </a:p>
          <a:p>
            <a:r>
              <a:rPr lang="en-GB" dirty="0"/>
              <a:t>A car is a vehicle.</a:t>
            </a:r>
          </a:p>
          <a:p>
            <a:r>
              <a:rPr lang="en-GB" dirty="0"/>
              <a:t>Orange is a fruit.</a:t>
            </a:r>
          </a:p>
          <a:p>
            <a:r>
              <a:rPr lang="en-GB" dirty="0"/>
              <a:t>A surgeon is a doctor.</a:t>
            </a:r>
          </a:p>
          <a:p>
            <a:r>
              <a:rPr lang="en-GB" dirty="0"/>
              <a:t>A dog is an animal.</a:t>
            </a:r>
          </a:p>
          <a:p>
            <a:endParaRPr lang="en-US" dirty="0"/>
          </a:p>
        </p:txBody>
      </p:sp>
    </p:spTree>
    <p:extLst>
      <p:ext uri="{BB962C8B-B14F-4D97-AF65-F5344CB8AC3E}">
        <p14:creationId xmlns:p14="http://schemas.microsoft.com/office/powerpoint/2010/main" val="1516827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sz="4000" b="1" dirty="0">
                <a:effectLst>
                  <a:outerShdw blurRad="38100" dist="38100" dir="2700000" algn="tl">
                    <a:srgbClr val="000000">
                      <a:alpha val="43137"/>
                    </a:srgbClr>
                  </a:outerShdw>
                </a:effectLst>
                <a:latin typeface="+mn-lt"/>
              </a:rPr>
              <a:t>Example 1: Inheritance</a:t>
            </a:r>
            <a:endParaRPr lang="en-US" sz="4000" dirty="0">
              <a:effectLst>
                <a:outerShdw blurRad="38100" dist="38100" dir="2700000" algn="tl">
                  <a:srgbClr val="000000">
                    <a:alpha val="43137"/>
                  </a:srgbClr>
                </a:outerShdw>
              </a:effectLst>
              <a:latin typeface="+mn-lt"/>
            </a:endParaRPr>
          </a:p>
        </p:txBody>
      </p:sp>
      <p:sp>
        <p:nvSpPr>
          <p:cNvPr id="4" name="Rectangle 1"/>
          <p:cNvSpPr>
            <a:spLocks noGrp="1" noChangeArrowheads="1"/>
          </p:cNvSpPr>
          <p:nvPr>
            <p:ph idx="1"/>
          </p:nvPr>
        </p:nvSpPr>
        <p:spPr bwMode="auto">
          <a:xfrm>
            <a:off x="838200" y="1206653"/>
            <a:ext cx="4775987"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en-US" sz="3200" b="0" i="0" u="none" strike="noStrike" cap="none" normalizeH="0" baseline="0" dirty="0">
                <a:ln>
                  <a:noFill/>
                </a:ln>
                <a:solidFill>
                  <a:schemeClr val="tx1"/>
                </a:solidFill>
                <a:effectLst/>
              </a:rPr>
              <a:t>class </a:t>
            </a:r>
            <a:r>
              <a:rPr kumimoji="0" lang="en-US" altLang="en-US" sz="3200" b="1" i="0" u="none" strike="noStrike" cap="none" normalizeH="0" baseline="0" dirty="0">
                <a:ln>
                  <a:noFill/>
                </a:ln>
                <a:solidFill>
                  <a:schemeClr val="tx1"/>
                </a:solidFill>
                <a:effectLst/>
              </a:rPr>
              <a:t>Animal</a:t>
            </a:r>
            <a:r>
              <a:rPr kumimoji="0" lang="en-US" altLang="en-US" sz="3200" b="0" i="0" u="none" strike="noStrike" cap="none" normalizeH="0" baseline="0" dirty="0">
                <a:ln>
                  <a:noFill/>
                </a:ln>
                <a:solidFill>
                  <a:schemeClr val="tx1"/>
                </a:solidFill>
                <a:effectLst/>
              </a:rPr>
              <a:t> {</a:t>
            </a:r>
          </a:p>
          <a:p>
            <a:pPr marL="457200" lvl="1"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rPr>
              <a:t> public void eat() {</a:t>
            </a:r>
          </a:p>
          <a:p>
            <a:pPr marL="457200" lvl="1" indent="0" eaLnBrk="0" fontAlgn="base" hangingPunct="0">
              <a:lnSpc>
                <a:spcPct val="100000"/>
              </a:lnSpc>
              <a:spcBef>
                <a:spcPct val="0"/>
              </a:spcBef>
              <a:spcAft>
                <a:spcPct val="0"/>
              </a:spcAft>
              <a:buNone/>
            </a:pPr>
            <a:r>
              <a:rPr lang="en-US" altLang="en-US" dirty="0" err="1"/>
              <a:t>System.out.println</a:t>
            </a:r>
            <a:r>
              <a:rPr lang="en-US" altLang="en-US" dirty="0"/>
              <a:t>("I can eat");</a:t>
            </a:r>
          </a:p>
          <a:p>
            <a:pPr marL="457200" lvl="1" indent="0" eaLnBrk="0" fontAlgn="base" hangingPunct="0">
              <a:lnSpc>
                <a:spcPct val="100000"/>
              </a:lnSpc>
              <a:spcBef>
                <a:spcPct val="0"/>
              </a:spcBef>
              <a:spcAft>
                <a:spcPct val="0"/>
              </a:spcAft>
              <a:buNone/>
            </a:pPr>
            <a:r>
              <a:rPr kumimoji="0" lang="en-US" altLang="en-US" b="0" i="0" u="none" strike="noStrike" cap="none" normalizeH="0" baseline="0">
                <a:ln>
                  <a:noFill/>
                </a:ln>
                <a:solidFill>
                  <a:schemeClr val="tx1"/>
                </a:solidFill>
                <a:effectLst/>
              </a:rPr>
              <a:t>}</a:t>
            </a:r>
            <a:endParaRPr kumimoji="0" lang="en-US" altLang="en-US"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rPr>
              <a:t>public void sleep() {</a:t>
            </a:r>
          </a:p>
          <a:p>
            <a:pPr marL="457200" lvl="1" indent="0" eaLnBrk="0" fontAlgn="base" hangingPunct="0">
              <a:lnSpc>
                <a:spcPct val="100000"/>
              </a:lnSpc>
              <a:spcBef>
                <a:spcPct val="0"/>
              </a:spcBef>
              <a:spcAft>
                <a:spcPct val="0"/>
              </a:spcAft>
              <a:buNone/>
            </a:pPr>
            <a:r>
              <a:rPr kumimoji="0" lang="en-US" altLang="en-US" b="0" i="0" u="none" strike="noStrike" cap="none" normalizeH="0" baseline="0" dirty="0" err="1">
                <a:ln>
                  <a:noFill/>
                </a:ln>
                <a:solidFill>
                  <a:schemeClr val="tx1"/>
                </a:solidFill>
                <a:effectLst/>
              </a:rPr>
              <a:t>System.out.println</a:t>
            </a:r>
            <a:r>
              <a:rPr kumimoji="0" lang="en-US" altLang="en-US" b="0" i="0" u="none" strike="noStrike" cap="none" normalizeH="0" baseline="0" dirty="0">
                <a:ln>
                  <a:noFill/>
                </a:ln>
                <a:solidFill>
                  <a:schemeClr val="tx1"/>
                </a:solidFill>
                <a:effectLst/>
              </a:rPr>
              <a:t>("I can sleep");</a:t>
            </a:r>
          </a:p>
          <a:p>
            <a:pPr marL="457200" lvl="1"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rPr>
              <a:t>}</a:t>
            </a:r>
          </a:p>
          <a:p>
            <a:pPr marL="0" indent="0" eaLnBrk="0" fontAlgn="base" hangingPunct="0">
              <a:lnSpc>
                <a:spcPct val="100000"/>
              </a:lnSpc>
              <a:spcBef>
                <a:spcPct val="0"/>
              </a:spcBef>
              <a:spcAft>
                <a:spcPct val="0"/>
              </a:spcAft>
              <a:buNone/>
            </a:pPr>
            <a:r>
              <a:rPr kumimoji="0" lang="en-US" altLang="en-US" sz="3200" b="0" i="0" u="none" strike="noStrike" cap="none" normalizeH="0" baseline="0" dirty="0">
                <a:ln>
                  <a:noFill/>
                </a:ln>
                <a:solidFill>
                  <a:schemeClr val="tx1"/>
                </a:solidFill>
                <a:effectLst/>
              </a:rPr>
              <a:t>}</a:t>
            </a:r>
          </a:p>
          <a:p>
            <a:pPr marL="0" indent="0" eaLnBrk="0" fontAlgn="base" hangingPunct="0">
              <a:lnSpc>
                <a:spcPct val="100000"/>
              </a:lnSpc>
              <a:spcBef>
                <a:spcPct val="0"/>
              </a:spcBef>
              <a:spcAft>
                <a:spcPct val="0"/>
              </a:spcAft>
              <a:buNone/>
            </a:pPr>
            <a:r>
              <a:rPr kumimoji="0" lang="en-US" altLang="en-US" sz="3200" b="0" i="0" u="none" strike="noStrike" cap="none" normalizeH="0" baseline="0" dirty="0">
                <a:ln>
                  <a:noFill/>
                </a:ln>
                <a:solidFill>
                  <a:schemeClr val="tx1"/>
                </a:solidFill>
                <a:effectLst/>
              </a:rPr>
              <a:t>class </a:t>
            </a:r>
            <a:r>
              <a:rPr kumimoji="0" lang="en-US" altLang="en-US" sz="3200" b="1" i="0" u="none" strike="noStrike" cap="none" normalizeH="0" baseline="0" dirty="0">
                <a:ln>
                  <a:noFill/>
                </a:ln>
                <a:solidFill>
                  <a:schemeClr val="tx1"/>
                </a:solidFill>
                <a:effectLst/>
              </a:rPr>
              <a:t>Dog</a:t>
            </a:r>
            <a:r>
              <a:rPr kumimoji="0" lang="en-US" altLang="en-US" sz="3200" b="0" i="0" u="none" strike="noStrike" cap="none" normalizeH="0" baseline="0" dirty="0">
                <a:ln>
                  <a:noFill/>
                </a:ln>
                <a:solidFill>
                  <a:schemeClr val="tx1"/>
                </a:solidFill>
                <a:effectLst/>
              </a:rPr>
              <a:t> </a:t>
            </a:r>
            <a:r>
              <a:rPr kumimoji="0" lang="en-US" altLang="en-US" sz="3200" b="0" i="0" u="none" strike="noStrike" cap="none" normalizeH="0" baseline="0" dirty="0">
                <a:ln>
                  <a:noFill/>
                </a:ln>
                <a:solidFill>
                  <a:srgbClr val="C00000"/>
                </a:solidFill>
                <a:effectLst/>
              </a:rPr>
              <a:t>extends</a:t>
            </a:r>
            <a:r>
              <a:rPr kumimoji="0" lang="en-US" altLang="en-US" sz="3200" b="0" i="0" u="none" strike="noStrike" cap="none" normalizeH="0" baseline="0" dirty="0">
                <a:ln>
                  <a:noFill/>
                </a:ln>
                <a:solidFill>
                  <a:schemeClr val="tx1"/>
                </a:solidFill>
                <a:effectLst/>
              </a:rPr>
              <a:t> </a:t>
            </a:r>
            <a:r>
              <a:rPr kumimoji="0" lang="en-US" altLang="en-US" sz="3200" b="1" i="0" u="none" strike="noStrike" cap="none" normalizeH="0" baseline="0" dirty="0">
                <a:ln>
                  <a:noFill/>
                </a:ln>
                <a:solidFill>
                  <a:schemeClr val="tx1"/>
                </a:solidFill>
                <a:effectLst/>
              </a:rPr>
              <a:t>Animal</a:t>
            </a:r>
            <a:r>
              <a:rPr kumimoji="0" lang="en-US" altLang="en-US" sz="3200" b="0" i="0" u="none" strike="noStrike" cap="none" normalizeH="0" baseline="0" dirty="0">
                <a:ln>
                  <a:noFill/>
                </a:ln>
                <a:solidFill>
                  <a:schemeClr val="tx1"/>
                </a:solidFill>
                <a:effectLst/>
              </a:rPr>
              <a:t> {</a:t>
            </a:r>
          </a:p>
          <a:p>
            <a:pPr marL="457200" lvl="1"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rPr>
              <a:t>public void bark() {</a:t>
            </a:r>
          </a:p>
          <a:p>
            <a:pPr marL="457200" lvl="1" indent="0" eaLnBrk="0" fontAlgn="base" hangingPunct="0">
              <a:lnSpc>
                <a:spcPct val="100000"/>
              </a:lnSpc>
              <a:spcBef>
                <a:spcPct val="0"/>
              </a:spcBef>
              <a:spcAft>
                <a:spcPct val="0"/>
              </a:spcAft>
              <a:buNone/>
            </a:pPr>
            <a:r>
              <a:rPr kumimoji="0" lang="en-US" altLang="en-US" b="0" i="0" u="none" strike="noStrike" cap="none" normalizeH="0" baseline="0" dirty="0" err="1">
                <a:ln>
                  <a:noFill/>
                </a:ln>
                <a:solidFill>
                  <a:schemeClr val="tx1"/>
                </a:solidFill>
                <a:effectLst/>
              </a:rPr>
              <a:t>System.out.println</a:t>
            </a:r>
            <a:r>
              <a:rPr kumimoji="0" lang="en-US" altLang="en-US" b="0" i="0" u="none" strike="noStrike" cap="none" normalizeH="0" baseline="0" dirty="0">
                <a:ln>
                  <a:noFill/>
                </a:ln>
                <a:solidFill>
                  <a:schemeClr val="tx1"/>
                </a:solidFill>
                <a:effectLst/>
              </a:rPr>
              <a:t>("I can bark");</a:t>
            </a:r>
          </a:p>
          <a:p>
            <a:pPr marL="457200" lvl="1"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rPr>
              <a:t>}</a:t>
            </a:r>
          </a:p>
          <a:p>
            <a:pPr marL="0" indent="0" eaLnBrk="0" fontAlgn="base" hangingPunct="0">
              <a:lnSpc>
                <a:spcPct val="100000"/>
              </a:lnSpc>
              <a:spcBef>
                <a:spcPct val="0"/>
              </a:spcBef>
              <a:spcAft>
                <a:spcPct val="0"/>
              </a:spcAft>
              <a:buNone/>
            </a:pPr>
            <a:r>
              <a:rPr kumimoji="0" lang="en-US" altLang="en-US" sz="3200" b="0" i="0" u="none" strike="noStrike" cap="none" normalizeH="0" baseline="0" dirty="0">
                <a:ln>
                  <a:noFill/>
                </a:ln>
                <a:solidFill>
                  <a:schemeClr val="tx1"/>
                </a:solidFill>
                <a:effectLst/>
              </a:rPr>
              <a:t>}</a:t>
            </a:r>
          </a:p>
        </p:txBody>
      </p:sp>
      <p:sp>
        <p:nvSpPr>
          <p:cNvPr id="5" name="TextBox 4"/>
          <p:cNvSpPr txBox="1"/>
          <p:nvPr/>
        </p:nvSpPr>
        <p:spPr>
          <a:xfrm>
            <a:off x="6487885" y="1206653"/>
            <a:ext cx="4522520" cy="3139321"/>
          </a:xfrm>
          <a:prstGeom prst="rect">
            <a:avLst/>
          </a:prstGeom>
          <a:noFill/>
        </p:spPr>
        <p:txBody>
          <a:bodyPr wrap="none" rtlCol="0">
            <a:spAutoFit/>
          </a:bodyPr>
          <a:lstStyle/>
          <a:p>
            <a:pPr eaLnBrk="0" fontAlgn="base" hangingPunct="0">
              <a:spcBef>
                <a:spcPct val="0"/>
              </a:spcBef>
              <a:spcAft>
                <a:spcPct val="0"/>
              </a:spcAft>
            </a:pPr>
            <a:r>
              <a:rPr kumimoji="0" lang="en-US" altLang="en-US" sz="2800" b="0" i="0" u="none" strike="noStrike" cap="none" normalizeH="0" baseline="0" dirty="0">
                <a:ln>
                  <a:noFill/>
                </a:ln>
                <a:solidFill>
                  <a:schemeClr val="tx1"/>
                </a:solidFill>
                <a:effectLst/>
              </a:rPr>
              <a:t>class </a:t>
            </a:r>
            <a:r>
              <a:rPr kumimoji="0" lang="en-US" altLang="en-US" sz="2800" b="1" i="0" u="none" strike="noStrike" cap="none" normalizeH="0" baseline="0" dirty="0">
                <a:ln>
                  <a:noFill/>
                </a:ln>
                <a:solidFill>
                  <a:schemeClr val="tx1"/>
                </a:solidFill>
                <a:effectLst/>
              </a:rPr>
              <a:t>Main</a:t>
            </a:r>
            <a:r>
              <a:rPr kumimoji="0" lang="en-US" altLang="en-US" sz="2800" b="0" i="0" u="none" strike="noStrike" cap="none" normalizeH="0" baseline="0" dirty="0">
                <a:ln>
                  <a:noFill/>
                </a:ln>
                <a:solidFill>
                  <a:schemeClr val="tx1"/>
                </a:solidFill>
                <a:effectLst/>
              </a:rPr>
              <a:t> {</a:t>
            </a:r>
          </a:p>
          <a:p>
            <a:pPr lvl="1" eaLnBrk="0" fontAlgn="base" hangingPunct="0">
              <a:spcBef>
                <a:spcPct val="0"/>
              </a:spcBef>
              <a:spcAft>
                <a:spcPct val="0"/>
              </a:spcAft>
            </a:pPr>
            <a:r>
              <a:rPr kumimoji="0" lang="en-US" altLang="en-US" sz="2000" b="0" i="0" u="none" strike="noStrike" cap="none" normalizeH="0" baseline="0" dirty="0">
                <a:ln>
                  <a:noFill/>
                </a:ln>
                <a:solidFill>
                  <a:schemeClr val="tx1"/>
                </a:solidFill>
                <a:effectLst/>
              </a:rPr>
              <a:t>public static void main(String[] </a:t>
            </a:r>
            <a:r>
              <a:rPr kumimoji="0" lang="en-US" altLang="en-US" sz="2000" b="0" i="0" u="none" strike="noStrike" cap="none" normalizeH="0" baseline="0" dirty="0" err="1">
                <a:ln>
                  <a:noFill/>
                </a:ln>
                <a:solidFill>
                  <a:schemeClr val="tx1"/>
                </a:solidFill>
                <a:effectLst/>
              </a:rPr>
              <a:t>args</a:t>
            </a:r>
            <a:r>
              <a:rPr kumimoji="0" lang="en-US" altLang="en-US" sz="2000" b="0" i="0" u="none" strike="noStrike" cap="none" normalizeH="0" baseline="0" dirty="0">
                <a:ln>
                  <a:noFill/>
                </a:ln>
                <a:solidFill>
                  <a:schemeClr val="tx1"/>
                </a:solidFill>
                <a:effectLst/>
              </a:rPr>
              <a:t>) {</a:t>
            </a:r>
          </a:p>
          <a:p>
            <a:pPr lvl="1" eaLnBrk="0" fontAlgn="base" hangingPunct="0">
              <a:spcBef>
                <a:spcPct val="0"/>
              </a:spcBef>
              <a:spcAft>
                <a:spcPct val="0"/>
              </a:spcAft>
            </a:pPr>
            <a:r>
              <a:rPr kumimoji="0" lang="en-US" altLang="en-US" sz="2000" b="0" i="0" u="none" strike="noStrike" cap="none" normalizeH="0" baseline="0" dirty="0">
                <a:ln>
                  <a:noFill/>
                </a:ln>
                <a:solidFill>
                  <a:schemeClr val="tx1"/>
                </a:solidFill>
                <a:effectLst/>
              </a:rPr>
              <a:t>Dog dog1 = new Dog();</a:t>
            </a:r>
          </a:p>
          <a:p>
            <a:pPr lvl="1" eaLnBrk="0" fontAlgn="base" hangingPunct="0">
              <a:spcBef>
                <a:spcPct val="0"/>
              </a:spcBef>
              <a:spcAft>
                <a:spcPct val="0"/>
              </a:spcAft>
            </a:pPr>
            <a:r>
              <a:rPr kumimoji="0" lang="en-US" altLang="en-US" sz="2000" b="0" i="0" u="none" strike="noStrike" cap="none" normalizeH="0" baseline="0" dirty="0">
                <a:ln>
                  <a:noFill/>
                </a:ln>
                <a:solidFill>
                  <a:schemeClr val="tx1"/>
                </a:solidFill>
                <a:effectLst/>
              </a:rPr>
              <a:t>dog1.eat();</a:t>
            </a:r>
          </a:p>
          <a:p>
            <a:pPr lvl="1" eaLnBrk="0" fontAlgn="base" hangingPunct="0">
              <a:spcBef>
                <a:spcPct val="0"/>
              </a:spcBef>
              <a:spcAft>
                <a:spcPct val="0"/>
              </a:spcAft>
            </a:pPr>
            <a:r>
              <a:rPr kumimoji="0" lang="en-US" altLang="en-US" sz="2000" b="0" i="0" u="none" strike="noStrike" cap="none" normalizeH="0" baseline="0" dirty="0">
                <a:ln>
                  <a:noFill/>
                </a:ln>
                <a:solidFill>
                  <a:schemeClr val="tx1"/>
                </a:solidFill>
                <a:effectLst/>
              </a:rPr>
              <a:t>dog1.sleep();</a:t>
            </a:r>
          </a:p>
          <a:p>
            <a:pPr lvl="1" eaLnBrk="0" fontAlgn="base" hangingPunct="0">
              <a:spcBef>
                <a:spcPct val="0"/>
              </a:spcBef>
              <a:spcAft>
                <a:spcPct val="0"/>
              </a:spcAft>
            </a:pPr>
            <a:r>
              <a:rPr kumimoji="0" lang="en-US" altLang="en-US" sz="2000" b="0" i="0" u="none" strike="noStrike" cap="none" normalizeH="0" baseline="0" dirty="0">
                <a:ln>
                  <a:noFill/>
                </a:ln>
                <a:solidFill>
                  <a:schemeClr val="tx1"/>
                </a:solidFill>
                <a:effectLst/>
              </a:rPr>
              <a:t>dog1.bark();</a:t>
            </a:r>
          </a:p>
          <a:p>
            <a:pPr lvl="1" eaLnBrk="0" fontAlgn="base" hangingPunct="0">
              <a:spcBef>
                <a:spcPct val="0"/>
              </a:spcBef>
              <a:spcAft>
                <a:spcPct val="0"/>
              </a:spcAft>
            </a:pPr>
            <a:r>
              <a:rPr kumimoji="0" lang="en-US" altLang="en-US" sz="2000" b="0" i="0" u="none" strike="noStrike" cap="none" normalizeH="0" baseline="0" dirty="0">
                <a:ln>
                  <a:noFill/>
                </a:ln>
                <a:solidFill>
                  <a:schemeClr val="tx1"/>
                </a:solidFill>
                <a:effectLst/>
              </a:rPr>
              <a:t>}</a:t>
            </a:r>
          </a:p>
          <a:p>
            <a:pPr eaLnBrk="0" fontAlgn="base" hangingPunct="0">
              <a:spcBef>
                <a:spcPct val="0"/>
              </a:spcBef>
              <a:spcAft>
                <a:spcPct val="0"/>
              </a:spcAft>
            </a:pPr>
            <a:r>
              <a:rPr kumimoji="0" lang="en-US" altLang="en-US" sz="2800" b="0" i="0" u="none" strike="noStrike" cap="none" normalizeH="0" baseline="0" dirty="0">
                <a:ln>
                  <a:noFill/>
                </a:ln>
                <a:solidFill>
                  <a:schemeClr val="tx1"/>
                </a:solidFill>
                <a:effectLst/>
              </a:rPr>
              <a:t>}</a:t>
            </a:r>
          </a:p>
          <a:p>
            <a:endParaRPr lang="en-US" dirty="0"/>
          </a:p>
        </p:txBody>
      </p:sp>
      <p:sp>
        <p:nvSpPr>
          <p:cNvPr id="7" name="Rectangle 2"/>
          <p:cNvSpPr>
            <a:spLocks noChangeArrowheads="1"/>
          </p:cNvSpPr>
          <p:nvPr/>
        </p:nvSpPr>
        <p:spPr bwMode="auto">
          <a:xfrm>
            <a:off x="6821714" y="4212891"/>
            <a:ext cx="262708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chemeClr val="tx1"/>
                </a:solidFill>
                <a:effectLst/>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I can eat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I can sleep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I can bark </a:t>
            </a:r>
          </a:p>
        </p:txBody>
      </p:sp>
    </p:spTree>
    <p:extLst>
      <p:ext uri="{BB962C8B-B14F-4D97-AF65-F5344CB8AC3E}">
        <p14:creationId xmlns:p14="http://schemas.microsoft.com/office/powerpoint/2010/main" val="3310145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idx="1"/>
          </p:nvPr>
        </p:nvSpPr>
        <p:spPr bwMode="auto">
          <a:xfrm>
            <a:off x="537029" y="292096"/>
            <a:ext cx="1140822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rPr>
              <a:t>Here, we have inherited a subclass </a:t>
            </a:r>
            <a:r>
              <a:rPr kumimoji="0" lang="en-US" altLang="en-US" b="1" i="1" u="none" strike="noStrike" cap="none" normalizeH="0" baseline="0" dirty="0">
                <a:ln>
                  <a:noFill/>
                </a:ln>
                <a:solidFill>
                  <a:schemeClr val="tx1"/>
                </a:solidFill>
                <a:effectLst/>
              </a:rPr>
              <a:t>Dog</a:t>
            </a:r>
            <a:r>
              <a:rPr kumimoji="0" lang="en-US" altLang="en-US" b="0" i="0" u="none" strike="noStrike" cap="none" normalizeH="0" baseline="0" dirty="0">
                <a:ln>
                  <a:noFill/>
                </a:ln>
                <a:solidFill>
                  <a:schemeClr val="tx1"/>
                </a:solidFill>
                <a:effectLst/>
              </a:rPr>
              <a:t> from superclass </a:t>
            </a:r>
            <a:r>
              <a:rPr kumimoji="0" lang="en-US" altLang="en-US" b="1" i="1" u="none" strike="noStrike" cap="none" normalizeH="0" baseline="0" dirty="0">
                <a:ln>
                  <a:noFill/>
                </a:ln>
                <a:solidFill>
                  <a:schemeClr val="tx1"/>
                </a:solidFill>
                <a:effectLst/>
              </a:rPr>
              <a:t>Animal</a:t>
            </a:r>
            <a:r>
              <a:rPr kumimoji="0" lang="en-US" altLang="en-US" b="0" i="0" u="none" strike="noStrike" cap="none" normalizeH="0" baseline="0" dirty="0">
                <a:ln>
                  <a:noFill/>
                </a:ln>
                <a:solidFill>
                  <a:schemeClr val="tx1"/>
                </a:solidFill>
                <a:effectLst/>
              </a:rPr>
              <a:t>. The </a:t>
            </a:r>
            <a:r>
              <a:rPr kumimoji="0" lang="en-US" altLang="en-US" b="1" i="1" u="none" strike="noStrike" cap="none" normalizeH="0" baseline="0" dirty="0">
                <a:ln>
                  <a:noFill/>
                </a:ln>
                <a:solidFill>
                  <a:schemeClr val="tx1"/>
                </a:solidFill>
                <a:effectLst/>
              </a:rPr>
              <a:t>Dog</a:t>
            </a:r>
            <a:r>
              <a:rPr kumimoji="0" lang="en-US" altLang="en-US" b="0" i="0" u="none" strike="noStrike" cap="none" normalizeH="0" baseline="0" dirty="0">
                <a:ln>
                  <a:noFill/>
                </a:ln>
                <a:solidFill>
                  <a:schemeClr val="tx1"/>
                </a:solidFill>
                <a:effectLst/>
              </a:rPr>
              <a:t> class inherits the methods </a:t>
            </a:r>
            <a:r>
              <a:rPr kumimoji="0" lang="en-US" altLang="en-US" b="1" i="0" u="none" strike="noStrike" cap="none" normalizeH="0" baseline="0" dirty="0">
                <a:ln>
                  <a:noFill/>
                </a:ln>
                <a:solidFill>
                  <a:srgbClr val="C00000"/>
                </a:solidFill>
                <a:effectLst/>
              </a:rPr>
              <a:t>eat() </a:t>
            </a:r>
            <a:r>
              <a:rPr kumimoji="0" lang="en-US" altLang="en-US" b="0" i="0" u="none" strike="noStrike" cap="none" normalizeH="0" baseline="0" dirty="0">
                <a:ln>
                  <a:noFill/>
                </a:ln>
                <a:solidFill>
                  <a:schemeClr val="tx1"/>
                </a:solidFill>
                <a:effectLst/>
              </a:rPr>
              <a:t>and </a:t>
            </a:r>
            <a:r>
              <a:rPr kumimoji="0" lang="en-US" altLang="en-US" b="1" i="0" u="none" strike="noStrike" cap="none" normalizeH="0" baseline="0" dirty="0">
                <a:ln>
                  <a:noFill/>
                </a:ln>
                <a:solidFill>
                  <a:srgbClr val="C00000"/>
                </a:solidFill>
                <a:effectLst/>
              </a:rPr>
              <a:t>sleep() </a:t>
            </a:r>
            <a:r>
              <a:rPr kumimoji="0" lang="en-US" altLang="en-US" b="0" i="0" u="none" strike="noStrike" cap="none" normalizeH="0" baseline="0" dirty="0">
                <a:ln>
                  <a:noFill/>
                </a:ln>
                <a:solidFill>
                  <a:schemeClr val="tx1"/>
                </a:solidFill>
                <a:effectLst/>
              </a:rPr>
              <a:t>from the </a:t>
            </a:r>
            <a:r>
              <a:rPr kumimoji="0" lang="en-US" altLang="en-US" b="1" i="1" u="none" strike="noStrike" cap="none" normalizeH="0" baseline="0" dirty="0">
                <a:ln>
                  <a:noFill/>
                </a:ln>
                <a:solidFill>
                  <a:schemeClr val="tx1"/>
                </a:solidFill>
                <a:effectLst/>
              </a:rPr>
              <a:t>Animal</a:t>
            </a:r>
            <a:r>
              <a:rPr kumimoji="0" lang="en-US" altLang="en-US" b="0" i="0" u="none" strike="noStrike" cap="none" normalizeH="0" baseline="0" dirty="0">
                <a:ln>
                  <a:noFill/>
                </a:ln>
                <a:solidFill>
                  <a:schemeClr val="tx1"/>
                </a:solidFill>
                <a:effectLst/>
              </a:rPr>
              <a:t> class.</a:t>
            </a:r>
          </a:p>
          <a:p>
            <a:pPr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rPr>
              <a:t>Hence, objects of the </a:t>
            </a:r>
            <a:r>
              <a:rPr kumimoji="0" lang="en-US" altLang="en-US" b="1" i="1" u="none" strike="noStrike" cap="none" normalizeH="0" baseline="0" dirty="0">
                <a:ln>
                  <a:noFill/>
                </a:ln>
                <a:solidFill>
                  <a:schemeClr val="tx1"/>
                </a:solidFill>
                <a:effectLst/>
              </a:rPr>
              <a:t>Dog</a:t>
            </a:r>
            <a:r>
              <a:rPr kumimoji="0" lang="en-US" altLang="en-US" b="0" i="0" u="none" strike="noStrike" cap="none" normalizeH="0" baseline="0" dirty="0">
                <a:ln>
                  <a:noFill/>
                </a:ln>
                <a:solidFill>
                  <a:schemeClr val="tx1"/>
                </a:solidFill>
                <a:effectLst/>
              </a:rPr>
              <a:t> class can access the members of both the </a:t>
            </a:r>
            <a:r>
              <a:rPr kumimoji="0" lang="en-US" altLang="en-US" b="1" i="1" u="none" strike="noStrike" cap="none" normalizeH="0" baseline="0" dirty="0">
                <a:ln>
                  <a:noFill/>
                </a:ln>
                <a:solidFill>
                  <a:schemeClr val="tx1"/>
                </a:solidFill>
                <a:effectLst/>
              </a:rPr>
              <a:t>Dog</a:t>
            </a:r>
            <a:r>
              <a:rPr kumimoji="0" lang="en-US" altLang="en-US" b="0" i="0" u="none" strike="noStrike" cap="none" normalizeH="0" baseline="0" dirty="0">
                <a:ln>
                  <a:noFill/>
                </a:ln>
                <a:solidFill>
                  <a:schemeClr val="tx1"/>
                </a:solidFill>
                <a:effectLst/>
              </a:rPr>
              <a:t> class and the </a:t>
            </a:r>
            <a:r>
              <a:rPr kumimoji="0" lang="en-US" altLang="en-US" b="1" i="1" u="none" strike="noStrike" cap="none" normalizeH="0" baseline="0" dirty="0">
                <a:ln>
                  <a:noFill/>
                </a:ln>
                <a:solidFill>
                  <a:schemeClr val="tx1"/>
                </a:solidFill>
                <a:effectLst/>
              </a:rPr>
              <a:t>Animal</a:t>
            </a:r>
            <a:r>
              <a:rPr kumimoji="0" lang="en-US" altLang="en-US" b="0" i="0" u="none" strike="noStrike" cap="none" normalizeH="0" baseline="0" dirty="0">
                <a:ln>
                  <a:noFill/>
                </a:ln>
                <a:solidFill>
                  <a:schemeClr val="tx1"/>
                </a:solidFill>
                <a:effectLst/>
              </a:rPr>
              <a:t> class.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1944" y="1975006"/>
            <a:ext cx="6662056" cy="4750856"/>
          </a:xfrm>
          <a:prstGeom prst="rect">
            <a:avLst/>
          </a:prstGeom>
        </p:spPr>
      </p:pic>
    </p:spTree>
    <p:extLst>
      <p:ext uri="{BB962C8B-B14F-4D97-AF65-F5344CB8AC3E}">
        <p14:creationId xmlns:p14="http://schemas.microsoft.com/office/powerpoint/2010/main" val="166621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The super keyword</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pPr marL="0" indent="0">
              <a:buNone/>
            </a:pPr>
            <a:r>
              <a:rPr lang="en-GB" dirty="0"/>
              <a:t>The </a:t>
            </a:r>
            <a:r>
              <a:rPr lang="en-GB" b="1" dirty="0"/>
              <a:t>super</a:t>
            </a:r>
            <a:r>
              <a:rPr lang="en-GB" dirty="0"/>
              <a:t> keyword in Java is a reference variable which is used to refer immediate parent class object.</a:t>
            </a:r>
          </a:p>
          <a:p>
            <a:pPr marL="0" indent="0">
              <a:buNone/>
            </a:pPr>
            <a:r>
              <a:rPr lang="en-GB" b="1" dirty="0"/>
              <a:t>Usage of super Keyword</a:t>
            </a:r>
          </a:p>
          <a:p>
            <a:r>
              <a:rPr lang="en-GB" dirty="0"/>
              <a:t>super can be used to refer immediate parent class instance variable.</a:t>
            </a:r>
          </a:p>
          <a:p>
            <a:r>
              <a:rPr lang="en-GB" dirty="0"/>
              <a:t>super can be used to invoke immediate parent class method.</a:t>
            </a:r>
          </a:p>
          <a:p>
            <a:r>
              <a:rPr lang="en-GB" dirty="0"/>
              <a:t>super() can be used to invoke immediate parent class constructor.</a:t>
            </a:r>
          </a:p>
          <a:p>
            <a:endParaRPr lang="en-US" dirty="0"/>
          </a:p>
        </p:txBody>
      </p:sp>
    </p:spTree>
    <p:extLst>
      <p:ext uri="{BB962C8B-B14F-4D97-AF65-F5344CB8AC3E}">
        <p14:creationId xmlns:p14="http://schemas.microsoft.com/office/powerpoint/2010/main" val="4035805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E5A3AA27A710F4FB0ACC4A0987CBA4E" ma:contentTypeVersion="4" ma:contentTypeDescription="Create a new document." ma:contentTypeScope="" ma:versionID="267ab3038c3cf76ba0a8168e3c04a305">
  <xsd:schema xmlns:xsd="http://www.w3.org/2001/XMLSchema" xmlns:xs="http://www.w3.org/2001/XMLSchema" xmlns:p="http://schemas.microsoft.com/office/2006/metadata/properties" xmlns:ns2="ae584225-b5de-44d7-8d08-a4d67ea8f615" targetNamespace="http://schemas.microsoft.com/office/2006/metadata/properties" ma:root="true" ma:fieldsID="4b3c2751a8970d961f49eb6a2b4a9a19" ns2:_="">
    <xsd:import namespace="ae584225-b5de-44d7-8d08-a4d67ea8f6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584225-b5de-44d7-8d08-a4d67ea8f6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4246A8-455D-4AFC-B887-D22B3AD97294}">
  <ds:schemaRefs>
    <ds:schemaRef ds:uri="http://schemas.microsoft.com/sharepoint/v3/contenttype/forms"/>
  </ds:schemaRefs>
</ds:datastoreItem>
</file>

<file path=customXml/itemProps2.xml><?xml version="1.0" encoding="utf-8"?>
<ds:datastoreItem xmlns:ds="http://schemas.openxmlformats.org/officeDocument/2006/customXml" ds:itemID="{0DB48153-230A-41B6-A43C-6187C6E5F8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584225-b5de-44d7-8d08-a4d67ea8f6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7A05FF-26D4-4613-A69B-9FC70650D41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665</TotalTime>
  <Words>2760</Words>
  <Application>Microsoft Office PowerPoint</Application>
  <PresentationFormat>Widescreen</PresentationFormat>
  <Paragraphs>301</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 Unicode MS</vt:lpstr>
      <vt:lpstr>Arial</vt:lpstr>
      <vt:lpstr>Calibri</vt:lpstr>
      <vt:lpstr>Calibri Light</vt:lpstr>
      <vt:lpstr>Office Theme</vt:lpstr>
      <vt:lpstr>Chapter 4</vt:lpstr>
      <vt:lpstr>Inheritance</vt:lpstr>
      <vt:lpstr>Terms used in Inheritance</vt:lpstr>
      <vt:lpstr>Syntax of Java Inheritance</vt:lpstr>
      <vt:lpstr>PowerPoint Presentation</vt:lpstr>
      <vt:lpstr>is-a relationship</vt:lpstr>
      <vt:lpstr>Example 1: Inheritance</vt:lpstr>
      <vt:lpstr>PowerPoint Presentation</vt:lpstr>
      <vt:lpstr>The super keyword</vt:lpstr>
      <vt:lpstr>1. super can be used to refer immediate parent class instance variable.</vt:lpstr>
      <vt:lpstr>PowerPoint Presentation</vt:lpstr>
      <vt:lpstr>2. super can be used to invoke parent class method</vt:lpstr>
      <vt:lpstr>PowerPoint Presentation</vt:lpstr>
      <vt:lpstr>3. super is used to invoke parent class constructor.</vt:lpstr>
      <vt:lpstr>super example: real use</vt:lpstr>
      <vt:lpstr>PowerPoint Presentation</vt:lpstr>
      <vt:lpstr>Object class in Java</vt:lpstr>
      <vt:lpstr>Methods of Object class</vt:lpstr>
      <vt:lpstr>Abstract class in Java</vt:lpstr>
      <vt:lpstr>Example of Abstract class</vt:lpstr>
      <vt:lpstr>PowerPoint Presentation</vt:lpstr>
      <vt:lpstr>Final Classes in Java</vt:lpstr>
      <vt:lpstr>Example of Final classes</vt:lpstr>
      <vt:lpstr>Java Packages</vt:lpstr>
      <vt:lpstr>Types of Packages</vt:lpstr>
      <vt:lpstr>1. Built-in Packages</vt:lpstr>
      <vt:lpstr>2. User-defined packages</vt:lpstr>
      <vt:lpstr>Now we can use the MyClass class in our program</vt:lpstr>
      <vt:lpstr>How to access package from another package?</vt:lpstr>
      <vt:lpstr>1) Using packagename.*</vt:lpstr>
      <vt:lpstr>2. Using packagename.classname</vt:lpstr>
      <vt:lpstr>3. Using fully qualified name</vt:lpstr>
      <vt:lpstr>PowerPoint Presentation</vt:lpstr>
      <vt:lpstr>Sub package in java</vt:lpstr>
      <vt:lpstr>What is an Interface?</vt:lpstr>
      <vt:lpstr>Why use Java interface?</vt:lpstr>
      <vt:lpstr>How to declare an interface?</vt:lpstr>
      <vt:lpstr>Implementing Interfaces</vt:lpstr>
      <vt:lpstr>Example of Interfaces</vt:lpstr>
      <vt:lpstr>Extending Interfaces</vt:lpstr>
      <vt:lpstr>PowerPoint Presentation</vt:lpstr>
      <vt:lpstr>Difference between Class and Interface</vt:lpstr>
      <vt:lpstr>Extending Multiple 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rajiv shah</dc:creator>
  <cp:lastModifiedBy>Suman Bhandari</cp:lastModifiedBy>
  <cp:revision>63</cp:revision>
  <dcterms:created xsi:type="dcterms:W3CDTF">2019-12-28T06:49:49Z</dcterms:created>
  <dcterms:modified xsi:type="dcterms:W3CDTF">2021-09-06T02:21:08Z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0x010100CE5A3AA27A710F4FB0ACC4A0987CBA4E</vt:lpwstr>
  </property>
</Properties>
</file>