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1" r:id="rId9"/>
    <p:sldId id="262" r:id="rId10"/>
    <p:sldId id="260" r:id="rId11"/>
    <p:sldId id="263" r:id="rId12"/>
    <p:sldId id="264" r:id="rId13"/>
    <p:sldId id="265" r:id="rId14"/>
    <p:sldId id="266" r:id="rId15"/>
    <p:sldId id="267" r:id="rId16"/>
    <p:sldId id="268" r:id="rId17"/>
    <p:sldId id="269" r:id="rId18"/>
    <p:sldId id="281" r:id="rId19"/>
    <p:sldId id="280" r:id="rId20"/>
    <p:sldId id="270" r:id="rId21"/>
    <p:sldId id="271" r:id="rId22"/>
    <p:sldId id="272" r:id="rId23"/>
    <p:sldId id="273" r:id="rId24"/>
    <p:sldId id="274" r:id="rId25"/>
    <p:sldId id="275" r:id="rId26"/>
    <p:sldId id="291" r:id="rId27"/>
    <p:sldId id="292" r:id="rId28"/>
    <p:sldId id="276" r:id="rId29"/>
    <p:sldId id="277" r:id="rId30"/>
    <p:sldId id="279" r:id="rId31"/>
    <p:sldId id="278"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47CF68-0F35-4351-B08E-0948EF3C060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AB145-0A3F-4129-B6F2-E610EC9B2292}" type="slidenum">
              <a:rPr lang="en-US" smtClean="0"/>
              <a:t>‹#›</a:t>
            </a:fld>
            <a:endParaRPr lang="en-US"/>
          </a:p>
        </p:txBody>
      </p:sp>
    </p:spTree>
    <p:extLst>
      <p:ext uri="{BB962C8B-B14F-4D97-AF65-F5344CB8AC3E}">
        <p14:creationId xmlns:p14="http://schemas.microsoft.com/office/powerpoint/2010/main" val="338203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7CF68-0F35-4351-B08E-0948EF3C060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AB145-0A3F-4129-B6F2-E610EC9B2292}" type="slidenum">
              <a:rPr lang="en-US" smtClean="0"/>
              <a:t>‹#›</a:t>
            </a:fld>
            <a:endParaRPr lang="en-US"/>
          </a:p>
        </p:txBody>
      </p:sp>
    </p:spTree>
    <p:extLst>
      <p:ext uri="{BB962C8B-B14F-4D97-AF65-F5344CB8AC3E}">
        <p14:creationId xmlns:p14="http://schemas.microsoft.com/office/powerpoint/2010/main" val="419721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7CF68-0F35-4351-B08E-0948EF3C060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AB145-0A3F-4129-B6F2-E610EC9B2292}" type="slidenum">
              <a:rPr lang="en-US" smtClean="0"/>
              <a:t>‹#›</a:t>
            </a:fld>
            <a:endParaRPr lang="en-US"/>
          </a:p>
        </p:txBody>
      </p:sp>
    </p:spTree>
    <p:extLst>
      <p:ext uri="{BB962C8B-B14F-4D97-AF65-F5344CB8AC3E}">
        <p14:creationId xmlns:p14="http://schemas.microsoft.com/office/powerpoint/2010/main" val="17899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7CF68-0F35-4351-B08E-0948EF3C060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AB145-0A3F-4129-B6F2-E610EC9B2292}" type="slidenum">
              <a:rPr lang="en-US" smtClean="0"/>
              <a:t>‹#›</a:t>
            </a:fld>
            <a:endParaRPr lang="en-US"/>
          </a:p>
        </p:txBody>
      </p:sp>
    </p:spTree>
    <p:extLst>
      <p:ext uri="{BB962C8B-B14F-4D97-AF65-F5344CB8AC3E}">
        <p14:creationId xmlns:p14="http://schemas.microsoft.com/office/powerpoint/2010/main" val="294380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47CF68-0F35-4351-B08E-0948EF3C060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AB145-0A3F-4129-B6F2-E610EC9B2292}" type="slidenum">
              <a:rPr lang="en-US" smtClean="0"/>
              <a:t>‹#›</a:t>
            </a:fld>
            <a:endParaRPr lang="en-US"/>
          </a:p>
        </p:txBody>
      </p:sp>
    </p:spTree>
    <p:extLst>
      <p:ext uri="{BB962C8B-B14F-4D97-AF65-F5344CB8AC3E}">
        <p14:creationId xmlns:p14="http://schemas.microsoft.com/office/powerpoint/2010/main" val="405042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47CF68-0F35-4351-B08E-0948EF3C060C}"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AB145-0A3F-4129-B6F2-E610EC9B2292}" type="slidenum">
              <a:rPr lang="en-US" smtClean="0"/>
              <a:t>‹#›</a:t>
            </a:fld>
            <a:endParaRPr lang="en-US"/>
          </a:p>
        </p:txBody>
      </p:sp>
    </p:spTree>
    <p:extLst>
      <p:ext uri="{BB962C8B-B14F-4D97-AF65-F5344CB8AC3E}">
        <p14:creationId xmlns:p14="http://schemas.microsoft.com/office/powerpoint/2010/main" val="136044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47CF68-0F35-4351-B08E-0948EF3C060C}" type="datetimeFigureOut">
              <a:rPr lang="en-US" smtClean="0"/>
              <a:t>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AB145-0A3F-4129-B6F2-E610EC9B2292}" type="slidenum">
              <a:rPr lang="en-US" smtClean="0"/>
              <a:t>‹#›</a:t>
            </a:fld>
            <a:endParaRPr lang="en-US"/>
          </a:p>
        </p:txBody>
      </p:sp>
    </p:spTree>
    <p:extLst>
      <p:ext uri="{BB962C8B-B14F-4D97-AF65-F5344CB8AC3E}">
        <p14:creationId xmlns:p14="http://schemas.microsoft.com/office/powerpoint/2010/main" val="363897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47CF68-0F35-4351-B08E-0948EF3C060C}" type="datetimeFigureOut">
              <a:rPr lang="en-US" smtClean="0"/>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AB145-0A3F-4129-B6F2-E610EC9B2292}" type="slidenum">
              <a:rPr lang="en-US" smtClean="0"/>
              <a:t>‹#›</a:t>
            </a:fld>
            <a:endParaRPr lang="en-US"/>
          </a:p>
        </p:txBody>
      </p:sp>
    </p:spTree>
    <p:extLst>
      <p:ext uri="{BB962C8B-B14F-4D97-AF65-F5344CB8AC3E}">
        <p14:creationId xmlns:p14="http://schemas.microsoft.com/office/powerpoint/2010/main" val="139380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7CF68-0F35-4351-B08E-0948EF3C060C}" type="datetimeFigureOut">
              <a:rPr lang="en-US" smtClean="0"/>
              <a:t>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AB145-0A3F-4129-B6F2-E610EC9B2292}" type="slidenum">
              <a:rPr lang="en-US" smtClean="0"/>
              <a:t>‹#›</a:t>
            </a:fld>
            <a:endParaRPr lang="en-US"/>
          </a:p>
        </p:txBody>
      </p:sp>
    </p:spTree>
    <p:extLst>
      <p:ext uri="{BB962C8B-B14F-4D97-AF65-F5344CB8AC3E}">
        <p14:creationId xmlns:p14="http://schemas.microsoft.com/office/powerpoint/2010/main" val="232574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7CF68-0F35-4351-B08E-0948EF3C060C}"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AB145-0A3F-4129-B6F2-E610EC9B2292}" type="slidenum">
              <a:rPr lang="en-US" smtClean="0"/>
              <a:t>‹#›</a:t>
            </a:fld>
            <a:endParaRPr lang="en-US"/>
          </a:p>
        </p:txBody>
      </p:sp>
    </p:spTree>
    <p:extLst>
      <p:ext uri="{BB962C8B-B14F-4D97-AF65-F5344CB8AC3E}">
        <p14:creationId xmlns:p14="http://schemas.microsoft.com/office/powerpoint/2010/main" val="371200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7CF68-0F35-4351-B08E-0948EF3C060C}"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AB145-0A3F-4129-B6F2-E610EC9B2292}" type="slidenum">
              <a:rPr lang="en-US" smtClean="0"/>
              <a:t>‹#›</a:t>
            </a:fld>
            <a:endParaRPr lang="en-US"/>
          </a:p>
        </p:txBody>
      </p:sp>
    </p:spTree>
    <p:extLst>
      <p:ext uri="{BB962C8B-B14F-4D97-AF65-F5344CB8AC3E}">
        <p14:creationId xmlns:p14="http://schemas.microsoft.com/office/powerpoint/2010/main" val="273159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7CF68-0F35-4351-B08E-0948EF3C060C}" type="datetimeFigureOut">
              <a:rPr lang="en-US" smtClean="0"/>
              <a:t>9/11/2021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AB145-0A3F-4129-B6F2-E610EC9B2292}" type="slidenum">
              <a:rPr lang="en-US" smtClean="0"/>
              <a:t>‹#›</a:t>
            </a:fld>
            <a:endParaRPr lang="en-US"/>
          </a:p>
        </p:txBody>
      </p:sp>
    </p:spTree>
    <p:extLst>
      <p:ext uri="{BB962C8B-B14F-4D97-AF65-F5344CB8AC3E}">
        <p14:creationId xmlns:p14="http://schemas.microsoft.com/office/powerpoint/2010/main" val="1495817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outerShdw blurRad="38100" dist="38100" dir="2700000" algn="tl">
                    <a:srgbClr val="000000">
                      <a:alpha val="43137"/>
                    </a:srgbClr>
                  </a:outerShdw>
                </a:effectLst>
                <a:latin typeface="+mn-lt"/>
              </a:rPr>
              <a:t>Chapter 5</a:t>
            </a:r>
          </a:p>
        </p:txBody>
      </p:sp>
      <p:sp>
        <p:nvSpPr>
          <p:cNvPr id="3" name="Subtitle 2"/>
          <p:cNvSpPr>
            <a:spLocks noGrp="1"/>
          </p:cNvSpPr>
          <p:nvPr>
            <p:ph type="subTitle" idx="1"/>
          </p:nvPr>
        </p:nvSpPr>
        <p:spPr/>
        <p:txBody>
          <a:bodyPr>
            <a:noAutofit/>
          </a:bodyPr>
          <a:lstStyle/>
          <a:p>
            <a:r>
              <a:rPr lang="en-US" sz="6000" b="1" dirty="0">
                <a:effectLst>
                  <a:outerShdw blurRad="38100" dist="38100" dir="2700000" algn="tl">
                    <a:srgbClr val="000000">
                      <a:alpha val="43137"/>
                    </a:srgbClr>
                  </a:outerShdw>
                </a:effectLst>
              </a:rPr>
              <a:t>Handling Error/Exceptions</a:t>
            </a:r>
          </a:p>
        </p:txBody>
      </p:sp>
    </p:spTree>
    <p:extLst>
      <p:ext uri="{BB962C8B-B14F-4D97-AF65-F5344CB8AC3E}">
        <p14:creationId xmlns:p14="http://schemas.microsoft.com/office/powerpoint/2010/main" val="141309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latin typeface="+mn-lt"/>
              </a:rPr>
              <a:t>1. Checked Exceptions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All exceptions other than Runtime Exceptions are known as Checked exceptions as the compiler checks them during compilation to see whether the programmer has handled them or not. </a:t>
            </a:r>
          </a:p>
          <a:p>
            <a:r>
              <a:rPr lang="en-GB" dirty="0"/>
              <a:t>If these exceptions are not handled/declared in the program, you will get compilation error. </a:t>
            </a:r>
          </a:p>
          <a:p>
            <a:r>
              <a:rPr lang="en-GB" b="1" dirty="0"/>
              <a:t>For example</a:t>
            </a:r>
            <a:r>
              <a:rPr lang="en-GB" dirty="0"/>
              <a:t>, </a:t>
            </a:r>
            <a:r>
              <a:rPr lang="en-GB" dirty="0" err="1">
                <a:solidFill>
                  <a:srgbClr val="C00000"/>
                </a:solidFill>
              </a:rPr>
              <a:t>SQLException</a:t>
            </a:r>
            <a:r>
              <a:rPr lang="en-GB" dirty="0"/>
              <a:t>, </a:t>
            </a:r>
            <a:r>
              <a:rPr lang="en-GB" dirty="0" err="1">
                <a:solidFill>
                  <a:srgbClr val="C00000"/>
                </a:solidFill>
              </a:rPr>
              <a:t>IOException</a:t>
            </a:r>
            <a:r>
              <a:rPr lang="en-GB" dirty="0"/>
              <a:t>, </a:t>
            </a:r>
            <a:r>
              <a:rPr lang="en-GB" dirty="0" err="1">
                <a:solidFill>
                  <a:srgbClr val="C00000"/>
                </a:solidFill>
              </a:rPr>
              <a:t>ClassNotFoundException</a:t>
            </a:r>
            <a:r>
              <a:rPr lang="en-GB" dirty="0">
                <a:solidFill>
                  <a:srgbClr val="C00000"/>
                </a:solidFill>
              </a:rPr>
              <a:t> </a:t>
            </a:r>
            <a:r>
              <a:rPr lang="en-GB" dirty="0"/>
              <a:t>etc.</a:t>
            </a:r>
          </a:p>
          <a:p>
            <a:endParaRPr lang="en-US" dirty="0"/>
          </a:p>
        </p:txBody>
      </p:sp>
    </p:spTree>
    <p:extLst>
      <p:ext uri="{BB962C8B-B14F-4D97-AF65-F5344CB8AC3E}">
        <p14:creationId xmlns:p14="http://schemas.microsoft.com/office/powerpoint/2010/main" val="255147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2. </a:t>
            </a:r>
            <a:r>
              <a:rPr lang="en-GB" b="1" dirty="0">
                <a:effectLst>
                  <a:outerShdw blurRad="38100" dist="38100" dir="2700000" algn="tl">
                    <a:srgbClr val="000000">
                      <a:alpha val="43137"/>
                    </a:srgbClr>
                  </a:outerShdw>
                </a:effectLst>
                <a:latin typeface="+mn-lt"/>
              </a:rPr>
              <a:t>Unchecked Exceptions</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Runtime Exceptions are also known as Unchecked Exceptions. </a:t>
            </a:r>
          </a:p>
          <a:p>
            <a:r>
              <a:rPr lang="en-GB" dirty="0"/>
              <a:t>These exceptions are not checked at compile-time so compiler does not check whether the programmer has handled them or not.</a:t>
            </a:r>
          </a:p>
          <a:p>
            <a:r>
              <a:rPr lang="en-GB" dirty="0"/>
              <a:t>it’s the responsibility of the programmer to handle these exceptions and provide a safe exit.</a:t>
            </a:r>
          </a:p>
          <a:p>
            <a:r>
              <a:rPr lang="en-GB" dirty="0"/>
              <a:t> </a:t>
            </a:r>
            <a:r>
              <a:rPr lang="en-GB" b="1" dirty="0"/>
              <a:t>For example</a:t>
            </a:r>
            <a:r>
              <a:rPr lang="en-GB" dirty="0"/>
              <a:t>, </a:t>
            </a:r>
            <a:r>
              <a:rPr lang="en-GB" dirty="0" err="1">
                <a:solidFill>
                  <a:srgbClr val="C00000"/>
                </a:solidFill>
              </a:rPr>
              <a:t>ArithmeticException</a:t>
            </a:r>
            <a:r>
              <a:rPr lang="en-GB" dirty="0">
                <a:solidFill>
                  <a:srgbClr val="C00000"/>
                </a:solidFill>
              </a:rPr>
              <a:t>, </a:t>
            </a:r>
            <a:r>
              <a:rPr lang="en-GB" dirty="0" err="1">
                <a:solidFill>
                  <a:srgbClr val="C00000"/>
                </a:solidFill>
              </a:rPr>
              <a:t>NullPointerException</a:t>
            </a:r>
            <a:r>
              <a:rPr lang="en-GB" dirty="0">
                <a:solidFill>
                  <a:srgbClr val="C00000"/>
                </a:solidFill>
              </a:rPr>
              <a:t>, </a:t>
            </a:r>
            <a:r>
              <a:rPr lang="en-GB" dirty="0" err="1">
                <a:solidFill>
                  <a:srgbClr val="C00000"/>
                </a:solidFill>
              </a:rPr>
              <a:t>ArrayIndexOutOfBoundsException</a:t>
            </a:r>
            <a:r>
              <a:rPr lang="en-GB" dirty="0"/>
              <a:t> etc.</a:t>
            </a:r>
          </a:p>
          <a:p>
            <a:endParaRPr lang="en-US" dirty="0"/>
          </a:p>
        </p:txBody>
      </p:sp>
    </p:spTree>
    <p:extLst>
      <p:ext uri="{BB962C8B-B14F-4D97-AF65-F5344CB8AC3E}">
        <p14:creationId xmlns:p14="http://schemas.microsoft.com/office/powerpoint/2010/main" val="92679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3. </a:t>
            </a:r>
            <a:r>
              <a:rPr lang="en-GB" b="1" dirty="0">
                <a:effectLst>
                  <a:outerShdw blurRad="38100" dist="38100" dir="2700000" algn="tl">
                    <a:srgbClr val="000000">
                      <a:alpha val="43137"/>
                    </a:srgbClr>
                  </a:outerShdw>
                </a:effectLst>
                <a:latin typeface="+mn-lt"/>
              </a:rPr>
              <a:t>User-Defined Exceptions</a:t>
            </a:r>
            <a:endParaRPr lang="en-US" b="1"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Sometimes, the built-in exceptions in Java are not able to describe a certain situation. </a:t>
            </a:r>
          </a:p>
          <a:p>
            <a:r>
              <a:rPr lang="en-GB" dirty="0"/>
              <a:t>In such cases, user can also create exceptions which are called ‘user-defined Exceptions’.</a:t>
            </a:r>
          </a:p>
          <a:p>
            <a:r>
              <a:rPr lang="en-GB" dirty="0"/>
              <a:t>Following steps are followed for the creation of user-defined Exception.</a:t>
            </a:r>
          </a:p>
          <a:p>
            <a:endParaRPr lang="en-US" dirty="0"/>
          </a:p>
        </p:txBody>
      </p:sp>
    </p:spTree>
    <p:extLst>
      <p:ext uri="{BB962C8B-B14F-4D97-AF65-F5344CB8AC3E}">
        <p14:creationId xmlns:p14="http://schemas.microsoft.com/office/powerpoint/2010/main" val="295821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191" y="450574"/>
            <a:ext cx="10515600" cy="6175513"/>
          </a:xfrm>
        </p:spPr>
        <p:txBody>
          <a:bodyPr>
            <a:normAutofit/>
          </a:bodyPr>
          <a:lstStyle/>
          <a:p>
            <a:r>
              <a:rPr lang="en-US" dirty="0"/>
              <a:t>T</a:t>
            </a:r>
            <a:r>
              <a:rPr lang="en-GB" dirty="0"/>
              <a:t>he user should create an exception class as a subclass of Exception class. Since all the exceptions are subclasses of Exception class, the user should also make his class a subclass of it. This is done as:</a:t>
            </a:r>
          </a:p>
          <a:p>
            <a:pPr marL="1371600" lvl="3" indent="0">
              <a:buNone/>
            </a:pPr>
            <a:r>
              <a:rPr kumimoji="0" lang="en-US" altLang="en-US" sz="2400" b="0" i="0" u="none" strike="noStrike" cap="none" normalizeH="0" baseline="0" dirty="0">
                <a:ln>
                  <a:noFill/>
                </a:ln>
                <a:solidFill>
                  <a:srgbClr val="C00000"/>
                </a:solidFill>
                <a:effectLst/>
                <a:latin typeface="Arial Unicode MS" panose="020B0604020202020204" pitchFamily="34" charset="-128"/>
              </a:rPr>
              <a:t>class </a:t>
            </a:r>
            <a:r>
              <a:rPr kumimoji="0" lang="en-US" altLang="en-US" sz="2400" b="0" i="0" u="none" strike="noStrike" cap="none" normalizeH="0" baseline="0" dirty="0" err="1">
                <a:ln>
                  <a:noFill/>
                </a:ln>
                <a:solidFill>
                  <a:srgbClr val="C00000"/>
                </a:solidFill>
                <a:effectLst/>
                <a:latin typeface="Arial Unicode MS" panose="020B0604020202020204" pitchFamily="34" charset="-128"/>
              </a:rPr>
              <a:t>MyException</a:t>
            </a:r>
            <a:r>
              <a:rPr kumimoji="0" lang="en-US" altLang="en-US" sz="2400" b="0" i="0" u="none" strike="noStrike" cap="none" normalizeH="0" baseline="0" dirty="0">
                <a:ln>
                  <a:noFill/>
                </a:ln>
                <a:solidFill>
                  <a:srgbClr val="C00000"/>
                </a:solidFill>
                <a:effectLst/>
                <a:latin typeface="Arial Unicode MS" panose="020B0604020202020204" pitchFamily="34" charset="-128"/>
              </a:rPr>
              <a:t> extends Exception</a:t>
            </a:r>
            <a:r>
              <a:rPr kumimoji="0" lang="en-US" altLang="en-US" sz="3200" b="0" i="0" u="none" strike="noStrike" cap="none" normalizeH="0" baseline="0" dirty="0">
                <a:ln>
                  <a:noFill/>
                </a:ln>
                <a:solidFill>
                  <a:srgbClr val="C00000"/>
                </a:solidFill>
                <a:effectLst/>
              </a:rPr>
              <a:t> </a:t>
            </a:r>
            <a:endParaRPr kumimoji="0" lang="en-US" altLang="en-US" sz="5400" b="0" i="0" u="none" strike="noStrike" cap="none" normalizeH="0" baseline="0" dirty="0">
              <a:ln>
                <a:noFill/>
              </a:ln>
              <a:solidFill>
                <a:srgbClr val="C00000"/>
              </a:solidFill>
              <a:effectLst/>
              <a:latin typeface="Arial" panose="020B0604020202020204" pitchFamily="34" charset="0"/>
            </a:endParaRPr>
          </a:p>
          <a:p>
            <a:r>
              <a:rPr lang="en-GB" dirty="0"/>
              <a:t>We can write a default constructor in his own exception class.</a:t>
            </a:r>
          </a:p>
          <a:p>
            <a:pPr marL="1371600" lvl="3" indent="0">
              <a:buNone/>
            </a:pPr>
            <a:r>
              <a:rPr kumimoji="0" lang="en-US" altLang="en-US" sz="2400" b="0" i="0" u="none" strike="noStrike" cap="none" normalizeH="0" baseline="0" dirty="0" err="1">
                <a:ln>
                  <a:noFill/>
                </a:ln>
                <a:solidFill>
                  <a:srgbClr val="C00000"/>
                </a:solidFill>
                <a:effectLst/>
                <a:latin typeface="Arial Unicode MS" panose="020B0604020202020204" pitchFamily="34" charset="-128"/>
              </a:rPr>
              <a:t>MyException</a:t>
            </a:r>
            <a:r>
              <a:rPr kumimoji="0" lang="en-US" altLang="en-US" sz="2400" b="0" i="0" u="none" strike="noStrike" cap="none" normalizeH="0" baseline="0" dirty="0">
                <a:ln>
                  <a:noFill/>
                </a:ln>
                <a:solidFill>
                  <a:srgbClr val="C00000"/>
                </a:solidFill>
                <a:effectLst/>
                <a:latin typeface="Arial Unicode MS" panose="020B0604020202020204" pitchFamily="34" charset="-128"/>
              </a:rPr>
              <a:t>(){}</a:t>
            </a:r>
            <a:r>
              <a:rPr kumimoji="0" lang="en-US" altLang="en-US" sz="3200" b="0" i="0" u="none" strike="noStrike" cap="none" normalizeH="0" baseline="0" dirty="0">
                <a:ln>
                  <a:noFill/>
                </a:ln>
                <a:solidFill>
                  <a:srgbClr val="C00000"/>
                </a:solidFill>
                <a:effectLst/>
              </a:rPr>
              <a:t> </a:t>
            </a:r>
            <a:endParaRPr kumimoji="0" lang="en-US" altLang="en-US" sz="5400" b="0" i="0" u="none" strike="noStrike" cap="none" normalizeH="0" baseline="0" dirty="0">
              <a:ln>
                <a:noFill/>
              </a:ln>
              <a:solidFill>
                <a:srgbClr val="C00000"/>
              </a:solidFill>
              <a:effectLst/>
              <a:latin typeface="Arial" panose="020B0604020202020204" pitchFamily="34" charset="0"/>
            </a:endParaRPr>
          </a:p>
          <a:p>
            <a:r>
              <a:rPr lang="en-GB" dirty="0"/>
              <a:t>We can also create a parameterized constructor with a string as a parameter. We can use this to store exception details. We can call super class(Exception) constructor from this and send the string there.</a:t>
            </a:r>
          </a:p>
          <a:p>
            <a:pPr marL="1371600" lvl="3" indent="0">
              <a:buNone/>
            </a:pPr>
            <a:r>
              <a:rPr kumimoji="0" lang="en-US" altLang="en-US" sz="2800" b="0" i="0" u="none" strike="noStrike" cap="none" normalizeH="0" baseline="0" dirty="0" err="1">
                <a:ln>
                  <a:noFill/>
                </a:ln>
                <a:solidFill>
                  <a:srgbClr val="C00000"/>
                </a:solidFill>
                <a:effectLst/>
                <a:latin typeface="Arial Unicode MS" panose="020B0604020202020204" pitchFamily="34" charset="-128"/>
              </a:rPr>
              <a:t>MyException</a:t>
            </a:r>
            <a:r>
              <a:rPr kumimoji="0" lang="en-US" altLang="en-US" sz="2800" b="0" i="0" u="none" strike="noStrike" cap="none" normalizeH="0" baseline="0" dirty="0">
                <a:ln>
                  <a:noFill/>
                </a:ln>
                <a:solidFill>
                  <a:srgbClr val="C00000"/>
                </a:solidFill>
                <a:effectLst/>
                <a:latin typeface="Arial Unicode MS" panose="020B0604020202020204" pitchFamily="34" charset="-128"/>
              </a:rPr>
              <a:t>(String </a:t>
            </a:r>
            <a:r>
              <a:rPr kumimoji="0" lang="en-US" altLang="en-US" sz="2800" b="0" i="0" u="none" strike="noStrike" cap="none" normalizeH="0" baseline="0" dirty="0" err="1">
                <a:ln>
                  <a:noFill/>
                </a:ln>
                <a:solidFill>
                  <a:srgbClr val="C00000"/>
                </a:solidFill>
                <a:effectLst/>
                <a:latin typeface="Arial Unicode MS" panose="020B0604020202020204" pitchFamily="34" charset="-128"/>
              </a:rPr>
              <a:t>str</a:t>
            </a:r>
            <a:r>
              <a:rPr kumimoji="0" lang="en-US" altLang="en-US" sz="2800" b="0" i="0" u="none" strike="noStrike" cap="none" normalizeH="0" baseline="0" dirty="0">
                <a:ln>
                  <a:noFill/>
                </a:ln>
                <a:solidFill>
                  <a:srgbClr val="C00000"/>
                </a:solidFill>
                <a:effectLst/>
                <a:latin typeface="Arial Unicode MS" panose="020B0604020202020204" pitchFamily="34" charset="-128"/>
              </a:rPr>
              <a:t>) { </a:t>
            </a:r>
          </a:p>
          <a:p>
            <a:pPr marL="1371600" lvl="3" indent="0">
              <a:buNone/>
            </a:pPr>
            <a:r>
              <a:rPr kumimoji="0" lang="en-US" altLang="en-US" sz="2800" b="0" i="0" u="none" strike="noStrike" cap="none" normalizeH="0" baseline="0" dirty="0">
                <a:ln>
                  <a:noFill/>
                </a:ln>
                <a:solidFill>
                  <a:srgbClr val="C00000"/>
                </a:solidFill>
                <a:effectLst/>
                <a:latin typeface="Arial Unicode MS" panose="020B0604020202020204" pitchFamily="34" charset="-128"/>
              </a:rPr>
              <a:t>super(</a:t>
            </a:r>
            <a:r>
              <a:rPr kumimoji="0" lang="en-US" altLang="en-US" sz="2800" b="0" i="0" u="none" strike="noStrike" cap="none" normalizeH="0" baseline="0" dirty="0" err="1">
                <a:ln>
                  <a:noFill/>
                </a:ln>
                <a:solidFill>
                  <a:srgbClr val="C00000"/>
                </a:solidFill>
                <a:effectLst/>
                <a:latin typeface="Arial Unicode MS" panose="020B0604020202020204" pitchFamily="34" charset="-128"/>
              </a:rPr>
              <a:t>str</a:t>
            </a:r>
            <a:r>
              <a:rPr kumimoji="0" lang="en-US" altLang="en-US" sz="2800" b="0" i="0" u="none" strike="noStrike" cap="none" normalizeH="0" baseline="0" dirty="0">
                <a:ln>
                  <a:noFill/>
                </a:ln>
                <a:solidFill>
                  <a:srgbClr val="C00000"/>
                </a:solidFill>
                <a:effectLst/>
                <a:latin typeface="Arial Unicode MS" panose="020B0604020202020204" pitchFamily="34" charset="-128"/>
              </a:rPr>
              <a:t>); </a:t>
            </a:r>
          </a:p>
          <a:p>
            <a:pPr marL="1371600" lvl="3" indent="0">
              <a:buNone/>
            </a:pPr>
            <a:r>
              <a:rPr kumimoji="0" lang="en-US" altLang="en-US" sz="2800" b="0" i="0" u="none" strike="noStrike" cap="none" normalizeH="0" baseline="0" dirty="0">
                <a:ln>
                  <a:noFill/>
                </a:ln>
                <a:solidFill>
                  <a:srgbClr val="C00000"/>
                </a:solidFill>
                <a:effectLst/>
                <a:latin typeface="Arial Unicode MS" panose="020B0604020202020204" pitchFamily="34" charset="-128"/>
              </a:rPr>
              <a:t>}</a:t>
            </a:r>
            <a:r>
              <a:rPr kumimoji="0" lang="en-US" altLang="en-US" sz="3600" b="0" i="0" u="none" strike="noStrike" cap="none" normalizeH="0" baseline="0" dirty="0">
                <a:ln>
                  <a:noFill/>
                </a:ln>
                <a:solidFill>
                  <a:srgbClr val="C00000"/>
                </a:solidFill>
                <a:effectLst/>
              </a:rPr>
              <a:t> </a:t>
            </a:r>
            <a:endParaRPr kumimoji="0" lang="en-US" altLang="en-US" sz="6000" b="0" i="0" u="none" strike="noStrike" cap="none" normalizeH="0" baseline="0" dirty="0">
              <a:ln>
                <a:noFill/>
              </a:ln>
              <a:solidFill>
                <a:srgbClr val="C00000"/>
              </a:solidFill>
              <a:effectLst/>
              <a:latin typeface="Arial" panose="020B0604020202020204" pitchFamily="34" charset="0"/>
            </a:endParaRPr>
          </a:p>
          <a:p>
            <a:endParaRPr lang="en-US" dirty="0"/>
          </a:p>
        </p:txBody>
      </p:sp>
      <p:sp>
        <p:nvSpPr>
          <p:cNvPr id="5" name="Rectangle 2"/>
          <p:cNvSpPr>
            <a:spLocks noChangeArrowheads="1"/>
          </p:cNvSpPr>
          <p:nvPr/>
        </p:nvSpPr>
        <p:spPr bwMode="auto">
          <a:xfrm>
            <a:off x="2186608" y="2900860"/>
            <a:ext cx="592372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rgbClr val="C00000"/>
              </a:solidFill>
              <a:effectLst/>
              <a:latin typeface="Arial" panose="020B0604020202020204" pitchFamily="34" charset="0"/>
            </a:endParaRPr>
          </a:p>
        </p:txBody>
      </p:sp>
    </p:spTree>
    <p:extLst>
      <p:ext uri="{BB962C8B-B14F-4D97-AF65-F5344CB8AC3E}">
        <p14:creationId xmlns:p14="http://schemas.microsoft.com/office/powerpoint/2010/main" val="264621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678" y="990739"/>
            <a:ext cx="10515600" cy="4351338"/>
          </a:xfrm>
        </p:spPr>
        <p:txBody>
          <a:bodyPr/>
          <a:lstStyle/>
          <a:p>
            <a:r>
              <a:rPr lang="en-GB" dirty="0"/>
              <a:t>To raise exception of user-defined type, we need to create an object to his exception class and throw it using throw clause, as:</a:t>
            </a:r>
          </a:p>
          <a:p>
            <a:endParaRPr lang="en-GB" dirty="0"/>
          </a:p>
          <a:p>
            <a:pPr marL="457200" lvl="1" indent="0">
              <a:buNone/>
            </a:pPr>
            <a:r>
              <a:rPr kumimoji="0" lang="en-US" altLang="en-US" sz="3000" b="0" i="0" u="none" strike="noStrike" cap="none" normalizeH="0" baseline="0" dirty="0" err="1">
                <a:ln>
                  <a:noFill/>
                </a:ln>
                <a:solidFill>
                  <a:srgbClr val="C00000"/>
                </a:solidFill>
                <a:effectLst/>
                <a:latin typeface="Arial Unicode MS" panose="020B0604020202020204" pitchFamily="34" charset="-128"/>
              </a:rPr>
              <a:t>MyException</a:t>
            </a:r>
            <a:r>
              <a:rPr kumimoji="0" lang="en-US" altLang="en-US" sz="3000" b="0" i="0" u="none" strike="noStrike" cap="none" normalizeH="0" baseline="0" dirty="0">
                <a:ln>
                  <a:noFill/>
                </a:ln>
                <a:solidFill>
                  <a:srgbClr val="C00000"/>
                </a:solidFill>
                <a:effectLst/>
                <a:latin typeface="Arial Unicode MS" panose="020B0604020202020204" pitchFamily="34" charset="-128"/>
              </a:rPr>
              <a:t> me = new </a:t>
            </a:r>
            <a:r>
              <a:rPr kumimoji="0" lang="en-US" altLang="en-US" sz="3000" b="0" i="0" u="none" strike="noStrike" cap="none" normalizeH="0" baseline="0" dirty="0" err="1">
                <a:ln>
                  <a:noFill/>
                </a:ln>
                <a:solidFill>
                  <a:srgbClr val="C00000"/>
                </a:solidFill>
                <a:effectLst/>
                <a:latin typeface="Arial Unicode MS" panose="020B0604020202020204" pitchFamily="34" charset="-128"/>
              </a:rPr>
              <a:t>MyException</a:t>
            </a:r>
            <a:r>
              <a:rPr kumimoji="0" lang="en-US" altLang="en-US" sz="3000" b="0" i="0" u="none" strike="noStrike" cap="none" normalizeH="0" baseline="0" dirty="0">
                <a:ln>
                  <a:noFill/>
                </a:ln>
                <a:solidFill>
                  <a:srgbClr val="C00000"/>
                </a:solidFill>
                <a:effectLst/>
                <a:latin typeface="Arial Unicode MS" panose="020B0604020202020204" pitchFamily="34" charset="-128"/>
              </a:rPr>
              <a:t>(“Exception details”); </a:t>
            </a:r>
            <a:r>
              <a:rPr kumimoji="0" lang="en-US" altLang="en-US" sz="2400" b="0" i="0" u="none" strike="noStrike" cap="none" normalizeH="0" baseline="0" dirty="0">
                <a:ln>
                  <a:noFill/>
                </a:ln>
                <a:solidFill>
                  <a:srgbClr val="C00000"/>
                </a:solidFill>
                <a:effectLst/>
                <a:latin typeface="Arial Unicode MS" panose="020B0604020202020204" pitchFamily="34" charset="-128"/>
              </a:rPr>
              <a:t>throw me;</a:t>
            </a:r>
            <a:r>
              <a:rPr kumimoji="0" lang="en-US" altLang="en-US" sz="3200" b="0" i="0" u="none" strike="noStrike" cap="none" normalizeH="0" baseline="0" dirty="0">
                <a:ln>
                  <a:noFill/>
                </a:ln>
                <a:solidFill>
                  <a:srgbClr val="C00000"/>
                </a:solidFill>
                <a:effectLst/>
              </a:rPr>
              <a:t> </a:t>
            </a:r>
            <a:endParaRPr kumimoji="0" lang="en-US" altLang="en-US" sz="5400" b="0" i="0" u="none" strike="noStrike" cap="none" normalizeH="0" baseline="0" dirty="0">
              <a:ln>
                <a:noFill/>
              </a:ln>
              <a:solidFill>
                <a:srgbClr val="C00000"/>
              </a:solidFill>
              <a:effectLst/>
              <a:latin typeface="Arial" panose="020B0604020202020204" pitchFamily="34" charset="0"/>
            </a:endParaRPr>
          </a:p>
          <a:p>
            <a:endParaRPr lang="en-US"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543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3. Error</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US" dirty="0"/>
              <a:t>Error is irrecoverable </a:t>
            </a:r>
          </a:p>
          <a:p>
            <a:r>
              <a:rPr lang="en-US" b="1" dirty="0"/>
              <a:t>For example:</a:t>
            </a:r>
            <a:r>
              <a:rPr lang="en-US" dirty="0"/>
              <a:t> </a:t>
            </a:r>
            <a:r>
              <a:rPr lang="en-US" dirty="0" err="1">
                <a:solidFill>
                  <a:srgbClr val="C00000"/>
                </a:solidFill>
              </a:rPr>
              <a:t>OutOfMemoryError</a:t>
            </a:r>
            <a:r>
              <a:rPr lang="en-US" dirty="0"/>
              <a:t>, </a:t>
            </a:r>
            <a:r>
              <a:rPr lang="en-US" dirty="0" err="1">
                <a:solidFill>
                  <a:srgbClr val="C00000"/>
                </a:solidFill>
              </a:rPr>
              <a:t>VirtualMachineError</a:t>
            </a:r>
            <a:r>
              <a:rPr lang="en-US" dirty="0"/>
              <a:t>, </a:t>
            </a:r>
            <a:r>
              <a:rPr lang="en-US" dirty="0" err="1">
                <a:solidFill>
                  <a:srgbClr val="C00000"/>
                </a:solidFill>
              </a:rPr>
              <a:t>AssertionError</a:t>
            </a:r>
            <a:r>
              <a:rPr lang="en-US" dirty="0">
                <a:solidFill>
                  <a:srgbClr val="C00000"/>
                </a:solidFill>
              </a:rPr>
              <a:t> </a:t>
            </a:r>
            <a:r>
              <a:rPr lang="en-US" dirty="0"/>
              <a:t>etc.</a:t>
            </a:r>
          </a:p>
          <a:p>
            <a:endParaRPr lang="en-US" dirty="0"/>
          </a:p>
        </p:txBody>
      </p:sp>
    </p:spTree>
    <p:extLst>
      <p:ext uri="{BB962C8B-B14F-4D97-AF65-F5344CB8AC3E}">
        <p14:creationId xmlns:p14="http://schemas.microsoft.com/office/powerpoint/2010/main" val="162634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361"/>
            <a:ext cx="10515600" cy="998124"/>
          </a:xfrm>
        </p:spPr>
        <p:txBody>
          <a:bodyPr/>
          <a:lstStyle/>
          <a:p>
            <a:r>
              <a:rPr lang="en-US" b="1" dirty="0">
                <a:effectLst>
                  <a:outerShdw blurRad="38100" dist="38100" dir="2700000" algn="tl">
                    <a:srgbClr val="000000">
                      <a:alpha val="43137"/>
                    </a:srgbClr>
                  </a:outerShdw>
                </a:effectLst>
                <a:latin typeface="+mn-lt"/>
              </a:rPr>
              <a:t>Java Exception Keywords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457739"/>
            <a:ext cx="10515600" cy="4454181"/>
          </a:xfrm>
        </p:spPr>
        <p:txBody>
          <a:bodyPr/>
          <a:lstStyle/>
          <a:p>
            <a:pPr marL="0" indent="0">
              <a:buNone/>
            </a:pPr>
            <a:r>
              <a:rPr lang="en-GB" dirty="0"/>
              <a:t>There are 5 keywords which are used in handling exceptions in Java</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3600"/>
            <a:ext cx="10267560" cy="4320208"/>
          </a:xfrm>
          <a:prstGeom prst="rect">
            <a:avLst/>
          </a:prstGeom>
        </p:spPr>
      </p:pic>
    </p:spTree>
    <p:extLst>
      <p:ext uri="{BB962C8B-B14F-4D97-AF65-F5344CB8AC3E}">
        <p14:creationId xmlns:p14="http://schemas.microsoft.com/office/powerpoint/2010/main" val="2664188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036"/>
            <a:ext cx="10515600" cy="755374"/>
          </a:xfrm>
        </p:spPr>
        <p:txBody>
          <a:bodyPr/>
          <a:lstStyle/>
          <a:p>
            <a:r>
              <a:rPr lang="en-US" b="1" dirty="0">
                <a:effectLst>
                  <a:outerShdw blurRad="38100" dist="38100" dir="2700000" algn="tl">
                    <a:srgbClr val="000000">
                      <a:alpha val="43137"/>
                    </a:srgbClr>
                  </a:outerShdw>
                </a:effectLst>
                <a:latin typeface="+mn-lt"/>
              </a:rPr>
              <a:t>Catching Exception </a:t>
            </a:r>
            <a:r>
              <a:rPr lang="en-US" b="1" dirty="0">
                <a:solidFill>
                  <a:srgbClr val="C00000"/>
                </a:solidFill>
                <a:effectLst>
                  <a:outerShdw blurRad="38100" dist="38100" dir="2700000" algn="tl">
                    <a:srgbClr val="000000">
                      <a:alpha val="43137"/>
                    </a:srgbClr>
                  </a:outerShdw>
                </a:effectLst>
                <a:latin typeface="+mn-lt"/>
              </a:rPr>
              <a:t>(Try and Catch)</a:t>
            </a:r>
          </a:p>
        </p:txBody>
      </p:sp>
      <p:sp>
        <p:nvSpPr>
          <p:cNvPr id="3" name="Content Placeholder 2"/>
          <p:cNvSpPr>
            <a:spLocks noGrp="1"/>
          </p:cNvSpPr>
          <p:nvPr>
            <p:ph idx="1"/>
          </p:nvPr>
        </p:nvSpPr>
        <p:spPr>
          <a:xfrm>
            <a:off x="838200" y="1126435"/>
            <a:ext cx="10515600" cy="5353878"/>
          </a:xfrm>
        </p:spPr>
        <p:txBody>
          <a:bodyPr>
            <a:normAutofit fontScale="92500"/>
          </a:bodyPr>
          <a:lstStyle/>
          <a:p>
            <a:pPr marL="0" indent="0">
              <a:buNone/>
            </a:pPr>
            <a:r>
              <a:rPr lang="en-GB" sz="4300" b="1" dirty="0">
                <a:solidFill>
                  <a:srgbClr val="C00000"/>
                </a:solidFill>
                <a:effectLst>
                  <a:outerShdw blurRad="38100" dist="38100" dir="2700000" algn="tl">
                    <a:srgbClr val="000000">
                      <a:alpha val="43137"/>
                    </a:srgbClr>
                  </a:outerShdw>
                </a:effectLst>
              </a:rPr>
              <a:t>Try</a:t>
            </a:r>
            <a:r>
              <a:rPr lang="en-GB" sz="4300" b="1" dirty="0">
                <a:effectLst>
                  <a:outerShdw blurRad="38100" dist="38100" dir="2700000" algn="tl">
                    <a:srgbClr val="000000">
                      <a:alpha val="43137"/>
                    </a:srgbClr>
                  </a:outerShdw>
                </a:effectLst>
              </a:rPr>
              <a:t> Block</a:t>
            </a:r>
          </a:p>
          <a:p>
            <a:r>
              <a:rPr lang="en-GB" dirty="0"/>
              <a:t>The try block contains set of statements where an exception can occur. </a:t>
            </a:r>
          </a:p>
          <a:p>
            <a:r>
              <a:rPr lang="en-GB" dirty="0"/>
              <a:t>A try block is always followed by a catch block, which handles the exception that occurs in associated try block. </a:t>
            </a:r>
          </a:p>
          <a:p>
            <a:r>
              <a:rPr lang="en-GB" dirty="0"/>
              <a:t>A try block must be followed by catch blocks or finally block or both.</a:t>
            </a:r>
          </a:p>
          <a:p>
            <a:pPr marL="0" indent="0">
              <a:buNone/>
            </a:pPr>
            <a:r>
              <a:rPr lang="en-GB" b="1" dirty="0"/>
              <a:t>Syntax of try block</a:t>
            </a:r>
          </a:p>
          <a:p>
            <a:pPr marL="1371600" lvl="3" indent="0">
              <a:buNone/>
            </a:pPr>
            <a:r>
              <a:rPr kumimoji="0" lang="en-US" altLang="en-US" sz="2400" b="0" i="0" u="none" strike="noStrike" cap="none" normalizeH="0" baseline="0" dirty="0">
                <a:ln>
                  <a:noFill/>
                </a:ln>
                <a:solidFill>
                  <a:srgbClr val="C00000"/>
                </a:solidFill>
                <a:effectLst/>
                <a:latin typeface="Arial Unicode MS" panose="020B0604020202020204" pitchFamily="34" charset="-128"/>
              </a:rPr>
              <a:t>try{ </a:t>
            </a:r>
          </a:p>
          <a:p>
            <a:pPr marL="1828800" lvl="4" indent="0">
              <a:buNone/>
            </a:pPr>
            <a:r>
              <a:rPr kumimoji="0" lang="en-US" altLang="en-US" sz="2200" b="0" i="0" u="none" strike="noStrike" cap="none" normalizeH="0" baseline="0" dirty="0">
                <a:ln>
                  <a:noFill/>
                </a:ln>
                <a:solidFill>
                  <a:srgbClr val="C00000"/>
                </a:solidFill>
                <a:effectLst/>
                <a:latin typeface="Arial Unicode MS" panose="020B0604020202020204" pitchFamily="34" charset="-128"/>
              </a:rPr>
              <a:t>//statements that may cause an exception </a:t>
            </a:r>
          </a:p>
          <a:p>
            <a:pPr marL="1371600" lvl="3" indent="0">
              <a:buNone/>
            </a:pPr>
            <a:r>
              <a:rPr kumimoji="0" lang="en-US" altLang="en-US" sz="2400" b="0" i="0" u="none" strike="noStrike" cap="none" normalizeH="0" baseline="0" dirty="0">
                <a:ln>
                  <a:noFill/>
                </a:ln>
                <a:solidFill>
                  <a:srgbClr val="C00000"/>
                </a:solidFill>
                <a:effectLst/>
                <a:latin typeface="Arial Unicode MS" panose="020B0604020202020204" pitchFamily="34" charset="-128"/>
              </a:rPr>
              <a:t>}</a:t>
            </a:r>
            <a:r>
              <a:rPr kumimoji="0" lang="en-US" altLang="en-US" sz="3300" b="0" i="0" u="none" strike="noStrike" cap="none" normalizeH="0" baseline="0" dirty="0">
                <a:ln>
                  <a:noFill/>
                </a:ln>
                <a:solidFill>
                  <a:srgbClr val="C00000"/>
                </a:solidFill>
                <a:effectLst/>
              </a:rPr>
              <a:t> </a:t>
            </a:r>
            <a:endParaRPr kumimoji="0" lang="en-US" altLang="en-US" sz="5000" b="0" i="0" u="none" strike="noStrike" cap="none" normalizeH="0" baseline="0" dirty="0">
              <a:ln>
                <a:noFill/>
              </a:ln>
              <a:solidFill>
                <a:srgbClr val="C00000"/>
              </a:solidFill>
              <a:effectLst/>
              <a:latin typeface="Arial" panose="020B0604020202020204" pitchFamily="34" charset="0"/>
            </a:endParaRPr>
          </a:p>
          <a:p>
            <a:r>
              <a:rPr lang="en-GB" dirty="0"/>
              <a:t>While writing a program, if you think that certain statements in a program can throw a exception, enclosed them in try block and handle that exception</a:t>
            </a:r>
            <a:endParaRPr lang="en-US"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734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4312"/>
            <a:ext cx="10515600" cy="6188765"/>
          </a:xfrm>
        </p:spPr>
        <p:txBody>
          <a:bodyPr>
            <a:normAutofit fontScale="92500" lnSpcReduction="10000"/>
          </a:bodyPr>
          <a:lstStyle/>
          <a:p>
            <a:pPr marL="0" indent="0">
              <a:buNone/>
            </a:pPr>
            <a:r>
              <a:rPr lang="en-GB" sz="3900" b="1" dirty="0">
                <a:solidFill>
                  <a:srgbClr val="C00000"/>
                </a:solidFill>
                <a:effectLst>
                  <a:outerShdw blurRad="38100" dist="38100" dir="2700000" algn="tl">
                    <a:srgbClr val="000000">
                      <a:alpha val="43137"/>
                    </a:srgbClr>
                  </a:outerShdw>
                </a:effectLst>
              </a:rPr>
              <a:t>Catch</a:t>
            </a:r>
            <a:r>
              <a:rPr lang="en-GB" sz="3900" b="1" dirty="0">
                <a:effectLst>
                  <a:outerShdw blurRad="38100" dist="38100" dir="2700000" algn="tl">
                    <a:srgbClr val="000000">
                      <a:alpha val="43137"/>
                    </a:srgbClr>
                  </a:outerShdw>
                </a:effectLst>
              </a:rPr>
              <a:t> Block</a:t>
            </a:r>
          </a:p>
          <a:p>
            <a:r>
              <a:rPr lang="en-GB" dirty="0"/>
              <a:t>A catch block is where you handle the exceptions, this block must follow the try block. </a:t>
            </a:r>
          </a:p>
          <a:p>
            <a:r>
              <a:rPr lang="en-GB" dirty="0"/>
              <a:t>A single try block can have several catch blocks associated with it. </a:t>
            </a:r>
          </a:p>
          <a:p>
            <a:r>
              <a:rPr lang="en-GB" dirty="0"/>
              <a:t>You can catch different exceptions in different catch blocks. </a:t>
            </a:r>
          </a:p>
          <a:p>
            <a:r>
              <a:rPr lang="en-GB" dirty="0"/>
              <a:t>When an exception occurs in try block, the corresponding catch block that handles that particular exception executes. </a:t>
            </a:r>
          </a:p>
          <a:p>
            <a:r>
              <a:rPr lang="en-GB" dirty="0"/>
              <a:t>For example if an arithmetic exception occurs in try block then the statements enclosed in catch block for arithmetic exception executes.</a:t>
            </a:r>
          </a:p>
          <a:p>
            <a:pPr marL="0" indent="0">
              <a:buNone/>
            </a:pPr>
            <a:r>
              <a:rPr kumimoji="0" lang="en-US" altLang="en-US" sz="2600" b="1" i="0" u="none" strike="noStrike" cap="none" normalizeH="0" baseline="0" dirty="0">
                <a:ln>
                  <a:noFill/>
                </a:ln>
                <a:solidFill>
                  <a:schemeClr val="tx1"/>
                </a:solidFill>
                <a:effectLst/>
                <a:latin typeface="Arial" panose="020B0604020202020204" pitchFamily="34" charset="0"/>
              </a:rPr>
              <a:t>Syntax of try catch</a:t>
            </a:r>
            <a:r>
              <a:rPr kumimoji="0" lang="en-US" altLang="en-US" b="1" i="0" u="none" strike="noStrike" cap="none" normalizeH="0" baseline="0" dirty="0">
                <a:ln>
                  <a:noFill/>
                </a:ln>
                <a:solidFill>
                  <a:schemeClr val="tx1"/>
                </a:solidFill>
                <a:effectLst/>
                <a:latin typeface="Arial" panose="020B0604020202020204" pitchFamily="34" charset="0"/>
              </a:rPr>
              <a:t> </a:t>
            </a:r>
          </a:p>
          <a:p>
            <a:pPr marL="1371600" lvl="3" indent="0">
              <a:buNone/>
            </a:pPr>
            <a:r>
              <a:rPr kumimoji="0" lang="en-US" altLang="en-US" sz="2600" b="0" i="0" u="none" strike="noStrike" cap="none" normalizeH="0" baseline="0" dirty="0">
                <a:ln>
                  <a:noFill/>
                </a:ln>
                <a:solidFill>
                  <a:srgbClr val="C00000"/>
                </a:solidFill>
                <a:effectLst/>
                <a:latin typeface="Arial Unicode MS" panose="020B0604020202020204" pitchFamily="34" charset="-128"/>
              </a:rPr>
              <a:t>try { </a:t>
            </a:r>
          </a:p>
          <a:p>
            <a:pPr marL="1371600" lvl="3" indent="0">
              <a:buNone/>
            </a:pPr>
            <a:r>
              <a:rPr kumimoji="0" lang="en-US" altLang="en-US" sz="2600" b="0" i="0" u="none" strike="noStrike" cap="none" normalizeH="0" baseline="0" dirty="0">
                <a:ln>
                  <a:noFill/>
                </a:ln>
                <a:solidFill>
                  <a:srgbClr val="C00000"/>
                </a:solidFill>
                <a:effectLst/>
                <a:latin typeface="Arial Unicode MS" panose="020B0604020202020204" pitchFamily="34" charset="-128"/>
              </a:rPr>
              <a:t>//statements that may cause an exception </a:t>
            </a:r>
          </a:p>
          <a:p>
            <a:pPr marL="1371600" lvl="3" indent="0">
              <a:buNone/>
            </a:pPr>
            <a:r>
              <a:rPr kumimoji="0" lang="en-US" altLang="en-US" sz="2600" b="0" i="0" u="none" strike="noStrike" cap="none" normalizeH="0" baseline="0" dirty="0">
                <a:ln>
                  <a:noFill/>
                </a:ln>
                <a:solidFill>
                  <a:srgbClr val="C00000"/>
                </a:solidFill>
                <a:effectLst/>
                <a:latin typeface="Arial Unicode MS" panose="020B0604020202020204" pitchFamily="34" charset="-128"/>
              </a:rPr>
              <a:t>} catch (exception(type) e(object))</a:t>
            </a:r>
            <a:r>
              <a:rPr lang="ar-SA" altLang="en-US" sz="2600" dirty="0">
                <a:solidFill>
                  <a:srgbClr val="C00000"/>
                </a:solidFill>
                <a:latin typeface="Arial Unicode MS" panose="020B0604020202020204" pitchFamily="34" charset="-128"/>
              </a:rPr>
              <a:t>‏</a:t>
            </a:r>
            <a:r>
              <a:rPr kumimoji="0" lang="en-US" altLang="en-US" sz="2600" b="0" i="0" u="none" strike="noStrike" cap="none" normalizeH="0" baseline="0" dirty="0">
                <a:ln>
                  <a:noFill/>
                </a:ln>
                <a:solidFill>
                  <a:srgbClr val="C00000"/>
                </a:solidFill>
                <a:effectLst/>
                <a:latin typeface="Arial Unicode MS" panose="020B0604020202020204" pitchFamily="34" charset="-128"/>
              </a:rPr>
              <a:t> { </a:t>
            </a:r>
          </a:p>
          <a:p>
            <a:pPr marL="1371600" lvl="3" indent="0">
              <a:buNone/>
            </a:pPr>
            <a:r>
              <a:rPr kumimoji="0" lang="en-US" altLang="en-US" sz="2600" b="0" i="0" u="none" strike="noStrike" cap="none" normalizeH="0" baseline="0" dirty="0">
                <a:ln>
                  <a:noFill/>
                </a:ln>
                <a:solidFill>
                  <a:srgbClr val="C00000"/>
                </a:solidFill>
                <a:effectLst/>
                <a:latin typeface="Arial Unicode MS" panose="020B0604020202020204" pitchFamily="34" charset="-128"/>
              </a:rPr>
              <a:t>//error handling code </a:t>
            </a:r>
          </a:p>
          <a:p>
            <a:pPr marL="1371600" lvl="3" indent="0">
              <a:buNone/>
            </a:pPr>
            <a:r>
              <a:rPr kumimoji="0" lang="en-US" altLang="en-US" sz="2600" b="0" i="0" u="none" strike="noStrike" cap="none" normalizeH="0" baseline="0" dirty="0">
                <a:ln>
                  <a:noFill/>
                </a:ln>
                <a:solidFill>
                  <a:srgbClr val="C00000"/>
                </a:solidFill>
                <a:effectLst/>
                <a:latin typeface="Arial Unicode MS" panose="020B0604020202020204" pitchFamily="34" charset="-128"/>
              </a:rPr>
              <a:t>}</a:t>
            </a:r>
            <a:r>
              <a:rPr kumimoji="0" lang="en-US" altLang="en-US" sz="3900" b="0" i="0" u="none" strike="noStrike" cap="none" normalizeH="0" baseline="0" dirty="0">
                <a:ln>
                  <a:noFill/>
                </a:ln>
                <a:solidFill>
                  <a:srgbClr val="C00000"/>
                </a:solidFill>
                <a:effectLst/>
              </a:rPr>
              <a:t> </a:t>
            </a:r>
            <a:endParaRPr kumimoji="0" lang="en-US" altLang="en-US" sz="5800" b="0" i="0" u="none" strike="noStrike" cap="none" normalizeH="0" baseline="0" dirty="0">
              <a:ln>
                <a:noFill/>
              </a:ln>
              <a:solidFill>
                <a:srgbClr val="C00000"/>
              </a:solidFill>
              <a:effectLst/>
              <a:latin typeface="Arial" panose="020B0604020202020204" pitchFamily="34" charset="0"/>
            </a:endParaRPr>
          </a:p>
          <a:p>
            <a:endParaRPr lang="en-US"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9808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9362"/>
          </a:xfrm>
        </p:spPr>
        <p:txBody>
          <a:bodyPr/>
          <a:lstStyle/>
          <a:p>
            <a:r>
              <a:rPr lang="en-US" b="1" dirty="0">
                <a:effectLst>
                  <a:outerShdw blurRad="38100" dist="38100" dir="2700000" algn="tl">
                    <a:srgbClr val="000000">
                      <a:alpha val="43137"/>
                    </a:srgbClr>
                  </a:outerShdw>
                </a:effectLst>
                <a:latin typeface="+mn-lt"/>
              </a:rPr>
              <a:t>Example: try catch block</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a:bodyPr>
          <a:lstStyle/>
          <a:p>
            <a:r>
              <a:rPr lang="en-GB" dirty="0"/>
              <a:t>If an exception occurs in try block then the control of execution is passed to the corresponding catch block. </a:t>
            </a:r>
          </a:p>
          <a:p>
            <a:r>
              <a:rPr lang="en-GB" dirty="0"/>
              <a:t>A single try block can have multiple catch blocks associated with it, you should place the catch blocks in such a way that the generic exception handler catch block is at the last(see in the example below).</a:t>
            </a:r>
          </a:p>
          <a:p>
            <a:r>
              <a:rPr lang="en-GB" dirty="0"/>
              <a:t>The generic exception handler can handle all the exceptions but you should place is at the end, if you place it at the before all the catch blocks then it will display the generic message. </a:t>
            </a:r>
          </a:p>
          <a:p>
            <a:r>
              <a:rPr lang="en-GB" dirty="0"/>
              <a:t>You always want to give the user a meaningful message for each type of exception rather then a generic message.</a:t>
            </a:r>
            <a:endParaRPr lang="en-US" dirty="0"/>
          </a:p>
        </p:txBody>
      </p:sp>
    </p:spTree>
    <p:extLst>
      <p:ext uri="{BB962C8B-B14F-4D97-AF65-F5344CB8AC3E}">
        <p14:creationId xmlns:p14="http://schemas.microsoft.com/office/powerpoint/2010/main" val="197301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What is an </a:t>
            </a:r>
            <a:r>
              <a:rPr lang="en-US" b="1" dirty="0">
                <a:solidFill>
                  <a:srgbClr val="C00000"/>
                </a:solidFill>
                <a:effectLst>
                  <a:outerShdw blurRad="38100" dist="38100" dir="2700000" algn="tl">
                    <a:srgbClr val="000000">
                      <a:alpha val="43137"/>
                    </a:srgbClr>
                  </a:outerShdw>
                </a:effectLst>
                <a:latin typeface="+mn-lt"/>
              </a:rPr>
              <a:t>Exception</a:t>
            </a:r>
            <a:r>
              <a:rPr lang="en-US" b="1" dirty="0">
                <a:effectLst>
                  <a:outerShdw blurRad="38100" dist="38100" dir="2700000" algn="tl">
                    <a:srgbClr val="000000">
                      <a:alpha val="43137"/>
                    </a:srgbClr>
                  </a:outerShdw>
                </a:effectLst>
                <a:latin typeface="+mn-lt"/>
              </a:rPr>
              <a:t>?</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An Exception is an unwanted event that interrupts the normal flow of the program. </a:t>
            </a:r>
          </a:p>
          <a:p>
            <a:r>
              <a:rPr lang="en-GB" dirty="0"/>
              <a:t>When an exception occurs program execution gets terminated. </a:t>
            </a:r>
          </a:p>
          <a:p>
            <a:r>
              <a:rPr lang="en-GB" dirty="0"/>
              <a:t>In such cases we get a system generated error message. </a:t>
            </a:r>
          </a:p>
          <a:p>
            <a:r>
              <a:rPr lang="en-GB" dirty="0"/>
              <a:t>The good thing about exceptions is that they can be handled in Java. </a:t>
            </a:r>
          </a:p>
          <a:p>
            <a:r>
              <a:rPr lang="en-GB" dirty="0"/>
              <a:t>By handling the exceptions we can provide a meaningful message to the user about the issue rather than a system generated message, which may not be understandable to a user.</a:t>
            </a:r>
            <a:endParaRPr lang="en-US" dirty="0"/>
          </a:p>
        </p:txBody>
      </p:sp>
    </p:spTree>
    <p:extLst>
      <p:ext uri="{BB962C8B-B14F-4D97-AF65-F5344CB8AC3E}">
        <p14:creationId xmlns:p14="http://schemas.microsoft.com/office/powerpoint/2010/main" val="1030448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336" y="172278"/>
            <a:ext cx="5468751" cy="6480313"/>
          </a:xfrm>
        </p:spPr>
      </p:pic>
      <p:sp>
        <p:nvSpPr>
          <p:cNvPr id="5" name="Rectangle 1"/>
          <p:cNvSpPr>
            <a:spLocks noChangeArrowheads="1"/>
          </p:cNvSpPr>
          <p:nvPr/>
        </p:nvSpPr>
        <p:spPr bwMode="auto">
          <a:xfrm>
            <a:off x="7282696" y="1140473"/>
            <a:ext cx="4405722"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You should not divide a number by zero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I'm out of try-catch block in Java.</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026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latin typeface="+mn-lt"/>
              </a:rPr>
              <a:t>Multiple </a:t>
            </a:r>
            <a:r>
              <a:rPr lang="en-GB" b="1" dirty="0">
                <a:solidFill>
                  <a:srgbClr val="C00000"/>
                </a:solidFill>
                <a:effectLst>
                  <a:outerShdw blurRad="38100" dist="38100" dir="2700000" algn="tl">
                    <a:srgbClr val="000000">
                      <a:alpha val="43137"/>
                    </a:srgbClr>
                  </a:outerShdw>
                </a:effectLst>
                <a:latin typeface="+mn-lt"/>
              </a:rPr>
              <a:t>catch</a:t>
            </a:r>
            <a:r>
              <a:rPr lang="en-GB" b="1" dirty="0">
                <a:effectLst>
                  <a:outerShdw blurRad="38100" dist="38100" dir="2700000" algn="tl">
                    <a:srgbClr val="000000">
                      <a:alpha val="43137"/>
                    </a:srgbClr>
                  </a:outerShdw>
                </a:effectLst>
                <a:latin typeface="+mn-lt"/>
              </a:rPr>
              <a:t> blocks in Java</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690688"/>
            <a:ext cx="10515600" cy="4745728"/>
          </a:xfrm>
        </p:spPr>
        <p:txBody>
          <a:bodyPr>
            <a:normAutofit/>
          </a:bodyPr>
          <a:lstStyle/>
          <a:p>
            <a:r>
              <a:rPr lang="en-GB" dirty="0"/>
              <a:t>If you are wondering why we need other catch handlers when we have a generic that can handle all. </a:t>
            </a:r>
          </a:p>
          <a:p>
            <a:r>
              <a:rPr lang="en-GB" dirty="0"/>
              <a:t>This is because in generic exception handler you can display a message but you are not sure for which type of exception.</a:t>
            </a:r>
          </a:p>
          <a:p>
            <a:r>
              <a:rPr lang="en-GB" dirty="0"/>
              <a:t>it may trigger so it will display the same message for all the exceptions and user may not be able to understand which exception occurred. </a:t>
            </a:r>
          </a:p>
          <a:p>
            <a:r>
              <a:rPr lang="en-GB" dirty="0"/>
              <a:t>That's the reason you should place is at the end of all the specific exception catch blocks</a:t>
            </a:r>
            <a:endParaRPr lang="en-US" dirty="0"/>
          </a:p>
        </p:txBody>
      </p:sp>
    </p:spTree>
    <p:extLst>
      <p:ext uri="{BB962C8B-B14F-4D97-AF65-F5344CB8AC3E}">
        <p14:creationId xmlns:p14="http://schemas.microsoft.com/office/powerpoint/2010/main" val="343412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426" y="410817"/>
            <a:ext cx="7508501" cy="6092091"/>
          </a:xfrm>
        </p:spPr>
      </p:pic>
      <p:sp>
        <p:nvSpPr>
          <p:cNvPr id="5" name="Rectangle 1"/>
          <p:cNvSpPr>
            <a:spLocks noChangeArrowheads="1"/>
          </p:cNvSpPr>
          <p:nvPr/>
        </p:nvSpPr>
        <p:spPr bwMode="auto">
          <a:xfrm>
            <a:off x="8388626" y="1233236"/>
            <a:ext cx="3445565"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Unicode MS" panose="020B0604020202020204" pitchFamily="34" charset="-128"/>
              </a:rPr>
              <a:t>Warning: </a:t>
            </a:r>
            <a:r>
              <a:rPr kumimoji="0" lang="en-US" altLang="en-US" i="0" u="none" strike="noStrike" cap="none" normalizeH="0" baseline="0" dirty="0" err="1">
                <a:ln>
                  <a:noFill/>
                </a:ln>
                <a:solidFill>
                  <a:schemeClr val="tx1"/>
                </a:solidFill>
                <a:effectLst/>
                <a:latin typeface="Arial Unicode MS" panose="020B0604020202020204" pitchFamily="34" charset="-128"/>
              </a:rPr>
              <a:t>ArithmeticException</a:t>
            </a:r>
            <a:r>
              <a:rPr kumimoji="0" lang="en-US" altLang="en-US" i="0" u="none" strike="noStrike" cap="none" normalizeH="0" baseline="0" dirty="0">
                <a:ln>
                  <a:noFill/>
                </a:ln>
                <a:solidFill>
                  <a:schemeClr val="tx1"/>
                </a:solidFill>
                <a:effectLst/>
                <a:latin typeface="Arial Unicode MS" panose="020B0604020202020204" pitchFamily="34" charset="-128"/>
              </a:rPr>
              <a:t> Out of try-catch block...</a:t>
            </a:r>
            <a:r>
              <a:rPr kumimoji="0" lang="en-US" altLang="en-US" sz="2400" i="0" u="none" strike="noStrike" cap="none" normalizeH="0" baseline="0" dirty="0">
                <a:ln>
                  <a:noFill/>
                </a:ln>
                <a:solidFill>
                  <a:schemeClr val="tx1"/>
                </a:solidFill>
                <a:effectLst/>
              </a:rPr>
              <a:t> </a:t>
            </a:r>
            <a:endParaRPr kumimoji="0" lang="en-US" altLang="en-US" sz="4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9150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Nested try block</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The try block within a try block is known as nested try block in java.</a:t>
            </a:r>
          </a:p>
          <a:p>
            <a:r>
              <a:rPr lang="en-GB" dirty="0"/>
              <a:t>Sometimes a situation may arise where a part of a block may cause one error and the entire block itself may cause another error.</a:t>
            </a:r>
          </a:p>
          <a:p>
            <a:r>
              <a:rPr lang="en-GB" dirty="0"/>
              <a:t> In such cases, exception handlers have to be nested.</a:t>
            </a:r>
            <a:endParaRPr lang="en-US" dirty="0"/>
          </a:p>
        </p:txBody>
      </p:sp>
    </p:spTree>
    <p:extLst>
      <p:ext uri="{BB962C8B-B14F-4D97-AF65-F5344CB8AC3E}">
        <p14:creationId xmlns:p14="http://schemas.microsoft.com/office/powerpoint/2010/main" val="3249416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947" y="113334"/>
            <a:ext cx="10515600" cy="575779"/>
          </a:xfrm>
        </p:spPr>
        <p:txBody>
          <a:bodyPr>
            <a:normAutofit fontScale="90000"/>
          </a:bodyPr>
          <a:lstStyle/>
          <a:p>
            <a:r>
              <a:rPr lang="en-US" b="1" dirty="0">
                <a:latin typeface="+mn-lt"/>
              </a:rPr>
              <a:t>nested try example</a:t>
            </a:r>
            <a:endParaRPr lang="en-US"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1252" y="901150"/>
            <a:ext cx="6244828" cy="5859192"/>
          </a:xfrm>
        </p:spPr>
      </p:pic>
    </p:spTree>
    <p:extLst>
      <p:ext uri="{BB962C8B-B14F-4D97-AF65-F5344CB8AC3E}">
        <p14:creationId xmlns:p14="http://schemas.microsoft.com/office/powerpoint/2010/main" val="820176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8631"/>
          </a:xfrm>
        </p:spPr>
        <p:txBody>
          <a:bodyPr/>
          <a:lstStyle/>
          <a:p>
            <a:r>
              <a:rPr lang="en-US" b="1" dirty="0">
                <a:effectLst>
                  <a:outerShdw blurRad="38100" dist="38100" dir="2700000" algn="tl">
                    <a:srgbClr val="000000">
                      <a:alpha val="43137"/>
                    </a:srgbClr>
                  </a:outerShdw>
                </a:effectLst>
                <a:latin typeface="+mn-lt"/>
              </a:rPr>
              <a:t>How to </a:t>
            </a:r>
            <a:r>
              <a:rPr lang="en-US" b="1" dirty="0">
                <a:solidFill>
                  <a:srgbClr val="C00000"/>
                </a:solidFill>
                <a:effectLst>
                  <a:outerShdw blurRad="38100" dist="38100" dir="2700000" algn="tl">
                    <a:srgbClr val="000000">
                      <a:alpha val="43137"/>
                    </a:srgbClr>
                  </a:outerShdw>
                </a:effectLst>
                <a:latin typeface="+mn-lt"/>
              </a:rPr>
              <a:t>Throw</a:t>
            </a:r>
            <a:r>
              <a:rPr lang="en-US" b="1" dirty="0">
                <a:effectLst>
                  <a:outerShdw blurRad="38100" dist="38100" dir="2700000" algn="tl">
                    <a:srgbClr val="000000">
                      <a:alpha val="43137"/>
                    </a:srgbClr>
                  </a:outerShdw>
                </a:effectLst>
                <a:latin typeface="+mn-lt"/>
              </a:rPr>
              <a:t> Exception</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563756"/>
            <a:ext cx="10515600" cy="4810539"/>
          </a:xfrm>
        </p:spPr>
        <p:txBody>
          <a:bodyPr>
            <a:normAutofit lnSpcReduction="10000"/>
          </a:bodyPr>
          <a:lstStyle/>
          <a:p>
            <a:r>
              <a:rPr lang="en-GB" b="1" dirty="0">
                <a:solidFill>
                  <a:srgbClr val="C00000"/>
                </a:solidFill>
              </a:rPr>
              <a:t>throw</a:t>
            </a:r>
            <a:r>
              <a:rPr lang="en-GB" dirty="0"/>
              <a:t> keyword is used to explicitly throw an exception</a:t>
            </a:r>
          </a:p>
          <a:p>
            <a:r>
              <a:rPr lang="en-GB" dirty="0"/>
              <a:t>We can throw either checked or unchecked exception in java by throw keyword</a:t>
            </a:r>
          </a:p>
          <a:p>
            <a:r>
              <a:rPr lang="en-GB" dirty="0"/>
              <a:t>It is mainly used to throw custom exception.</a:t>
            </a:r>
          </a:p>
          <a:p>
            <a:r>
              <a:rPr lang="en-GB" dirty="0"/>
              <a:t>In Java we have already defined exception classes such as </a:t>
            </a:r>
            <a:r>
              <a:rPr lang="en-GB" b="1" dirty="0" err="1">
                <a:solidFill>
                  <a:srgbClr val="C00000"/>
                </a:solidFill>
              </a:rPr>
              <a:t>ArithmeticException</a:t>
            </a:r>
            <a:r>
              <a:rPr lang="en-GB" dirty="0"/>
              <a:t>, </a:t>
            </a:r>
            <a:r>
              <a:rPr lang="en-GB" b="1" dirty="0" err="1">
                <a:solidFill>
                  <a:srgbClr val="C00000"/>
                </a:solidFill>
              </a:rPr>
              <a:t>NullPointerException</a:t>
            </a:r>
            <a:r>
              <a:rPr lang="en-GB" dirty="0"/>
              <a:t>, </a:t>
            </a:r>
            <a:r>
              <a:rPr lang="en-GB" b="1" dirty="0" err="1">
                <a:solidFill>
                  <a:srgbClr val="C00000"/>
                </a:solidFill>
              </a:rPr>
              <a:t>ArrayIndexOutOfBounds</a:t>
            </a:r>
            <a:r>
              <a:rPr lang="en-GB" dirty="0">
                <a:solidFill>
                  <a:srgbClr val="C00000"/>
                </a:solidFill>
              </a:rPr>
              <a:t> </a:t>
            </a:r>
            <a:r>
              <a:rPr lang="en-GB" dirty="0"/>
              <a:t>exception etc. </a:t>
            </a:r>
          </a:p>
          <a:p>
            <a:r>
              <a:rPr lang="en-GB" dirty="0"/>
              <a:t>For example when we divide a number by zero, this triggers </a:t>
            </a:r>
            <a:r>
              <a:rPr lang="en-GB" b="1" dirty="0" err="1">
                <a:solidFill>
                  <a:srgbClr val="C00000"/>
                </a:solidFill>
              </a:rPr>
              <a:t>ArithmeticException</a:t>
            </a:r>
            <a:r>
              <a:rPr lang="en-GB" dirty="0"/>
              <a:t>, </a:t>
            </a:r>
          </a:p>
          <a:p>
            <a:r>
              <a:rPr lang="en-GB" dirty="0"/>
              <a:t>when we try to access the array element out of its bounds then we get </a:t>
            </a:r>
            <a:r>
              <a:rPr lang="en-GB" b="1" dirty="0" err="1">
                <a:solidFill>
                  <a:srgbClr val="C00000"/>
                </a:solidFill>
              </a:rPr>
              <a:t>ArrayIndexOutOfBoundsException</a:t>
            </a:r>
            <a:r>
              <a:rPr lang="en-GB" dirty="0"/>
              <a:t>.</a:t>
            </a:r>
            <a:endParaRPr lang="en-US" dirty="0"/>
          </a:p>
        </p:txBody>
      </p:sp>
    </p:spTree>
    <p:extLst>
      <p:ext uri="{BB962C8B-B14F-4D97-AF65-F5344CB8AC3E}">
        <p14:creationId xmlns:p14="http://schemas.microsoft.com/office/powerpoint/2010/main" val="298060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444" y="697504"/>
            <a:ext cx="10515600" cy="5252722"/>
          </a:xfrm>
        </p:spPr>
        <p:txBody>
          <a:bodyPr/>
          <a:lstStyle/>
          <a:p>
            <a:r>
              <a:rPr lang="en-GB" dirty="0"/>
              <a:t>define our own set of conditions or rules and throw an exception explicitly using throw keyword. </a:t>
            </a:r>
          </a:p>
          <a:p>
            <a:r>
              <a:rPr lang="en-GB" dirty="0"/>
              <a:t>For example, we can throw </a:t>
            </a:r>
            <a:r>
              <a:rPr lang="en-GB" b="1" dirty="0" err="1">
                <a:solidFill>
                  <a:srgbClr val="C00000"/>
                </a:solidFill>
              </a:rPr>
              <a:t>ArithmeticException</a:t>
            </a:r>
            <a:r>
              <a:rPr lang="en-GB" dirty="0">
                <a:solidFill>
                  <a:srgbClr val="C00000"/>
                </a:solidFill>
              </a:rPr>
              <a:t> </a:t>
            </a:r>
            <a:r>
              <a:rPr lang="en-GB" dirty="0"/>
              <a:t>when we divide number by 5, or any other numbers, </a:t>
            </a:r>
          </a:p>
          <a:p>
            <a:r>
              <a:rPr lang="en-GB" dirty="0"/>
              <a:t>what we need to do is just set the condition and throw any exception using throw keyword. </a:t>
            </a:r>
          </a:p>
          <a:p>
            <a:r>
              <a:rPr lang="en-GB" b="1" dirty="0">
                <a:solidFill>
                  <a:srgbClr val="C00000"/>
                </a:solidFill>
              </a:rPr>
              <a:t>Throw </a:t>
            </a:r>
            <a:r>
              <a:rPr lang="en-GB" dirty="0">
                <a:solidFill>
                  <a:srgbClr val="C00000"/>
                </a:solidFill>
              </a:rPr>
              <a:t>keyword</a:t>
            </a:r>
            <a:r>
              <a:rPr lang="en-GB" b="1" dirty="0">
                <a:solidFill>
                  <a:srgbClr val="C00000"/>
                </a:solidFill>
              </a:rPr>
              <a:t> </a:t>
            </a:r>
            <a:r>
              <a:rPr lang="en-GB" dirty="0"/>
              <a:t>can also be used for throwing custom exceptions</a:t>
            </a:r>
          </a:p>
          <a:p>
            <a:endParaRPr lang="en-US" dirty="0"/>
          </a:p>
        </p:txBody>
      </p:sp>
      <p:sp>
        <p:nvSpPr>
          <p:cNvPr id="4" name="Rectangle 1"/>
          <p:cNvSpPr>
            <a:spLocks noChangeArrowheads="1"/>
          </p:cNvSpPr>
          <p:nvPr/>
        </p:nvSpPr>
        <p:spPr bwMode="auto">
          <a:xfrm>
            <a:off x="1113181" y="4291783"/>
            <a:ext cx="6294783" cy="93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Syntax of throw keyword: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Arial Unicode MS" panose="020B0604020202020204" pitchFamily="34" charset="-128"/>
              </a:rPr>
              <a:t>throw new </a:t>
            </a:r>
            <a:r>
              <a:rPr kumimoji="0" lang="en-US" altLang="en-US" sz="2000" b="0" i="0" u="none" strike="noStrike" cap="none" normalizeH="0" baseline="0" dirty="0" err="1">
                <a:ln>
                  <a:noFill/>
                </a:ln>
                <a:solidFill>
                  <a:srgbClr val="C00000"/>
                </a:solidFill>
                <a:effectLst/>
                <a:latin typeface="Arial Unicode MS" panose="020B0604020202020204" pitchFamily="34" charset="-128"/>
              </a:rPr>
              <a:t>exception_class</a:t>
            </a:r>
            <a:r>
              <a:rPr kumimoji="0" lang="en-US" altLang="en-US" sz="2000" b="0" i="0" u="none" strike="noStrike" cap="none" normalizeH="0" baseline="0" dirty="0">
                <a:ln>
                  <a:noFill/>
                </a:ln>
                <a:solidFill>
                  <a:srgbClr val="C00000"/>
                </a:solidFill>
                <a:effectLst/>
                <a:latin typeface="Arial Unicode MS" panose="020B0604020202020204" pitchFamily="34" charset="-128"/>
              </a:rPr>
              <a:t>("error message");</a:t>
            </a:r>
            <a:r>
              <a:rPr kumimoji="0" lang="en-US" altLang="en-US" sz="2400" b="0" i="0" u="none" strike="noStrike" cap="none" normalizeH="0" baseline="0" dirty="0">
                <a:ln>
                  <a:noFill/>
                </a:ln>
                <a:solidFill>
                  <a:srgbClr val="C00000"/>
                </a:solidFill>
                <a:effectLst/>
              </a:rPr>
              <a:t> </a:t>
            </a:r>
            <a:endParaRPr kumimoji="0" lang="en-US" altLang="en-US" sz="4000" b="0" i="0" u="none" strike="noStrike" cap="none" normalizeH="0" baseline="0" dirty="0">
              <a:ln>
                <a:noFill/>
              </a:ln>
              <a:solidFill>
                <a:srgbClr val="C00000"/>
              </a:solidFill>
              <a:effectLst/>
              <a:latin typeface="Arial" panose="020B0604020202020204" pitchFamily="34" charset="0"/>
            </a:endParaRPr>
          </a:p>
        </p:txBody>
      </p:sp>
    </p:spTree>
    <p:extLst>
      <p:ext uri="{BB962C8B-B14F-4D97-AF65-F5344CB8AC3E}">
        <p14:creationId xmlns:p14="http://schemas.microsoft.com/office/powerpoint/2010/main" val="1764723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291" y="240590"/>
            <a:ext cx="8300516" cy="4727074"/>
          </a:xfrm>
        </p:spPr>
      </p:pic>
      <p:sp>
        <p:nvSpPr>
          <p:cNvPr id="5" name="Rectangle 1"/>
          <p:cNvSpPr>
            <a:spLocks noChangeArrowheads="1"/>
          </p:cNvSpPr>
          <p:nvPr/>
        </p:nvSpPr>
        <p:spPr bwMode="auto">
          <a:xfrm>
            <a:off x="1836513" y="5191816"/>
            <a:ext cx="652774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Welcome to the Registration process!!Exception in thread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java.lang.ArithmeticException</a:t>
            </a:r>
            <a:r>
              <a:rPr kumimoji="0" lang="en-US" altLang="en-US" sz="1600" b="0" i="0" u="none" strike="noStrike" cap="none" normalizeH="0" baseline="0" dirty="0">
                <a:ln>
                  <a:noFill/>
                </a:ln>
                <a:solidFill>
                  <a:schemeClr val="tx1"/>
                </a:solidFill>
                <a:effectLst/>
                <a:latin typeface="Arial Unicode MS" panose="020B0604020202020204" pitchFamily="34" charset="-128"/>
              </a:rPr>
              <a:t>: Student is not eligible for registration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panose="020B0604020202020204" pitchFamily="34" charset="-128"/>
              </a:rPr>
              <a:t>ThrowExample.checkEligibilty</a:t>
            </a:r>
            <a:r>
              <a:rPr kumimoji="0" lang="en-US" altLang="en-US" sz="1600" b="0" i="0" u="none" strike="noStrike" cap="none" normalizeH="0" baseline="0" dirty="0">
                <a:ln>
                  <a:noFill/>
                </a:ln>
                <a:solidFill>
                  <a:schemeClr val="tx1"/>
                </a:solidFill>
                <a:effectLst/>
                <a:latin typeface="Arial Unicode MS" panose="020B0604020202020204" pitchFamily="34" charset="-128"/>
              </a:rPr>
              <a:t>(ThrowExample.java:9)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panose="020B0604020202020204" pitchFamily="34" charset="-128"/>
              </a:rPr>
              <a:t>ThrowExample.main</a:t>
            </a:r>
            <a:r>
              <a:rPr kumimoji="0" lang="en-US" altLang="en-US" sz="1600" b="0" i="0" u="none" strike="noStrike" cap="none" normalizeH="0" baseline="0" dirty="0">
                <a:ln>
                  <a:noFill/>
                </a:ln>
                <a:solidFill>
                  <a:schemeClr val="tx1"/>
                </a:solidFill>
                <a:effectLst/>
                <a:latin typeface="Arial Unicode MS" panose="020B0604020202020204" pitchFamily="34" charset="-128"/>
              </a:rPr>
              <a:t>(ThrowExample.java:18</a:t>
            </a:r>
            <a:r>
              <a:rPr kumimoji="0" lang="en-US" altLang="en-US" sz="1000" b="0" i="0" u="none" strike="noStrike" cap="none" normalizeH="0" baseline="0" dirty="0">
                <a:ln>
                  <a:noFill/>
                </a:ln>
                <a:solidFill>
                  <a:schemeClr val="tx1"/>
                </a:solidFill>
                <a:effectLst/>
                <a:latin typeface="Arial Unicode MS" panose="020B0604020202020204" pitchFamily="34" charset="-128"/>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911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353"/>
            <a:ext cx="10515600" cy="893832"/>
          </a:xfrm>
        </p:spPr>
        <p:txBody>
          <a:bodyPr/>
          <a:lstStyle/>
          <a:p>
            <a:r>
              <a:rPr lang="en-US" b="1" dirty="0">
                <a:effectLst>
                  <a:outerShdw blurRad="38100" dist="38100" dir="2700000" algn="tl">
                    <a:srgbClr val="000000">
                      <a:alpha val="43137"/>
                    </a:srgbClr>
                  </a:outerShdw>
                </a:effectLst>
                <a:latin typeface="+mn-lt"/>
              </a:rPr>
              <a:t>Java </a:t>
            </a:r>
            <a:r>
              <a:rPr lang="en-US" b="1" dirty="0">
                <a:solidFill>
                  <a:srgbClr val="C00000"/>
                </a:solidFill>
                <a:effectLst>
                  <a:outerShdw blurRad="38100" dist="38100" dir="2700000" algn="tl">
                    <a:srgbClr val="000000">
                      <a:alpha val="43137"/>
                    </a:srgbClr>
                  </a:outerShdw>
                </a:effectLst>
                <a:latin typeface="+mn-lt"/>
              </a:rPr>
              <a:t>throws</a:t>
            </a:r>
            <a:r>
              <a:rPr lang="en-US" b="1" dirty="0">
                <a:effectLst>
                  <a:outerShdw blurRad="38100" dist="38100" dir="2700000" algn="tl">
                    <a:srgbClr val="000000">
                      <a:alpha val="43137"/>
                    </a:srgbClr>
                  </a:outerShdw>
                </a:effectLst>
                <a:latin typeface="+mn-lt"/>
              </a:rPr>
              <a:t> keyword</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113185"/>
            <a:ext cx="10515600" cy="5502159"/>
          </a:xfrm>
        </p:spPr>
        <p:txBody>
          <a:bodyPr/>
          <a:lstStyle/>
          <a:p>
            <a:r>
              <a:rPr lang="en-GB" b="1" dirty="0">
                <a:solidFill>
                  <a:srgbClr val="C00000"/>
                </a:solidFill>
              </a:rPr>
              <a:t>throws</a:t>
            </a:r>
            <a:r>
              <a:rPr lang="en-GB" b="1" dirty="0"/>
              <a:t> </a:t>
            </a:r>
            <a:r>
              <a:rPr lang="en-GB" dirty="0"/>
              <a:t>keyword is used to declare an exception. </a:t>
            </a:r>
          </a:p>
          <a:p>
            <a:r>
              <a:rPr lang="en-GB" dirty="0"/>
              <a:t>It gives an information to the programmer that there may occur an exception so it is better for the programmer to provide the exception handling code so that normal flow can be maintained.</a:t>
            </a:r>
          </a:p>
          <a:p>
            <a:r>
              <a:rPr lang="en-GB" dirty="0"/>
              <a:t>Exception Handling is mainly used to handle the checked exceptions. If there occurs any unchecked exception such as </a:t>
            </a:r>
            <a:r>
              <a:rPr lang="en-GB" b="1" dirty="0" err="1">
                <a:solidFill>
                  <a:srgbClr val="C00000"/>
                </a:solidFill>
              </a:rPr>
              <a:t>NullPointerException</a:t>
            </a:r>
            <a:r>
              <a:rPr lang="en-GB" dirty="0"/>
              <a:t>, it is programmers fault that he is not performing check up before the code being used.</a:t>
            </a:r>
          </a:p>
          <a:p>
            <a:r>
              <a:rPr lang="en-GB" b="1" dirty="0"/>
              <a:t>Syntax of java throws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104" y="5208104"/>
            <a:ext cx="7051710" cy="1195205"/>
          </a:xfrm>
          <a:prstGeom prst="rect">
            <a:avLst/>
          </a:prstGeom>
        </p:spPr>
      </p:pic>
    </p:spTree>
    <p:extLst>
      <p:ext uri="{BB962C8B-B14F-4D97-AF65-F5344CB8AC3E}">
        <p14:creationId xmlns:p14="http://schemas.microsoft.com/office/powerpoint/2010/main" val="797769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effectLst>
                  <a:outerShdw blurRad="38100" dist="38100" dir="2700000" algn="tl">
                    <a:srgbClr val="000000">
                      <a:alpha val="43137"/>
                    </a:srgbClr>
                  </a:outerShdw>
                </a:effectLst>
                <a:latin typeface="+mn-lt"/>
              </a:rPr>
              <a:t>Which exception should be declared by </a:t>
            </a:r>
            <a:r>
              <a:rPr lang="en-GB" sz="4000" b="1" dirty="0">
                <a:solidFill>
                  <a:srgbClr val="C00000"/>
                </a:solidFill>
                <a:effectLst>
                  <a:outerShdw blurRad="38100" dist="38100" dir="2700000" algn="tl">
                    <a:srgbClr val="000000">
                      <a:alpha val="43137"/>
                    </a:srgbClr>
                  </a:outerShdw>
                </a:effectLst>
                <a:latin typeface="+mn-lt"/>
              </a:rPr>
              <a:t>throws</a:t>
            </a:r>
            <a:endParaRPr lang="en-US" sz="4000" dirty="0">
              <a:solidFill>
                <a:srgbClr val="C00000"/>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pPr marL="0" indent="0">
              <a:buNone/>
            </a:pPr>
            <a:r>
              <a:rPr lang="en-US" dirty="0"/>
              <a:t>checked exception only, because:</a:t>
            </a:r>
          </a:p>
          <a:p>
            <a:r>
              <a:rPr lang="en-GB" b="1" dirty="0"/>
              <a:t>unchecked Exception:</a:t>
            </a:r>
            <a:r>
              <a:rPr lang="en-GB" dirty="0"/>
              <a:t> under your control so correct your code.</a:t>
            </a:r>
          </a:p>
          <a:p>
            <a:r>
              <a:rPr lang="en-GB" b="1" dirty="0"/>
              <a:t>error:</a:t>
            </a:r>
            <a:r>
              <a:rPr lang="en-GB" dirty="0"/>
              <a:t> beyond your control e.g. you are unable to do anything if there occurs </a:t>
            </a:r>
            <a:r>
              <a:rPr lang="en-GB" dirty="0" err="1">
                <a:solidFill>
                  <a:srgbClr val="C00000"/>
                </a:solidFill>
              </a:rPr>
              <a:t>VirtualMachineError</a:t>
            </a:r>
            <a:r>
              <a:rPr lang="en-GB" dirty="0">
                <a:solidFill>
                  <a:srgbClr val="C00000"/>
                </a:solidFill>
              </a:rPr>
              <a:t> </a:t>
            </a:r>
            <a:r>
              <a:rPr lang="en-GB" dirty="0"/>
              <a:t>or </a:t>
            </a:r>
            <a:r>
              <a:rPr lang="en-GB" dirty="0" err="1">
                <a:solidFill>
                  <a:srgbClr val="C00000"/>
                </a:solidFill>
              </a:rPr>
              <a:t>StackOverflowError</a:t>
            </a:r>
            <a:r>
              <a:rPr lang="en-GB" dirty="0"/>
              <a:t>.</a:t>
            </a:r>
            <a:endParaRPr lang="en-US" dirty="0"/>
          </a:p>
        </p:txBody>
      </p:sp>
    </p:spTree>
    <p:extLst>
      <p:ext uri="{BB962C8B-B14F-4D97-AF65-F5344CB8AC3E}">
        <p14:creationId xmlns:p14="http://schemas.microsoft.com/office/powerpoint/2010/main" val="194021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Why an Exception Occurs?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pPr marL="0" indent="0">
              <a:buNone/>
            </a:pPr>
            <a:r>
              <a:rPr lang="en-GB" dirty="0"/>
              <a:t>There can be several reasons that can cause a program to throw exception. </a:t>
            </a:r>
          </a:p>
          <a:p>
            <a:pPr marL="0" indent="0">
              <a:buNone/>
            </a:pPr>
            <a:r>
              <a:rPr lang="en-GB" b="1" dirty="0"/>
              <a:t>For example:</a:t>
            </a:r>
            <a:r>
              <a:rPr lang="en-GB" dirty="0"/>
              <a:t> </a:t>
            </a:r>
          </a:p>
          <a:p>
            <a:pPr lvl="2">
              <a:buFont typeface="Wingdings" panose="05000000000000000000" pitchFamily="2" charset="2"/>
              <a:buChar char="Ø"/>
            </a:pPr>
            <a:r>
              <a:rPr lang="en-GB" sz="2800" dirty="0"/>
              <a:t>Opening a non-existing file in your program, </a:t>
            </a:r>
          </a:p>
          <a:p>
            <a:pPr lvl="2">
              <a:buFont typeface="Wingdings" panose="05000000000000000000" pitchFamily="2" charset="2"/>
              <a:buChar char="Ø"/>
            </a:pPr>
            <a:r>
              <a:rPr lang="en-GB" sz="2800" dirty="0"/>
              <a:t>Network connection problem, </a:t>
            </a:r>
          </a:p>
          <a:p>
            <a:pPr lvl="2">
              <a:buFont typeface="Wingdings" panose="05000000000000000000" pitchFamily="2" charset="2"/>
              <a:buChar char="Ø"/>
            </a:pPr>
            <a:r>
              <a:rPr lang="en-GB" sz="2800" dirty="0"/>
              <a:t>bad input data provided by user etc.</a:t>
            </a:r>
            <a:endParaRPr lang="en-US" sz="2800" dirty="0"/>
          </a:p>
        </p:txBody>
      </p:sp>
    </p:spTree>
    <p:extLst>
      <p:ext uri="{BB962C8B-B14F-4D97-AF65-F5344CB8AC3E}">
        <p14:creationId xmlns:p14="http://schemas.microsoft.com/office/powerpoint/2010/main" val="717898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18" y="113335"/>
            <a:ext cx="10515600" cy="615536"/>
          </a:xfrm>
        </p:spPr>
        <p:txBody>
          <a:bodyPr>
            <a:normAutofit fontScale="90000"/>
          </a:bodyPr>
          <a:lstStyle/>
          <a:p>
            <a:r>
              <a:rPr lang="en-US" b="1" dirty="0">
                <a:solidFill>
                  <a:srgbClr val="C00000"/>
                </a:solidFill>
                <a:effectLst>
                  <a:outerShdw blurRad="38100" dist="38100" dir="2700000" algn="tl">
                    <a:srgbClr val="000000">
                      <a:alpha val="43137"/>
                    </a:srgbClr>
                  </a:outerShdw>
                </a:effectLst>
                <a:latin typeface="+mn-lt"/>
              </a:rPr>
              <a:t>throws</a:t>
            </a:r>
            <a:r>
              <a:rPr lang="en-US" b="1" dirty="0">
                <a:effectLst>
                  <a:outerShdw blurRad="38100" dist="38100" dir="2700000" algn="tl">
                    <a:srgbClr val="000000">
                      <a:alpha val="43137"/>
                    </a:srgbClr>
                  </a:outerShdw>
                </a:effectLst>
                <a:latin typeface="+mn-lt"/>
              </a:rPr>
              <a:t> example</a:t>
            </a:r>
            <a:endParaRPr lang="en-US" dirty="0">
              <a:effectLst>
                <a:outerShdw blurRad="38100" dist="38100" dir="2700000" algn="tl">
                  <a:srgbClr val="000000">
                    <a:alpha val="43137"/>
                  </a:srgbClr>
                </a:outerShdw>
              </a:effectLst>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182" y="940904"/>
            <a:ext cx="5954843" cy="5791201"/>
          </a:xfrm>
        </p:spPr>
      </p:pic>
      <p:sp>
        <p:nvSpPr>
          <p:cNvPr id="5" name="Rectangle 1"/>
          <p:cNvSpPr>
            <a:spLocks noChangeArrowheads="1"/>
          </p:cNvSpPr>
          <p:nvPr/>
        </p:nvSpPr>
        <p:spPr bwMode="auto">
          <a:xfrm>
            <a:off x="7447722" y="1034036"/>
            <a:ext cx="37072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sng"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exception handled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normal flow...</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3278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393" y="365125"/>
            <a:ext cx="10863407" cy="854075"/>
          </a:xfrm>
        </p:spPr>
        <p:txBody>
          <a:bodyPr>
            <a:normAutofit/>
          </a:bodyPr>
          <a:lstStyle/>
          <a:p>
            <a:r>
              <a:rPr lang="en-US" sz="4800" b="1" dirty="0">
                <a:effectLst>
                  <a:outerShdw blurRad="38100" dist="38100" dir="2700000" algn="tl">
                    <a:srgbClr val="000000">
                      <a:alpha val="43137"/>
                    </a:srgbClr>
                  </a:outerShdw>
                </a:effectLst>
                <a:latin typeface="+mn-lt"/>
              </a:rPr>
              <a:t>throw and throws</a:t>
            </a:r>
            <a:endParaRPr lang="en-US" sz="48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490393" y="1426876"/>
            <a:ext cx="10863407" cy="4351338"/>
          </a:xfrm>
        </p:spPr>
        <p:txBody>
          <a:bodyPr/>
          <a:lstStyle/>
          <a:p>
            <a:pPr marL="0" indent="0">
              <a:buNone/>
            </a:pPr>
            <a:r>
              <a:rPr lang="en-GB" dirty="0"/>
              <a:t>There are many differences between throw and throws keywords.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393" y="2259771"/>
            <a:ext cx="11211213" cy="3726119"/>
          </a:xfrm>
          <a:prstGeom prst="rect">
            <a:avLst/>
          </a:prstGeom>
        </p:spPr>
      </p:pic>
    </p:spTree>
    <p:extLst>
      <p:ext uri="{BB962C8B-B14F-4D97-AF65-F5344CB8AC3E}">
        <p14:creationId xmlns:p14="http://schemas.microsoft.com/office/powerpoint/2010/main" val="4148936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695" y="921983"/>
            <a:ext cx="5271052" cy="1778966"/>
          </a:xfrm>
        </p:spPr>
        <p:txBody>
          <a:bodyPr/>
          <a:lstStyle/>
          <a:p>
            <a:pPr marL="0" indent="0">
              <a:buNone/>
            </a:pPr>
            <a:r>
              <a:rPr lang="en-US" b="1" dirty="0"/>
              <a:t>Java </a:t>
            </a:r>
            <a:r>
              <a:rPr lang="en-US" b="1" dirty="0">
                <a:solidFill>
                  <a:srgbClr val="C00000"/>
                </a:solidFill>
              </a:rPr>
              <a:t>throw</a:t>
            </a:r>
            <a:r>
              <a:rPr lang="en-US" b="1" dirty="0"/>
              <a:t> example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51194"/>
            <a:ext cx="4927523" cy="1149755"/>
          </a:xfrm>
          <a:prstGeom prst="rect">
            <a:avLst/>
          </a:prstGeom>
        </p:spPr>
      </p:pic>
      <p:sp>
        <p:nvSpPr>
          <p:cNvPr id="5" name="TextBox 4"/>
          <p:cNvSpPr txBox="1"/>
          <p:nvPr/>
        </p:nvSpPr>
        <p:spPr>
          <a:xfrm>
            <a:off x="6930612" y="921983"/>
            <a:ext cx="3289555" cy="523220"/>
          </a:xfrm>
          <a:prstGeom prst="rect">
            <a:avLst/>
          </a:prstGeom>
          <a:noFill/>
        </p:spPr>
        <p:txBody>
          <a:bodyPr wrap="none" rtlCol="0">
            <a:spAutoFit/>
          </a:bodyPr>
          <a:lstStyle/>
          <a:p>
            <a:r>
              <a:rPr lang="en-US" sz="2800" b="1" dirty="0"/>
              <a:t>Java </a:t>
            </a:r>
            <a:r>
              <a:rPr lang="en-US" sz="2800" b="1" dirty="0">
                <a:solidFill>
                  <a:srgbClr val="C00000"/>
                </a:solidFill>
              </a:rPr>
              <a:t>throws</a:t>
            </a:r>
            <a:r>
              <a:rPr lang="en-US" sz="2800" b="1" dirty="0"/>
              <a:t> example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612" y="1551194"/>
            <a:ext cx="4396683" cy="1161388"/>
          </a:xfrm>
          <a:prstGeom prst="rect">
            <a:avLst/>
          </a:prstGeom>
        </p:spPr>
      </p:pic>
      <p:sp>
        <p:nvSpPr>
          <p:cNvPr id="7" name="TextBox 6"/>
          <p:cNvSpPr txBox="1"/>
          <p:nvPr/>
        </p:nvSpPr>
        <p:spPr>
          <a:xfrm>
            <a:off x="3632751" y="3330160"/>
            <a:ext cx="4916346" cy="523220"/>
          </a:xfrm>
          <a:prstGeom prst="rect">
            <a:avLst/>
          </a:prstGeom>
          <a:noFill/>
        </p:spPr>
        <p:txBody>
          <a:bodyPr wrap="none" rtlCol="0">
            <a:spAutoFit/>
          </a:bodyPr>
          <a:lstStyle/>
          <a:p>
            <a:r>
              <a:rPr lang="en-GB" sz="2800" b="1" dirty="0"/>
              <a:t>Java </a:t>
            </a:r>
            <a:r>
              <a:rPr lang="en-GB" sz="2800" b="1" dirty="0">
                <a:solidFill>
                  <a:srgbClr val="C00000"/>
                </a:solidFill>
              </a:rPr>
              <a:t>throw</a:t>
            </a:r>
            <a:r>
              <a:rPr lang="en-GB" sz="2800" b="1" dirty="0"/>
              <a:t> and </a:t>
            </a:r>
            <a:r>
              <a:rPr lang="en-GB" sz="2800" b="1" dirty="0">
                <a:solidFill>
                  <a:srgbClr val="C00000"/>
                </a:solidFill>
              </a:rPr>
              <a:t>throws</a:t>
            </a:r>
            <a:r>
              <a:rPr lang="en-GB" sz="2800" b="1" dirty="0"/>
              <a:t> example</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221" y="4139693"/>
            <a:ext cx="5720174" cy="1328930"/>
          </a:xfrm>
          <a:prstGeom prst="rect">
            <a:avLst/>
          </a:prstGeom>
        </p:spPr>
      </p:pic>
    </p:spTree>
    <p:extLst>
      <p:ext uri="{BB962C8B-B14F-4D97-AF65-F5344CB8AC3E}">
        <p14:creationId xmlns:p14="http://schemas.microsoft.com/office/powerpoint/2010/main" val="3600223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GB" b="1" dirty="0">
                <a:latin typeface="+mn-lt"/>
              </a:rPr>
              <a:t>Java </a:t>
            </a:r>
            <a:r>
              <a:rPr lang="en-GB" b="1" dirty="0">
                <a:solidFill>
                  <a:srgbClr val="C00000"/>
                </a:solidFill>
                <a:latin typeface="+mn-lt"/>
              </a:rPr>
              <a:t>finally</a:t>
            </a:r>
            <a:r>
              <a:rPr lang="en-GB" b="1" dirty="0">
                <a:latin typeface="+mn-lt"/>
              </a:rPr>
              <a:t> block (finally keyword)</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825625"/>
            <a:ext cx="10515600" cy="4508914"/>
          </a:xfrm>
        </p:spPr>
        <p:txBody>
          <a:bodyPr>
            <a:normAutofit/>
          </a:bodyPr>
          <a:lstStyle/>
          <a:p>
            <a:r>
              <a:rPr lang="en-GB" sz="3000" dirty="0"/>
              <a:t>Java </a:t>
            </a:r>
            <a:r>
              <a:rPr lang="en-GB" sz="3000" b="1" dirty="0">
                <a:solidFill>
                  <a:srgbClr val="C00000"/>
                </a:solidFill>
              </a:rPr>
              <a:t>finally</a:t>
            </a:r>
            <a:r>
              <a:rPr lang="en-GB" sz="3000" dirty="0"/>
              <a:t> block is a block that is used </a:t>
            </a:r>
            <a:r>
              <a:rPr lang="en-GB" sz="3000" i="1" dirty="0"/>
              <a:t>to </a:t>
            </a:r>
            <a:r>
              <a:rPr lang="en-GB" sz="3000" b="1" i="1" dirty="0"/>
              <a:t>execute important code</a:t>
            </a:r>
            <a:r>
              <a:rPr lang="en-GB" sz="3000" dirty="0"/>
              <a:t> such as closing connection, stream etc.</a:t>
            </a:r>
          </a:p>
          <a:p>
            <a:r>
              <a:rPr lang="en-GB" sz="3000" dirty="0"/>
              <a:t>finally block is always executed whether exception is handled or not.</a:t>
            </a:r>
          </a:p>
          <a:p>
            <a:r>
              <a:rPr lang="en-GB" sz="3000" dirty="0"/>
              <a:t>It is follows try or catch block.</a:t>
            </a:r>
          </a:p>
          <a:p>
            <a:r>
              <a:rPr lang="en-GB" sz="3000" dirty="0"/>
              <a:t>Finally block in java can be used to put "</a:t>
            </a:r>
            <a:r>
              <a:rPr lang="en-GB" sz="3000" dirty="0" err="1"/>
              <a:t>cleanup</a:t>
            </a:r>
            <a:r>
              <a:rPr lang="en-GB" sz="3000" dirty="0"/>
              <a:t>" code such as closing a file, closing connection etc.</a:t>
            </a:r>
          </a:p>
          <a:p>
            <a:r>
              <a:rPr lang="en-GB" sz="3000" dirty="0"/>
              <a:t>If you don't handle exception, before terminating the program, JVM executes finally block(if any)</a:t>
            </a:r>
          </a:p>
          <a:p>
            <a:endParaRPr lang="en-GB" sz="3200" dirty="0"/>
          </a:p>
          <a:p>
            <a:endParaRPr lang="en-US" dirty="0"/>
          </a:p>
        </p:txBody>
      </p:sp>
    </p:spTree>
    <p:extLst>
      <p:ext uri="{BB962C8B-B14F-4D97-AF65-F5344CB8AC3E}">
        <p14:creationId xmlns:p14="http://schemas.microsoft.com/office/powerpoint/2010/main" val="3993045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7288" y="354633"/>
            <a:ext cx="5426960" cy="6039864"/>
          </a:xfrm>
        </p:spPr>
      </p:pic>
      <p:sp>
        <p:nvSpPr>
          <p:cNvPr id="5" name="TextBox 4"/>
          <p:cNvSpPr txBox="1"/>
          <p:nvPr/>
        </p:nvSpPr>
        <p:spPr>
          <a:xfrm>
            <a:off x="662609" y="2597426"/>
            <a:ext cx="3368871" cy="461665"/>
          </a:xfrm>
          <a:prstGeom prst="rect">
            <a:avLst/>
          </a:prstGeom>
          <a:noFill/>
        </p:spPr>
        <p:txBody>
          <a:bodyPr wrap="none" rtlCol="0">
            <a:spAutoFit/>
          </a:bodyPr>
          <a:lstStyle/>
          <a:p>
            <a:r>
              <a:rPr lang="en-US" sz="2400" b="1" dirty="0"/>
              <a:t>Execution of finally block</a:t>
            </a:r>
          </a:p>
        </p:txBody>
      </p:sp>
    </p:spTree>
    <p:extLst>
      <p:ext uri="{BB962C8B-B14F-4D97-AF65-F5344CB8AC3E}">
        <p14:creationId xmlns:p14="http://schemas.microsoft.com/office/powerpoint/2010/main" val="1645531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lstStyle/>
          <a:p>
            <a:r>
              <a:rPr lang="en-US" b="1" dirty="0">
                <a:effectLst>
                  <a:outerShdw blurRad="38100" dist="38100" dir="2700000" algn="tl">
                    <a:srgbClr val="000000">
                      <a:alpha val="43137"/>
                    </a:srgbClr>
                  </a:outerShdw>
                </a:effectLst>
                <a:latin typeface="+mn-lt"/>
              </a:rPr>
              <a:t>Usage of Java finally – Case 1</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351722"/>
            <a:ext cx="10515600" cy="4533693"/>
          </a:xfrm>
        </p:spPr>
        <p:txBody>
          <a:bodyPr/>
          <a:lstStyle/>
          <a:p>
            <a:pPr marL="0" indent="0">
              <a:buNone/>
            </a:pPr>
            <a:r>
              <a:rPr lang="en-GB" dirty="0"/>
              <a:t>finally example where </a:t>
            </a:r>
            <a:r>
              <a:rPr lang="en-GB" b="1" dirty="0"/>
              <a:t>exception doesn't occur</a:t>
            </a:r>
            <a:r>
              <a:rPr lang="en-GB"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78" y="2226365"/>
            <a:ext cx="7454936" cy="4489528"/>
          </a:xfrm>
          <a:prstGeom prst="rect">
            <a:avLst/>
          </a:prstGeom>
        </p:spPr>
      </p:pic>
      <p:sp>
        <p:nvSpPr>
          <p:cNvPr id="5" name="Rectangle 1"/>
          <p:cNvSpPr>
            <a:spLocks noChangeArrowheads="1"/>
          </p:cNvSpPr>
          <p:nvPr/>
        </p:nvSpPr>
        <p:spPr bwMode="auto">
          <a:xfrm>
            <a:off x="7315200" y="2441808"/>
            <a:ext cx="4784035"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Unicode MS" panose="020B0604020202020204" pitchFamily="34" charset="-128"/>
              </a:rPr>
              <a:t>5 finally block is always executed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Unicode MS" panose="020B0604020202020204" pitchFamily="34" charset="-128"/>
              </a:rPr>
              <a:t>rest of the code...</a:t>
            </a:r>
            <a:r>
              <a:rPr kumimoji="0" lang="en-US" altLang="en-US" sz="2800" i="0" u="none" strike="noStrike" cap="none" normalizeH="0" baseline="0" dirty="0">
                <a:ln>
                  <a:noFill/>
                </a:ln>
                <a:solidFill>
                  <a:schemeClr val="tx1"/>
                </a:solidFill>
                <a:effectLst/>
              </a:rPr>
              <a:t> </a:t>
            </a:r>
            <a:endParaRPr kumimoji="0" lang="en-US" altLang="en-US" sz="4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2373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8544"/>
          </a:xfrm>
        </p:spPr>
        <p:txBody>
          <a:bodyPr>
            <a:normAutofit fontScale="90000"/>
          </a:bodyPr>
          <a:lstStyle/>
          <a:p>
            <a:r>
              <a:rPr lang="en-US" b="1" dirty="0">
                <a:effectLst>
                  <a:outerShdw blurRad="38100" dist="38100" dir="2700000" algn="tl">
                    <a:srgbClr val="000000">
                      <a:alpha val="43137"/>
                    </a:srgbClr>
                  </a:outerShdw>
                </a:effectLst>
                <a:latin typeface="+mn-lt"/>
              </a:rPr>
              <a:t>Usage of Java finally – Case 2</a:t>
            </a:r>
            <a:endParaRPr lang="en-US" dirty="0">
              <a:latin typeface="+mn-lt"/>
            </a:endParaRPr>
          </a:p>
        </p:txBody>
      </p:sp>
      <p:sp>
        <p:nvSpPr>
          <p:cNvPr id="3" name="Content Placeholder 2"/>
          <p:cNvSpPr>
            <a:spLocks noGrp="1"/>
          </p:cNvSpPr>
          <p:nvPr>
            <p:ph idx="1"/>
          </p:nvPr>
        </p:nvSpPr>
        <p:spPr>
          <a:xfrm>
            <a:off x="838200" y="1285461"/>
            <a:ext cx="9792653" cy="4891502"/>
          </a:xfrm>
        </p:spPr>
        <p:txBody>
          <a:bodyPr/>
          <a:lstStyle/>
          <a:p>
            <a:pPr marL="0" indent="0">
              <a:buNone/>
            </a:pPr>
            <a:r>
              <a:rPr lang="en-GB" dirty="0"/>
              <a:t>finally example where </a:t>
            </a:r>
            <a:r>
              <a:rPr lang="en-GB" b="1" dirty="0"/>
              <a:t>exception occurs and not handled</a:t>
            </a:r>
            <a:r>
              <a:rPr lang="en-GB"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3419"/>
            <a:ext cx="7363119" cy="4531150"/>
          </a:xfrm>
          <a:prstGeom prst="rect">
            <a:avLst/>
          </a:prstGeom>
        </p:spPr>
      </p:pic>
      <p:sp>
        <p:nvSpPr>
          <p:cNvPr id="5" name="Rectangle 1"/>
          <p:cNvSpPr>
            <a:spLocks noChangeArrowheads="1"/>
          </p:cNvSpPr>
          <p:nvPr/>
        </p:nvSpPr>
        <p:spPr bwMode="auto">
          <a:xfrm>
            <a:off x="7566992" y="2323338"/>
            <a:ext cx="437321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finally block is always executed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Exception in thread main </a:t>
            </a:r>
            <a:r>
              <a:rPr kumimoji="0" lang="en-US" altLang="en-US" b="0" i="0" u="none" strike="noStrike" cap="none" normalizeH="0" baseline="0" dirty="0" err="1">
                <a:ln>
                  <a:noFill/>
                </a:ln>
                <a:solidFill>
                  <a:schemeClr val="tx1"/>
                </a:solidFill>
                <a:effectLst/>
                <a:latin typeface="Arial Unicode MS" panose="020B0604020202020204" pitchFamily="34" charset="-128"/>
              </a:rPr>
              <a:t>java.lang.ArithmeticException</a:t>
            </a:r>
            <a:r>
              <a:rPr kumimoji="0" lang="en-US" altLang="en-US" b="0" i="0" u="none" strike="noStrike" cap="none" normalizeH="0" baseline="0" dirty="0">
                <a:ln>
                  <a:noFill/>
                </a:ln>
                <a:solidFill>
                  <a:schemeClr val="tx1"/>
                </a:solidFill>
                <a:effectLst/>
                <a:latin typeface="Arial Unicode MS" panose="020B0604020202020204" pitchFamily="34" charset="-128"/>
              </a:rPr>
              <a:t>:/ by zero</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2110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4109"/>
          </a:xfrm>
        </p:spPr>
        <p:txBody>
          <a:bodyPr/>
          <a:lstStyle/>
          <a:p>
            <a:r>
              <a:rPr lang="en-US" b="1" dirty="0">
                <a:effectLst>
                  <a:outerShdw blurRad="38100" dist="38100" dir="2700000" algn="tl">
                    <a:srgbClr val="000000">
                      <a:alpha val="43137"/>
                    </a:srgbClr>
                  </a:outerShdw>
                </a:effectLst>
                <a:latin typeface="+mn-lt"/>
              </a:rPr>
              <a:t>Usage of Java finally – Case 3</a:t>
            </a:r>
            <a:endParaRPr lang="en-US" dirty="0">
              <a:latin typeface="+mn-lt"/>
            </a:endParaRPr>
          </a:p>
        </p:txBody>
      </p:sp>
      <p:sp>
        <p:nvSpPr>
          <p:cNvPr id="3" name="Content Placeholder 2"/>
          <p:cNvSpPr>
            <a:spLocks noGrp="1"/>
          </p:cNvSpPr>
          <p:nvPr>
            <p:ph idx="1"/>
          </p:nvPr>
        </p:nvSpPr>
        <p:spPr>
          <a:xfrm>
            <a:off x="838200" y="1484243"/>
            <a:ext cx="10515600" cy="4692720"/>
          </a:xfrm>
        </p:spPr>
        <p:txBody>
          <a:bodyPr/>
          <a:lstStyle/>
          <a:p>
            <a:pPr marL="0" indent="0">
              <a:buNone/>
            </a:pPr>
            <a:r>
              <a:rPr lang="en-GB" dirty="0"/>
              <a:t>finally example where </a:t>
            </a:r>
            <a:r>
              <a:rPr lang="en-GB" b="1" dirty="0"/>
              <a:t>exception occurs and handled</a:t>
            </a:r>
            <a:r>
              <a:rPr lang="en-GB"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73174"/>
            <a:ext cx="7486961" cy="4351397"/>
          </a:xfrm>
          <a:prstGeom prst="rect">
            <a:avLst/>
          </a:prstGeom>
        </p:spPr>
      </p:pic>
      <p:sp>
        <p:nvSpPr>
          <p:cNvPr id="5" name="Rectangle 1"/>
          <p:cNvSpPr>
            <a:spLocks noChangeArrowheads="1"/>
          </p:cNvSpPr>
          <p:nvPr/>
        </p:nvSpPr>
        <p:spPr bwMode="auto">
          <a:xfrm>
            <a:off x="7434728" y="2173174"/>
            <a:ext cx="4399463"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Exception in thread main </a:t>
            </a:r>
            <a:r>
              <a:rPr kumimoji="0" lang="en-US" altLang="en-US" sz="2000" b="0" i="0" u="none" strike="noStrike" cap="none" normalizeH="0" baseline="0" dirty="0" err="1">
                <a:ln>
                  <a:noFill/>
                </a:ln>
                <a:solidFill>
                  <a:schemeClr val="tx1"/>
                </a:solidFill>
                <a:effectLst/>
              </a:rPr>
              <a:t>java.lang.ArithmeticException</a:t>
            </a:r>
            <a:r>
              <a:rPr kumimoji="0" lang="en-US" altLang="en-US" sz="2000" b="0" i="0" u="none" strike="noStrike" cap="none" normalizeH="0" baseline="0" dirty="0">
                <a:ln>
                  <a:noFill/>
                </a:ln>
                <a:solidFill>
                  <a:schemeClr val="tx1"/>
                </a:solidFill>
                <a:effectLst/>
              </a:rPr>
              <a:t>:/ by zero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finally block is always executed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rest of the code...</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3789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Exception Handling</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If an exception occurs, which has not been handled by programmer then program execution gets terminated and a system generated error message is shown to the user. </a:t>
            </a:r>
          </a:p>
          <a:p>
            <a:r>
              <a:rPr lang="en-GB" b="1" dirty="0"/>
              <a:t>An exception generated by the system is given below</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26" y="3722997"/>
            <a:ext cx="10960348" cy="1458602"/>
          </a:xfrm>
          <a:prstGeom prst="rect">
            <a:avLst/>
          </a:prstGeom>
        </p:spPr>
      </p:pic>
    </p:spTree>
    <p:extLst>
      <p:ext uri="{BB962C8B-B14F-4D97-AF65-F5344CB8AC3E}">
        <p14:creationId xmlns:p14="http://schemas.microsoft.com/office/powerpoint/2010/main" val="415267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1939" y="1269033"/>
            <a:ext cx="10515600" cy="4351338"/>
          </a:xfrm>
        </p:spPr>
        <p:txBody>
          <a:bodyPr/>
          <a:lstStyle/>
          <a:p>
            <a:r>
              <a:rPr lang="en-GB" dirty="0"/>
              <a:t>This message is not user friendly so a user will not be able to understand what went wrong. </a:t>
            </a:r>
          </a:p>
          <a:p>
            <a:r>
              <a:rPr lang="en-GB" dirty="0"/>
              <a:t>In order to let them know the reason in simple language, we handle exceptions. </a:t>
            </a:r>
          </a:p>
          <a:p>
            <a:r>
              <a:rPr lang="en-GB" dirty="0"/>
              <a:t>We handle such conditions and then prints a user friendly warning message to user</a:t>
            </a:r>
          </a:p>
          <a:p>
            <a:r>
              <a:rPr lang="en-GB" dirty="0"/>
              <a:t>which lets them correct the error as most of the time exception occurs due to bad data provided by user.</a:t>
            </a:r>
            <a:endParaRPr lang="en-US" dirty="0"/>
          </a:p>
        </p:txBody>
      </p:sp>
    </p:spTree>
    <p:extLst>
      <p:ext uri="{BB962C8B-B14F-4D97-AF65-F5344CB8AC3E}">
        <p14:creationId xmlns:p14="http://schemas.microsoft.com/office/powerpoint/2010/main" val="223714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7084"/>
          </a:xfrm>
        </p:spPr>
        <p:txBody>
          <a:bodyPr/>
          <a:lstStyle/>
          <a:p>
            <a:r>
              <a:rPr lang="en-US" b="1" dirty="0">
                <a:effectLst>
                  <a:outerShdw blurRad="38100" dist="38100" dir="2700000" algn="tl">
                    <a:srgbClr val="000000">
                      <a:alpha val="43137"/>
                    </a:srgbClr>
                  </a:outerShdw>
                </a:effectLst>
                <a:latin typeface="+mn-lt"/>
              </a:rPr>
              <a:t>Advantage of Exception Handling</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537252"/>
            <a:ext cx="10515600" cy="4982818"/>
          </a:xfrm>
        </p:spPr>
        <p:txBody>
          <a:bodyPr>
            <a:normAutofit/>
          </a:bodyPr>
          <a:lstStyle/>
          <a:p>
            <a:r>
              <a:rPr lang="en-US" dirty="0"/>
              <a:t>Separating Error-Handling Code from "Regular" Code</a:t>
            </a:r>
          </a:p>
          <a:p>
            <a:r>
              <a:rPr lang="en-GB" dirty="0"/>
              <a:t>Propagating Errors Up the Call Stack</a:t>
            </a:r>
          </a:p>
          <a:p>
            <a:r>
              <a:rPr lang="en-GB" dirty="0"/>
              <a:t>Grouping and Differentiating Error Types</a:t>
            </a:r>
          </a:p>
          <a:p>
            <a:r>
              <a:rPr lang="en-GB" dirty="0"/>
              <a:t>Exception handling ensures that the flow of the program doesn’t break when an exception occurs. </a:t>
            </a:r>
          </a:p>
          <a:p>
            <a:r>
              <a:rPr lang="en-IN" dirty="0"/>
              <a:t>Meaningful Error Reporting:</a:t>
            </a:r>
            <a:endParaRPr lang="en-US" dirty="0"/>
          </a:p>
          <a:p>
            <a:r>
              <a:rPr lang="en-IN" dirty="0"/>
              <a:t>Propagation of Errors:</a:t>
            </a:r>
            <a:endParaRPr lang="en-US" dirty="0"/>
          </a:p>
          <a:p>
            <a:r>
              <a:rPr lang="en-IN" dirty="0"/>
              <a:t>Easy Identification of Program Code and Error-Handling Code:</a:t>
            </a:r>
            <a:endParaRPr lang="en-US" dirty="0"/>
          </a:p>
          <a:p>
            <a:r>
              <a:rPr lang="en-GB" dirty="0"/>
              <a:t>Provision to Complete Program Execution:</a:t>
            </a:r>
          </a:p>
          <a:p>
            <a:endParaRPr lang="en-US" dirty="0"/>
          </a:p>
        </p:txBody>
      </p:sp>
    </p:spTree>
    <p:extLst>
      <p:ext uri="{BB962C8B-B14F-4D97-AF65-F5344CB8AC3E}">
        <p14:creationId xmlns:p14="http://schemas.microsoft.com/office/powerpoint/2010/main" val="126904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351"/>
            <a:ext cx="10515600" cy="854075"/>
          </a:xfrm>
        </p:spPr>
        <p:txBody>
          <a:bodyPr>
            <a:normAutofit/>
          </a:bodyPr>
          <a:lstStyle/>
          <a:p>
            <a:r>
              <a:rPr lang="en-GB" b="1" dirty="0">
                <a:effectLst>
                  <a:outerShdw blurRad="38100" dist="38100" dir="2700000" algn="tl">
                    <a:srgbClr val="000000">
                      <a:alpha val="43137"/>
                    </a:srgbClr>
                  </a:outerShdw>
                </a:effectLst>
                <a:latin typeface="+mn-lt"/>
              </a:rPr>
              <a:t>Difference between error and exception</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073425"/>
            <a:ext cx="10515600" cy="5552661"/>
          </a:xfrm>
        </p:spPr>
        <p:txBody>
          <a:bodyPr>
            <a:normAutofit fontScale="92500"/>
          </a:bodyPr>
          <a:lstStyle/>
          <a:p>
            <a:pPr marL="0" indent="0">
              <a:buNone/>
            </a:pPr>
            <a:r>
              <a:rPr lang="en-GB" sz="3000" b="1" dirty="0"/>
              <a:t>Errors:</a:t>
            </a:r>
            <a:r>
              <a:rPr lang="en-GB" sz="3000" dirty="0"/>
              <a:t> </a:t>
            </a:r>
            <a:r>
              <a:rPr lang="en-GB" dirty="0"/>
              <a:t>An Error indicates serious problem that a reasonable application should not try to catch.</a:t>
            </a:r>
          </a:p>
          <a:p>
            <a:pPr marL="0" indent="0">
              <a:buNone/>
            </a:pPr>
            <a:r>
              <a:rPr lang="en-GB" sz="3000" b="1" dirty="0"/>
              <a:t>Exceptions</a:t>
            </a:r>
            <a:r>
              <a:rPr lang="en-GB" dirty="0"/>
              <a:t>: indicates conditions that a reasonable application might try to catch. A programmer can handle such conditions and take necessary corrective actions. </a:t>
            </a:r>
          </a:p>
          <a:p>
            <a:pPr marL="0" indent="0">
              <a:buNone/>
            </a:pPr>
            <a:r>
              <a:rPr lang="en-GB" b="1" dirty="0"/>
              <a:t>Few examples:</a:t>
            </a:r>
          </a:p>
          <a:p>
            <a:r>
              <a:rPr lang="en-GB" b="1" dirty="0" err="1">
                <a:solidFill>
                  <a:srgbClr val="C00000"/>
                </a:solidFill>
              </a:rPr>
              <a:t>NullPointerException</a:t>
            </a:r>
            <a:r>
              <a:rPr lang="en-GB" b="1" dirty="0">
                <a:solidFill>
                  <a:srgbClr val="C00000"/>
                </a:solidFill>
              </a:rPr>
              <a:t> </a:t>
            </a:r>
            <a:r>
              <a:rPr lang="en-GB" dirty="0"/>
              <a:t>– When you try to use a reference that points to null.</a:t>
            </a:r>
          </a:p>
          <a:p>
            <a:r>
              <a:rPr lang="en-GB" b="1" dirty="0" err="1">
                <a:solidFill>
                  <a:srgbClr val="C00000"/>
                </a:solidFill>
              </a:rPr>
              <a:t>ArithmeticException</a:t>
            </a:r>
            <a:r>
              <a:rPr lang="en-GB" dirty="0">
                <a:solidFill>
                  <a:srgbClr val="C00000"/>
                </a:solidFill>
              </a:rPr>
              <a:t> </a:t>
            </a:r>
            <a:r>
              <a:rPr lang="en-GB" dirty="0"/>
              <a:t>– When bad data is provided by user, for example, when you try to divide a number by zero this exception occurs because dividing a number by zero is undefined.</a:t>
            </a:r>
          </a:p>
          <a:p>
            <a:r>
              <a:rPr lang="en-GB" b="1" dirty="0" err="1">
                <a:solidFill>
                  <a:srgbClr val="C00000"/>
                </a:solidFill>
              </a:rPr>
              <a:t>ArrayIndexOutOfBoundsException</a:t>
            </a:r>
            <a:r>
              <a:rPr lang="en-GB" dirty="0">
                <a:solidFill>
                  <a:srgbClr val="C00000"/>
                </a:solidFill>
              </a:rPr>
              <a:t> </a:t>
            </a:r>
            <a:r>
              <a:rPr lang="en-GB" dirty="0"/>
              <a:t>– When you try to access the elements of an array out of its bounds, for example array size is 5 (which means it has five elements) and you are trying to access the 10th element.</a:t>
            </a:r>
          </a:p>
          <a:p>
            <a:endParaRPr lang="en-US" dirty="0"/>
          </a:p>
        </p:txBody>
      </p:sp>
    </p:spTree>
    <p:extLst>
      <p:ext uri="{BB962C8B-B14F-4D97-AF65-F5344CB8AC3E}">
        <p14:creationId xmlns:p14="http://schemas.microsoft.com/office/powerpoint/2010/main" val="368660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359"/>
            <a:ext cx="10515600" cy="708301"/>
          </a:xfrm>
        </p:spPr>
        <p:txBody>
          <a:bodyPr/>
          <a:lstStyle/>
          <a:p>
            <a:r>
              <a:rPr lang="en-US" b="1" dirty="0">
                <a:effectLst>
                  <a:outerShdw blurRad="38100" dist="38100" dir="2700000" algn="tl">
                    <a:srgbClr val="000000">
                      <a:alpha val="43137"/>
                    </a:srgbClr>
                  </a:outerShdw>
                </a:effectLst>
                <a:latin typeface="+mn-lt"/>
              </a:rPr>
              <a:t>Types of Exceptions</a:t>
            </a:r>
            <a:endParaRPr lang="en-US" dirty="0">
              <a:effectLst>
                <a:outerShdw blurRad="38100" dist="38100" dir="2700000" algn="tl">
                  <a:srgbClr val="000000">
                    <a:alpha val="43137"/>
                  </a:srgbClr>
                </a:outerShdw>
              </a:effectLst>
              <a:latin typeface="+mn-l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3670" y="1084698"/>
            <a:ext cx="10041835" cy="5570385"/>
          </a:xfrm>
        </p:spPr>
      </p:pic>
    </p:spTree>
    <p:extLst>
      <p:ext uri="{BB962C8B-B14F-4D97-AF65-F5344CB8AC3E}">
        <p14:creationId xmlns:p14="http://schemas.microsoft.com/office/powerpoint/2010/main" val="306518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443" y="924477"/>
            <a:ext cx="10515600" cy="4351338"/>
          </a:xfrm>
        </p:spPr>
        <p:txBody>
          <a:bodyPr/>
          <a:lstStyle/>
          <a:p>
            <a:pPr marL="0" indent="0">
              <a:spcAft>
                <a:spcPts val="1200"/>
              </a:spcAft>
              <a:buNone/>
            </a:pPr>
            <a:r>
              <a:rPr lang="en-GB" dirty="0"/>
              <a:t>There are four types of exceptions in Java:</a:t>
            </a:r>
          </a:p>
          <a:p>
            <a:pPr marL="1311275" lvl="2" indent="-396875">
              <a:spcAft>
                <a:spcPts val="1200"/>
              </a:spcAft>
              <a:buFont typeface="+mj-lt"/>
              <a:buAutoNum type="arabicPeriod"/>
            </a:pPr>
            <a:r>
              <a:rPr lang="en-GB" sz="2800" b="1" dirty="0"/>
              <a:t>Checked exceptions</a:t>
            </a:r>
          </a:p>
          <a:p>
            <a:pPr marL="1311275" lvl="2" indent="-396875">
              <a:spcAft>
                <a:spcPts val="1200"/>
              </a:spcAft>
              <a:buFont typeface="+mj-lt"/>
              <a:buAutoNum type="arabicPeriod"/>
            </a:pPr>
            <a:r>
              <a:rPr lang="en-GB" sz="2800" b="1" dirty="0"/>
              <a:t>Unchecked exceptions</a:t>
            </a:r>
          </a:p>
          <a:p>
            <a:pPr marL="1311275" lvl="2" indent="-396875">
              <a:spcAft>
                <a:spcPts val="1200"/>
              </a:spcAft>
              <a:buFont typeface="+mj-lt"/>
              <a:buAutoNum type="arabicPeriod"/>
            </a:pPr>
            <a:r>
              <a:rPr lang="en-GB" sz="2800" b="1" dirty="0"/>
              <a:t>User-Defined Exceptions</a:t>
            </a:r>
          </a:p>
          <a:p>
            <a:pPr marL="1311275" lvl="2" indent="-396875">
              <a:spcAft>
                <a:spcPts val="1200"/>
              </a:spcAft>
              <a:buFont typeface="+mj-lt"/>
              <a:buAutoNum type="arabicPeriod"/>
            </a:pPr>
            <a:r>
              <a:rPr lang="en-GB" sz="2800" b="1" dirty="0"/>
              <a:t>Error</a:t>
            </a:r>
            <a:endParaRPr lang="en-US" sz="2800" b="1" dirty="0"/>
          </a:p>
        </p:txBody>
      </p:sp>
    </p:spTree>
    <p:extLst>
      <p:ext uri="{BB962C8B-B14F-4D97-AF65-F5344CB8AC3E}">
        <p14:creationId xmlns:p14="http://schemas.microsoft.com/office/powerpoint/2010/main" val="1370447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5A3AA27A710F4FB0ACC4A0987CBA4E" ma:contentTypeVersion="4" ma:contentTypeDescription="Create a new document." ma:contentTypeScope="" ma:versionID="267ab3038c3cf76ba0a8168e3c04a305">
  <xsd:schema xmlns:xsd="http://www.w3.org/2001/XMLSchema" xmlns:xs="http://www.w3.org/2001/XMLSchema" xmlns:p="http://schemas.microsoft.com/office/2006/metadata/properties" xmlns:ns2="ae584225-b5de-44d7-8d08-a4d67ea8f615" targetNamespace="http://schemas.microsoft.com/office/2006/metadata/properties" ma:root="true" ma:fieldsID="4b3c2751a8970d961f49eb6a2b4a9a19" ns2:_="">
    <xsd:import namespace="ae584225-b5de-44d7-8d08-a4d67ea8f6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84225-b5de-44d7-8d08-a4d67ea8f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19F37E-9DC6-4B66-BCA9-02115929A3B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C6F731E-FCE5-4955-86DF-B034690C4442}">
  <ds:schemaRefs>
    <ds:schemaRef ds:uri="http://schemas.microsoft.com/sharepoint/v3/contenttype/forms"/>
  </ds:schemaRefs>
</ds:datastoreItem>
</file>

<file path=customXml/itemProps3.xml><?xml version="1.0" encoding="utf-8"?>
<ds:datastoreItem xmlns:ds="http://schemas.openxmlformats.org/officeDocument/2006/customXml" ds:itemID="{6CC90193-69D9-4D4A-A950-292003A7ED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584225-b5de-44d7-8d08-a4d67ea8f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261</TotalTime>
  <Words>1902</Words>
  <Application>Microsoft Office PowerPoint</Application>
  <PresentationFormat>Widescreen</PresentationFormat>
  <Paragraphs>177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 Unicode MS</vt:lpstr>
      <vt:lpstr>Arial</vt:lpstr>
      <vt:lpstr>Calibri</vt:lpstr>
      <vt:lpstr>Calibri Light</vt:lpstr>
      <vt:lpstr>Wingdings</vt:lpstr>
      <vt:lpstr>Office Theme</vt:lpstr>
      <vt:lpstr>Chapter 5</vt:lpstr>
      <vt:lpstr>What is an Exception?</vt:lpstr>
      <vt:lpstr>Why an Exception Occurs?</vt:lpstr>
      <vt:lpstr>Exception Handling</vt:lpstr>
      <vt:lpstr>PowerPoint Presentation</vt:lpstr>
      <vt:lpstr>Advantage of Exception Handling</vt:lpstr>
      <vt:lpstr>Difference between error and exception</vt:lpstr>
      <vt:lpstr>Types of Exceptions</vt:lpstr>
      <vt:lpstr>PowerPoint Presentation</vt:lpstr>
      <vt:lpstr>1. Checked Exceptions</vt:lpstr>
      <vt:lpstr>2. Unchecked Exceptions</vt:lpstr>
      <vt:lpstr>3. User-Defined Exceptions</vt:lpstr>
      <vt:lpstr>PowerPoint Presentation</vt:lpstr>
      <vt:lpstr>PowerPoint Presentation</vt:lpstr>
      <vt:lpstr>3. Error</vt:lpstr>
      <vt:lpstr>Java Exception Keywords</vt:lpstr>
      <vt:lpstr>Catching Exception (Try and Catch)</vt:lpstr>
      <vt:lpstr>PowerPoint Presentation</vt:lpstr>
      <vt:lpstr>Example: try catch block</vt:lpstr>
      <vt:lpstr>PowerPoint Presentation</vt:lpstr>
      <vt:lpstr>Multiple catch blocks in Java</vt:lpstr>
      <vt:lpstr>PowerPoint Presentation</vt:lpstr>
      <vt:lpstr>Nested try block</vt:lpstr>
      <vt:lpstr>nested try example</vt:lpstr>
      <vt:lpstr>How to Throw Exception</vt:lpstr>
      <vt:lpstr>PowerPoint Presentation</vt:lpstr>
      <vt:lpstr>PowerPoint Presentation</vt:lpstr>
      <vt:lpstr>Java throws keyword</vt:lpstr>
      <vt:lpstr>Which exception should be declared by throws</vt:lpstr>
      <vt:lpstr>throws example</vt:lpstr>
      <vt:lpstr>throw and throws</vt:lpstr>
      <vt:lpstr>PowerPoint Presentation</vt:lpstr>
      <vt:lpstr>Java finally block (finally keyword)</vt:lpstr>
      <vt:lpstr>PowerPoint Presentation</vt:lpstr>
      <vt:lpstr>Usage of Java finally – Case 1</vt:lpstr>
      <vt:lpstr>Usage of Java finally – Case 2</vt:lpstr>
      <vt:lpstr>Usage of Java finally – Case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shah</dc:creator>
  <cp:lastModifiedBy>Suman Bhandari</cp:lastModifiedBy>
  <cp:revision>59</cp:revision>
  <dcterms:created xsi:type="dcterms:W3CDTF">2020-01-22T17:16:01Z</dcterms:created>
  <dcterms:modified xsi:type="dcterms:W3CDTF">2021-09-11T15:57:28Z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0x010100CE5A3AA27A710F4FB0ACC4A0987CBA4E</vt:lpwstr>
  </property>
</Properties>
</file>