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BEA97-FD92-4154-BCC4-080CD4BC71C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E667-2D98-44BF-A64E-C745E1DF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5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BEA97-FD92-4154-BCC4-080CD4BC71C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E667-2D98-44BF-A64E-C745E1DF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5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BEA97-FD92-4154-BCC4-080CD4BC71C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E667-2D98-44BF-A64E-C745E1DF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2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BEA97-FD92-4154-BCC4-080CD4BC71C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E667-2D98-44BF-A64E-C745E1DF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7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BEA97-FD92-4154-BCC4-080CD4BC71C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E667-2D98-44BF-A64E-C745E1DF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6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BEA97-FD92-4154-BCC4-080CD4BC71C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E667-2D98-44BF-A64E-C745E1DF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4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BEA97-FD92-4154-BCC4-080CD4BC71C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E667-2D98-44BF-A64E-C745E1DF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4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BEA97-FD92-4154-BCC4-080CD4BC71C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E667-2D98-44BF-A64E-C745E1DF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6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BEA97-FD92-4154-BCC4-080CD4BC71C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E667-2D98-44BF-A64E-C745E1DF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9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BEA97-FD92-4154-BCC4-080CD4BC71C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E667-2D98-44BF-A64E-C745E1DF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4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BEA97-FD92-4154-BCC4-080CD4BC71C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E667-2D98-44BF-A64E-C745E1DF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6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BEA97-FD92-4154-BCC4-080CD4BC71CF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EE667-2D98-44BF-A64E-C745E1DFA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1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Chapter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Handling String</a:t>
            </a:r>
          </a:p>
        </p:txBody>
      </p:sp>
    </p:spTree>
    <p:extLst>
      <p:ext uri="{BB962C8B-B14F-4D97-AF65-F5344CB8AC3E}">
        <p14:creationId xmlns:p14="http://schemas.microsoft.com/office/powerpoint/2010/main" val="1414937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2. By using the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Concat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() Method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String class has a method </a:t>
            </a:r>
            <a:r>
              <a:rPr lang="en-GB" i="1" dirty="0" err="1"/>
              <a:t>concat</a:t>
            </a:r>
            <a:r>
              <a:rPr lang="en-GB" i="1" dirty="0"/>
              <a:t>()</a:t>
            </a:r>
            <a:r>
              <a:rPr lang="en-GB" dirty="0"/>
              <a:t> that performs the same operation. </a:t>
            </a:r>
          </a:p>
          <a:p>
            <a:r>
              <a:rPr lang="en-GB" dirty="0"/>
              <a:t>This method acts on the first string and then takes the string to combine as a parameter:</a:t>
            </a:r>
          </a:p>
          <a:p>
            <a:r>
              <a:rPr lang="en-GB" dirty="0"/>
              <a:t>The String </a:t>
            </a:r>
            <a:r>
              <a:rPr lang="en-GB" dirty="0" err="1"/>
              <a:t>concat</a:t>
            </a:r>
            <a:r>
              <a:rPr lang="en-GB" dirty="0"/>
              <a:t>() method concatenates the specified string to the end of current string</a:t>
            </a:r>
          </a:p>
          <a:p>
            <a:pPr marL="0" indent="0">
              <a:buNone/>
            </a:pPr>
            <a:r>
              <a:rPr lang="en-US" b="1" dirty="0"/>
              <a:t>Syntax: </a:t>
            </a:r>
          </a:p>
          <a:p>
            <a:pPr marL="914400" lvl="2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public String </a:t>
            </a:r>
            <a:r>
              <a:rPr lang="en-US" sz="2800" b="1" dirty="0" err="1">
                <a:solidFill>
                  <a:srgbClr val="C00000"/>
                </a:solidFill>
              </a:rPr>
              <a:t>concat</a:t>
            </a:r>
            <a:r>
              <a:rPr lang="en-US" sz="2800" b="1" dirty="0">
                <a:solidFill>
                  <a:srgbClr val="C00000"/>
                </a:solidFill>
              </a:rPr>
              <a:t>(String another)</a:t>
            </a:r>
          </a:p>
        </p:txBody>
      </p:sp>
    </p:spTree>
    <p:extLst>
      <p:ext uri="{BB962C8B-B14F-4D97-AF65-F5344CB8AC3E}">
        <p14:creationId xmlns:p14="http://schemas.microsoft.com/office/powerpoint/2010/main" val="3223564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3090"/>
            <a:ext cx="1051560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Example: Using the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Concat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() Method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1296" y="1719608"/>
            <a:ext cx="725887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 </a:t>
            </a:r>
            <a:r>
              <a:rPr lang="en-US" dirty="0" err="1"/>
              <a:t>StringConcatenation</a:t>
            </a: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/>
              <a:t> public static void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0" indent="0">
              <a:buNone/>
            </a:pPr>
            <a:r>
              <a:rPr lang="en-US" dirty="0"/>
              <a:t>   String s1="</a:t>
            </a:r>
            <a:r>
              <a:rPr lang="en-US" dirty="0" err="1"/>
              <a:t>Sachin</a:t>
            </a:r>
            <a:r>
              <a:rPr lang="en-US" dirty="0"/>
              <a:t> ";  </a:t>
            </a:r>
          </a:p>
          <a:p>
            <a:pPr marL="0" indent="0">
              <a:buNone/>
            </a:pPr>
            <a:r>
              <a:rPr lang="en-US" dirty="0"/>
              <a:t>   String s2="Tendulkar";  </a:t>
            </a:r>
          </a:p>
          <a:p>
            <a:pPr marL="0" indent="0">
              <a:buNone/>
            </a:pPr>
            <a:r>
              <a:rPr lang="en-US" dirty="0"/>
              <a:t>   String s3=s1.concat(s2);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 err="1"/>
              <a:t>System.out.println</a:t>
            </a:r>
            <a:r>
              <a:rPr lang="en-US" dirty="0"/>
              <a:t>(s3);  //</a:t>
            </a:r>
            <a:r>
              <a:rPr lang="en-US" dirty="0" err="1"/>
              <a:t>Sachin</a:t>
            </a:r>
            <a:r>
              <a:rPr lang="en-US" dirty="0"/>
              <a:t> Tendulkar  </a:t>
            </a:r>
          </a:p>
          <a:p>
            <a:pPr marL="0" indent="0">
              <a:buNone/>
            </a:pPr>
            <a:r>
              <a:rPr lang="en-US" dirty="0"/>
              <a:t>  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92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Java String Compare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compare string in java on the basis of content and reference.</a:t>
            </a:r>
          </a:p>
          <a:p>
            <a:r>
              <a:rPr lang="en-GB" dirty="0"/>
              <a:t>It is used in </a:t>
            </a:r>
            <a:r>
              <a:rPr lang="en-GB" b="1" dirty="0"/>
              <a:t>authentication</a:t>
            </a:r>
            <a:r>
              <a:rPr lang="en-GB" dirty="0"/>
              <a:t> (by </a:t>
            </a:r>
            <a:r>
              <a:rPr lang="en-GB" b="1" dirty="0">
                <a:solidFill>
                  <a:srgbClr val="C00000"/>
                </a:solidFill>
              </a:rPr>
              <a:t>equals() </a:t>
            </a:r>
            <a:r>
              <a:rPr lang="en-GB" dirty="0"/>
              <a:t>method), </a:t>
            </a:r>
            <a:r>
              <a:rPr lang="en-GB" b="1" dirty="0"/>
              <a:t>sorting</a:t>
            </a:r>
            <a:r>
              <a:rPr lang="en-GB" dirty="0"/>
              <a:t> (by </a:t>
            </a:r>
            <a:r>
              <a:rPr lang="en-GB" b="1" dirty="0" err="1">
                <a:solidFill>
                  <a:srgbClr val="C00000"/>
                </a:solidFill>
              </a:rPr>
              <a:t>compareTo</a:t>
            </a:r>
            <a:r>
              <a:rPr lang="en-GB" b="1" dirty="0">
                <a:solidFill>
                  <a:srgbClr val="C00000"/>
                </a:solidFill>
              </a:rPr>
              <a:t>() </a:t>
            </a:r>
            <a:r>
              <a:rPr lang="en-GB" dirty="0"/>
              <a:t>method), </a:t>
            </a:r>
            <a:r>
              <a:rPr lang="en-GB" b="1" dirty="0"/>
              <a:t>reference matching</a:t>
            </a:r>
            <a:r>
              <a:rPr lang="en-GB" dirty="0"/>
              <a:t> (by </a:t>
            </a:r>
            <a:r>
              <a:rPr lang="en-GB" b="1" dirty="0">
                <a:solidFill>
                  <a:srgbClr val="C00000"/>
                </a:solidFill>
              </a:rPr>
              <a:t>==</a:t>
            </a:r>
            <a:r>
              <a:rPr lang="en-GB" dirty="0"/>
              <a:t> operator) etc.</a:t>
            </a:r>
          </a:p>
          <a:p>
            <a:r>
              <a:rPr lang="en-GB" dirty="0"/>
              <a:t>There are three ways to compare string in java:</a:t>
            </a:r>
          </a:p>
          <a:p>
            <a:pPr marL="914400" lvl="1" indent="-292100">
              <a:buFont typeface="+mj-lt"/>
              <a:buAutoNum type="arabicPeriod"/>
            </a:pPr>
            <a:r>
              <a:rPr lang="en-GB" sz="2800" b="1" dirty="0"/>
              <a:t>By equals() method</a:t>
            </a:r>
          </a:p>
          <a:p>
            <a:pPr marL="914400" lvl="1" indent="-292100">
              <a:buFont typeface="+mj-lt"/>
              <a:buAutoNum type="arabicPeriod"/>
            </a:pPr>
            <a:r>
              <a:rPr lang="en-GB" sz="2800" b="1" dirty="0"/>
              <a:t>By = = operator</a:t>
            </a:r>
          </a:p>
          <a:p>
            <a:pPr marL="914400" lvl="1" indent="-292100">
              <a:buFont typeface="+mj-lt"/>
              <a:buAutoNum type="arabicPeriod"/>
            </a:pPr>
            <a:r>
              <a:rPr lang="en-GB" sz="2800" b="1" dirty="0"/>
              <a:t>By </a:t>
            </a:r>
            <a:r>
              <a:rPr lang="en-GB" sz="2800" b="1" dirty="0" err="1"/>
              <a:t>compareTo</a:t>
            </a:r>
            <a:r>
              <a:rPr lang="en-GB" sz="2800" b="1" dirty="0"/>
              <a:t>()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111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1. String compare by equals() method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String equals() method compares the original content of the string. It compares values of string for equality. String class provides two methods: </a:t>
            </a:r>
          </a:p>
          <a:p>
            <a:r>
              <a:rPr lang="en-GB" b="1" dirty="0"/>
              <a:t>public </a:t>
            </a:r>
            <a:r>
              <a:rPr lang="en-GB" b="1" dirty="0" err="1"/>
              <a:t>boolean</a:t>
            </a:r>
            <a:r>
              <a:rPr lang="en-GB" b="1" dirty="0"/>
              <a:t> equals(Object another)</a:t>
            </a:r>
            <a:r>
              <a:rPr lang="en-GB" dirty="0"/>
              <a:t> compares this string to the specified object.</a:t>
            </a:r>
          </a:p>
          <a:p>
            <a:r>
              <a:rPr lang="en-GB" b="1" dirty="0"/>
              <a:t>public </a:t>
            </a:r>
            <a:r>
              <a:rPr lang="en-GB" b="1" dirty="0" err="1"/>
              <a:t>boolean</a:t>
            </a:r>
            <a:r>
              <a:rPr lang="en-GB" b="1" dirty="0"/>
              <a:t> equalsIgnoreCase(String another)</a:t>
            </a:r>
            <a:r>
              <a:rPr lang="en-GB" dirty="0"/>
              <a:t> compares this String to another string, ignoring case.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13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Example: </a:t>
            </a:r>
            <a:r>
              <a:rPr lang="en-GB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public </a:t>
            </a:r>
            <a:r>
              <a:rPr lang="en-GB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boolean</a:t>
            </a:r>
            <a:r>
              <a:rPr lang="en-GB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equals(Object another)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 </a:t>
            </a:r>
            <a:r>
              <a:rPr lang="en-US" b="1" dirty="0" err="1"/>
              <a:t>StringComparison</a:t>
            </a:r>
            <a:r>
              <a:rPr lang="en-US" dirty="0"/>
              <a:t>{  </a:t>
            </a:r>
          </a:p>
          <a:p>
            <a:pPr marL="0" indent="0">
              <a:buNone/>
            </a:pPr>
            <a:r>
              <a:rPr lang="en-US" dirty="0"/>
              <a:t> public static void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 marL="0" indent="0">
              <a:buNone/>
            </a:pPr>
            <a:r>
              <a:rPr lang="en-US" dirty="0"/>
              <a:t>   String s1="</a:t>
            </a:r>
            <a:r>
              <a:rPr lang="en-US" dirty="0" err="1"/>
              <a:t>Sachin</a:t>
            </a:r>
            <a:r>
              <a:rPr lang="en-US" dirty="0"/>
              <a:t>";  </a:t>
            </a:r>
          </a:p>
          <a:p>
            <a:pPr marL="0" indent="0">
              <a:buNone/>
            </a:pPr>
            <a:r>
              <a:rPr lang="en-US" dirty="0"/>
              <a:t>   String s2="</a:t>
            </a:r>
            <a:r>
              <a:rPr lang="en-US" dirty="0" err="1"/>
              <a:t>Sachin</a:t>
            </a:r>
            <a:r>
              <a:rPr lang="en-US" dirty="0"/>
              <a:t>";  </a:t>
            </a:r>
          </a:p>
          <a:p>
            <a:pPr marL="0" indent="0">
              <a:buNone/>
            </a:pPr>
            <a:r>
              <a:rPr lang="en-US" dirty="0"/>
              <a:t>   String s3=new String("</a:t>
            </a:r>
            <a:r>
              <a:rPr lang="en-US" dirty="0" err="1"/>
              <a:t>Sachin</a:t>
            </a:r>
            <a:r>
              <a:rPr lang="en-US" dirty="0"/>
              <a:t>");  </a:t>
            </a:r>
          </a:p>
          <a:p>
            <a:pPr marL="0" indent="0">
              <a:buNone/>
            </a:pPr>
            <a:r>
              <a:rPr lang="en-US" dirty="0"/>
              <a:t>   String s4="</a:t>
            </a:r>
            <a:r>
              <a:rPr lang="en-US" dirty="0" err="1"/>
              <a:t>Saurav</a:t>
            </a:r>
            <a:r>
              <a:rPr lang="en-US" dirty="0"/>
              <a:t>";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 err="1"/>
              <a:t>System.out.println</a:t>
            </a:r>
            <a:r>
              <a:rPr lang="en-US" dirty="0"/>
              <a:t>(s1.equals(s2));//true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 err="1"/>
              <a:t>System.out.println</a:t>
            </a:r>
            <a:r>
              <a:rPr lang="en-US" dirty="0"/>
              <a:t>(s1.equals(s3));//true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 err="1"/>
              <a:t>System.out.println</a:t>
            </a:r>
            <a:r>
              <a:rPr lang="en-US" dirty="0"/>
              <a:t>(s1.equals(s4));//false  </a:t>
            </a:r>
          </a:p>
          <a:p>
            <a:pPr marL="0" indent="0">
              <a:buNone/>
            </a:pPr>
            <a:r>
              <a:rPr lang="en-US" dirty="0"/>
              <a:t> 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60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Example: </a:t>
            </a: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public </a:t>
            </a:r>
            <a:r>
              <a:rPr lang="en-GB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boolean</a:t>
            </a: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equalsIgnoreCase(String another) 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5"/>
            <a:ext cx="873989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StringComparison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public static void main(String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[]){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String s1="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Sachin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String s2="SACHIN";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System.out.println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(s1.equals(s2));//false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System.out.println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(s1.equalsIgnoreCase(s2));//true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}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61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588"/>
          </a:xfrm>
        </p:spPr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2. String compare by == operator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748"/>
            <a:ext cx="10515600" cy="46662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The = = operator compares references not values.</a:t>
            </a:r>
          </a:p>
          <a:p>
            <a:pPr marL="0" indent="0">
              <a:buNone/>
            </a:pPr>
            <a:endParaRPr lang="en-GB" dirty="0"/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class </a:t>
            </a:r>
            <a:r>
              <a:rPr lang="en-US" altLang="en-US" sz="2400" b="1" dirty="0" err="1">
                <a:latin typeface="Arial" panose="020B0604020202020204" pitchFamily="34" charset="0"/>
              </a:rPr>
              <a:t>StringComparison</a:t>
            </a:r>
            <a:r>
              <a:rPr lang="en-US" altLang="en-US" sz="2400" dirty="0">
                <a:latin typeface="Arial" panose="020B0604020202020204" pitchFamily="34" charset="0"/>
              </a:rPr>
              <a:t>{  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 public static void main(String </a:t>
            </a:r>
            <a:r>
              <a:rPr lang="en-US" altLang="en-US" sz="2400" dirty="0" err="1">
                <a:latin typeface="Arial" panose="020B0604020202020204" pitchFamily="34" charset="0"/>
              </a:rPr>
              <a:t>args</a:t>
            </a:r>
            <a:r>
              <a:rPr lang="en-US" altLang="en-US" sz="2400" dirty="0">
                <a:latin typeface="Arial" panose="020B0604020202020204" pitchFamily="34" charset="0"/>
              </a:rPr>
              <a:t>[]){  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   String s1="</a:t>
            </a:r>
            <a:r>
              <a:rPr lang="en-US" altLang="en-US" sz="2400" dirty="0" err="1">
                <a:latin typeface="Arial" panose="020B0604020202020204" pitchFamily="34" charset="0"/>
              </a:rPr>
              <a:t>Sachin</a:t>
            </a:r>
            <a:r>
              <a:rPr lang="en-US" altLang="en-US" sz="2400" dirty="0">
                <a:latin typeface="Arial" panose="020B0604020202020204" pitchFamily="34" charset="0"/>
              </a:rPr>
              <a:t>";  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   String s2="</a:t>
            </a:r>
            <a:r>
              <a:rPr lang="en-US" altLang="en-US" sz="2400" dirty="0" err="1">
                <a:latin typeface="Arial" panose="020B0604020202020204" pitchFamily="34" charset="0"/>
              </a:rPr>
              <a:t>Sachin</a:t>
            </a:r>
            <a:r>
              <a:rPr lang="en-US" altLang="en-US" sz="2400" dirty="0">
                <a:latin typeface="Arial" panose="020B0604020202020204" pitchFamily="34" charset="0"/>
              </a:rPr>
              <a:t>";  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   String s3=new String("</a:t>
            </a:r>
            <a:r>
              <a:rPr lang="en-US" altLang="en-US" sz="2400" dirty="0" err="1">
                <a:latin typeface="Arial" panose="020B0604020202020204" pitchFamily="34" charset="0"/>
              </a:rPr>
              <a:t>Sachin</a:t>
            </a:r>
            <a:r>
              <a:rPr lang="en-US" altLang="en-US" sz="2400" dirty="0">
                <a:latin typeface="Arial" panose="020B0604020202020204" pitchFamily="34" charset="0"/>
              </a:rPr>
              <a:t>");  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   </a:t>
            </a:r>
            <a:r>
              <a:rPr lang="en-US" altLang="en-US" sz="2400" dirty="0" err="1">
                <a:latin typeface="Arial" panose="020B0604020202020204" pitchFamily="34" charset="0"/>
              </a:rPr>
              <a:t>System.out.println</a:t>
            </a:r>
            <a:r>
              <a:rPr lang="en-US" altLang="en-US" sz="2400" dirty="0">
                <a:latin typeface="Arial" panose="020B0604020202020204" pitchFamily="34" charset="0"/>
              </a:rPr>
              <a:t>(s1==s2);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	</a:t>
            </a: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</a:rPr>
              <a:t>//true</a:t>
            </a:r>
            <a:r>
              <a:rPr lang="en-US" altLang="en-US" sz="2400" dirty="0">
                <a:latin typeface="Arial" panose="020B0604020202020204" pitchFamily="34" charset="0"/>
              </a:rPr>
              <a:t> (because both refer to same instance)  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   </a:t>
            </a:r>
            <a:r>
              <a:rPr lang="en-US" altLang="en-US" sz="2400" dirty="0" err="1">
                <a:latin typeface="Arial" panose="020B0604020202020204" pitchFamily="34" charset="0"/>
              </a:rPr>
              <a:t>System.out.println</a:t>
            </a:r>
            <a:r>
              <a:rPr lang="en-US" altLang="en-US" sz="2400" dirty="0">
                <a:latin typeface="Arial" panose="020B0604020202020204" pitchFamily="34" charset="0"/>
              </a:rPr>
              <a:t>(s1==s3);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	</a:t>
            </a: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</a:rPr>
              <a:t>//false </a:t>
            </a:r>
            <a:r>
              <a:rPr lang="en-US" altLang="en-US" sz="2400" dirty="0">
                <a:latin typeface="Arial" panose="020B0604020202020204" pitchFamily="34" charset="0"/>
              </a:rPr>
              <a:t>(because s3 refers to instance created in </a:t>
            </a:r>
            <a:r>
              <a:rPr lang="en-US" altLang="en-US" sz="2400" dirty="0" err="1">
                <a:latin typeface="Arial" panose="020B0604020202020204" pitchFamily="34" charset="0"/>
              </a:rPr>
              <a:t>nonpool</a:t>
            </a:r>
            <a:r>
              <a:rPr lang="en-US" altLang="en-US" sz="2400" dirty="0">
                <a:latin typeface="Arial" panose="020B0604020202020204" pitchFamily="34" charset="0"/>
              </a:rPr>
              <a:t>)  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 }  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929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3. String compare by </a:t>
            </a:r>
            <a:r>
              <a:rPr lang="en-GB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compareTo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() method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String </a:t>
            </a:r>
            <a:r>
              <a:rPr lang="en-GB" dirty="0" err="1"/>
              <a:t>compareTo</a:t>
            </a:r>
            <a:r>
              <a:rPr lang="en-GB" dirty="0"/>
              <a:t>() method compares values lexicographically and returns an integer value that describes if first string is less than, equal to or greater than second string.</a:t>
            </a:r>
          </a:p>
          <a:p>
            <a:r>
              <a:rPr lang="en-GB" dirty="0"/>
              <a:t>Suppose s1 and s2 are two string variables. If:</a:t>
            </a:r>
          </a:p>
          <a:p>
            <a:pPr marL="914400" lvl="2" indent="0">
              <a:buNone/>
            </a:pPr>
            <a:r>
              <a:rPr lang="en-GB" sz="2800" b="1" dirty="0"/>
              <a:t>s1 == s2</a:t>
            </a:r>
            <a:r>
              <a:rPr lang="en-GB" sz="2800" dirty="0"/>
              <a:t> :0</a:t>
            </a:r>
          </a:p>
          <a:p>
            <a:pPr marL="914400" lvl="2" indent="0">
              <a:buNone/>
            </a:pPr>
            <a:r>
              <a:rPr lang="en-GB" sz="2800" b="1" dirty="0"/>
              <a:t>s1 &gt; s2 </a:t>
            </a:r>
            <a:r>
              <a:rPr lang="en-GB" sz="2800" dirty="0"/>
              <a:t>  :positive value</a:t>
            </a:r>
          </a:p>
          <a:p>
            <a:pPr marL="914400" lvl="2" indent="0">
              <a:buNone/>
            </a:pPr>
            <a:r>
              <a:rPr lang="en-GB" sz="2800" b="1" dirty="0"/>
              <a:t>s1 &lt; s2 </a:t>
            </a:r>
            <a:r>
              <a:rPr lang="en-GB" sz="2800" dirty="0"/>
              <a:t>  :negative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99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7313" y="584520"/>
            <a:ext cx="6580904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 </a:t>
            </a:r>
            <a:r>
              <a:rPr lang="en-US" altLang="en-US" b="1" dirty="0" err="1">
                <a:latin typeface="Arial" panose="020B0604020202020204" pitchFamily="34" charset="0"/>
              </a:rPr>
              <a:t>S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tringComparison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public static void main(String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[]){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String s1="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Sachin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String s2="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Sachin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String s3="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System.out.println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(s1.compareTo(s2));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//0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System.out.println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(s1.compareTo(s3));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//1(because s1&gt;s3)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System.out.println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(s3.compareTo(s1));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//-1(because s3 &lt; s1 )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}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960528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Java String Changing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396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Converting your Java strings of text to upper or lower case is fairly straightforward: just use the inbuilt methods </a:t>
            </a:r>
            <a:r>
              <a:rPr lang="en-GB" dirty="0" err="1"/>
              <a:t>toUpperCase</a:t>
            </a:r>
            <a:r>
              <a:rPr lang="en-GB" dirty="0"/>
              <a:t> and </a:t>
            </a:r>
            <a:r>
              <a:rPr lang="en-GB" dirty="0" err="1"/>
              <a:t>toLowerCase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b="1" dirty="0"/>
              <a:t>Methods are:</a:t>
            </a:r>
          </a:p>
          <a:p>
            <a:pPr marL="971550" lvl="1" indent="-282575">
              <a:buFont typeface="+mj-lt"/>
              <a:buAutoNum type="arabicPeriod"/>
            </a:pPr>
            <a:r>
              <a:rPr lang="en-GB" sz="2800" dirty="0" err="1"/>
              <a:t>toUpperCase</a:t>
            </a:r>
            <a:r>
              <a:rPr lang="en-GB" sz="2800" dirty="0"/>
              <a:t>()</a:t>
            </a:r>
          </a:p>
          <a:p>
            <a:pPr marL="971550" lvl="1" indent="-282575">
              <a:buFont typeface="+mj-lt"/>
              <a:buAutoNum type="arabicPeriod"/>
            </a:pPr>
            <a:r>
              <a:rPr lang="en-GB" sz="2800" dirty="0" err="1"/>
              <a:t>toLowerCase</a:t>
            </a:r>
            <a:r>
              <a:rPr lang="en-GB" sz="2800" dirty="0"/>
              <a:t>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207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Strings in Java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Strings in Java are Objects that are backed internally by a char array.</a:t>
            </a:r>
          </a:p>
          <a:p>
            <a:r>
              <a:rPr lang="en-GB" dirty="0"/>
              <a:t>It is </a:t>
            </a:r>
            <a:r>
              <a:rPr lang="en-US" dirty="0"/>
              <a:t>a sequence of characters</a:t>
            </a:r>
            <a:r>
              <a:rPr lang="en-GB" dirty="0"/>
              <a:t> </a:t>
            </a:r>
          </a:p>
          <a:p>
            <a:r>
              <a:rPr lang="en-GB" dirty="0"/>
              <a:t>Since arrays are immutable(cannot grow), Strings are immutable as well. </a:t>
            </a:r>
          </a:p>
          <a:p>
            <a:r>
              <a:rPr lang="en-GB" dirty="0"/>
              <a:t>to a </a:t>
            </a:r>
            <a:r>
              <a:rPr lang="en-GB" dirty="0" err="1"/>
              <a:t>StWhenever</a:t>
            </a:r>
            <a:r>
              <a:rPr lang="en-GB" dirty="0"/>
              <a:t> a change ring is made, an entirely new String is created. </a:t>
            </a:r>
          </a:p>
          <a:p>
            <a:pPr marL="0" indent="0">
              <a:buNone/>
            </a:pPr>
            <a:r>
              <a:rPr lang="en-GB" b="1" dirty="0"/>
              <a:t>Syntax</a:t>
            </a:r>
          </a:p>
          <a:p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dirty="0" err="1">
                <a:solidFill>
                  <a:srgbClr val="C00000"/>
                </a:solidFill>
              </a:rPr>
              <a:t>String_Type</a:t>
            </a:r>
            <a:r>
              <a:rPr lang="en-US" dirty="0">
                <a:solidFill>
                  <a:srgbClr val="C00000"/>
                </a:solidFill>
              </a:rPr>
              <a:t>&gt; &lt;</a:t>
            </a:r>
            <a:r>
              <a:rPr lang="en-US" dirty="0" err="1">
                <a:solidFill>
                  <a:srgbClr val="C00000"/>
                </a:solidFill>
              </a:rPr>
              <a:t>string_variable</a:t>
            </a:r>
            <a:r>
              <a:rPr lang="en-US" dirty="0">
                <a:solidFill>
                  <a:srgbClr val="C00000"/>
                </a:solidFill>
              </a:rPr>
              <a:t>&gt; = “&lt;</a:t>
            </a:r>
            <a:r>
              <a:rPr lang="en-US" dirty="0" err="1">
                <a:solidFill>
                  <a:srgbClr val="C00000"/>
                </a:solidFill>
              </a:rPr>
              <a:t>sequence_of_string</a:t>
            </a:r>
            <a:r>
              <a:rPr lang="en-US" dirty="0">
                <a:solidFill>
                  <a:srgbClr val="C00000"/>
                </a:solidFill>
              </a:rPr>
              <a:t>&gt;”; </a:t>
            </a:r>
          </a:p>
        </p:txBody>
      </p:sp>
    </p:spTree>
    <p:extLst>
      <p:ext uri="{BB962C8B-B14F-4D97-AF65-F5344CB8AC3E}">
        <p14:creationId xmlns:p14="http://schemas.microsoft.com/office/powerpoint/2010/main" val="1934774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1.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toLowerCase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() method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Java string method converts every character of the particular string into the lower case by using the rules of the default locale. </a:t>
            </a:r>
          </a:p>
          <a:p>
            <a:r>
              <a:rPr lang="en-GB" dirty="0"/>
              <a:t>This method is locale sensitive. Therefore it can show unexpected results if used for strings which are intended to be interpreted separately. </a:t>
            </a:r>
          </a:p>
          <a:p>
            <a:pPr marL="0" indent="0">
              <a:buNone/>
            </a:pPr>
            <a:r>
              <a:rPr lang="en-US" b="1" dirty="0"/>
              <a:t>Syntax</a:t>
            </a:r>
          </a:p>
          <a:p>
            <a:pPr marL="914400" lvl="2" indent="0">
              <a:buNone/>
            </a:pPr>
            <a:r>
              <a:rPr lang="en-US" altLang="en-US" sz="2800" dirty="0">
                <a:solidFill>
                  <a:srgbClr val="C00000"/>
                </a:solidFill>
                <a:latin typeface="Arial Unicode MS" panose="020B0604020202020204" pitchFamily="34" charset="-128"/>
              </a:rPr>
              <a:t>public String </a:t>
            </a:r>
            <a:r>
              <a:rPr lang="en-US" altLang="en-US" sz="2800" dirty="0" err="1">
                <a:solidFill>
                  <a:srgbClr val="C00000"/>
                </a:solidFill>
                <a:latin typeface="Arial Unicode MS" panose="020B0604020202020204" pitchFamily="34" charset="-128"/>
              </a:rPr>
              <a:t>toLowerCase</a:t>
            </a:r>
            <a:r>
              <a:rPr lang="en-US" altLang="en-US" sz="2800" dirty="0">
                <a:solidFill>
                  <a:srgbClr val="C00000"/>
                </a:solidFill>
                <a:latin typeface="Arial Unicode MS" panose="020B0604020202020204" pitchFamily="34" charset="-128"/>
              </a:rPr>
              <a:t>()</a:t>
            </a:r>
            <a:r>
              <a:rPr lang="en-US" altLang="en-US" sz="3600" dirty="0">
                <a:solidFill>
                  <a:srgbClr val="C00000"/>
                </a:solidFill>
              </a:rPr>
              <a:t> </a:t>
            </a:r>
            <a:endParaRPr lang="en-US" altLang="en-US" sz="54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56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02026" y="894410"/>
            <a:ext cx="9048374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ToLowerCase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{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public static void main(String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[]) {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String S1 = new String("UPPERCASE CONVERTED TO LOWERCASE");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//Convert to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LowerCase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System.out.println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(S1.toLowerCase());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u="sng" dirty="0"/>
              <a:t>Output: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00" dirty="0"/>
              <a:t>uppercase converted to lowercase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59692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2.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toUppercase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() method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965"/>
            <a:ext cx="10515600" cy="54333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The </a:t>
            </a:r>
            <a:r>
              <a:rPr lang="en-GB" dirty="0" err="1"/>
              <a:t>toUppercase</a:t>
            </a:r>
            <a:r>
              <a:rPr lang="en-GB" dirty="0"/>
              <a:t>() method is used to convert all the characters in a given string to upper case.</a:t>
            </a:r>
          </a:p>
          <a:p>
            <a:pPr marL="0" indent="0">
              <a:buNone/>
            </a:pPr>
            <a:r>
              <a:rPr lang="en-GB" b="1" u="sng" dirty="0"/>
              <a:t>Syntax</a:t>
            </a:r>
          </a:p>
          <a:p>
            <a:pPr marL="914400" lvl="2" indent="0">
              <a:buNone/>
            </a:pPr>
            <a:r>
              <a:rPr lang="en-GB" sz="2800" dirty="0">
                <a:solidFill>
                  <a:srgbClr val="C00000"/>
                </a:solidFill>
              </a:rPr>
              <a:t>Public string </a:t>
            </a:r>
            <a:r>
              <a:rPr lang="en-US" altLang="en-US" sz="2800" dirty="0" err="1">
                <a:solidFill>
                  <a:srgbClr val="C00000"/>
                </a:solidFill>
                <a:latin typeface="Arial Unicode MS" panose="020B0604020202020204" pitchFamily="34" charset="-128"/>
              </a:rPr>
              <a:t>toUpperCase</a:t>
            </a:r>
            <a:r>
              <a:rPr lang="en-US" altLang="en-US" sz="2800" dirty="0">
                <a:solidFill>
                  <a:srgbClr val="C00000"/>
                </a:solidFill>
                <a:latin typeface="Arial Unicode MS" panose="020B0604020202020204" pitchFamily="34" charset="-128"/>
              </a:rPr>
              <a:t>()</a:t>
            </a:r>
            <a:r>
              <a:rPr lang="en-US" altLang="en-US" sz="3600" dirty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en-US" sz="2600" b="1" u="sng" dirty="0"/>
              <a:t>Example</a:t>
            </a:r>
            <a:r>
              <a:rPr lang="en-US" altLang="en-US" sz="3000" b="1" u="sng" dirty="0"/>
              <a:t>:</a:t>
            </a:r>
          </a:p>
          <a:p>
            <a:pPr marL="0" indent="0"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public class </a:t>
            </a:r>
            <a:r>
              <a:rPr lang="en-US" altLang="en-US" b="1" dirty="0" err="1">
                <a:latin typeface="Arial Unicode MS" panose="020B0604020202020204" pitchFamily="34" charset="-128"/>
              </a:rPr>
              <a:t>ToUpperCase</a:t>
            </a:r>
            <a:r>
              <a:rPr lang="en-US" altLang="en-US" dirty="0">
                <a:latin typeface="Arial Unicode MS" panose="020B0604020202020204" pitchFamily="34" charset="-128"/>
              </a:rPr>
              <a:t> { </a:t>
            </a:r>
          </a:p>
          <a:p>
            <a:pPr marL="914400" lvl="2" indent="0">
              <a:buNone/>
            </a:pPr>
            <a:r>
              <a:rPr lang="en-US" altLang="en-US" sz="2600" dirty="0">
                <a:latin typeface="Arial Unicode MS" panose="020B0604020202020204" pitchFamily="34" charset="-128"/>
              </a:rPr>
              <a:t>public static void main(String </a:t>
            </a:r>
            <a:r>
              <a:rPr lang="en-US" altLang="en-US" sz="2600" dirty="0" err="1">
                <a:latin typeface="Arial Unicode MS" panose="020B0604020202020204" pitchFamily="34" charset="-128"/>
              </a:rPr>
              <a:t>args</a:t>
            </a:r>
            <a:r>
              <a:rPr lang="en-US" altLang="en-US" sz="2600" dirty="0">
                <a:latin typeface="Arial Unicode MS" panose="020B0604020202020204" pitchFamily="34" charset="-128"/>
              </a:rPr>
              <a:t>[]) { </a:t>
            </a:r>
          </a:p>
          <a:p>
            <a:pPr marL="914400" lvl="2" indent="0">
              <a:buNone/>
            </a:pPr>
            <a:r>
              <a:rPr lang="en-US" altLang="en-US" sz="2600" dirty="0">
                <a:latin typeface="Arial Unicode MS" panose="020B0604020202020204" pitchFamily="34" charset="-128"/>
              </a:rPr>
              <a:t>String S1 = new String("lowercase converted to uppercase"); //Convert to </a:t>
            </a:r>
            <a:r>
              <a:rPr lang="en-US" altLang="en-US" sz="2600" dirty="0" err="1">
                <a:latin typeface="Arial Unicode MS" panose="020B0604020202020204" pitchFamily="34" charset="-128"/>
              </a:rPr>
              <a:t>UpperCase</a:t>
            </a:r>
            <a:r>
              <a:rPr lang="en-US" altLang="en-US" sz="2600" dirty="0">
                <a:latin typeface="Arial Unicode MS" panose="020B0604020202020204" pitchFamily="34" charset="-128"/>
              </a:rPr>
              <a:t> </a:t>
            </a:r>
          </a:p>
          <a:p>
            <a:pPr marL="914400" lvl="2" indent="0">
              <a:buNone/>
            </a:pPr>
            <a:r>
              <a:rPr lang="en-US" altLang="en-US" sz="2600" dirty="0" err="1">
                <a:latin typeface="Arial Unicode MS" panose="020B0604020202020204" pitchFamily="34" charset="-128"/>
              </a:rPr>
              <a:t>System.out.println</a:t>
            </a:r>
            <a:r>
              <a:rPr lang="en-US" altLang="en-US" sz="2600" dirty="0">
                <a:latin typeface="Arial Unicode MS" panose="020B0604020202020204" pitchFamily="34" charset="-128"/>
              </a:rPr>
              <a:t>(S1.toUpperCase()); </a:t>
            </a:r>
          </a:p>
          <a:p>
            <a:pPr marL="914400" lvl="2" indent="0">
              <a:buNone/>
            </a:pPr>
            <a:r>
              <a:rPr lang="en-US" altLang="en-US" sz="2600" dirty="0">
                <a:latin typeface="Arial Unicode MS" panose="020B0604020202020204" pitchFamily="34" charset="-128"/>
              </a:rPr>
              <a:t>} </a:t>
            </a:r>
          </a:p>
          <a:p>
            <a:pPr marL="0" indent="0">
              <a:buNone/>
            </a:pPr>
            <a:r>
              <a:rPr lang="en-US" altLang="en-US" dirty="0">
                <a:latin typeface="Arial Unicode MS" panose="020B0604020202020204" pitchFamily="34" charset="-128"/>
              </a:rPr>
              <a:t>}</a:t>
            </a:r>
            <a:r>
              <a:rPr lang="en-US" altLang="en-US" sz="3600" dirty="0"/>
              <a:t> </a:t>
            </a:r>
          </a:p>
          <a:p>
            <a:pPr marL="0" indent="0">
              <a:buNone/>
            </a:pPr>
            <a:r>
              <a:rPr lang="en-US" altLang="en-US" sz="3600" b="1" u="sng" dirty="0"/>
              <a:t>Output: </a:t>
            </a:r>
            <a:r>
              <a:rPr lang="en-US" sz="3600" dirty="0"/>
              <a:t>LOWERCASE CONVERTED TO UPPERCASE</a:t>
            </a:r>
          </a:p>
        </p:txBody>
      </p:sp>
    </p:spTree>
    <p:extLst>
      <p:ext uri="{BB962C8B-B14F-4D97-AF65-F5344CB8AC3E}">
        <p14:creationId xmlns:p14="http://schemas.microsoft.com/office/powerpoint/2010/main" val="2077686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832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Character Extraction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243"/>
            <a:ext cx="10515600" cy="4692720"/>
          </a:xfrm>
        </p:spPr>
        <p:txBody>
          <a:bodyPr/>
          <a:lstStyle/>
          <a:p>
            <a:r>
              <a:rPr lang="en-GB" dirty="0"/>
              <a:t>There are several ways by which characters can be extracted from String class object. </a:t>
            </a:r>
          </a:p>
          <a:p>
            <a:r>
              <a:rPr lang="en-GB" dirty="0"/>
              <a:t>String is treated as an object in Java so we can’t directly access the characters that comprise a string. </a:t>
            </a:r>
          </a:p>
          <a:p>
            <a:r>
              <a:rPr lang="en-GB" dirty="0"/>
              <a:t>For doing this String class provides various predefined methods.</a:t>
            </a:r>
          </a:p>
          <a:p>
            <a:pPr marL="1087438" lvl="1" indent="-338138">
              <a:buFont typeface="+mj-lt"/>
              <a:buAutoNum type="arabicPeriod"/>
            </a:pPr>
            <a:r>
              <a:rPr lang="en-US" sz="2800" b="1" dirty="0" err="1"/>
              <a:t>charAt</a:t>
            </a:r>
            <a:r>
              <a:rPr lang="en-US" sz="2800" b="1" dirty="0"/>
              <a:t>()</a:t>
            </a:r>
          </a:p>
          <a:p>
            <a:pPr marL="1087438" lvl="1" indent="-338138">
              <a:buFont typeface="+mj-lt"/>
              <a:buAutoNum type="arabicPeriod"/>
            </a:pPr>
            <a:r>
              <a:rPr lang="en-US" sz="2800" b="1" dirty="0" err="1"/>
              <a:t>getChars</a:t>
            </a:r>
            <a:r>
              <a:rPr lang="en-US" sz="2800" b="1" dirty="0"/>
              <a:t>()</a:t>
            </a:r>
          </a:p>
          <a:p>
            <a:pPr marL="1087438" lvl="1" indent="-338138">
              <a:buFont typeface="+mj-lt"/>
              <a:buAutoNum type="arabicPeriod"/>
            </a:pPr>
            <a:r>
              <a:rPr lang="en-US" sz="2800" b="1" dirty="0" err="1"/>
              <a:t>getBytes</a:t>
            </a:r>
            <a:r>
              <a:rPr lang="en-US" sz="2800" b="1" dirty="0"/>
              <a:t>()</a:t>
            </a:r>
          </a:p>
          <a:p>
            <a:pPr marL="1087438" lvl="1" indent="-338138">
              <a:buFont typeface="+mj-lt"/>
              <a:buAutoNum type="arabicPeriod"/>
            </a:pPr>
            <a:r>
              <a:rPr lang="en-US" sz="2800" b="1" dirty="0" err="1"/>
              <a:t>toCharArray</a:t>
            </a:r>
            <a:r>
              <a:rPr lang="en-US" sz="2800" b="1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9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63080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/>
              <a:t>1. </a:t>
            </a:r>
            <a:r>
              <a:rPr lang="en-US" sz="3600" b="1" dirty="0" err="1"/>
              <a:t>charAt</a:t>
            </a:r>
            <a:r>
              <a:rPr lang="en-US" sz="3600" b="1" dirty="0"/>
              <a:t>()</a:t>
            </a:r>
          </a:p>
          <a:p>
            <a:pPr marL="0" indent="0">
              <a:buNone/>
            </a:pPr>
            <a:r>
              <a:rPr lang="en-GB" dirty="0" err="1"/>
              <a:t>charAt</a:t>
            </a:r>
            <a:r>
              <a:rPr lang="en-GB" dirty="0"/>
              <a:t>() method is used to extract a single character at an index. It has following syntax.</a:t>
            </a:r>
          </a:p>
          <a:p>
            <a:pPr marL="0" indent="0">
              <a:buNone/>
            </a:pPr>
            <a:r>
              <a:rPr lang="en-GB" b="1" dirty="0"/>
              <a:t>Syntax: </a:t>
            </a:r>
            <a:r>
              <a:rPr lang="en-US" dirty="0">
                <a:solidFill>
                  <a:srgbClr val="C00000"/>
                </a:solidFill>
              </a:rPr>
              <a:t>char </a:t>
            </a:r>
            <a:r>
              <a:rPr lang="en-US" dirty="0" err="1">
                <a:solidFill>
                  <a:srgbClr val="C00000"/>
                </a:solidFill>
              </a:rPr>
              <a:t>charAt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index)</a:t>
            </a:r>
            <a:endParaRPr lang="en-US" sz="2600" dirty="0"/>
          </a:p>
          <a:p>
            <a:pPr marL="914400" lvl="2" indent="0">
              <a:buNone/>
            </a:pPr>
            <a:r>
              <a:rPr lang="en-US" sz="2600" dirty="0"/>
              <a:t>class </a:t>
            </a:r>
            <a:r>
              <a:rPr lang="en-US" sz="2600" b="1" dirty="0"/>
              <a:t>Temp</a:t>
            </a:r>
            <a:r>
              <a:rPr lang="en-US" sz="2600" dirty="0"/>
              <a:t>{</a:t>
            </a:r>
          </a:p>
          <a:p>
            <a:pPr marL="1371600" lvl="3" indent="0">
              <a:buNone/>
            </a:pPr>
            <a:r>
              <a:rPr lang="en-US" sz="2400" dirty="0"/>
              <a:t>public static void main(String...s){</a:t>
            </a:r>
          </a:p>
          <a:p>
            <a:pPr marL="1371600" lvl="3" indent="0">
              <a:buNone/>
            </a:pPr>
            <a:r>
              <a:rPr lang="en-US" sz="2400" dirty="0"/>
              <a:t>String </a:t>
            </a:r>
            <a:r>
              <a:rPr lang="en-US" sz="2400" dirty="0" err="1"/>
              <a:t>str</a:t>
            </a:r>
            <a:r>
              <a:rPr lang="en-US" sz="2400" dirty="0"/>
              <a:t>="Hello";</a:t>
            </a:r>
          </a:p>
          <a:p>
            <a:pPr marL="1371600" lvl="3" indent="0">
              <a:buNone/>
            </a:pPr>
            <a:r>
              <a:rPr lang="en-US" sz="2400" dirty="0"/>
              <a:t>char </a:t>
            </a:r>
            <a:r>
              <a:rPr lang="en-US" sz="2400" dirty="0" err="1"/>
              <a:t>ch</a:t>
            </a:r>
            <a:r>
              <a:rPr lang="en-US" sz="2400" dirty="0"/>
              <a:t>=</a:t>
            </a:r>
            <a:r>
              <a:rPr lang="en-US" sz="2400" dirty="0" err="1"/>
              <a:t>str.charAt</a:t>
            </a:r>
            <a:r>
              <a:rPr lang="en-US" sz="2400" dirty="0"/>
              <a:t>(2);</a:t>
            </a:r>
          </a:p>
          <a:p>
            <a:pPr marL="1371600" lvl="3" indent="0"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ch</a:t>
            </a:r>
            <a:r>
              <a:rPr lang="en-US" sz="2400" dirty="0"/>
              <a:t>);</a:t>
            </a:r>
          </a:p>
          <a:p>
            <a:pPr marL="914400" lvl="2" indent="0">
              <a:buNone/>
            </a:pPr>
            <a:r>
              <a:rPr lang="en-US" sz="2600" dirty="0"/>
              <a:t>   } </a:t>
            </a:r>
          </a:p>
          <a:p>
            <a:pPr marL="914400" lvl="2" indent="0">
              <a:buNone/>
            </a:pPr>
            <a:r>
              <a:rPr lang="en-US" sz="2600" dirty="0"/>
              <a:t>}</a:t>
            </a:r>
          </a:p>
          <a:p>
            <a:pPr marL="914400" lvl="2" indent="0">
              <a:buNone/>
            </a:pPr>
            <a:r>
              <a:rPr lang="en-US" sz="2800" b="1" u="sng" dirty="0"/>
              <a:t>Output</a:t>
            </a:r>
            <a:br>
              <a:rPr lang="en-US" sz="2800" dirty="0"/>
            </a:br>
            <a:r>
              <a:rPr lang="en-US" sz="2800" dirty="0"/>
              <a:t>l</a:t>
            </a:r>
          </a:p>
          <a:p>
            <a:pPr marL="0" indent="0">
              <a:buNone/>
            </a:pPr>
            <a:r>
              <a:rPr lang="en-GB" sz="2600" dirty="0"/>
              <a:t>In above example </a:t>
            </a:r>
            <a:r>
              <a:rPr lang="en-GB" sz="2600" dirty="0" err="1"/>
              <a:t>ch</a:t>
            </a:r>
            <a:r>
              <a:rPr lang="en-GB" sz="2600" dirty="0"/>
              <a:t> will contain character l. We must take care that the index should not be negative and should not exceed string length.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89108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4070"/>
            <a:ext cx="10515600" cy="5752893"/>
          </a:xfrm>
        </p:spPr>
        <p:txBody>
          <a:bodyPr/>
          <a:lstStyle/>
          <a:p>
            <a:pPr marL="0" indent="0">
              <a:buNone/>
            </a:pPr>
            <a:r>
              <a:rPr lang="en-GB" sz="3600" b="1" dirty="0"/>
              <a:t>2. </a:t>
            </a:r>
            <a:r>
              <a:rPr lang="en-GB" sz="3600" b="1" dirty="0" err="1"/>
              <a:t>getChars</a:t>
            </a:r>
            <a:r>
              <a:rPr lang="en-GB" sz="3600" b="1" dirty="0"/>
              <a:t>()</a:t>
            </a:r>
          </a:p>
          <a:p>
            <a:pPr marL="0" indent="0">
              <a:buNone/>
            </a:pPr>
            <a:r>
              <a:rPr lang="en-GB" dirty="0"/>
              <a:t>It is used to extract more than one character. </a:t>
            </a:r>
            <a:r>
              <a:rPr lang="en-GB" dirty="0" err="1"/>
              <a:t>getChars</a:t>
            </a:r>
            <a:r>
              <a:rPr lang="en-GB" dirty="0"/>
              <a:t>() has following syntax.</a:t>
            </a:r>
          </a:p>
          <a:p>
            <a:pPr marL="0" indent="0">
              <a:buNone/>
            </a:pPr>
            <a:r>
              <a:rPr lang="en-GB" b="1" dirty="0"/>
              <a:t>Syntax: </a:t>
            </a:r>
            <a:r>
              <a:rPr lang="sv-SE" dirty="0">
                <a:solidFill>
                  <a:srgbClr val="C00000"/>
                </a:solidFill>
              </a:rPr>
              <a:t>void getChars(int stringStart, int stringEnd, char arr[], int arrStart)</a:t>
            </a:r>
          </a:p>
          <a:p>
            <a:r>
              <a:rPr lang="en-GB" dirty="0"/>
              <a:t>Here </a:t>
            </a:r>
            <a:r>
              <a:rPr lang="en-GB" b="1" dirty="0" err="1">
                <a:solidFill>
                  <a:srgbClr val="C00000"/>
                </a:solidFill>
              </a:rPr>
              <a:t>stringStart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 err="1">
                <a:solidFill>
                  <a:srgbClr val="C00000"/>
                </a:solidFill>
              </a:rPr>
              <a:t>stringEnd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is the starting and ending index of the substring. </a:t>
            </a:r>
          </a:p>
          <a:p>
            <a:r>
              <a:rPr lang="en-GB" dirty="0" err="1"/>
              <a:t>arr</a:t>
            </a:r>
            <a:r>
              <a:rPr lang="en-GB" dirty="0"/>
              <a:t> is the character array that will contain the substring. </a:t>
            </a:r>
          </a:p>
          <a:p>
            <a:r>
              <a:rPr lang="en-GB" dirty="0"/>
              <a:t>It will contain the characters starting from </a:t>
            </a:r>
            <a:r>
              <a:rPr lang="en-GB" b="1" dirty="0" err="1">
                <a:solidFill>
                  <a:srgbClr val="C00000"/>
                </a:solidFill>
              </a:rPr>
              <a:t>stringStart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to stringEnd-1. </a:t>
            </a:r>
          </a:p>
          <a:p>
            <a:r>
              <a:rPr lang="en-GB" dirty="0" err="1"/>
              <a:t>arrStart</a:t>
            </a:r>
            <a:r>
              <a:rPr lang="en-GB" dirty="0"/>
              <a:t> is the index inside </a:t>
            </a:r>
            <a:r>
              <a:rPr lang="en-GB" dirty="0" err="1"/>
              <a:t>arr</a:t>
            </a:r>
            <a:r>
              <a:rPr lang="en-GB" dirty="0"/>
              <a:t> at which substring will be copied. </a:t>
            </a:r>
          </a:p>
          <a:p>
            <a:r>
              <a:rPr lang="en-GB" dirty="0"/>
              <a:t>The </a:t>
            </a:r>
            <a:r>
              <a:rPr lang="en-GB" dirty="0" err="1"/>
              <a:t>arr</a:t>
            </a:r>
            <a:r>
              <a:rPr lang="en-GB" dirty="0"/>
              <a:t> array should be large enough to store the substring.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34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4991" y="530087"/>
            <a:ext cx="5724940" cy="5607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class </a:t>
            </a:r>
            <a:r>
              <a:rPr lang="en-US" sz="3200" b="1" dirty="0"/>
              <a:t>Temp</a:t>
            </a:r>
            <a:r>
              <a:rPr lang="en-US" sz="3200" dirty="0"/>
              <a:t>{</a:t>
            </a:r>
          </a:p>
          <a:p>
            <a:pPr marL="457200" lvl="1" indent="0">
              <a:buNone/>
            </a:pPr>
            <a:r>
              <a:rPr lang="en-US" sz="2800" dirty="0"/>
              <a:t>public static void main(String...s){</a:t>
            </a:r>
          </a:p>
          <a:p>
            <a:pPr marL="457200" lvl="1" indent="0">
              <a:buNone/>
            </a:pPr>
            <a:r>
              <a:rPr lang="en-US" sz="2800" dirty="0"/>
              <a:t>String str="Hello World";</a:t>
            </a:r>
          </a:p>
          <a:p>
            <a:pPr marL="457200" lvl="1" indent="0">
              <a:buNone/>
            </a:pPr>
            <a:r>
              <a:rPr lang="en-US" sz="2800" dirty="0"/>
              <a:t>char </a:t>
            </a:r>
            <a:r>
              <a:rPr lang="en-US" sz="2800" dirty="0" err="1"/>
              <a:t>ch</a:t>
            </a:r>
            <a:r>
              <a:rPr lang="en-US" sz="2800" dirty="0"/>
              <a:t>[]=new </a:t>
            </a:r>
            <a:r>
              <a:rPr lang="en-US" sz="2800" dirty="0" err="1"/>
              <a:t>str.char</a:t>
            </a:r>
            <a:r>
              <a:rPr lang="en-US" sz="2800" dirty="0"/>
              <a:t>[4];</a:t>
            </a:r>
          </a:p>
          <a:p>
            <a:pPr marL="457200" lvl="1" indent="0">
              <a:buNone/>
            </a:pPr>
            <a:r>
              <a:rPr lang="en-US" sz="2800" dirty="0" err="1"/>
              <a:t>str.</a:t>
            </a:r>
            <a:r>
              <a:rPr lang="en-US" sz="2800" dirty="0" err="1">
                <a:solidFill>
                  <a:srgbClr val="FF0000"/>
                </a:solidFill>
              </a:rPr>
              <a:t>getChars</a:t>
            </a:r>
            <a:r>
              <a:rPr lang="en-US" sz="2800" dirty="0"/>
              <a:t>(1,5,ch,0);</a:t>
            </a:r>
          </a:p>
          <a:p>
            <a:pPr marL="457200" lvl="1" indent="0">
              <a:buNone/>
            </a:pPr>
            <a:r>
              <a:rPr lang="en-US" sz="2800" dirty="0" err="1"/>
              <a:t>System.out.println</a:t>
            </a:r>
            <a:r>
              <a:rPr lang="en-US" sz="2800" dirty="0"/>
              <a:t>(</a:t>
            </a:r>
            <a:r>
              <a:rPr lang="en-US" sz="2800" dirty="0" err="1"/>
              <a:t>ch</a:t>
            </a:r>
            <a:r>
              <a:rPr lang="en-US" sz="2800" dirty="0"/>
              <a:t>);</a:t>
            </a:r>
          </a:p>
          <a:p>
            <a:pPr marL="457200" lvl="1" indent="0">
              <a:buNone/>
            </a:pPr>
            <a:r>
              <a:rPr lang="en-US" sz="2800" dirty="0"/>
              <a:t>} </a:t>
            </a:r>
          </a:p>
          <a:p>
            <a:pPr marL="0" indent="0">
              <a:buNone/>
            </a:pPr>
            <a:r>
              <a:rPr lang="en-US" sz="3200" dirty="0"/>
              <a:t>}</a:t>
            </a:r>
          </a:p>
          <a:p>
            <a:pPr marL="0" indent="0">
              <a:buNone/>
            </a:pPr>
            <a:r>
              <a:rPr lang="en-US" sz="3200" b="1" u="sng" dirty="0"/>
              <a:t>Output</a:t>
            </a:r>
            <a:br>
              <a:rPr lang="en-US" sz="3200" dirty="0"/>
            </a:br>
            <a:r>
              <a:rPr lang="en-US" sz="3200" dirty="0" err="1"/>
              <a:t>ello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36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2609"/>
            <a:ext cx="10515600" cy="5514354"/>
          </a:xfrm>
        </p:spPr>
        <p:txBody>
          <a:bodyPr/>
          <a:lstStyle/>
          <a:p>
            <a:pPr marL="0" indent="0">
              <a:buNone/>
            </a:pPr>
            <a:r>
              <a:rPr lang="en-GB" sz="3600" b="1" dirty="0"/>
              <a:t>3. </a:t>
            </a:r>
            <a:r>
              <a:rPr lang="en-GB" sz="3600" b="1" dirty="0" err="1"/>
              <a:t>getBytes</a:t>
            </a:r>
            <a:r>
              <a:rPr lang="en-GB" sz="3600" b="1" dirty="0"/>
              <a:t>()</a:t>
            </a:r>
          </a:p>
          <a:p>
            <a:pPr marL="0" indent="0">
              <a:buNone/>
            </a:pPr>
            <a:r>
              <a:rPr lang="en-GB" dirty="0" err="1"/>
              <a:t>getBytes</a:t>
            </a:r>
            <a:r>
              <a:rPr lang="en-GB" dirty="0"/>
              <a:t>() extract characters from String object and then convert the characters in a byte array. It has following syntax.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Syntax: </a:t>
            </a:r>
            <a:r>
              <a:rPr lang="en-US" dirty="0">
                <a:solidFill>
                  <a:srgbClr val="C00000"/>
                </a:solidFill>
              </a:rPr>
              <a:t>byte [] </a:t>
            </a:r>
            <a:r>
              <a:rPr lang="en-US" dirty="0" err="1">
                <a:solidFill>
                  <a:srgbClr val="C00000"/>
                </a:solidFill>
              </a:rPr>
              <a:t>getBytes</a:t>
            </a:r>
            <a:r>
              <a:rPr lang="en-US" dirty="0">
                <a:solidFill>
                  <a:srgbClr val="C00000"/>
                </a:solidFill>
              </a:rPr>
              <a:t>()</a:t>
            </a:r>
            <a:endParaRPr lang="en-GB" dirty="0"/>
          </a:p>
          <a:p>
            <a:pPr marL="0" indent="0">
              <a:buNone/>
            </a:pPr>
            <a:r>
              <a:rPr lang="en-US" b="1" dirty="0"/>
              <a:t>Example 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String </a:t>
            </a:r>
            <a:r>
              <a:rPr lang="en-US" sz="2800" dirty="0" err="1">
                <a:solidFill>
                  <a:srgbClr val="C00000"/>
                </a:solidFill>
              </a:rPr>
              <a:t>str</a:t>
            </a:r>
            <a:r>
              <a:rPr lang="en-US" sz="2800" dirty="0">
                <a:solidFill>
                  <a:srgbClr val="C00000"/>
                </a:solidFill>
              </a:rPr>
              <a:t>="Hello";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byte b[]=</a:t>
            </a:r>
            <a:r>
              <a:rPr lang="en-US" sz="2800" dirty="0" err="1">
                <a:solidFill>
                  <a:srgbClr val="C00000"/>
                </a:solidFill>
              </a:rPr>
              <a:t>str.getBytes</a:t>
            </a:r>
            <a:r>
              <a:rPr lang="en-US" sz="2800" dirty="0">
                <a:solidFill>
                  <a:srgbClr val="C00000"/>
                </a:solidFill>
              </a:rPr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90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5861"/>
            <a:ext cx="10515600" cy="5501102"/>
          </a:xfrm>
        </p:spPr>
        <p:txBody>
          <a:bodyPr/>
          <a:lstStyle/>
          <a:p>
            <a:pPr marL="0" indent="0">
              <a:buNone/>
            </a:pPr>
            <a:r>
              <a:rPr lang="en-GB" sz="3600" b="1" dirty="0"/>
              <a:t>4. </a:t>
            </a:r>
            <a:r>
              <a:rPr lang="en-GB" sz="3600" b="1" dirty="0" err="1"/>
              <a:t>toCharArray</a:t>
            </a:r>
            <a:r>
              <a:rPr lang="en-GB" sz="3600" b="1" dirty="0"/>
              <a:t>()</a:t>
            </a:r>
          </a:p>
          <a:p>
            <a:r>
              <a:rPr lang="en-GB" dirty="0"/>
              <a:t>It is an alternative of </a:t>
            </a:r>
            <a:r>
              <a:rPr lang="en-GB" b="1" dirty="0" err="1">
                <a:solidFill>
                  <a:srgbClr val="C00000"/>
                </a:solidFill>
              </a:rPr>
              <a:t>getChars</a:t>
            </a:r>
            <a:r>
              <a:rPr lang="en-GB" b="1" dirty="0">
                <a:solidFill>
                  <a:srgbClr val="C00000"/>
                </a:solidFill>
              </a:rPr>
              <a:t>() </a:t>
            </a:r>
            <a:r>
              <a:rPr lang="en-GB" dirty="0"/>
              <a:t>method.</a:t>
            </a:r>
          </a:p>
          <a:p>
            <a:r>
              <a:rPr lang="en-GB" dirty="0"/>
              <a:t> </a:t>
            </a:r>
            <a:r>
              <a:rPr lang="en-GB" b="1" dirty="0" err="1">
                <a:solidFill>
                  <a:srgbClr val="C00000"/>
                </a:solidFill>
              </a:rPr>
              <a:t>toCharArray</a:t>
            </a:r>
            <a:r>
              <a:rPr lang="en-GB" b="1" dirty="0">
                <a:solidFill>
                  <a:srgbClr val="C00000"/>
                </a:solidFill>
              </a:rPr>
              <a:t>() </a:t>
            </a:r>
            <a:r>
              <a:rPr lang="en-GB" dirty="0"/>
              <a:t>convert all the characters in a String object into an array of characters. </a:t>
            </a:r>
          </a:p>
          <a:p>
            <a:r>
              <a:rPr lang="en-GB" dirty="0"/>
              <a:t>It is the best and easiest way to convert string to character array. It has following syntax.</a:t>
            </a:r>
          </a:p>
          <a:p>
            <a:r>
              <a:rPr lang="en-GB" b="1" dirty="0"/>
              <a:t>Syntax: </a:t>
            </a:r>
            <a:r>
              <a:rPr lang="en-US" dirty="0">
                <a:solidFill>
                  <a:srgbClr val="C00000"/>
                </a:solidFill>
              </a:rPr>
              <a:t>char [] </a:t>
            </a:r>
            <a:r>
              <a:rPr lang="en-US" dirty="0" err="1">
                <a:solidFill>
                  <a:srgbClr val="C00000"/>
                </a:solidFill>
              </a:rPr>
              <a:t>toCharArray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641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5209" y="715617"/>
            <a:ext cx="6848061" cy="5474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class </a:t>
            </a:r>
            <a:r>
              <a:rPr lang="en-US" sz="3600" b="1" dirty="0"/>
              <a:t>Temp</a:t>
            </a:r>
            <a:r>
              <a:rPr lang="en-US" sz="3600" dirty="0"/>
              <a:t>{</a:t>
            </a:r>
          </a:p>
          <a:p>
            <a:pPr marL="457200" lvl="1" indent="0">
              <a:buNone/>
            </a:pPr>
            <a:r>
              <a:rPr lang="en-US" sz="3200" dirty="0"/>
              <a:t>public static void main(String...s){</a:t>
            </a:r>
          </a:p>
          <a:p>
            <a:pPr marL="457200" lvl="1" indent="0">
              <a:buNone/>
            </a:pPr>
            <a:r>
              <a:rPr lang="en-US" sz="3200" dirty="0"/>
              <a:t>String </a:t>
            </a:r>
            <a:r>
              <a:rPr lang="en-US" sz="3200" dirty="0" err="1"/>
              <a:t>str</a:t>
            </a:r>
            <a:r>
              <a:rPr lang="en-US" sz="3200" dirty="0"/>
              <a:t>="Hello World";</a:t>
            </a:r>
          </a:p>
          <a:p>
            <a:pPr marL="457200" lvl="1" indent="0">
              <a:buNone/>
            </a:pPr>
            <a:r>
              <a:rPr lang="en-US" sz="3200" dirty="0"/>
              <a:t>char </a:t>
            </a:r>
            <a:r>
              <a:rPr lang="en-US" sz="3200" dirty="0" err="1"/>
              <a:t>ch</a:t>
            </a:r>
            <a:r>
              <a:rPr lang="en-US" sz="3200" dirty="0"/>
              <a:t>[]=</a:t>
            </a:r>
            <a:r>
              <a:rPr lang="en-US" sz="3200" dirty="0" err="1"/>
              <a:t>str.toCharArray</a:t>
            </a:r>
            <a:r>
              <a:rPr lang="en-US" sz="3200" dirty="0"/>
              <a:t>();</a:t>
            </a:r>
          </a:p>
          <a:p>
            <a:pPr marL="457200" lvl="1" indent="0">
              <a:buNone/>
            </a:pPr>
            <a:r>
              <a:rPr lang="en-US" sz="3200" dirty="0" err="1"/>
              <a:t>System.out.println</a:t>
            </a:r>
            <a:r>
              <a:rPr lang="en-US" sz="3200" dirty="0"/>
              <a:t>(</a:t>
            </a:r>
            <a:r>
              <a:rPr lang="en-US" sz="3200" dirty="0" err="1"/>
              <a:t>ch</a:t>
            </a:r>
            <a:r>
              <a:rPr lang="en-US" sz="3200" dirty="0"/>
              <a:t>);</a:t>
            </a:r>
          </a:p>
          <a:p>
            <a:pPr marL="457200" lvl="1" indent="0">
              <a:buNone/>
            </a:pPr>
            <a:r>
              <a:rPr lang="en-US" sz="3200" dirty="0"/>
              <a:t>} </a:t>
            </a:r>
          </a:p>
          <a:p>
            <a:pPr marL="0" indent="0">
              <a:buNone/>
            </a:pPr>
            <a:r>
              <a:rPr lang="en-US" sz="3600" dirty="0"/>
              <a:t>}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b="1" u="sng" dirty="0"/>
              <a:t>Output</a:t>
            </a:r>
            <a:br>
              <a:rPr lang="en-US" sz="3600" dirty="0"/>
            </a:br>
            <a:r>
              <a:rPr lang="en-US" sz="3600" dirty="0"/>
              <a:t>Hello World</a:t>
            </a:r>
          </a:p>
          <a:p>
            <a:pPr marL="0" indent="0">
              <a:buNone/>
            </a:pP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7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Creating Strings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most direct way to create a string is to write</a:t>
            </a:r>
          </a:p>
          <a:p>
            <a:pPr marL="914400" lvl="2" indent="0">
              <a:buNone/>
            </a:pPr>
            <a:r>
              <a:rPr lang="en-US" altLang="en-US" sz="2800" dirty="0">
                <a:solidFill>
                  <a:srgbClr val="C00000"/>
                </a:solidFill>
                <a:latin typeface="Arial Unicode MS" panose="020B0604020202020204" pitchFamily="34" charset="-128"/>
              </a:rPr>
              <a:t>String greeting = "Hello world!";</a:t>
            </a:r>
            <a:r>
              <a:rPr lang="en-US" altLang="en-US" sz="3600" dirty="0">
                <a:solidFill>
                  <a:srgbClr val="C00000"/>
                </a:solidFill>
              </a:rPr>
              <a:t> </a:t>
            </a:r>
            <a:endParaRPr lang="en-US" altLang="en-US" sz="54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r>
              <a:rPr lang="en-GB" dirty="0"/>
              <a:t>Whenever it encounters a string literal in your code, the compiler creates a String object with its value in this case, "Hello world!'.</a:t>
            </a:r>
          </a:p>
          <a:p>
            <a:r>
              <a:rPr lang="en-GB" dirty="0"/>
              <a:t>As with any other object, you can create String objects by using the new keyword and a constructor. </a:t>
            </a:r>
          </a:p>
          <a:p>
            <a:r>
              <a:rPr lang="en-GB" dirty="0"/>
              <a:t>The String class has 11 constructors that allow you to provide the initial value of the string using different sources, such as an array of characters.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75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4152"/>
            <a:ext cx="10515600" cy="801066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Searching in a String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2001079"/>
            <a:ext cx="10664686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String class provides 2 methods for searching a string. They are</a:t>
            </a:r>
            <a:endParaRPr lang="en-US" altLang="en-US" sz="44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 err="1">
                <a:latin typeface="Arial Unicode MS" panose="020B0604020202020204" pitchFamily="34" charset="-128"/>
              </a:rPr>
              <a:t>indexOf</a:t>
            </a:r>
            <a:r>
              <a:rPr lang="en-US" altLang="en-US" sz="2000" b="1" dirty="0">
                <a:latin typeface="Arial Unicode MS" panose="020B0604020202020204" pitchFamily="34" charset="-128"/>
              </a:rPr>
              <a:t>()</a:t>
            </a:r>
            <a:r>
              <a:rPr lang="en-US" altLang="en-US" sz="3200" b="1" dirty="0"/>
              <a:t>: </a:t>
            </a:r>
            <a:r>
              <a:rPr lang="en-US" altLang="en-US" dirty="0"/>
              <a:t>Searches for the first occurrence of a character or substring.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 err="1">
                <a:latin typeface="Arial Unicode MS" panose="020B0604020202020204" pitchFamily="34" charset="-128"/>
              </a:rPr>
              <a:t>lastIndexOf</a:t>
            </a:r>
            <a:r>
              <a:rPr lang="en-US" altLang="en-US" sz="2000" b="1" dirty="0">
                <a:latin typeface="Arial Unicode MS" panose="020B0604020202020204" pitchFamily="34" charset="-128"/>
              </a:rPr>
              <a:t>()</a:t>
            </a:r>
            <a:r>
              <a:rPr lang="en-US" altLang="en-US" sz="3200" b="1" dirty="0"/>
              <a:t>: </a:t>
            </a:r>
            <a:r>
              <a:rPr lang="en-US" altLang="en-US" dirty="0"/>
              <a:t>Searches for the last occurrence of a character or substring.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These methods return the starting index of character or a substring on a successful search else they return </a:t>
            </a:r>
            <a:r>
              <a:rPr lang="en-US" altLang="en-US" sz="2400" dirty="0">
                <a:latin typeface="Arial Unicode MS" panose="020B0604020202020204" pitchFamily="34" charset="-128"/>
              </a:rPr>
              <a:t>-1</a:t>
            </a:r>
            <a:r>
              <a:rPr lang="en-US" altLang="en-US" sz="2400" dirty="0"/>
              <a:t>. 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97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68286" y="342295"/>
            <a:ext cx="8358809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public class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SearchStringEmp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public static void main(String[]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 {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strOrig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"Hello readers";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intIndex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strOrig.indexOf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("Hello");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if(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intIndex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== - 1) {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System.out.println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("Hello not found");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}else {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System.out.println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("Found Hello at index " 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intIndex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);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u="sng" dirty="0">
                <a:latin typeface="Arial" panose="020B0604020202020204" pitchFamily="34" charset="0"/>
              </a:rPr>
              <a:t>Output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Arial Unicode MS" panose="020B0604020202020204" pitchFamily="34" charset="-128"/>
              </a:rPr>
              <a:t>Found Hello at index 0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5232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latin typeface="+mn-lt"/>
              </a:rPr>
              <a:t>This example shows how we can search a word within a String object</a:t>
            </a:r>
            <a:endParaRPr lang="en-US" sz="3600" b="1" dirty="0">
              <a:latin typeface="+mn-lt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3486" y="1874203"/>
            <a:ext cx="5881738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public class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HelloWorld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{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public static void main(String[]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 {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String text = "The cat is on the table";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System.out.print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text.contains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("the"));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69426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Java String Buffer / Modifying String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7496"/>
            <a:ext cx="10515600" cy="4864997"/>
          </a:xfrm>
        </p:spPr>
        <p:txBody>
          <a:bodyPr/>
          <a:lstStyle/>
          <a:p>
            <a:r>
              <a:rPr lang="en-GB" dirty="0"/>
              <a:t>Java </a:t>
            </a:r>
            <a:r>
              <a:rPr lang="en-GB" b="1" dirty="0" err="1"/>
              <a:t>StringBuffer</a:t>
            </a:r>
            <a:r>
              <a:rPr lang="en-GB" dirty="0"/>
              <a:t> class is used to create mutable (modifiable) string. </a:t>
            </a:r>
          </a:p>
          <a:p>
            <a:r>
              <a:rPr lang="en-GB" dirty="0"/>
              <a:t>The </a:t>
            </a:r>
            <a:r>
              <a:rPr lang="en-GB" b="1" dirty="0" err="1"/>
              <a:t>StringBuffer</a:t>
            </a:r>
            <a:r>
              <a:rPr lang="en-GB" dirty="0"/>
              <a:t> class in java is same as String class except it is mutable i.e. it can be changed.</a:t>
            </a:r>
          </a:p>
          <a:p>
            <a:pPr marL="0" indent="0">
              <a:buNone/>
            </a:pPr>
            <a:r>
              <a:rPr lang="en-US" b="1" dirty="0"/>
              <a:t>Constructors of </a:t>
            </a:r>
            <a:r>
              <a:rPr lang="en-US" b="1" dirty="0" err="1"/>
              <a:t>StringBuffer</a:t>
            </a:r>
            <a:r>
              <a:rPr lang="en-US" b="1" dirty="0"/>
              <a:t> class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61638"/>
            <a:ext cx="9827727" cy="196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643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2603"/>
            <a:ext cx="10515600" cy="708301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methods of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StringBuffer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class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57" y="1040827"/>
            <a:ext cx="9369287" cy="5412982"/>
          </a:xfrm>
        </p:spPr>
      </p:pic>
    </p:spTree>
    <p:extLst>
      <p:ext uri="{BB962C8B-B14F-4D97-AF65-F5344CB8AC3E}">
        <p14:creationId xmlns:p14="http://schemas.microsoft.com/office/powerpoint/2010/main" val="4042757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1.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StringBuffer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append()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217"/>
            <a:ext cx="10515600" cy="485174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append() method concatenates the given argument with this string.</a:t>
            </a:r>
          </a:p>
          <a:p>
            <a:pPr marL="0" indent="0">
              <a:buNone/>
            </a:pPr>
            <a:endParaRPr lang="en-GB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class </a:t>
            </a:r>
            <a:r>
              <a:rPr lang="en-US" altLang="en-US" b="1" dirty="0" err="1">
                <a:latin typeface="Arial" panose="020B0604020202020204" pitchFamily="34" charset="0"/>
              </a:rPr>
              <a:t>StringBufferExample</a:t>
            </a:r>
            <a:r>
              <a:rPr lang="en-US" altLang="en-US" dirty="0">
                <a:latin typeface="Arial" panose="020B0604020202020204" pitchFamily="34" charset="0"/>
              </a:rPr>
              <a:t>{ 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public static void main(String </a:t>
            </a:r>
            <a:r>
              <a:rPr lang="en-US" altLang="en-US" dirty="0" err="1">
                <a:latin typeface="Arial" panose="020B0604020202020204" pitchFamily="34" charset="0"/>
              </a:rPr>
              <a:t>args</a:t>
            </a:r>
            <a:r>
              <a:rPr lang="en-US" altLang="en-US" dirty="0">
                <a:latin typeface="Arial" panose="020B0604020202020204" pitchFamily="34" charset="0"/>
              </a:rPr>
              <a:t>[]){ 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latin typeface="Arial" panose="020B0604020202020204" pitchFamily="34" charset="0"/>
              </a:rPr>
              <a:t>StringBuffer</a:t>
            </a:r>
            <a:r>
              <a:rPr lang="en-US" altLang="en-US" dirty="0">
                <a:latin typeface="Arial" panose="020B0604020202020204" pitchFamily="34" charset="0"/>
              </a:rPr>
              <a:t> </a:t>
            </a:r>
            <a:r>
              <a:rPr lang="en-US" altLang="en-US" dirty="0" err="1">
                <a:latin typeface="Arial" panose="020B0604020202020204" pitchFamily="34" charset="0"/>
              </a:rPr>
              <a:t>sb</a:t>
            </a:r>
            <a:r>
              <a:rPr lang="en-US" altLang="en-US" dirty="0">
                <a:latin typeface="Arial" panose="020B0604020202020204" pitchFamily="34" charset="0"/>
              </a:rPr>
              <a:t>=new </a:t>
            </a:r>
            <a:r>
              <a:rPr lang="en-US" altLang="en-US" dirty="0" err="1">
                <a:latin typeface="Arial" panose="020B0604020202020204" pitchFamily="34" charset="0"/>
              </a:rPr>
              <a:t>StringBuffer</a:t>
            </a:r>
            <a:r>
              <a:rPr lang="en-US" altLang="en-US" dirty="0">
                <a:latin typeface="Arial" panose="020B0604020202020204" pitchFamily="34" charset="0"/>
              </a:rPr>
              <a:t>("Hello "); 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latin typeface="Arial" panose="020B0604020202020204" pitchFamily="34" charset="0"/>
              </a:rPr>
              <a:t>sb.append</a:t>
            </a:r>
            <a:r>
              <a:rPr lang="en-US" altLang="en-US" dirty="0">
                <a:latin typeface="Arial" panose="020B0604020202020204" pitchFamily="34" charset="0"/>
              </a:rPr>
              <a:t>("Java"); 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</a:rPr>
              <a:t>//now original string is changed 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latin typeface="Arial" panose="020B0604020202020204" pitchFamily="34" charset="0"/>
              </a:rPr>
              <a:t>System.out.println</a:t>
            </a:r>
            <a:r>
              <a:rPr lang="en-US" altLang="en-US" dirty="0">
                <a:latin typeface="Arial" panose="020B0604020202020204" pitchFamily="34" charset="0"/>
              </a:rPr>
              <a:t>(</a:t>
            </a:r>
            <a:r>
              <a:rPr lang="en-US" altLang="en-US" dirty="0" err="1">
                <a:latin typeface="Arial" panose="020B0604020202020204" pitchFamily="34" charset="0"/>
              </a:rPr>
              <a:t>sb</a:t>
            </a:r>
            <a:r>
              <a:rPr lang="en-US" altLang="en-US" dirty="0">
                <a:latin typeface="Arial" panose="020B0604020202020204" pitchFamily="34" charset="0"/>
              </a:rPr>
              <a:t>); 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</a:rPr>
              <a:t>//prints Hello Java</a:t>
            </a:r>
            <a:r>
              <a:rPr lang="en-US" altLang="en-US" dirty="0">
                <a:latin typeface="Arial" panose="020B0604020202020204" pitchFamily="34" charset="0"/>
              </a:rPr>
              <a:t> 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} 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44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2.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StringBuffer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insert() method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4487"/>
            <a:ext cx="10515600" cy="473247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insert() method inserts the given string with this string at the given position.</a:t>
            </a:r>
          </a:p>
          <a:p>
            <a:pPr marL="0" indent="0">
              <a:buNone/>
            </a:pPr>
            <a:endParaRPr lang="en-GB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class </a:t>
            </a:r>
            <a:r>
              <a:rPr lang="en-US" altLang="en-US" b="1" dirty="0" err="1">
                <a:latin typeface="Arial" panose="020B0604020202020204" pitchFamily="34" charset="0"/>
              </a:rPr>
              <a:t>StringBufferExample</a:t>
            </a:r>
            <a:r>
              <a:rPr lang="en-US" altLang="en-US" dirty="0">
                <a:latin typeface="Arial" panose="020B0604020202020204" pitchFamily="34" charset="0"/>
              </a:rPr>
              <a:t>{ 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public static void main(String </a:t>
            </a:r>
            <a:r>
              <a:rPr lang="en-US" altLang="en-US" dirty="0" err="1">
                <a:latin typeface="Arial" panose="020B0604020202020204" pitchFamily="34" charset="0"/>
              </a:rPr>
              <a:t>args</a:t>
            </a:r>
            <a:r>
              <a:rPr lang="en-US" altLang="en-US" dirty="0">
                <a:latin typeface="Arial" panose="020B0604020202020204" pitchFamily="34" charset="0"/>
              </a:rPr>
              <a:t>[]){ 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latin typeface="Arial" panose="020B0604020202020204" pitchFamily="34" charset="0"/>
              </a:rPr>
              <a:t>StringBuffer</a:t>
            </a:r>
            <a:r>
              <a:rPr lang="en-US" altLang="en-US" dirty="0">
                <a:latin typeface="Arial" panose="020B0604020202020204" pitchFamily="34" charset="0"/>
              </a:rPr>
              <a:t> </a:t>
            </a:r>
            <a:r>
              <a:rPr lang="en-US" altLang="en-US" dirty="0" err="1">
                <a:latin typeface="Arial" panose="020B0604020202020204" pitchFamily="34" charset="0"/>
              </a:rPr>
              <a:t>sb</a:t>
            </a:r>
            <a:r>
              <a:rPr lang="en-US" altLang="en-US" dirty="0">
                <a:latin typeface="Arial" panose="020B0604020202020204" pitchFamily="34" charset="0"/>
              </a:rPr>
              <a:t>=new </a:t>
            </a:r>
            <a:r>
              <a:rPr lang="en-US" altLang="en-US" dirty="0" err="1">
                <a:latin typeface="Arial" panose="020B0604020202020204" pitchFamily="34" charset="0"/>
              </a:rPr>
              <a:t>StringBuffer</a:t>
            </a:r>
            <a:r>
              <a:rPr lang="en-US" altLang="en-US" dirty="0">
                <a:latin typeface="Arial" panose="020B0604020202020204" pitchFamily="34" charset="0"/>
              </a:rPr>
              <a:t>("Hello "); 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latin typeface="Arial" panose="020B0604020202020204" pitchFamily="34" charset="0"/>
              </a:rPr>
              <a:t>sb.insert</a:t>
            </a:r>
            <a:r>
              <a:rPr lang="en-US" altLang="en-US" dirty="0">
                <a:latin typeface="Arial" panose="020B0604020202020204" pitchFamily="34" charset="0"/>
              </a:rPr>
              <a:t>(1,"Java");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</a:rPr>
              <a:t> //now original string is changed 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latin typeface="Arial" panose="020B0604020202020204" pitchFamily="34" charset="0"/>
              </a:rPr>
              <a:t>System.out.println</a:t>
            </a:r>
            <a:r>
              <a:rPr lang="en-US" altLang="en-US" dirty="0">
                <a:latin typeface="Arial" panose="020B0604020202020204" pitchFamily="34" charset="0"/>
              </a:rPr>
              <a:t>(</a:t>
            </a:r>
            <a:r>
              <a:rPr lang="en-US" altLang="en-US" dirty="0" err="1">
                <a:latin typeface="Arial" panose="020B0604020202020204" pitchFamily="34" charset="0"/>
              </a:rPr>
              <a:t>sb</a:t>
            </a:r>
            <a:r>
              <a:rPr lang="en-US" altLang="en-US" dirty="0">
                <a:latin typeface="Arial" panose="020B0604020202020204" pitchFamily="34" charset="0"/>
              </a:rPr>
              <a:t>); 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</a:rPr>
              <a:t>//prints </a:t>
            </a: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</a:rPr>
              <a:t>HJavaello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</a:rPr>
              <a:t> 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} 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25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3.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StringBuffer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replace() method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781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replace() method replaces the given string from the specified </a:t>
            </a:r>
            <a:r>
              <a:rPr lang="en-GB" dirty="0" err="1"/>
              <a:t>beginIndex</a:t>
            </a:r>
            <a:r>
              <a:rPr lang="en-GB" dirty="0"/>
              <a:t> and </a:t>
            </a:r>
            <a:r>
              <a:rPr lang="en-GB" dirty="0" err="1"/>
              <a:t>endIndex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class </a:t>
            </a:r>
            <a:r>
              <a:rPr lang="en-US" altLang="en-US" b="1" dirty="0" err="1">
                <a:latin typeface="Arial" panose="020B0604020202020204" pitchFamily="34" charset="0"/>
              </a:rPr>
              <a:t>StringBufferExample</a:t>
            </a:r>
            <a:r>
              <a:rPr lang="en-US" altLang="en-US" dirty="0">
                <a:latin typeface="Arial" panose="020B0604020202020204" pitchFamily="34" charset="0"/>
              </a:rPr>
              <a:t>{ 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public static void main(String </a:t>
            </a:r>
            <a:r>
              <a:rPr lang="en-US" altLang="en-US" dirty="0" err="1">
                <a:latin typeface="Arial" panose="020B0604020202020204" pitchFamily="34" charset="0"/>
              </a:rPr>
              <a:t>args</a:t>
            </a:r>
            <a:r>
              <a:rPr lang="en-US" altLang="en-US" dirty="0">
                <a:latin typeface="Arial" panose="020B0604020202020204" pitchFamily="34" charset="0"/>
              </a:rPr>
              <a:t>[]){ 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latin typeface="Arial" panose="020B0604020202020204" pitchFamily="34" charset="0"/>
              </a:rPr>
              <a:t>StringBuffer</a:t>
            </a:r>
            <a:r>
              <a:rPr lang="en-US" altLang="en-US" dirty="0">
                <a:latin typeface="Arial" panose="020B0604020202020204" pitchFamily="34" charset="0"/>
              </a:rPr>
              <a:t> </a:t>
            </a:r>
            <a:r>
              <a:rPr lang="en-US" altLang="en-US" dirty="0" err="1">
                <a:latin typeface="Arial" panose="020B0604020202020204" pitchFamily="34" charset="0"/>
              </a:rPr>
              <a:t>sb</a:t>
            </a:r>
            <a:r>
              <a:rPr lang="en-US" altLang="en-US" dirty="0">
                <a:latin typeface="Arial" panose="020B0604020202020204" pitchFamily="34" charset="0"/>
              </a:rPr>
              <a:t>=new </a:t>
            </a:r>
            <a:r>
              <a:rPr lang="en-US" altLang="en-US" dirty="0" err="1">
                <a:latin typeface="Arial" panose="020B0604020202020204" pitchFamily="34" charset="0"/>
              </a:rPr>
              <a:t>StringBuffer</a:t>
            </a:r>
            <a:r>
              <a:rPr lang="en-US" altLang="en-US" dirty="0">
                <a:latin typeface="Arial" panose="020B0604020202020204" pitchFamily="34" charset="0"/>
              </a:rPr>
              <a:t>("Hello"); 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latin typeface="Arial" panose="020B0604020202020204" pitchFamily="34" charset="0"/>
              </a:rPr>
              <a:t>sb.replace</a:t>
            </a:r>
            <a:r>
              <a:rPr lang="en-US" altLang="en-US" dirty="0">
                <a:latin typeface="Arial" panose="020B0604020202020204" pitchFamily="34" charset="0"/>
              </a:rPr>
              <a:t>(1,3,"Java"); 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latin typeface="Arial" panose="020B0604020202020204" pitchFamily="34" charset="0"/>
              </a:rPr>
              <a:t>System.out.println</a:t>
            </a:r>
            <a:r>
              <a:rPr lang="en-US" altLang="en-US" dirty="0">
                <a:latin typeface="Arial" panose="020B0604020202020204" pitchFamily="34" charset="0"/>
              </a:rPr>
              <a:t>(</a:t>
            </a:r>
            <a:r>
              <a:rPr lang="en-US" altLang="en-US" dirty="0" err="1">
                <a:latin typeface="Arial" panose="020B0604020202020204" pitchFamily="34" charset="0"/>
              </a:rPr>
              <a:t>sb</a:t>
            </a:r>
            <a:r>
              <a:rPr lang="en-US" altLang="en-US" dirty="0">
                <a:latin typeface="Arial" panose="020B0604020202020204" pitchFamily="34" charset="0"/>
              </a:rPr>
              <a:t>); 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</a:rPr>
              <a:t>//prints </a:t>
            </a: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</a:rPr>
              <a:t>HJavalo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</a:rPr>
              <a:t> 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} 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982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0092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4.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StringBuffer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delete()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08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delete() method of </a:t>
            </a:r>
            <a:r>
              <a:rPr lang="en-GB" dirty="0" err="1"/>
              <a:t>StringBuffer</a:t>
            </a:r>
            <a:r>
              <a:rPr lang="en-GB" dirty="0"/>
              <a:t> class deletes the string from the specified </a:t>
            </a:r>
            <a:r>
              <a:rPr lang="en-GB" dirty="0" err="1"/>
              <a:t>beginIndex</a:t>
            </a:r>
            <a:r>
              <a:rPr lang="en-GB" dirty="0"/>
              <a:t> to </a:t>
            </a:r>
            <a:r>
              <a:rPr lang="en-GB" dirty="0" err="1"/>
              <a:t>endIndex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class </a:t>
            </a:r>
            <a:r>
              <a:rPr lang="en-US" altLang="en-US" b="1" dirty="0" err="1">
                <a:latin typeface="Arial" panose="020B0604020202020204" pitchFamily="34" charset="0"/>
              </a:rPr>
              <a:t>StringBufferExample</a:t>
            </a:r>
            <a:r>
              <a:rPr lang="en-US" altLang="en-US" dirty="0">
                <a:latin typeface="Arial" panose="020B0604020202020204" pitchFamily="34" charset="0"/>
              </a:rPr>
              <a:t>{ 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public static void main(String </a:t>
            </a:r>
            <a:r>
              <a:rPr lang="en-US" altLang="en-US" dirty="0" err="1">
                <a:latin typeface="Arial" panose="020B0604020202020204" pitchFamily="34" charset="0"/>
              </a:rPr>
              <a:t>args</a:t>
            </a:r>
            <a:r>
              <a:rPr lang="en-US" altLang="en-US" dirty="0">
                <a:latin typeface="Arial" panose="020B0604020202020204" pitchFamily="34" charset="0"/>
              </a:rPr>
              <a:t>[]){ 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latin typeface="Arial" panose="020B0604020202020204" pitchFamily="34" charset="0"/>
              </a:rPr>
              <a:t>StringBuffer</a:t>
            </a:r>
            <a:r>
              <a:rPr lang="en-US" altLang="en-US" dirty="0">
                <a:latin typeface="Arial" panose="020B0604020202020204" pitchFamily="34" charset="0"/>
              </a:rPr>
              <a:t> </a:t>
            </a:r>
            <a:r>
              <a:rPr lang="en-US" altLang="en-US" dirty="0" err="1">
                <a:latin typeface="Arial" panose="020B0604020202020204" pitchFamily="34" charset="0"/>
              </a:rPr>
              <a:t>sb</a:t>
            </a:r>
            <a:r>
              <a:rPr lang="en-US" altLang="en-US" dirty="0">
                <a:latin typeface="Arial" panose="020B0604020202020204" pitchFamily="34" charset="0"/>
              </a:rPr>
              <a:t>=new </a:t>
            </a:r>
            <a:r>
              <a:rPr lang="en-US" altLang="en-US" dirty="0" err="1">
                <a:latin typeface="Arial" panose="020B0604020202020204" pitchFamily="34" charset="0"/>
              </a:rPr>
              <a:t>StringBuffer</a:t>
            </a:r>
            <a:r>
              <a:rPr lang="en-US" altLang="en-US" dirty="0">
                <a:latin typeface="Arial" panose="020B0604020202020204" pitchFamily="34" charset="0"/>
              </a:rPr>
              <a:t>("Hello"); 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latin typeface="Arial" panose="020B0604020202020204" pitchFamily="34" charset="0"/>
              </a:rPr>
              <a:t>sb.delete</a:t>
            </a:r>
            <a:r>
              <a:rPr lang="en-US" altLang="en-US" dirty="0">
                <a:latin typeface="Arial" panose="020B0604020202020204" pitchFamily="34" charset="0"/>
              </a:rPr>
              <a:t>(1,3); 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latin typeface="Arial" panose="020B0604020202020204" pitchFamily="34" charset="0"/>
              </a:rPr>
              <a:t>System.out.println</a:t>
            </a:r>
            <a:r>
              <a:rPr lang="en-US" altLang="en-US" dirty="0">
                <a:latin typeface="Arial" panose="020B0604020202020204" pitchFamily="34" charset="0"/>
              </a:rPr>
              <a:t>(</a:t>
            </a:r>
            <a:r>
              <a:rPr lang="en-US" altLang="en-US" dirty="0" err="1">
                <a:latin typeface="Arial" panose="020B0604020202020204" pitchFamily="34" charset="0"/>
              </a:rPr>
              <a:t>sb</a:t>
            </a:r>
            <a:r>
              <a:rPr lang="en-US" altLang="en-US" dirty="0">
                <a:latin typeface="Arial" panose="020B0604020202020204" pitchFamily="34" charset="0"/>
              </a:rPr>
              <a:t>); 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</a:rPr>
              <a:t>//prints </a:t>
            </a: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</a:rPr>
              <a:t>Hlo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</a:rPr>
              <a:t> 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} 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11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082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5.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StringBuffer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reverse() method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reverse() method of </a:t>
            </a:r>
            <a:r>
              <a:rPr lang="en-GB" dirty="0" err="1"/>
              <a:t>StringBuilder</a:t>
            </a:r>
            <a:r>
              <a:rPr lang="en-GB" dirty="0"/>
              <a:t> class reverses the current string.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class </a:t>
            </a:r>
            <a:r>
              <a:rPr lang="en-US" altLang="en-US" b="1" dirty="0" err="1">
                <a:latin typeface="Arial" panose="020B0604020202020204" pitchFamily="34" charset="0"/>
              </a:rPr>
              <a:t>StringBufferExample</a:t>
            </a:r>
            <a:r>
              <a:rPr lang="en-US" altLang="en-US" dirty="0">
                <a:latin typeface="Arial" panose="020B0604020202020204" pitchFamily="34" charset="0"/>
              </a:rPr>
              <a:t>{ 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public static void main(String </a:t>
            </a:r>
            <a:r>
              <a:rPr lang="en-US" altLang="en-US" dirty="0" err="1">
                <a:latin typeface="Arial" panose="020B0604020202020204" pitchFamily="34" charset="0"/>
              </a:rPr>
              <a:t>args</a:t>
            </a:r>
            <a:r>
              <a:rPr lang="en-US" altLang="en-US" dirty="0">
                <a:latin typeface="Arial" panose="020B0604020202020204" pitchFamily="34" charset="0"/>
              </a:rPr>
              <a:t>[]){ 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latin typeface="Arial" panose="020B0604020202020204" pitchFamily="34" charset="0"/>
              </a:rPr>
              <a:t>StringBuffer</a:t>
            </a:r>
            <a:r>
              <a:rPr lang="en-US" altLang="en-US" dirty="0">
                <a:latin typeface="Arial" panose="020B0604020202020204" pitchFamily="34" charset="0"/>
              </a:rPr>
              <a:t> </a:t>
            </a:r>
            <a:r>
              <a:rPr lang="en-US" altLang="en-US" dirty="0" err="1">
                <a:latin typeface="Arial" panose="020B0604020202020204" pitchFamily="34" charset="0"/>
              </a:rPr>
              <a:t>sb</a:t>
            </a:r>
            <a:r>
              <a:rPr lang="en-US" altLang="en-US" dirty="0">
                <a:latin typeface="Arial" panose="020B0604020202020204" pitchFamily="34" charset="0"/>
              </a:rPr>
              <a:t>=new </a:t>
            </a:r>
            <a:r>
              <a:rPr lang="en-US" altLang="en-US" dirty="0" err="1">
                <a:latin typeface="Arial" panose="020B0604020202020204" pitchFamily="34" charset="0"/>
              </a:rPr>
              <a:t>StringBuffer</a:t>
            </a:r>
            <a:r>
              <a:rPr lang="en-US" altLang="en-US" dirty="0">
                <a:latin typeface="Arial" panose="020B0604020202020204" pitchFamily="34" charset="0"/>
              </a:rPr>
              <a:t>("Hello"); 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latin typeface="Arial" panose="020B0604020202020204" pitchFamily="34" charset="0"/>
              </a:rPr>
              <a:t>sb.reverse</a:t>
            </a:r>
            <a:r>
              <a:rPr lang="en-US" altLang="en-US" dirty="0">
                <a:latin typeface="Arial" panose="020B0604020202020204" pitchFamily="34" charset="0"/>
              </a:rPr>
              <a:t>(); 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latin typeface="Arial" panose="020B0604020202020204" pitchFamily="34" charset="0"/>
              </a:rPr>
              <a:t>System.out.println</a:t>
            </a:r>
            <a:r>
              <a:rPr lang="en-US" altLang="en-US" dirty="0">
                <a:latin typeface="Arial" panose="020B0604020202020204" pitchFamily="34" charset="0"/>
              </a:rPr>
              <a:t>(</a:t>
            </a:r>
            <a:r>
              <a:rPr lang="en-US" altLang="en-US" dirty="0" err="1">
                <a:latin typeface="Arial" panose="020B0604020202020204" pitchFamily="34" charset="0"/>
              </a:rPr>
              <a:t>sb</a:t>
            </a:r>
            <a:r>
              <a:rPr lang="en-US" altLang="en-US" dirty="0">
                <a:latin typeface="Arial" panose="020B0604020202020204" pitchFamily="34" charset="0"/>
              </a:rPr>
              <a:t>); 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</a:rPr>
              <a:t>//prints </a:t>
            </a:r>
            <a:r>
              <a:rPr lang="en-US" altLang="en-US" dirty="0" err="1">
                <a:solidFill>
                  <a:srgbClr val="C00000"/>
                </a:solidFill>
                <a:latin typeface="Arial" panose="020B0604020202020204" pitchFamily="34" charset="0"/>
              </a:rPr>
              <a:t>olleH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</a:rPr>
              <a:t>  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} 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}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730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973345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Example: String Creation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298713"/>
            <a:ext cx="791595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public class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StringCreate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public static void main(String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[])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char[]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helloArray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{ 'h', 'e', 'l', 'l', 'o', '.' 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helloString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new String(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helloArray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System.out.println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helloString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398524" y="1994452"/>
            <a:ext cx="18570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hello.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4804724"/>
            <a:ext cx="10591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Note</a:t>
            </a:r>
            <a:r>
              <a:rPr lang="en-GB" sz="2400" dirty="0"/>
              <a:t> − When it is created a String object cannot be changed. If there is a necessity to make a lot of modifications to Strings of characters, then you should use </a:t>
            </a:r>
            <a:r>
              <a:rPr lang="en-GB" sz="2400" b="1" dirty="0">
                <a:solidFill>
                  <a:srgbClr val="C00000"/>
                </a:solidFill>
              </a:rPr>
              <a:t>String Buffer and String Builder </a:t>
            </a:r>
            <a:r>
              <a:rPr lang="en-GB" sz="2400" dirty="0"/>
              <a:t>Classes.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4850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String Length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Methods used to obtain information about an object are known as </a:t>
            </a:r>
            <a:r>
              <a:rPr lang="en-GB" b="1" dirty="0"/>
              <a:t>accessor methods</a:t>
            </a:r>
            <a:r>
              <a:rPr lang="en-GB" dirty="0"/>
              <a:t>. </a:t>
            </a:r>
          </a:p>
          <a:p>
            <a:r>
              <a:rPr lang="en-GB" dirty="0"/>
              <a:t>One accessor method that you can use with strings is the </a:t>
            </a:r>
            <a:r>
              <a:rPr lang="en-GB" b="1" dirty="0">
                <a:solidFill>
                  <a:srgbClr val="C00000"/>
                </a:solidFill>
              </a:rPr>
              <a:t>length() </a:t>
            </a:r>
            <a:r>
              <a:rPr lang="en-GB" dirty="0"/>
              <a:t>method, which returns the number of characters contained in the string object.</a:t>
            </a:r>
          </a:p>
          <a:p>
            <a:r>
              <a:rPr lang="en-GB" dirty="0"/>
              <a:t>The following program is an example of </a:t>
            </a:r>
            <a:r>
              <a:rPr lang="en-GB" b="1" dirty="0">
                <a:solidFill>
                  <a:srgbClr val="C00000"/>
                </a:solidFill>
              </a:rPr>
              <a:t>length()</a:t>
            </a:r>
            <a:r>
              <a:rPr lang="en-GB" dirty="0">
                <a:solidFill>
                  <a:srgbClr val="C00000"/>
                </a:solidFill>
              </a:rPr>
              <a:t>, </a:t>
            </a:r>
            <a:r>
              <a:rPr lang="en-GB" dirty="0"/>
              <a:t>method String class.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6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Example: String Length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9174" y="2100254"/>
            <a:ext cx="810510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public class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StringLength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{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public static void main(String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args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[]) {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String str = “Tomorrow is Holiday";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str.length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();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System.out.println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 "String Length is : " +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943305" y="2183188"/>
            <a:ext cx="2410496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String Length is : 17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61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String Concatenation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String concatenation forms a new string </a:t>
            </a:r>
            <a:r>
              <a:rPr lang="en-GB" i="1" dirty="0"/>
              <a:t>that is</a:t>
            </a:r>
            <a:r>
              <a:rPr lang="en-GB" dirty="0"/>
              <a:t> the combination of multiple strings. </a:t>
            </a:r>
          </a:p>
          <a:p>
            <a:pPr marL="0" indent="0">
              <a:buNone/>
            </a:pPr>
            <a:r>
              <a:rPr lang="en-GB" dirty="0"/>
              <a:t>There are two ways to </a:t>
            </a:r>
            <a:r>
              <a:rPr lang="en-GB" dirty="0" err="1"/>
              <a:t>concat</a:t>
            </a:r>
            <a:r>
              <a:rPr lang="en-GB" dirty="0"/>
              <a:t> string in java:</a:t>
            </a:r>
          </a:p>
          <a:p>
            <a:pPr marL="0" indent="0">
              <a:buNone/>
            </a:pPr>
            <a:endParaRPr lang="en-GB" dirty="0"/>
          </a:p>
          <a:p>
            <a:pPr marL="971550" lvl="1" indent="-288925">
              <a:buFont typeface="+mj-lt"/>
              <a:buAutoNum type="arabicPeriod"/>
            </a:pPr>
            <a:r>
              <a:rPr lang="en-GB" sz="3200" b="1" dirty="0">
                <a:solidFill>
                  <a:srgbClr val="C00000"/>
                </a:solidFill>
              </a:rPr>
              <a:t>By using + operator</a:t>
            </a:r>
          </a:p>
          <a:p>
            <a:pPr marL="971550" lvl="1" indent="-288925">
              <a:buFont typeface="+mj-lt"/>
              <a:buAutoNum type="arabicPeriod"/>
            </a:pPr>
            <a:r>
              <a:rPr lang="en-GB" sz="3200" b="1" dirty="0">
                <a:solidFill>
                  <a:srgbClr val="C00000"/>
                </a:solidFill>
              </a:rPr>
              <a:t>By using </a:t>
            </a:r>
            <a:r>
              <a:rPr lang="en-GB" sz="3200" b="1" dirty="0" err="1">
                <a:solidFill>
                  <a:srgbClr val="C00000"/>
                </a:solidFill>
              </a:rPr>
              <a:t>concat</a:t>
            </a:r>
            <a:r>
              <a:rPr lang="en-GB" sz="3200" b="1" dirty="0">
                <a:solidFill>
                  <a:srgbClr val="C00000"/>
                </a:solidFill>
              </a:rPr>
              <a:t>()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23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1. By using + operator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Using the </a:t>
            </a:r>
            <a:r>
              <a:rPr lang="en-GB" b="1" dirty="0"/>
              <a:t>+</a:t>
            </a:r>
            <a:r>
              <a:rPr lang="en-GB" dirty="0"/>
              <a:t> operator is the most common way to concatenate two strings in Java. </a:t>
            </a:r>
          </a:p>
          <a:p>
            <a:r>
              <a:rPr lang="en-GB" dirty="0"/>
              <a:t>You can provide either a variable, a number, or a String literal (which is always surrounded by double quotes).</a:t>
            </a:r>
          </a:p>
          <a:p>
            <a:r>
              <a:rPr lang="en-GB" dirty="0"/>
              <a:t>To combine the strings </a:t>
            </a:r>
            <a:r>
              <a:rPr lang="en-GB" b="1" dirty="0"/>
              <a:t>“I’m a” </a:t>
            </a:r>
            <a:r>
              <a:rPr lang="en-GB" dirty="0"/>
              <a:t>and </a:t>
            </a:r>
            <a:r>
              <a:rPr lang="en-GB" b="1" dirty="0"/>
              <a:t>“student”, </a:t>
            </a:r>
            <a:r>
              <a:rPr lang="en-GB" dirty="0"/>
              <a:t>for example, write:</a:t>
            </a:r>
          </a:p>
          <a:p>
            <a:pPr marL="914400" lvl="2" indent="0">
              <a:buNone/>
            </a:pPr>
            <a:r>
              <a:rPr lang="en-US" altLang="en-US" sz="2800" dirty="0">
                <a:solidFill>
                  <a:srgbClr val="C00000"/>
                </a:solidFill>
                <a:latin typeface="Arial Unicode MS" panose="020B0604020202020204" pitchFamily="34" charset="-128"/>
              </a:rPr>
              <a:t>"I’m a" + " student"</a:t>
            </a:r>
            <a:r>
              <a:rPr lang="en-US" altLang="en-US" sz="3600" dirty="0">
                <a:solidFill>
                  <a:srgbClr val="C00000"/>
                </a:solidFill>
              </a:rPr>
              <a:t> </a:t>
            </a:r>
            <a:endParaRPr lang="en-US" altLang="en-US" sz="54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GB" b="1" dirty="0"/>
              <a:t>Combining Multiple Strings</a:t>
            </a:r>
            <a:endParaRPr lang="en-GB" dirty="0"/>
          </a:p>
          <a:p>
            <a:r>
              <a:rPr lang="en-GB" dirty="0"/>
              <a:t>Any number of </a:t>
            </a:r>
            <a:r>
              <a:rPr lang="en-GB" b="1" dirty="0"/>
              <a:t>+</a:t>
            </a:r>
            <a:r>
              <a:rPr lang="en-GB" dirty="0"/>
              <a:t> operands can be strung together, for instance:</a:t>
            </a:r>
          </a:p>
          <a:p>
            <a:pPr marL="914400" lvl="2" indent="0">
              <a:buNone/>
            </a:pPr>
            <a:r>
              <a:rPr lang="en-US" altLang="en-US" sz="2800" dirty="0">
                <a:solidFill>
                  <a:srgbClr val="C00000"/>
                </a:solidFill>
                <a:latin typeface="Arial Unicode MS" panose="020B0604020202020204" pitchFamily="34" charset="-128"/>
              </a:rPr>
              <a:t>"I’m a" + " student" + "! And so are you."</a:t>
            </a:r>
            <a:r>
              <a:rPr lang="en-US" altLang="en-US" sz="3600" dirty="0">
                <a:solidFill>
                  <a:srgbClr val="C00000"/>
                </a:solidFill>
              </a:rPr>
              <a:t> </a:t>
            </a:r>
            <a:endParaRPr lang="en-US" altLang="en-US" sz="54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9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Example: 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By using + operator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09261" y="1933597"/>
            <a:ext cx="723005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StringConcatenation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public static void main(String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[]){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String s="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Sachin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"+" Tendulkar";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System.out.println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(s);  //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Sachin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Tendulkar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}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21970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5A3AA27A710F4FB0ACC4A0987CBA4E" ma:contentTypeVersion="4" ma:contentTypeDescription="Create a new document." ma:contentTypeScope="" ma:versionID="267ab3038c3cf76ba0a8168e3c04a305">
  <xsd:schema xmlns:xsd="http://www.w3.org/2001/XMLSchema" xmlns:xs="http://www.w3.org/2001/XMLSchema" xmlns:p="http://schemas.microsoft.com/office/2006/metadata/properties" xmlns:ns2="ae584225-b5de-44d7-8d08-a4d67ea8f615" targetNamespace="http://schemas.microsoft.com/office/2006/metadata/properties" ma:root="true" ma:fieldsID="4b3c2751a8970d961f49eb6a2b4a9a19" ns2:_="">
    <xsd:import namespace="ae584225-b5de-44d7-8d08-a4d67ea8f6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584225-b5de-44d7-8d08-a4d67ea8f6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AA4E47-E877-4B75-B630-278CB01AA4F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6330994-DD3E-443C-AC7D-B4478ECBA8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BB7DFA-A599-4F20-B4ED-E2D298741E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584225-b5de-44d7-8d08-a4d67ea8f6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2501</Words>
  <Application>Microsoft Office PowerPoint</Application>
  <PresentationFormat>Widescreen</PresentationFormat>
  <Paragraphs>319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 Unicode MS</vt:lpstr>
      <vt:lpstr>Arial</vt:lpstr>
      <vt:lpstr>Calibri</vt:lpstr>
      <vt:lpstr>Calibri Light</vt:lpstr>
      <vt:lpstr>Office Theme</vt:lpstr>
      <vt:lpstr>Chapter 6</vt:lpstr>
      <vt:lpstr>Strings in Java</vt:lpstr>
      <vt:lpstr>Creating Strings</vt:lpstr>
      <vt:lpstr>Example: String Creation</vt:lpstr>
      <vt:lpstr>String Length</vt:lpstr>
      <vt:lpstr>Example: String Length</vt:lpstr>
      <vt:lpstr>String Concatenation</vt:lpstr>
      <vt:lpstr>1. By using + operator</vt:lpstr>
      <vt:lpstr>Example: By using + operator </vt:lpstr>
      <vt:lpstr>2. By using the Concat() Method</vt:lpstr>
      <vt:lpstr>Example: Using the Concat() Method </vt:lpstr>
      <vt:lpstr>Java String Compare</vt:lpstr>
      <vt:lpstr>1. String compare by equals() method</vt:lpstr>
      <vt:lpstr>Example: public boolean equals(Object another)  </vt:lpstr>
      <vt:lpstr>Example: public boolean equalsIgnoreCase(String another) </vt:lpstr>
      <vt:lpstr>2. String compare by == operator</vt:lpstr>
      <vt:lpstr>3. String compare by compareTo() method</vt:lpstr>
      <vt:lpstr>PowerPoint Presentation</vt:lpstr>
      <vt:lpstr>Java String Changing Case</vt:lpstr>
      <vt:lpstr>1. toLowerCase() method</vt:lpstr>
      <vt:lpstr>PowerPoint Presentation</vt:lpstr>
      <vt:lpstr>2. toUppercase () method</vt:lpstr>
      <vt:lpstr>Character Extraction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Searching in a String</vt:lpstr>
      <vt:lpstr>PowerPoint Presentation</vt:lpstr>
      <vt:lpstr>This example shows how we can search a word within a String object</vt:lpstr>
      <vt:lpstr>Java String Buffer / Modifying String</vt:lpstr>
      <vt:lpstr>methods of StringBuffer class</vt:lpstr>
      <vt:lpstr>1. StringBuffer append() method</vt:lpstr>
      <vt:lpstr>2. StringBuffer insert() method</vt:lpstr>
      <vt:lpstr>3. StringBuffer replace() method</vt:lpstr>
      <vt:lpstr>4. StringBuffer delete() method</vt:lpstr>
      <vt:lpstr>5. StringBuffer reverse()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rajiv shah</dc:creator>
  <cp:lastModifiedBy>Suman Bhandari</cp:lastModifiedBy>
  <cp:revision>73</cp:revision>
  <dcterms:created xsi:type="dcterms:W3CDTF">2020-01-23T13:11:38Z</dcterms:created>
  <dcterms:modified xsi:type="dcterms:W3CDTF">2021-09-15T10:47:06Z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0x010100CE5A3AA27A710F4FB0ACC4A0987CBA4E</vt:lpwstr>
  </property>
</Properties>
</file>