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6" r:id="rId6"/>
    <p:sldId id="267" r:id="rId7"/>
    <p:sldId id="257" r:id="rId8"/>
    <p:sldId id="258" r:id="rId9"/>
    <p:sldId id="263" r:id="rId10"/>
    <p:sldId id="264" r:id="rId11"/>
    <p:sldId id="265" r:id="rId12"/>
    <p:sldId id="259" r:id="rId13"/>
    <p:sldId id="260" r:id="rId14"/>
    <p:sldId id="261" r:id="rId15"/>
    <p:sldId id="262"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DB603A0-F933-4741-B0A1-3C5970FAF196}"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2452F5-EB5C-49FD-A6E2-F6FDD10ADBD3}" type="slidenum">
              <a:rPr lang="en-US" smtClean="0"/>
              <a:t>‹#›</a:t>
            </a:fld>
            <a:endParaRPr lang="en-US"/>
          </a:p>
        </p:txBody>
      </p:sp>
    </p:spTree>
    <p:extLst>
      <p:ext uri="{BB962C8B-B14F-4D97-AF65-F5344CB8AC3E}">
        <p14:creationId xmlns:p14="http://schemas.microsoft.com/office/powerpoint/2010/main" val="278523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B603A0-F933-4741-B0A1-3C5970FAF196}"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2452F5-EB5C-49FD-A6E2-F6FDD10ADBD3}" type="slidenum">
              <a:rPr lang="en-US" smtClean="0"/>
              <a:t>‹#›</a:t>
            </a:fld>
            <a:endParaRPr lang="en-US"/>
          </a:p>
        </p:txBody>
      </p:sp>
    </p:spTree>
    <p:extLst>
      <p:ext uri="{BB962C8B-B14F-4D97-AF65-F5344CB8AC3E}">
        <p14:creationId xmlns:p14="http://schemas.microsoft.com/office/powerpoint/2010/main" val="589532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B603A0-F933-4741-B0A1-3C5970FAF196}"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2452F5-EB5C-49FD-A6E2-F6FDD10ADBD3}" type="slidenum">
              <a:rPr lang="en-US" smtClean="0"/>
              <a:t>‹#›</a:t>
            </a:fld>
            <a:endParaRPr lang="en-US"/>
          </a:p>
        </p:txBody>
      </p:sp>
    </p:spTree>
    <p:extLst>
      <p:ext uri="{BB962C8B-B14F-4D97-AF65-F5344CB8AC3E}">
        <p14:creationId xmlns:p14="http://schemas.microsoft.com/office/powerpoint/2010/main" val="196144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B603A0-F933-4741-B0A1-3C5970FAF196}"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2452F5-EB5C-49FD-A6E2-F6FDD10ADBD3}" type="slidenum">
              <a:rPr lang="en-US" smtClean="0"/>
              <a:t>‹#›</a:t>
            </a:fld>
            <a:endParaRPr lang="en-US"/>
          </a:p>
        </p:txBody>
      </p:sp>
    </p:spTree>
    <p:extLst>
      <p:ext uri="{BB962C8B-B14F-4D97-AF65-F5344CB8AC3E}">
        <p14:creationId xmlns:p14="http://schemas.microsoft.com/office/powerpoint/2010/main" val="3859039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603A0-F933-4741-B0A1-3C5970FAF196}"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2452F5-EB5C-49FD-A6E2-F6FDD10ADBD3}" type="slidenum">
              <a:rPr lang="en-US" smtClean="0"/>
              <a:t>‹#›</a:t>
            </a:fld>
            <a:endParaRPr lang="en-US"/>
          </a:p>
        </p:txBody>
      </p:sp>
    </p:spTree>
    <p:extLst>
      <p:ext uri="{BB962C8B-B14F-4D97-AF65-F5344CB8AC3E}">
        <p14:creationId xmlns:p14="http://schemas.microsoft.com/office/powerpoint/2010/main" val="1359465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B603A0-F933-4741-B0A1-3C5970FAF196}" type="datetimeFigureOut">
              <a:rPr lang="en-US" smtClean="0"/>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2452F5-EB5C-49FD-A6E2-F6FDD10ADBD3}" type="slidenum">
              <a:rPr lang="en-US" smtClean="0"/>
              <a:t>‹#›</a:t>
            </a:fld>
            <a:endParaRPr lang="en-US"/>
          </a:p>
        </p:txBody>
      </p:sp>
    </p:spTree>
    <p:extLst>
      <p:ext uri="{BB962C8B-B14F-4D97-AF65-F5344CB8AC3E}">
        <p14:creationId xmlns:p14="http://schemas.microsoft.com/office/powerpoint/2010/main" val="4080304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B603A0-F933-4741-B0A1-3C5970FAF196}" type="datetimeFigureOut">
              <a:rPr lang="en-US" smtClean="0"/>
              <a:t>9/15/2021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2452F5-EB5C-49FD-A6E2-F6FDD10ADBD3}" type="slidenum">
              <a:rPr lang="en-US" smtClean="0"/>
              <a:t>‹#›</a:t>
            </a:fld>
            <a:endParaRPr lang="en-US"/>
          </a:p>
        </p:txBody>
      </p:sp>
    </p:spTree>
    <p:extLst>
      <p:ext uri="{BB962C8B-B14F-4D97-AF65-F5344CB8AC3E}">
        <p14:creationId xmlns:p14="http://schemas.microsoft.com/office/powerpoint/2010/main" val="3576799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B603A0-F933-4741-B0A1-3C5970FAF196}" type="datetimeFigureOut">
              <a:rPr lang="en-US" smtClean="0"/>
              <a:t>9/15/2021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2452F5-EB5C-49FD-A6E2-F6FDD10ADBD3}" type="slidenum">
              <a:rPr lang="en-US" smtClean="0"/>
              <a:t>‹#›</a:t>
            </a:fld>
            <a:endParaRPr lang="en-US"/>
          </a:p>
        </p:txBody>
      </p:sp>
    </p:spTree>
    <p:extLst>
      <p:ext uri="{BB962C8B-B14F-4D97-AF65-F5344CB8AC3E}">
        <p14:creationId xmlns:p14="http://schemas.microsoft.com/office/powerpoint/2010/main" val="3325941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B603A0-F933-4741-B0A1-3C5970FAF196}" type="datetimeFigureOut">
              <a:rPr lang="en-US" smtClean="0"/>
              <a:t>9/15/2021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2452F5-EB5C-49FD-A6E2-F6FDD10ADBD3}" type="slidenum">
              <a:rPr lang="en-US" smtClean="0"/>
              <a:t>‹#›</a:t>
            </a:fld>
            <a:endParaRPr lang="en-US"/>
          </a:p>
        </p:txBody>
      </p:sp>
    </p:spTree>
    <p:extLst>
      <p:ext uri="{BB962C8B-B14F-4D97-AF65-F5344CB8AC3E}">
        <p14:creationId xmlns:p14="http://schemas.microsoft.com/office/powerpoint/2010/main" val="3211262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603A0-F933-4741-B0A1-3C5970FAF196}" type="datetimeFigureOut">
              <a:rPr lang="en-US" smtClean="0"/>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2452F5-EB5C-49FD-A6E2-F6FDD10ADBD3}" type="slidenum">
              <a:rPr lang="en-US" smtClean="0"/>
              <a:t>‹#›</a:t>
            </a:fld>
            <a:endParaRPr lang="en-US"/>
          </a:p>
        </p:txBody>
      </p:sp>
    </p:spTree>
    <p:extLst>
      <p:ext uri="{BB962C8B-B14F-4D97-AF65-F5344CB8AC3E}">
        <p14:creationId xmlns:p14="http://schemas.microsoft.com/office/powerpoint/2010/main" val="3138514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603A0-F933-4741-B0A1-3C5970FAF196}" type="datetimeFigureOut">
              <a:rPr lang="en-US" smtClean="0"/>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2452F5-EB5C-49FD-A6E2-F6FDD10ADBD3}" type="slidenum">
              <a:rPr lang="en-US" smtClean="0"/>
              <a:t>‹#›</a:t>
            </a:fld>
            <a:endParaRPr lang="en-US"/>
          </a:p>
        </p:txBody>
      </p:sp>
    </p:spTree>
    <p:extLst>
      <p:ext uri="{BB962C8B-B14F-4D97-AF65-F5344CB8AC3E}">
        <p14:creationId xmlns:p14="http://schemas.microsoft.com/office/powerpoint/2010/main" val="1249255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B603A0-F933-4741-B0A1-3C5970FAF196}" type="datetimeFigureOut">
              <a:rPr lang="en-US" smtClean="0"/>
              <a:t>9/15/2021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452F5-EB5C-49FD-A6E2-F6FDD10ADBD3}" type="slidenum">
              <a:rPr lang="en-US" smtClean="0"/>
              <a:t>‹#›</a:t>
            </a:fld>
            <a:endParaRPr lang="en-US"/>
          </a:p>
        </p:txBody>
      </p:sp>
    </p:spTree>
    <p:extLst>
      <p:ext uri="{BB962C8B-B14F-4D97-AF65-F5344CB8AC3E}">
        <p14:creationId xmlns:p14="http://schemas.microsoft.com/office/powerpoint/2010/main" val="1050806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a:effectLst>
                  <a:outerShdw blurRad="38100" dist="38100" dir="2700000" algn="tl">
                    <a:srgbClr val="000000">
                      <a:alpha val="43137"/>
                    </a:srgbClr>
                  </a:outerShdw>
                </a:effectLst>
                <a:latin typeface="+mn-lt"/>
              </a:rPr>
              <a:t>Chapter 7</a:t>
            </a:r>
          </a:p>
        </p:txBody>
      </p:sp>
      <p:sp>
        <p:nvSpPr>
          <p:cNvPr id="3" name="Subtitle 2"/>
          <p:cNvSpPr>
            <a:spLocks noGrp="1"/>
          </p:cNvSpPr>
          <p:nvPr>
            <p:ph type="subTitle" idx="1"/>
          </p:nvPr>
        </p:nvSpPr>
        <p:spPr/>
        <p:txBody>
          <a:bodyPr>
            <a:normAutofit/>
          </a:bodyPr>
          <a:lstStyle/>
          <a:p>
            <a:r>
              <a:rPr lang="en-US" sz="9600" b="1" dirty="0">
                <a:effectLst>
                  <a:outerShdw blurRad="38100" dist="38100" dir="2700000" algn="tl">
                    <a:srgbClr val="000000">
                      <a:alpha val="43137"/>
                    </a:srgbClr>
                  </a:outerShdw>
                </a:effectLst>
              </a:rPr>
              <a:t>Threads</a:t>
            </a:r>
          </a:p>
        </p:txBody>
      </p:sp>
    </p:spTree>
    <p:extLst>
      <p:ext uri="{BB962C8B-B14F-4D97-AF65-F5344CB8AC3E}">
        <p14:creationId xmlns:p14="http://schemas.microsoft.com/office/powerpoint/2010/main" val="4264114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9558"/>
            <a:ext cx="10515600" cy="5617405"/>
          </a:xfrm>
        </p:spPr>
        <p:txBody>
          <a:bodyPr>
            <a:normAutofit lnSpcReduction="10000"/>
          </a:bodyPr>
          <a:lstStyle/>
          <a:p>
            <a:pPr marL="0" indent="0">
              <a:buNone/>
            </a:pPr>
            <a:r>
              <a:rPr lang="en-GB" sz="3200" b="1" u="sng" dirty="0"/>
              <a:t>Step 2:</a:t>
            </a:r>
          </a:p>
          <a:p>
            <a:r>
              <a:rPr lang="en-GB" dirty="0"/>
              <a:t>As a second step, you will instantiate a </a:t>
            </a:r>
            <a:r>
              <a:rPr lang="en-GB" b="1" dirty="0"/>
              <a:t>Thread</a:t>
            </a:r>
            <a:r>
              <a:rPr lang="en-GB" dirty="0"/>
              <a:t> object using the following constructor −</a:t>
            </a:r>
          </a:p>
          <a:p>
            <a:pPr marL="0" indent="0">
              <a:buNone/>
            </a:pPr>
            <a:r>
              <a:rPr kumimoji="0" lang="en-US" altLang="en-US" b="1" i="0" u="none" strike="noStrike" cap="none" normalizeH="0" baseline="0" dirty="0">
                <a:ln>
                  <a:noFill/>
                </a:ln>
                <a:solidFill>
                  <a:srgbClr val="C00000"/>
                </a:solidFill>
                <a:effectLst/>
                <a:latin typeface="Arial Unicode MS" panose="020B0604020202020204" pitchFamily="34" charset="-128"/>
              </a:rPr>
              <a:t>Thread(Runnable </a:t>
            </a:r>
            <a:r>
              <a:rPr kumimoji="0" lang="en-US" altLang="en-US" b="1" i="0" u="none" strike="noStrike" cap="none" normalizeH="0" baseline="0" dirty="0" err="1">
                <a:ln>
                  <a:noFill/>
                </a:ln>
                <a:solidFill>
                  <a:srgbClr val="C00000"/>
                </a:solidFill>
                <a:effectLst/>
                <a:latin typeface="Arial Unicode MS" panose="020B0604020202020204" pitchFamily="34" charset="-128"/>
              </a:rPr>
              <a:t>threadObj</a:t>
            </a:r>
            <a:r>
              <a:rPr kumimoji="0" lang="en-US" altLang="en-US" b="1" i="0" u="none" strike="noStrike" cap="none" normalizeH="0" baseline="0" dirty="0">
                <a:ln>
                  <a:noFill/>
                </a:ln>
                <a:solidFill>
                  <a:srgbClr val="C00000"/>
                </a:solidFill>
                <a:effectLst/>
                <a:latin typeface="Arial Unicode MS" panose="020B0604020202020204" pitchFamily="34" charset="-128"/>
              </a:rPr>
              <a:t>, String </a:t>
            </a:r>
            <a:r>
              <a:rPr kumimoji="0" lang="en-US" altLang="en-US" b="1" i="0" u="none" strike="noStrike" cap="none" normalizeH="0" baseline="0" dirty="0" err="1">
                <a:ln>
                  <a:noFill/>
                </a:ln>
                <a:solidFill>
                  <a:srgbClr val="C00000"/>
                </a:solidFill>
                <a:effectLst/>
                <a:latin typeface="Arial Unicode MS" panose="020B0604020202020204" pitchFamily="34" charset="-128"/>
              </a:rPr>
              <a:t>threadName</a:t>
            </a:r>
            <a:r>
              <a:rPr kumimoji="0" lang="en-US" altLang="en-US" b="1" i="0" u="none" strike="noStrike" cap="none" normalizeH="0" baseline="0" dirty="0">
                <a:ln>
                  <a:noFill/>
                </a:ln>
                <a:solidFill>
                  <a:srgbClr val="C00000"/>
                </a:solidFill>
                <a:effectLst/>
                <a:latin typeface="Arial Unicode MS" panose="020B0604020202020204" pitchFamily="34" charset="-128"/>
              </a:rPr>
              <a:t>);</a:t>
            </a:r>
            <a:r>
              <a:rPr kumimoji="0" lang="en-US" altLang="en-US" sz="3600" b="1" i="0" u="none" strike="noStrike" cap="none" normalizeH="0" baseline="0" dirty="0">
                <a:ln>
                  <a:noFill/>
                </a:ln>
                <a:solidFill>
                  <a:srgbClr val="C00000"/>
                </a:solidFill>
                <a:effectLst/>
              </a:rPr>
              <a:t> </a:t>
            </a:r>
            <a:endParaRPr kumimoji="0" lang="en-US" altLang="en-US" sz="5400" b="1" i="0" u="none" strike="noStrike" cap="none" normalizeH="0" baseline="0" dirty="0">
              <a:ln>
                <a:noFill/>
              </a:ln>
              <a:solidFill>
                <a:srgbClr val="C00000"/>
              </a:solidFill>
              <a:effectLst/>
              <a:latin typeface="Arial" panose="020B0604020202020204" pitchFamily="34" charset="0"/>
            </a:endParaRPr>
          </a:p>
          <a:p>
            <a:r>
              <a:rPr lang="en-GB" dirty="0"/>
              <a:t>Where, </a:t>
            </a:r>
            <a:r>
              <a:rPr lang="en-GB" i="1" dirty="0" err="1"/>
              <a:t>threadObj</a:t>
            </a:r>
            <a:r>
              <a:rPr lang="en-GB" dirty="0"/>
              <a:t> is an instance of a class that implements the </a:t>
            </a:r>
            <a:r>
              <a:rPr lang="en-GB" b="1" dirty="0"/>
              <a:t>Runnable</a:t>
            </a:r>
            <a:r>
              <a:rPr lang="en-GB" dirty="0"/>
              <a:t> interface and </a:t>
            </a:r>
            <a:r>
              <a:rPr lang="en-GB" b="1" dirty="0" err="1"/>
              <a:t>threadName</a:t>
            </a:r>
            <a:r>
              <a:rPr lang="en-GB" dirty="0"/>
              <a:t> is the name given to the new thread.</a:t>
            </a:r>
          </a:p>
          <a:p>
            <a:pPr marL="0" indent="0">
              <a:buNone/>
            </a:pPr>
            <a:r>
              <a:rPr lang="en-GB" sz="3200" b="1" u="sng" dirty="0"/>
              <a:t>Step 3:</a:t>
            </a:r>
          </a:p>
          <a:p>
            <a:r>
              <a:rPr lang="en-GB" dirty="0"/>
              <a:t>Once a Thread object is created, you can start it by calling </a:t>
            </a:r>
            <a:r>
              <a:rPr lang="en-GB" b="1" dirty="0"/>
              <a:t>start()</a:t>
            </a:r>
            <a:r>
              <a:rPr lang="en-GB" dirty="0"/>
              <a:t> method, which executes a call to run( ) method. Following is a simple syntax of start() method −</a:t>
            </a:r>
          </a:p>
          <a:p>
            <a:pPr marL="0" indent="0">
              <a:buNone/>
            </a:pPr>
            <a:r>
              <a:rPr kumimoji="0" lang="en-US" altLang="en-US" b="1" i="0" u="none" strike="noStrike" cap="none" normalizeH="0" baseline="0" dirty="0">
                <a:ln>
                  <a:noFill/>
                </a:ln>
                <a:solidFill>
                  <a:srgbClr val="C00000"/>
                </a:solidFill>
                <a:effectLst/>
                <a:latin typeface="Arial Unicode MS" panose="020B0604020202020204" pitchFamily="34" charset="-128"/>
              </a:rPr>
              <a:t>void start();</a:t>
            </a:r>
            <a:r>
              <a:rPr kumimoji="0" lang="en-US" altLang="en-US" sz="3600" b="1" i="0" u="none" strike="noStrike" cap="none" normalizeH="0" baseline="0" dirty="0">
                <a:ln>
                  <a:noFill/>
                </a:ln>
                <a:solidFill>
                  <a:srgbClr val="C00000"/>
                </a:solidFill>
                <a:effectLst/>
              </a:rPr>
              <a:t> </a:t>
            </a:r>
            <a:endParaRPr kumimoji="0" lang="en-US" altLang="en-US" sz="5400" b="1" i="0" u="none" strike="noStrike" cap="none" normalizeH="0" baseline="0" dirty="0">
              <a:ln>
                <a:noFill/>
              </a:ln>
              <a:solidFill>
                <a:srgbClr val="C00000"/>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508735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948" y="185530"/>
            <a:ext cx="10515600" cy="6520069"/>
          </a:xfrm>
        </p:spPr>
        <p:txBody>
          <a:bodyPr/>
          <a:lstStyle/>
          <a:p>
            <a:pPr marL="0" indent="0">
              <a:buNone/>
            </a:pPr>
            <a:r>
              <a:rPr lang="en-GB" dirty="0"/>
              <a:t>Here is an example that creates a new thread and starts running it </a:t>
            </a:r>
          </a:p>
          <a:p>
            <a:pPr marL="0" indent="0">
              <a:buNone/>
            </a:pPr>
            <a:endParaRPr lang="en-GB" dirty="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630" y="771766"/>
            <a:ext cx="8500953" cy="5814564"/>
          </a:xfrm>
          <a:prstGeom prst="rect">
            <a:avLst/>
          </a:prstGeom>
        </p:spPr>
      </p:pic>
    </p:spTree>
    <p:extLst>
      <p:ext uri="{BB962C8B-B14F-4D97-AF65-F5344CB8AC3E}">
        <p14:creationId xmlns:p14="http://schemas.microsoft.com/office/powerpoint/2010/main" val="1358016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689" y="613373"/>
            <a:ext cx="7551015" cy="317674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1084" y="1343856"/>
            <a:ext cx="2677490" cy="3990239"/>
          </a:xfrm>
          <a:prstGeom prst="rect">
            <a:avLst/>
          </a:prstGeom>
        </p:spPr>
      </p:pic>
      <p:sp>
        <p:nvSpPr>
          <p:cNvPr id="6" name="TextBox 5"/>
          <p:cNvSpPr txBox="1"/>
          <p:nvPr/>
        </p:nvSpPr>
        <p:spPr>
          <a:xfrm>
            <a:off x="8441084" y="755374"/>
            <a:ext cx="1103187" cy="461665"/>
          </a:xfrm>
          <a:prstGeom prst="rect">
            <a:avLst/>
          </a:prstGeom>
          <a:noFill/>
        </p:spPr>
        <p:txBody>
          <a:bodyPr wrap="none" rtlCol="0">
            <a:spAutoFit/>
          </a:bodyPr>
          <a:lstStyle/>
          <a:p>
            <a:r>
              <a:rPr lang="en-US" sz="2400" b="1" u="sng" dirty="0"/>
              <a:t>Output</a:t>
            </a:r>
          </a:p>
        </p:txBody>
      </p:sp>
    </p:spTree>
    <p:extLst>
      <p:ext uri="{BB962C8B-B14F-4D97-AF65-F5344CB8AC3E}">
        <p14:creationId xmlns:p14="http://schemas.microsoft.com/office/powerpoint/2010/main" val="1974716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effectLst>
                  <a:outerShdw blurRad="38100" dist="38100" dir="2700000" algn="tl">
                    <a:srgbClr val="000000">
                      <a:alpha val="43137"/>
                    </a:srgbClr>
                  </a:outerShdw>
                </a:effectLst>
                <a:latin typeface="+mn-lt"/>
              </a:rPr>
              <a:t>Extends Thread class vs Implements Runnable Interface</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lstStyle/>
          <a:p>
            <a:r>
              <a:rPr lang="en-GB" dirty="0"/>
              <a:t>Extending the Thread class will make your class unable to extend other classes, because of the single inheritance feature in  JAVA. However, this will give you a simpler code structure. If you implement Runnable, you can gain better object-oriented design and consistency and also avoid the single inheritance problems.</a:t>
            </a:r>
          </a:p>
          <a:p>
            <a:r>
              <a:rPr lang="en-GB" dirty="0"/>
              <a:t>If you just want to achieve basic functionality of a thread you can simply implement Runnable interface and override run() method. But if you want to do something serious with thread object as it has other methods like suspend(), resume(), ..</a:t>
            </a:r>
            <a:r>
              <a:rPr lang="en-GB" dirty="0" err="1"/>
              <a:t>etc</a:t>
            </a:r>
            <a:r>
              <a:rPr lang="en-GB" dirty="0"/>
              <a:t> which are not available in Runnable interface then you may prefer to extend the Thread class.</a:t>
            </a:r>
          </a:p>
          <a:p>
            <a:endParaRPr lang="en-US" dirty="0"/>
          </a:p>
        </p:txBody>
      </p:sp>
    </p:spTree>
    <p:extLst>
      <p:ext uri="{BB962C8B-B14F-4D97-AF65-F5344CB8AC3E}">
        <p14:creationId xmlns:p14="http://schemas.microsoft.com/office/powerpoint/2010/main" val="501968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effectLst>
                  <a:outerShdw blurRad="38100" dist="38100" dir="2700000" algn="tl">
                    <a:srgbClr val="000000">
                      <a:alpha val="43137"/>
                    </a:srgbClr>
                  </a:outerShdw>
                </a:effectLst>
                <a:latin typeface="+mn-lt"/>
              </a:rPr>
              <a:t>Ending Thread</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lstStyle/>
          <a:p>
            <a:r>
              <a:rPr lang="en-GB" dirty="0"/>
              <a:t>A Thread ends due to the following reasons:</a:t>
            </a:r>
          </a:p>
          <a:p>
            <a:r>
              <a:rPr lang="en-GB" dirty="0"/>
              <a:t>The thread ends when it comes when the </a:t>
            </a:r>
            <a:r>
              <a:rPr lang="en-GB" b="1" dirty="0">
                <a:solidFill>
                  <a:srgbClr val="C00000"/>
                </a:solidFill>
              </a:rPr>
              <a:t>run() </a:t>
            </a:r>
            <a:r>
              <a:rPr lang="en-GB" dirty="0"/>
              <a:t>method finishes its execution.</a:t>
            </a:r>
          </a:p>
          <a:p>
            <a:r>
              <a:rPr lang="en-GB" dirty="0"/>
              <a:t>When the thread throws an Exception or Error that is not being caught in the program.</a:t>
            </a:r>
          </a:p>
          <a:p>
            <a:r>
              <a:rPr lang="en-GB" dirty="0"/>
              <a:t>Java program completes or ends.</a:t>
            </a:r>
          </a:p>
          <a:p>
            <a:r>
              <a:rPr lang="en-GB" dirty="0"/>
              <a:t>Another thread calls </a:t>
            </a:r>
            <a:r>
              <a:rPr lang="en-GB" b="1" dirty="0">
                <a:solidFill>
                  <a:srgbClr val="C00000"/>
                </a:solidFill>
              </a:rPr>
              <a:t>stop() </a:t>
            </a:r>
            <a:r>
              <a:rPr lang="en-GB" dirty="0"/>
              <a:t>methods.</a:t>
            </a:r>
          </a:p>
          <a:p>
            <a:endParaRPr lang="en-US" dirty="0"/>
          </a:p>
        </p:txBody>
      </p:sp>
    </p:spTree>
    <p:extLst>
      <p:ext uri="{BB962C8B-B14F-4D97-AF65-F5344CB8AC3E}">
        <p14:creationId xmlns:p14="http://schemas.microsoft.com/office/powerpoint/2010/main" val="672948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effectLst>
                  <a:outerShdw blurRad="38100" dist="38100" dir="2700000" algn="tl">
                    <a:srgbClr val="000000">
                      <a:alpha val="43137"/>
                    </a:srgbClr>
                  </a:outerShdw>
                </a:effectLst>
                <a:latin typeface="+mn-lt"/>
              </a:rPr>
              <a:t>Deadlock</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lstStyle/>
          <a:p>
            <a:r>
              <a:rPr lang="en-GB" dirty="0"/>
              <a:t>Whenever there is multiple processes contending for exclusive access to multiple locks, there is the possibility of deadlock. </a:t>
            </a:r>
          </a:p>
          <a:p>
            <a:r>
              <a:rPr lang="en-GB" dirty="0"/>
              <a:t>A set of processes or threads is said to be deadlocked when each is waiting for an action that only one of the others can perform.</a:t>
            </a:r>
          </a:p>
          <a:p>
            <a:r>
              <a:rPr lang="en-GB" dirty="0"/>
              <a:t>In Order to avoid deadlock, one should ensure that when you acquire multiple locks, you always acquire the locks in the same order in all threads.</a:t>
            </a:r>
          </a:p>
          <a:p>
            <a:endParaRPr lang="en-US" dirty="0"/>
          </a:p>
        </p:txBody>
      </p:sp>
    </p:spTree>
    <p:extLst>
      <p:ext uri="{BB962C8B-B14F-4D97-AF65-F5344CB8AC3E}">
        <p14:creationId xmlns:p14="http://schemas.microsoft.com/office/powerpoint/2010/main" val="2146369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mn-lt"/>
              </a:rPr>
              <a:t>What is Threads?</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lstStyle/>
          <a:p>
            <a:pPr marL="0" indent="0">
              <a:buNone/>
            </a:pPr>
            <a:r>
              <a:rPr lang="en-GB" dirty="0"/>
              <a:t>A thread is a:</a:t>
            </a:r>
          </a:p>
          <a:p>
            <a:r>
              <a:rPr lang="en-GB" dirty="0"/>
              <a:t>Facility to allow multiple activities within a single process</a:t>
            </a:r>
          </a:p>
          <a:p>
            <a:r>
              <a:rPr lang="en-GB" dirty="0"/>
              <a:t>Referred as lightweight process</a:t>
            </a:r>
          </a:p>
          <a:p>
            <a:r>
              <a:rPr lang="en-GB" dirty="0"/>
              <a:t>A thread is a series of executed statements</a:t>
            </a:r>
          </a:p>
          <a:p>
            <a:r>
              <a:rPr lang="en-GB" dirty="0"/>
              <a:t>Each thread has its own program counter, stack and local variables</a:t>
            </a:r>
          </a:p>
          <a:p>
            <a:r>
              <a:rPr lang="en-GB" dirty="0"/>
              <a:t>A thread is a nested sequence of method calls</a:t>
            </a:r>
          </a:p>
          <a:p>
            <a:r>
              <a:rPr lang="en-GB" dirty="0"/>
              <a:t>Its shares memory, files and per-process state</a:t>
            </a:r>
          </a:p>
          <a:p>
            <a:endParaRPr lang="en-US" dirty="0"/>
          </a:p>
        </p:txBody>
      </p:sp>
    </p:spTree>
    <p:extLst>
      <p:ext uri="{BB962C8B-B14F-4D97-AF65-F5344CB8AC3E}">
        <p14:creationId xmlns:p14="http://schemas.microsoft.com/office/powerpoint/2010/main" val="2102612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effectLst>
                  <a:outerShdw blurRad="38100" dist="38100" dir="2700000" algn="tl">
                    <a:srgbClr val="000000">
                      <a:alpha val="43137"/>
                    </a:srgbClr>
                  </a:outerShdw>
                </a:effectLst>
                <a:latin typeface="+mn-lt"/>
              </a:rPr>
              <a:t>What's the need of a thread or why we use Threads?</a:t>
            </a:r>
            <a:endParaRPr lang="en-US" sz="4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lstStyle/>
          <a:p>
            <a:r>
              <a:rPr lang="en-GB" dirty="0"/>
              <a:t>To perform asynchronous or background processing</a:t>
            </a:r>
          </a:p>
          <a:p>
            <a:r>
              <a:rPr lang="en-GB" dirty="0"/>
              <a:t>Increases the responsiveness of GUI applications</a:t>
            </a:r>
          </a:p>
          <a:p>
            <a:r>
              <a:rPr lang="en-GB" dirty="0"/>
              <a:t>Take advantage of multiprocessor systems</a:t>
            </a:r>
          </a:p>
          <a:p>
            <a:r>
              <a:rPr lang="en-GB" dirty="0"/>
              <a:t>Simplify program logic when there are multiple independent entities</a:t>
            </a:r>
          </a:p>
          <a:p>
            <a:r>
              <a:rPr lang="en-GB" dirty="0"/>
              <a:t>Thread implementation in java can be achieved in two ways:</a:t>
            </a:r>
          </a:p>
          <a:p>
            <a:pPr marL="971550" lvl="1" indent="-222250">
              <a:buFont typeface="+mj-lt"/>
              <a:buAutoNum type="arabicPeriod"/>
            </a:pPr>
            <a:r>
              <a:rPr lang="en-GB" sz="2800" b="1" dirty="0"/>
              <a:t>Extending the </a:t>
            </a:r>
            <a:r>
              <a:rPr lang="en-GB" sz="2800" b="1" dirty="0" err="1"/>
              <a:t>java.lang.Thread</a:t>
            </a:r>
            <a:r>
              <a:rPr lang="en-GB" sz="2800" b="1" dirty="0"/>
              <a:t> class</a:t>
            </a:r>
          </a:p>
          <a:p>
            <a:pPr marL="971550" lvl="1" indent="-222250">
              <a:buFont typeface="+mj-lt"/>
              <a:buAutoNum type="arabicPeriod"/>
            </a:pPr>
            <a:r>
              <a:rPr lang="en-GB" sz="2800" b="1" dirty="0"/>
              <a:t>Implementing the </a:t>
            </a:r>
            <a:r>
              <a:rPr lang="en-GB" sz="2800" b="1" dirty="0" err="1"/>
              <a:t>java.lang.Runnable</a:t>
            </a:r>
            <a:r>
              <a:rPr lang="en-GB" sz="2800" b="1" dirty="0"/>
              <a:t> Interface</a:t>
            </a:r>
          </a:p>
          <a:p>
            <a:endParaRPr lang="en-US" dirty="0"/>
          </a:p>
        </p:txBody>
      </p:sp>
    </p:spTree>
    <p:extLst>
      <p:ext uri="{BB962C8B-B14F-4D97-AF65-F5344CB8AC3E}">
        <p14:creationId xmlns:p14="http://schemas.microsoft.com/office/powerpoint/2010/main" val="942025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7814"/>
          </a:xfrm>
        </p:spPr>
        <p:txBody>
          <a:bodyPr/>
          <a:lstStyle/>
          <a:p>
            <a:r>
              <a:rPr lang="en-GB" b="1" dirty="0">
                <a:effectLst>
                  <a:outerShdw blurRad="38100" dist="38100" dir="2700000" algn="tl">
                    <a:srgbClr val="000000">
                      <a:alpha val="43137"/>
                    </a:srgbClr>
                  </a:outerShdw>
                </a:effectLst>
                <a:latin typeface="+mn-lt"/>
              </a:rPr>
              <a:t>Life Cycle of a Thread</a:t>
            </a:r>
            <a:endParaRPr lang="en-US"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335295"/>
            <a:ext cx="10515600" cy="4351338"/>
          </a:xfrm>
        </p:spPr>
        <p:txBody>
          <a:bodyPr/>
          <a:lstStyle/>
          <a:p>
            <a:r>
              <a:rPr lang="en-GB" dirty="0"/>
              <a:t>A thread goes through various stages in its life cycle. For example, a thread is born, started, runs, and then dies. </a:t>
            </a:r>
          </a:p>
          <a:p>
            <a:r>
              <a:rPr lang="en-GB" dirty="0"/>
              <a:t>The following diagram shows the complete life cycle of a thread.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217" y="2951488"/>
            <a:ext cx="7649852" cy="3700077"/>
          </a:xfrm>
          <a:prstGeom prst="rect">
            <a:avLst/>
          </a:prstGeom>
        </p:spPr>
      </p:pic>
    </p:spTree>
    <p:extLst>
      <p:ext uri="{BB962C8B-B14F-4D97-AF65-F5344CB8AC3E}">
        <p14:creationId xmlns:p14="http://schemas.microsoft.com/office/powerpoint/2010/main" val="3826286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4313"/>
            <a:ext cx="10515600" cy="6268278"/>
          </a:xfrm>
        </p:spPr>
        <p:txBody>
          <a:bodyPr>
            <a:normAutofit lnSpcReduction="10000"/>
          </a:bodyPr>
          <a:lstStyle/>
          <a:p>
            <a:r>
              <a:rPr lang="en-GB" b="1" dirty="0"/>
              <a:t>New</a:t>
            </a:r>
            <a:r>
              <a:rPr lang="en-GB" dirty="0"/>
              <a:t> − A new thread begins its life cycle in the new state. It remains in this state until the program starts the thread. It is also referred to as a </a:t>
            </a:r>
            <a:r>
              <a:rPr lang="en-GB" b="1" dirty="0"/>
              <a:t>born thread</a:t>
            </a:r>
            <a:r>
              <a:rPr lang="en-GB" dirty="0"/>
              <a:t>.</a:t>
            </a:r>
          </a:p>
          <a:p>
            <a:r>
              <a:rPr lang="en-GB" b="1" dirty="0"/>
              <a:t>Runnable</a:t>
            </a:r>
            <a:r>
              <a:rPr lang="en-GB" dirty="0"/>
              <a:t> − After a newly born thread is started, the thread becomes runnable. A thread in this state is considered to be executing its task.</a:t>
            </a:r>
          </a:p>
          <a:p>
            <a:r>
              <a:rPr lang="en-GB" b="1" dirty="0"/>
              <a:t>Waiting</a:t>
            </a:r>
            <a:r>
              <a:rPr lang="en-GB" dirty="0"/>
              <a:t> − Sometimes, a thread transitions to the waiting state while the thread waits for another thread to perform a task. A thread transitions back to the runnable state only when another thread signals the waiting thread to continue executing.</a:t>
            </a:r>
          </a:p>
          <a:p>
            <a:r>
              <a:rPr lang="en-GB" b="1" dirty="0"/>
              <a:t>Timed Waiting</a:t>
            </a:r>
            <a:r>
              <a:rPr lang="en-GB" dirty="0"/>
              <a:t> − A runnable thread can enter the timed waiting state for a specified interval of time. A thread in this state transitions back to the runnable state when that time interval expires or when the event it is waiting for occurs.</a:t>
            </a:r>
          </a:p>
          <a:p>
            <a:r>
              <a:rPr lang="en-GB" b="1" dirty="0"/>
              <a:t>Terminated (Dead)</a:t>
            </a:r>
            <a:r>
              <a:rPr lang="en-GB" dirty="0"/>
              <a:t> − A runnable thread enters the terminated state when it completes its task or otherwise terminates.</a:t>
            </a:r>
          </a:p>
        </p:txBody>
      </p:sp>
    </p:spTree>
    <p:extLst>
      <p:ext uri="{BB962C8B-B14F-4D97-AF65-F5344CB8AC3E}">
        <p14:creationId xmlns:p14="http://schemas.microsoft.com/office/powerpoint/2010/main" val="3442616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0939"/>
            <a:ext cx="10515600" cy="801066"/>
          </a:xfrm>
        </p:spPr>
        <p:txBody>
          <a:bodyPr>
            <a:normAutofit/>
          </a:bodyPr>
          <a:lstStyle/>
          <a:p>
            <a:r>
              <a:rPr lang="en-GB" sz="4000" b="1" dirty="0">
                <a:effectLst>
                  <a:outerShdw blurRad="38100" dist="38100" dir="2700000" algn="tl">
                    <a:srgbClr val="000000">
                      <a:alpha val="43137"/>
                    </a:srgbClr>
                  </a:outerShdw>
                </a:effectLst>
                <a:latin typeface="+mn-lt"/>
              </a:rPr>
              <a:t>1. Create a Thread by Extending a Thread Class</a:t>
            </a:r>
            <a:endParaRPr lang="en-US" sz="4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431235"/>
            <a:ext cx="10515600" cy="5035826"/>
          </a:xfrm>
        </p:spPr>
        <p:txBody>
          <a:bodyPr>
            <a:normAutofit/>
          </a:bodyPr>
          <a:lstStyle/>
          <a:p>
            <a:r>
              <a:rPr lang="en-GB" dirty="0"/>
              <a:t>The second way to create a thread is to create a new class that extends </a:t>
            </a:r>
            <a:r>
              <a:rPr lang="en-GB" b="1" dirty="0"/>
              <a:t>Thread</a:t>
            </a:r>
            <a:r>
              <a:rPr lang="en-GB" dirty="0"/>
              <a:t> class using the following two simple steps. </a:t>
            </a:r>
          </a:p>
          <a:p>
            <a:r>
              <a:rPr lang="en-GB" dirty="0"/>
              <a:t>This approach provides more flexibility in handling multiple threads created using available methods in Thread class.</a:t>
            </a:r>
          </a:p>
          <a:p>
            <a:pPr marL="0" indent="0">
              <a:buNone/>
            </a:pPr>
            <a:r>
              <a:rPr lang="en-GB" sz="3200" b="1" u="sng" dirty="0"/>
              <a:t>Step 1:</a:t>
            </a:r>
          </a:p>
          <a:p>
            <a:r>
              <a:rPr lang="en-GB" dirty="0"/>
              <a:t>You will need to override </a:t>
            </a:r>
            <a:r>
              <a:rPr lang="en-GB" b="1" dirty="0">
                <a:solidFill>
                  <a:srgbClr val="C00000"/>
                </a:solidFill>
              </a:rPr>
              <a:t>run( )</a:t>
            </a:r>
            <a:r>
              <a:rPr lang="en-GB" dirty="0">
                <a:solidFill>
                  <a:srgbClr val="C00000"/>
                </a:solidFill>
              </a:rPr>
              <a:t> </a:t>
            </a:r>
            <a:r>
              <a:rPr lang="en-GB" dirty="0"/>
              <a:t>method available in Thread class. </a:t>
            </a:r>
          </a:p>
          <a:p>
            <a:r>
              <a:rPr lang="en-GB" dirty="0"/>
              <a:t>This method provides an entry point for the thread and you will put your complete business logic inside this method. </a:t>
            </a:r>
          </a:p>
          <a:p>
            <a:r>
              <a:rPr lang="en-GB" dirty="0"/>
              <a:t>Following is a simple syntax of </a:t>
            </a:r>
            <a:r>
              <a:rPr lang="en-GB" b="1" dirty="0">
                <a:solidFill>
                  <a:srgbClr val="C00000"/>
                </a:solidFill>
              </a:rPr>
              <a:t>run() </a:t>
            </a:r>
            <a:r>
              <a:rPr lang="en-GB" dirty="0"/>
              <a:t>method </a:t>
            </a:r>
          </a:p>
          <a:p>
            <a:pPr marL="0" indent="0">
              <a:buNone/>
            </a:pPr>
            <a:r>
              <a:rPr kumimoji="0" lang="en-US" altLang="en-US" sz="3200" b="1" i="0" u="none" strike="noStrike" cap="none" normalizeH="0" baseline="0" dirty="0">
                <a:ln>
                  <a:noFill/>
                </a:ln>
                <a:solidFill>
                  <a:srgbClr val="C00000"/>
                </a:solidFill>
                <a:effectLst/>
                <a:latin typeface="Arial Unicode MS" panose="020B0604020202020204" pitchFamily="34" charset="-128"/>
              </a:rPr>
              <a:t>public void run( )</a:t>
            </a:r>
            <a:r>
              <a:rPr kumimoji="0" lang="en-US" altLang="en-US" sz="4000" b="1" i="0" u="none" strike="noStrike" cap="none" normalizeH="0" baseline="0" dirty="0">
                <a:ln>
                  <a:noFill/>
                </a:ln>
                <a:solidFill>
                  <a:srgbClr val="C00000"/>
                </a:solidFill>
                <a:effectLst/>
              </a:rPr>
              <a:t> </a:t>
            </a:r>
            <a:endParaRPr lang="en-GB" sz="3200" b="1" dirty="0">
              <a:solidFill>
                <a:srgbClr val="C00000"/>
              </a:solidFill>
            </a:endParaRPr>
          </a:p>
          <a:p>
            <a:endParaRPr lang="en-US" dirty="0"/>
          </a:p>
        </p:txBody>
      </p:sp>
    </p:spTree>
    <p:extLst>
      <p:ext uri="{BB962C8B-B14F-4D97-AF65-F5344CB8AC3E}">
        <p14:creationId xmlns:p14="http://schemas.microsoft.com/office/powerpoint/2010/main" val="2577065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948" y="526912"/>
            <a:ext cx="10515600" cy="4351338"/>
          </a:xfrm>
        </p:spPr>
        <p:txBody>
          <a:bodyPr/>
          <a:lstStyle/>
          <a:p>
            <a:pPr marL="0" indent="0">
              <a:buNone/>
            </a:pPr>
            <a:r>
              <a:rPr lang="en-GB" sz="3200" b="1" u="sng" dirty="0"/>
              <a:t>Step 2:</a:t>
            </a:r>
          </a:p>
          <a:p>
            <a:r>
              <a:rPr lang="en-GB" dirty="0"/>
              <a:t>Once Thread object is created, you can start it by calling </a:t>
            </a:r>
            <a:r>
              <a:rPr lang="en-GB" b="1" dirty="0">
                <a:solidFill>
                  <a:srgbClr val="C00000"/>
                </a:solidFill>
              </a:rPr>
              <a:t>start()</a:t>
            </a:r>
            <a:r>
              <a:rPr lang="en-GB" dirty="0">
                <a:solidFill>
                  <a:srgbClr val="C00000"/>
                </a:solidFill>
              </a:rPr>
              <a:t> </a:t>
            </a:r>
            <a:r>
              <a:rPr lang="en-GB" dirty="0"/>
              <a:t>method, which executes a call to </a:t>
            </a:r>
            <a:r>
              <a:rPr lang="en-GB" b="1" dirty="0">
                <a:solidFill>
                  <a:srgbClr val="C00000"/>
                </a:solidFill>
              </a:rPr>
              <a:t>run( ) </a:t>
            </a:r>
            <a:r>
              <a:rPr lang="en-GB" dirty="0"/>
              <a:t>method. </a:t>
            </a:r>
          </a:p>
          <a:p>
            <a:r>
              <a:rPr lang="en-GB" dirty="0"/>
              <a:t>Following is a simple syntax of </a:t>
            </a:r>
            <a:r>
              <a:rPr lang="en-GB" b="1" dirty="0">
                <a:solidFill>
                  <a:srgbClr val="C00000"/>
                </a:solidFill>
              </a:rPr>
              <a:t>start() </a:t>
            </a:r>
            <a:r>
              <a:rPr lang="en-GB" dirty="0"/>
              <a:t>method </a:t>
            </a:r>
          </a:p>
          <a:p>
            <a:pPr marL="0" indent="0">
              <a:buNone/>
            </a:pPr>
            <a:r>
              <a:rPr kumimoji="0" lang="en-US" altLang="en-US" b="1" i="0" u="none" strike="noStrike" cap="none" normalizeH="0" baseline="0" dirty="0">
                <a:ln>
                  <a:noFill/>
                </a:ln>
                <a:solidFill>
                  <a:srgbClr val="C00000"/>
                </a:solidFill>
                <a:effectLst/>
                <a:latin typeface="Arial Unicode MS" panose="020B0604020202020204" pitchFamily="34" charset="-128"/>
              </a:rPr>
              <a:t>void start( );</a:t>
            </a:r>
            <a:r>
              <a:rPr kumimoji="0" lang="en-US" altLang="en-US" sz="3600" b="1" i="0" u="none" strike="noStrike" cap="none" normalizeH="0" baseline="0" dirty="0">
                <a:ln>
                  <a:noFill/>
                </a:ln>
                <a:solidFill>
                  <a:srgbClr val="C00000"/>
                </a:solidFill>
                <a:effectLst/>
              </a:rPr>
              <a:t> </a:t>
            </a:r>
            <a:endParaRPr kumimoji="0" lang="en-US" altLang="en-US" sz="5400" b="1" i="0" u="none" strike="noStrike" cap="none" normalizeH="0" baseline="0" dirty="0">
              <a:ln>
                <a:noFill/>
              </a:ln>
              <a:solidFill>
                <a:srgbClr val="C00000"/>
              </a:solidFill>
              <a:effectLst/>
              <a:latin typeface="Arial" panose="020B0604020202020204" pitchFamily="34" charset="0"/>
            </a:endParaRPr>
          </a:p>
          <a:p>
            <a:endParaRPr lang="en-US" dirty="0"/>
          </a:p>
        </p:txBody>
      </p:sp>
      <p:sp>
        <p:nvSpPr>
          <p:cNvPr id="4"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0470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577" y="195382"/>
            <a:ext cx="6321286" cy="649841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7150" y="195382"/>
            <a:ext cx="5009322" cy="231935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4578" y="2844358"/>
            <a:ext cx="2527682" cy="3730171"/>
          </a:xfrm>
          <a:prstGeom prst="rect">
            <a:avLst/>
          </a:prstGeom>
        </p:spPr>
      </p:pic>
      <p:sp>
        <p:nvSpPr>
          <p:cNvPr id="7" name="TextBox 6"/>
          <p:cNvSpPr txBox="1"/>
          <p:nvPr/>
        </p:nvSpPr>
        <p:spPr>
          <a:xfrm>
            <a:off x="7156176" y="3213757"/>
            <a:ext cx="1103187" cy="461665"/>
          </a:xfrm>
          <a:prstGeom prst="rect">
            <a:avLst/>
          </a:prstGeom>
          <a:noFill/>
        </p:spPr>
        <p:txBody>
          <a:bodyPr wrap="none" rtlCol="0">
            <a:spAutoFit/>
          </a:bodyPr>
          <a:lstStyle/>
          <a:p>
            <a:r>
              <a:rPr lang="en-US" sz="2400" b="1" u="sng" dirty="0"/>
              <a:t>Output</a:t>
            </a:r>
          </a:p>
        </p:txBody>
      </p:sp>
    </p:spTree>
    <p:extLst>
      <p:ext uri="{BB962C8B-B14F-4D97-AF65-F5344CB8AC3E}">
        <p14:creationId xmlns:p14="http://schemas.microsoft.com/office/powerpoint/2010/main" val="1964543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3101"/>
          </a:xfrm>
        </p:spPr>
        <p:txBody>
          <a:bodyPr>
            <a:normAutofit fontScale="90000"/>
          </a:bodyPr>
          <a:lstStyle/>
          <a:p>
            <a:r>
              <a:rPr lang="en-GB" sz="4000" b="1" dirty="0">
                <a:effectLst>
                  <a:outerShdw blurRad="38100" dist="38100" dir="2700000" algn="tl">
                    <a:srgbClr val="000000">
                      <a:alpha val="43137"/>
                    </a:srgbClr>
                  </a:outerShdw>
                </a:effectLst>
                <a:latin typeface="+mn-lt"/>
              </a:rPr>
              <a:t>2. Create a Thread by Implementing a Runnable Interface</a:t>
            </a:r>
            <a:endParaRPr lang="en-US" sz="4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1497496"/>
            <a:ext cx="10515600" cy="5128591"/>
          </a:xfrm>
        </p:spPr>
        <p:txBody>
          <a:bodyPr>
            <a:normAutofit/>
          </a:bodyPr>
          <a:lstStyle/>
          <a:p>
            <a:r>
              <a:rPr lang="en-GB" dirty="0"/>
              <a:t>If your class is intended to be executed as a thread then you can achieve this by implementing a </a:t>
            </a:r>
            <a:r>
              <a:rPr lang="en-GB" b="1" dirty="0"/>
              <a:t>Runnable</a:t>
            </a:r>
            <a:r>
              <a:rPr lang="en-GB" dirty="0"/>
              <a:t> interface. </a:t>
            </a:r>
          </a:p>
          <a:p>
            <a:r>
              <a:rPr lang="en-GB" dirty="0"/>
              <a:t>You will need to follow three basic steps −</a:t>
            </a:r>
          </a:p>
          <a:p>
            <a:pPr marL="0" indent="0">
              <a:buNone/>
            </a:pPr>
            <a:r>
              <a:rPr lang="en-GB" sz="3200" b="1" u="sng" dirty="0"/>
              <a:t>Step 1:</a:t>
            </a:r>
          </a:p>
          <a:p>
            <a:r>
              <a:rPr lang="en-GB" dirty="0"/>
              <a:t>As a first step, you need to implement a run() method provided by a </a:t>
            </a:r>
            <a:r>
              <a:rPr lang="en-GB" b="1" dirty="0"/>
              <a:t>Runnable</a:t>
            </a:r>
            <a:r>
              <a:rPr lang="en-GB" dirty="0"/>
              <a:t> interface. </a:t>
            </a:r>
          </a:p>
          <a:p>
            <a:r>
              <a:rPr lang="en-GB" dirty="0"/>
              <a:t>This method provides an entry point for the thread and you will put your complete business logic inside this method. </a:t>
            </a:r>
          </a:p>
          <a:p>
            <a:r>
              <a:rPr lang="en-GB" dirty="0"/>
              <a:t>Following is a simple syntax of the run() method −</a:t>
            </a:r>
          </a:p>
          <a:p>
            <a:pPr marL="0" indent="0">
              <a:buNone/>
            </a:pPr>
            <a:r>
              <a:rPr kumimoji="0" lang="en-US" altLang="en-US" sz="3200" b="1" i="0" u="none" strike="noStrike" cap="none" normalizeH="0" baseline="0" dirty="0">
                <a:ln>
                  <a:noFill/>
                </a:ln>
                <a:solidFill>
                  <a:srgbClr val="C00000"/>
                </a:solidFill>
                <a:effectLst/>
              </a:rPr>
              <a:t>public void run( )</a:t>
            </a:r>
            <a:r>
              <a:rPr kumimoji="0" lang="en-US" altLang="en-US" sz="4000" b="1" i="0" u="none" strike="noStrike" cap="none" normalizeH="0" baseline="0" dirty="0">
                <a:ln>
                  <a:noFill/>
                </a:ln>
                <a:solidFill>
                  <a:srgbClr val="C00000"/>
                </a:solidFill>
                <a:effectLst/>
              </a:rPr>
              <a:t> </a:t>
            </a:r>
            <a:endParaRPr kumimoji="0" lang="en-US" altLang="en-US" sz="6000" b="1" i="0" u="none" strike="noStrike" cap="none" normalizeH="0" baseline="0" dirty="0">
              <a:ln>
                <a:noFill/>
              </a:ln>
              <a:solidFill>
                <a:srgbClr val="C00000"/>
              </a:solidFill>
              <a:effectLst/>
            </a:endParaRPr>
          </a:p>
          <a:p>
            <a:endParaRPr lang="en-GB" dirty="0"/>
          </a:p>
          <a:p>
            <a:endParaRPr lang="en-US" dirty="0"/>
          </a:p>
        </p:txBody>
      </p:sp>
    </p:spTree>
    <p:extLst>
      <p:ext uri="{BB962C8B-B14F-4D97-AF65-F5344CB8AC3E}">
        <p14:creationId xmlns:p14="http://schemas.microsoft.com/office/powerpoint/2010/main" val="1616496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5A3AA27A710F4FB0ACC4A0987CBA4E" ma:contentTypeVersion="4" ma:contentTypeDescription="Create a new document." ma:contentTypeScope="" ma:versionID="267ab3038c3cf76ba0a8168e3c04a305">
  <xsd:schema xmlns:xsd="http://www.w3.org/2001/XMLSchema" xmlns:xs="http://www.w3.org/2001/XMLSchema" xmlns:p="http://schemas.microsoft.com/office/2006/metadata/properties" xmlns:ns2="ae584225-b5de-44d7-8d08-a4d67ea8f615" targetNamespace="http://schemas.microsoft.com/office/2006/metadata/properties" ma:root="true" ma:fieldsID="4b3c2751a8970d961f49eb6a2b4a9a19" ns2:_="">
    <xsd:import namespace="ae584225-b5de-44d7-8d08-a4d67ea8f61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584225-b5de-44d7-8d08-a4d67ea8f6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ABBEB2-4869-4908-B3FF-D78DB27E0B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584225-b5de-44d7-8d08-a4d67ea8f6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BC9E9F-A24A-4DAD-918F-D03F64AFF5B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EA3F981-65DF-4D4E-85D2-C4DD9FB0044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241</TotalTime>
  <Words>957</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 Unicode MS</vt:lpstr>
      <vt:lpstr>Arial</vt:lpstr>
      <vt:lpstr>Calibri</vt:lpstr>
      <vt:lpstr>Calibri Light</vt:lpstr>
      <vt:lpstr>Office Theme</vt:lpstr>
      <vt:lpstr>Chapter 7</vt:lpstr>
      <vt:lpstr>What is Threads?</vt:lpstr>
      <vt:lpstr>What's the need of a thread or why we use Threads?</vt:lpstr>
      <vt:lpstr>Life Cycle of a Thread</vt:lpstr>
      <vt:lpstr>PowerPoint Presentation</vt:lpstr>
      <vt:lpstr>1. Create a Thread by Extending a Thread Class</vt:lpstr>
      <vt:lpstr>PowerPoint Presentation</vt:lpstr>
      <vt:lpstr>PowerPoint Presentation</vt:lpstr>
      <vt:lpstr>2. Create a Thread by Implementing a Runnable Interface</vt:lpstr>
      <vt:lpstr>PowerPoint Presentation</vt:lpstr>
      <vt:lpstr>PowerPoint Presentation</vt:lpstr>
      <vt:lpstr>PowerPoint Presentation</vt:lpstr>
      <vt:lpstr>Extends Thread class vs Implements Runnable Interface</vt:lpstr>
      <vt:lpstr>Ending Thread</vt:lpstr>
      <vt:lpstr>Deadlock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rajiv shah</dc:creator>
  <cp:lastModifiedBy>Suman Bhandari</cp:lastModifiedBy>
  <cp:revision>30</cp:revision>
  <dcterms:created xsi:type="dcterms:W3CDTF">2020-01-31T04:29:25Z</dcterms:created>
  <dcterms:modified xsi:type="dcterms:W3CDTF">2021-09-15T11:02:44Z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0x010100CE5A3AA27A710F4FB0ACC4A0987CBA4E</vt:lpwstr>
  </property>
</Properties>
</file>