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8" r:id="rId7"/>
    <p:sldId id="258" r:id="rId8"/>
    <p:sldId id="259" r:id="rId9"/>
    <p:sldId id="276" r:id="rId10"/>
    <p:sldId id="277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0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672A-4CA3-4D07-8804-DA2B0FDA5E0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264A8-C166-445E-8230-AAAB31C5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Chapter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Core Packages</a:t>
            </a:r>
          </a:p>
        </p:txBody>
      </p:sp>
    </p:spTree>
    <p:extLst>
      <p:ext uri="{BB962C8B-B14F-4D97-AF65-F5344CB8AC3E}">
        <p14:creationId xmlns:p14="http://schemas.microsoft.com/office/powerpoint/2010/main" val="240139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java.lang.Character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338"/>
            <a:ext cx="10515600" cy="435133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java.lang.Character</a:t>
            </a:r>
            <a:r>
              <a:rPr lang="en-GB" dirty="0"/>
              <a:t> class wraps a value of the primitive type char in an object. An object of type Character contains a single field whose type is char.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java.lang.Character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final class Character extends Object implements Serializable, Comparable&lt;Character&gt;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3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313"/>
            <a:ext cx="10515600" cy="57926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Field</a:t>
            </a:r>
          </a:p>
          <a:p>
            <a:r>
              <a:rPr lang="en-GB" dirty="0"/>
              <a:t>Following are the fields for </a:t>
            </a:r>
            <a:r>
              <a:rPr lang="en-GB" b="1" dirty="0" err="1"/>
              <a:t>java.lang.Character</a:t>
            </a:r>
            <a:r>
              <a:rPr lang="en-GB" dirty="0"/>
              <a:t> class −</a:t>
            </a:r>
          </a:p>
          <a:p>
            <a:r>
              <a:rPr lang="en-GB" b="1" dirty="0"/>
              <a:t>static byte COMBINING_SPACING_MARK</a:t>
            </a:r>
            <a:r>
              <a:rPr lang="en-GB" dirty="0"/>
              <a:t> − This is the General category "Mc" in the Unicode specification.</a:t>
            </a:r>
          </a:p>
          <a:p>
            <a:r>
              <a:rPr lang="en-GB" b="1" dirty="0"/>
              <a:t>static byte CONNECTOR_PUNCTUATION</a:t>
            </a:r>
            <a:r>
              <a:rPr lang="en-GB" dirty="0"/>
              <a:t> − This is the General category "Pc" in the Unicode specification.</a:t>
            </a:r>
          </a:p>
          <a:p>
            <a:r>
              <a:rPr lang="en-GB" b="1" dirty="0"/>
              <a:t>static byte CONTROL</a:t>
            </a:r>
            <a:r>
              <a:rPr lang="en-GB" dirty="0"/>
              <a:t> − This is the General category "Cc" in the Unicode specification.</a:t>
            </a:r>
          </a:p>
          <a:p>
            <a:r>
              <a:rPr lang="en-GB" b="1" dirty="0"/>
              <a:t>static byte CURRENCY_SYMBOL</a:t>
            </a:r>
            <a:r>
              <a:rPr lang="en-GB" dirty="0"/>
              <a:t> − This is the General category "</a:t>
            </a:r>
            <a:r>
              <a:rPr lang="en-GB" dirty="0" err="1"/>
              <a:t>Sc</a:t>
            </a:r>
            <a:r>
              <a:rPr lang="en-GB" dirty="0"/>
              <a:t>" in the Unicode specification.</a:t>
            </a:r>
          </a:p>
          <a:p>
            <a:r>
              <a:rPr lang="en-GB" b="1" dirty="0"/>
              <a:t>static byte DASH_PUNCTUATION</a:t>
            </a:r>
            <a:r>
              <a:rPr lang="en-GB" dirty="0"/>
              <a:t> − This is the General category "</a:t>
            </a:r>
            <a:r>
              <a:rPr lang="en-GB" dirty="0" err="1"/>
              <a:t>Pd</a:t>
            </a:r>
            <a:r>
              <a:rPr lang="en-GB" dirty="0"/>
              <a:t>" in the Unicode specification.</a:t>
            </a:r>
          </a:p>
          <a:p>
            <a:r>
              <a:rPr lang="en-GB" b="1" dirty="0"/>
              <a:t>static byte DECIMAL_DIGIT_NUMBER</a:t>
            </a:r>
            <a:r>
              <a:rPr lang="en-GB" dirty="0"/>
              <a:t> − This is the General category "</a:t>
            </a:r>
            <a:r>
              <a:rPr lang="en-GB" dirty="0" err="1"/>
              <a:t>Nd</a:t>
            </a:r>
            <a:r>
              <a:rPr lang="en-GB" dirty="0"/>
              <a:t>" in the Unicode specification.</a:t>
            </a:r>
          </a:p>
          <a:p>
            <a:r>
              <a:rPr lang="en-GB" b="1" dirty="0"/>
              <a:t>static byte DIRECTIONALITY_ARABIC_NUMBER</a:t>
            </a:r>
            <a:r>
              <a:rPr lang="en-GB" dirty="0"/>
              <a:t> − This is the Weak bidirectional character type "AN" in the Unicode specification.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7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 constructors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05863"/>
              </p:ext>
            </p:extLst>
          </p:nvPr>
        </p:nvGraphicFramePr>
        <p:xfrm>
          <a:off x="838200" y="2327544"/>
          <a:ext cx="10515600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Sr.No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Character(char value)</a:t>
                      </a:r>
                    </a:p>
                    <a:p>
                      <a:r>
                        <a:rPr lang="en-GB" sz="2000" dirty="0"/>
                        <a:t>This constructs a newly allocated Character object that represents the specified char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9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java.lang.Integer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java.lang.Integer</a:t>
            </a:r>
            <a:r>
              <a:rPr lang="en-GB" dirty="0"/>
              <a:t> class wraps a value of the primitive type </a:t>
            </a:r>
            <a:r>
              <a:rPr lang="en-GB" dirty="0" err="1"/>
              <a:t>int</a:t>
            </a:r>
            <a:r>
              <a:rPr lang="en-GB" dirty="0"/>
              <a:t> in an object. An object of type Integer contains a single field whose type is int.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java.lang.Integer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final class Integer extends Number implements Comparable&lt;Integer&gt;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7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679" y="169102"/>
            <a:ext cx="10515600" cy="6032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Field</a:t>
            </a:r>
          </a:p>
          <a:p>
            <a:r>
              <a:rPr lang="en-GB" sz="2400" dirty="0"/>
              <a:t>Following are the fields for </a:t>
            </a:r>
            <a:r>
              <a:rPr lang="en-GB" sz="2400" b="1" dirty="0" err="1"/>
              <a:t>java.lang.Integer</a:t>
            </a:r>
            <a:r>
              <a:rPr lang="en-GB" sz="2400" dirty="0"/>
              <a:t> class −</a:t>
            </a:r>
          </a:p>
          <a:p>
            <a:r>
              <a:rPr lang="en-GB" sz="2400" b="1" dirty="0"/>
              <a:t>static </a:t>
            </a:r>
            <a:r>
              <a:rPr lang="en-GB" sz="2400" b="1" dirty="0" err="1"/>
              <a:t>int</a:t>
            </a:r>
            <a:r>
              <a:rPr lang="en-GB" sz="2400" b="1" dirty="0"/>
              <a:t> MAX_VALUE</a:t>
            </a:r>
            <a:r>
              <a:rPr lang="en-GB" sz="2400" dirty="0"/>
              <a:t> − This is a constant holding the maximum value an </a:t>
            </a:r>
            <a:r>
              <a:rPr lang="en-GB" sz="2400" dirty="0" err="1"/>
              <a:t>int</a:t>
            </a:r>
            <a:r>
              <a:rPr lang="en-GB" sz="2400" dirty="0"/>
              <a:t> can have, 2</a:t>
            </a:r>
            <a:r>
              <a:rPr lang="en-GB" sz="2400" baseline="30000" dirty="0"/>
              <a:t>31</a:t>
            </a:r>
            <a:r>
              <a:rPr lang="en-GB" sz="2400" dirty="0"/>
              <a:t>-1.</a:t>
            </a:r>
          </a:p>
          <a:p>
            <a:r>
              <a:rPr lang="en-GB" sz="2400" b="1" dirty="0"/>
              <a:t>static </a:t>
            </a:r>
            <a:r>
              <a:rPr lang="en-GB" sz="2400" b="1" dirty="0" err="1"/>
              <a:t>int</a:t>
            </a:r>
            <a:r>
              <a:rPr lang="en-GB" sz="2400" b="1" dirty="0"/>
              <a:t> MIN_VALUE</a:t>
            </a:r>
            <a:r>
              <a:rPr lang="en-GB" sz="2400" dirty="0"/>
              <a:t> − This is a constant holding the minimum value an </a:t>
            </a:r>
            <a:r>
              <a:rPr lang="en-GB" sz="2400" dirty="0" err="1"/>
              <a:t>int</a:t>
            </a:r>
            <a:r>
              <a:rPr lang="en-GB" sz="2400" dirty="0"/>
              <a:t> can have, -2</a:t>
            </a:r>
            <a:r>
              <a:rPr lang="en-GB" sz="2400" baseline="30000" dirty="0"/>
              <a:t>31</a:t>
            </a:r>
            <a:r>
              <a:rPr lang="en-GB" sz="2400" dirty="0"/>
              <a:t>.</a:t>
            </a:r>
          </a:p>
          <a:p>
            <a:r>
              <a:rPr lang="en-GB" sz="2400" b="1" dirty="0"/>
              <a:t>static </a:t>
            </a:r>
            <a:r>
              <a:rPr lang="en-GB" sz="2400" b="1" dirty="0" err="1"/>
              <a:t>int</a:t>
            </a:r>
            <a:r>
              <a:rPr lang="en-GB" sz="2400" b="1" dirty="0"/>
              <a:t> SIZE</a:t>
            </a:r>
            <a:r>
              <a:rPr lang="en-GB" sz="2400" dirty="0"/>
              <a:t> − This is the number of bits used to represent an </a:t>
            </a:r>
            <a:r>
              <a:rPr lang="en-GB" sz="2400" dirty="0" err="1"/>
              <a:t>int</a:t>
            </a:r>
            <a:r>
              <a:rPr lang="en-GB" sz="2400" dirty="0"/>
              <a:t> value in two's complement binary form.</a:t>
            </a:r>
          </a:p>
          <a:p>
            <a:r>
              <a:rPr lang="en-GB" sz="2400" b="1" dirty="0"/>
              <a:t>static Class&lt;Integer&gt; TYPE</a:t>
            </a:r>
            <a:r>
              <a:rPr lang="en-GB" sz="2400" dirty="0"/>
              <a:t> − This is the class instance representing the primitive type int.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2400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0669"/>
              </p:ext>
            </p:extLst>
          </p:nvPr>
        </p:nvGraphicFramePr>
        <p:xfrm>
          <a:off x="705679" y="4592783"/>
          <a:ext cx="10515600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4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Sr.No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Integer(</a:t>
                      </a:r>
                      <a:r>
                        <a:rPr lang="en-GB" sz="2000" b="1" dirty="0" err="1"/>
                        <a:t>int</a:t>
                      </a:r>
                      <a:r>
                        <a:rPr lang="en-GB" sz="2000" b="1" dirty="0"/>
                        <a:t> value)</a:t>
                      </a:r>
                    </a:p>
                    <a:p>
                      <a:r>
                        <a:rPr lang="en-GB" sz="2000" dirty="0"/>
                        <a:t>This constructs a newly allocated Integer object that represents the specified </a:t>
                      </a:r>
                      <a:r>
                        <a:rPr lang="en-GB" sz="2000" dirty="0" err="1"/>
                        <a:t>int</a:t>
                      </a:r>
                      <a:r>
                        <a:rPr lang="en-GB" sz="2000" dirty="0"/>
                        <a:t>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Integer(String s)</a:t>
                      </a:r>
                    </a:p>
                    <a:p>
                      <a:r>
                        <a:rPr lang="en-GB" sz="2000" dirty="0"/>
                        <a:t>This constructs a newly allocated Integer object that represents the </a:t>
                      </a:r>
                      <a:r>
                        <a:rPr lang="en-GB" sz="2000" dirty="0" err="1"/>
                        <a:t>int</a:t>
                      </a:r>
                      <a:r>
                        <a:rPr lang="en-GB" sz="2000" dirty="0"/>
                        <a:t> value indicated by the String parameter.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4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java.lang.Long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java.lang.Long</a:t>
            </a:r>
            <a:r>
              <a:rPr lang="en-GB" dirty="0"/>
              <a:t> class wraps a value of the primitive type long in an object. An object of type Long contains a single field whose type is long.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java.lang.Long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final class Long extends Number implements Comparable&lt;Long&gt;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7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679" y="275120"/>
            <a:ext cx="10515600" cy="6284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Field</a:t>
            </a:r>
          </a:p>
          <a:p>
            <a:r>
              <a:rPr lang="en-GB" sz="2400" dirty="0"/>
              <a:t>Following are the fields for </a:t>
            </a:r>
            <a:r>
              <a:rPr lang="en-GB" sz="2400" b="1" dirty="0" err="1"/>
              <a:t>java.lang.Long</a:t>
            </a:r>
            <a:r>
              <a:rPr lang="en-GB" sz="2400" dirty="0"/>
              <a:t> class −</a:t>
            </a:r>
          </a:p>
          <a:p>
            <a:r>
              <a:rPr lang="en-GB" sz="2400" b="1" dirty="0"/>
              <a:t>static long MAX_VALUE</a:t>
            </a:r>
            <a:r>
              <a:rPr lang="en-GB" sz="2400" dirty="0"/>
              <a:t> − This is a constant holding the maximum value a long can have, 2</a:t>
            </a:r>
            <a:r>
              <a:rPr lang="en-GB" sz="2400" baseline="30000" dirty="0"/>
              <a:t>63</a:t>
            </a:r>
            <a:r>
              <a:rPr lang="en-GB" sz="2400" dirty="0"/>
              <a:t>-1.</a:t>
            </a:r>
          </a:p>
          <a:p>
            <a:r>
              <a:rPr lang="en-GB" sz="2400" b="1" dirty="0"/>
              <a:t>static long MIN_VALUE</a:t>
            </a:r>
            <a:r>
              <a:rPr lang="en-GB" sz="2400" dirty="0"/>
              <a:t> − This is a constant holding the minimum value a long can have, -2</a:t>
            </a:r>
            <a:r>
              <a:rPr lang="en-GB" sz="2400" baseline="30000" dirty="0"/>
              <a:t>63</a:t>
            </a:r>
            <a:r>
              <a:rPr lang="en-GB" sz="2400" dirty="0"/>
              <a:t>.</a:t>
            </a:r>
          </a:p>
          <a:p>
            <a:r>
              <a:rPr lang="en-GB" sz="2400" b="1" dirty="0"/>
              <a:t>static </a:t>
            </a:r>
            <a:r>
              <a:rPr lang="en-GB" sz="2400" b="1" dirty="0" err="1"/>
              <a:t>int</a:t>
            </a:r>
            <a:r>
              <a:rPr lang="en-GB" sz="2400" b="1" dirty="0"/>
              <a:t> SIZE</a:t>
            </a:r>
            <a:r>
              <a:rPr lang="en-GB" sz="2400" dirty="0"/>
              <a:t> − This is the number of bits used to represent a long value in two's complement binary form.</a:t>
            </a:r>
          </a:p>
          <a:p>
            <a:r>
              <a:rPr lang="en-GB" sz="2400" b="1" dirty="0"/>
              <a:t>static Class&lt;Long&gt; TYPE</a:t>
            </a:r>
            <a:r>
              <a:rPr lang="en-GB" sz="2400" dirty="0"/>
              <a:t> − This is the class instance representing the primitive type long.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2400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12486"/>
              </p:ext>
            </p:extLst>
          </p:nvPr>
        </p:nvGraphicFramePr>
        <p:xfrm>
          <a:off x="715617" y="4720747"/>
          <a:ext cx="10505662" cy="1964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3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338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Sr.No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7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Long(long value)</a:t>
                      </a:r>
                    </a:p>
                    <a:p>
                      <a:r>
                        <a:rPr lang="en-GB" dirty="0"/>
                        <a:t>This constructs a newly allocated Long object that represents the specified long argument.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653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Long(String s)</a:t>
                      </a:r>
                    </a:p>
                    <a:p>
                      <a:r>
                        <a:rPr lang="en-GB" dirty="0"/>
                        <a:t>This constructs a newly allocated Long object that represents the long value indicated by the String parameter.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58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java.lang.Float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java.lang.Float</a:t>
            </a:r>
            <a:r>
              <a:rPr lang="en-GB" dirty="0"/>
              <a:t> class wraps a value of primitive type float in an object. An object of type Float contains a single field whose type is float.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java.lang.Float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final class Float extends Number implements Comparable&lt;Float&gt;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7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503583"/>
            <a:ext cx="10515600" cy="5872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Field</a:t>
            </a:r>
          </a:p>
          <a:p>
            <a:r>
              <a:rPr lang="en-GB" dirty="0"/>
              <a:t>Following are the fields for </a:t>
            </a:r>
            <a:r>
              <a:rPr lang="en-GB" b="1" dirty="0" err="1"/>
              <a:t>java.lang.Float</a:t>
            </a:r>
            <a:r>
              <a:rPr lang="en-GB" dirty="0"/>
              <a:t> class −</a:t>
            </a:r>
          </a:p>
          <a:p>
            <a:r>
              <a:rPr lang="en-GB" b="1" dirty="0"/>
              <a:t>static </a:t>
            </a:r>
            <a:r>
              <a:rPr lang="en-GB" b="1" dirty="0" err="1"/>
              <a:t>int</a:t>
            </a:r>
            <a:r>
              <a:rPr lang="en-GB" b="1" dirty="0"/>
              <a:t> MAX_EXPONENT</a:t>
            </a:r>
            <a:r>
              <a:rPr lang="en-GB" dirty="0"/>
              <a:t> − This is Maximum exponent a finite float variable may have.</a:t>
            </a:r>
          </a:p>
          <a:p>
            <a:r>
              <a:rPr lang="en-GB" b="1" dirty="0"/>
              <a:t>static float MAX_VALUE</a:t>
            </a:r>
            <a:r>
              <a:rPr lang="en-GB" dirty="0"/>
              <a:t> − This is a constant holding the largest positive finite value of type float, (2-2-</a:t>
            </a:r>
            <a:r>
              <a:rPr lang="en-GB" baseline="30000" dirty="0"/>
              <a:t>23</a:t>
            </a:r>
            <a:r>
              <a:rPr lang="en-GB" dirty="0"/>
              <a:t>)·2</a:t>
            </a:r>
            <a:r>
              <a:rPr lang="en-GB" baseline="30000" dirty="0"/>
              <a:t>127</a:t>
            </a:r>
            <a:r>
              <a:rPr lang="en-GB" dirty="0"/>
              <a:t>.</a:t>
            </a:r>
          </a:p>
          <a:p>
            <a:r>
              <a:rPr lang="en-GB" b="1" dirty="0"/>
              <a:t>static </a:t>
            </a:r>
            <a:r>
              <a:rPr lang="en-GB" b="1" dirty="0" err="1"/>
              <a:t>int</a:t>
            </a:r>
            <a:r>
              <a:rPr lang="en-GB" b="1" dirty="0"/>
              <a:t> MIN_EXPONENT</a:t>
            </a:r>
            <a:r>
              <a:rPr lang="en-GB" dirty="0"/>
              <a:t> − This is minimum exponent a normalized float variable may have.</a:t>
            </a:r>
          </a:p>
          <a:p>
            <a:r>
              <a:rPr lang="en-GB" b="1" dirty="0"/>
              <a:t>static float MIN_NORMAL</a:t>
            </a:r>
            <a:r>
              <a:rPr lang="en-GB" dirty="0"/>
              <a:t> − This is a constant holding the smallest positive normal value of type float, 2-</a:t>
            </a:r>
            <a:r>
              <a:rPr lang="en-GB" baseline="30000" dirty="0"/>
              <a:t>126</a:t>
            </a:r>
            <a:r>
              <a:rPr lang="en-GB" dirty="0"/>
              <a:t>.</a:t>
            </a:r>
          </a:p>
          <a:p>
            <a:r>
              <a:rPr lang="en-GB" b="1" dirty="0"/>
              <a:t>static float MIN_VALUE</a:t>
            </a:r>
            <a:r>
              <a:rPr lang="en-GB" dirty="0"/>
              <a:t> − This is a constant holding the smallest positive nonzero value of type float, 2-</a:t>
            </a:r>
            <a:r>
              <a:rPr lang="en-GB" baseline="30000" dirty="0"/>
              <a:t>149</a:t>
            </a:r>
            <a:r>
              <a:rPr lang="en-GB" dirty="0"/>
              <a:t>.</a:t>
            </a:r>
          </a:p>
          <a:p>
            <a:r>
              <a:rPr lang="en-GB" b="1" dirty="0"/>
              <a:t>static float </a:t>
            </a:r>
            <a:r>
              <a:rPr lang="en-GB" b="1" dirty="0" err="1"/>
              <a:t>NaN</a:t>
            </a:r>
            <a:r>
              <a:rPr lang="en-GB" dirty="0"/>
              <a:t> − This is a constant holding a Not-a-Number (</a:t>
            </a:r>
            <a:r>
              <a:rPr lang="en-GB" dirty="0" err="1"/>
              <a:t>NaN</a:t>
            </a:r>
            <a:r>
              <a:rPr lang="en-GB" dirty="0"/>
              <a:t>) value of type float. </a:t>
            </a:r>
          </a:p>
          <a:p>
            <a:r>
              <a:rPr lang="en-GB" b="1" dirty="0"/>
              <a:t>static float NEGATIVE_INFINITY</a:t>
            </a:r>
            <a:r>
              <a:rPr lang="en-GB" dirty="0"/>
              <a:t> − This is a constant holding the negative infinity of type float. </a:t>
            </a:r>
          </a:p>
          <a:p>
            <a:r>
              <a:rPr lang="en-GB" b="1" dirty="0"/>
              <a:t>static float POSITIVE_INFINITY</a:t>
            </a:r>
            <a:r>
              <a:rPr lang="en-GB" dirty="0"/>
              <a:t> − This is a constant holding the positive infinity of type float. </a:t>
            </a:r>
          </a:p>
          <a:p>
            <a:r>
              <a:rPr lang="en-GB" b="1" dirty="0"/>
              <a:t>static </a:t>
            </a:r>
            <a:r>
              <a:rPr lang="en-GB" b="1" dirty="0" err="1"/>
              <a:t>int</a:t>
            </a:r>
            <a:r>
              <a:rPr lang="en-GB" b="1" dirty="0"/>
              <a:t> SIZE</a:t>
            </a:r>
            <a:r>
              <a:rPr lang="en-GB" dirty="0"/>
              <a:t> − This is the number of bits used to represent a float value.</a:t>
            </a:r>
          </a:p>
          <a:p>
            <a:r>
              <a:rPr lang="en-GB" b="1" dirty="0"/>
              <a:t>static Class&lt;Float&gt; TYPE</a:t>
            </a:r>
            <a:r>
              <a:rPr lang="en-GB" dirty="0"/>
              <a:t> − This is the Class instance representing the primitive type float.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9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800036"/>
              </p:ext>
            </p:extLst>
          </p:nvPr>
        </p:nvGraphicFramePr>
        <p:xfrm>
          <a:off x="742122" y="1474767"/>
          <a:ext cx="10515600" cy="3108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4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Sr.No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Float(double value)</a:t>
                      </a:r>
                    </a:p>
                    <a:p>
                      <a:r>
                        <a:rPr lang="en-GB" sz="2000" dirty="0"/>
                        <a:t>This constructs a newly allocated Float object that represents the argument converted to type float.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Float(float value)</a:t>
                      </a:r>
                    </a:p>
                    <a:p>
                      <a:r>
                        <a:rPr lang="en-GB" sz="2000" dirty="0"/>
                        <a:t>This constructs a newly allocated Float object that represents the primitive float argument.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Float(String s)</a:t>
                      </a:r>
                    </a:p>
                    <a:p>
                      <a:r>
                        <a:rPr lang="en-GB" sz="2000" dirty="0"/>
                        <a:t>This constructs a newly allocated Float object that represents the floating-point value of type float represented by the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2122" y="461595"/>
            <a:ext cx="4863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</p:txBody>
      </p:sp>
    </p:spTree>
    <p:extLst>
      <p:ext uri="{BB962C8B-B14F-4D97-AF65-F5344CB8AC3E}">
        <p14:creationId xmlns:p14="http://schemas.microsoft.com/office/powerpoint/2010/main" val="9363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package in 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classes that are fundamental to the design of the Java programming language. </a:t>
            </a:r>
          </a:p>
          <a:p>
            <a:r>
              <a:rPr lang="en-GB" dirty="0"/>
              <a:t>The most important classes are Object, which is the root of the class hierarchy, and Class, instances of which represent classes at run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java.lang.Number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999"/>
            <a:ext cx="10515600" cy="5542584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java.lang.Number</a:t>
            </a:r>
            <a:r>
              <a:rPr lang="en-GB" dirty="0"/>
              <a:t> class is the superclass of classes </a:t>
            </a:r>
            <a:r>
              <a:rPr lang="en-GB" dirty="0" err="1"/>
              <a:t>BigDecimal</a:t>
            </a:r>
            <a:r>
              <a:rPr lang="en-GB" dirty="0"/>
              <a:t>, </a:t>
            </a:r>
            <a:r>
              <a:rPr lang="en-GB" dirty="0" err="1"/>
              <a:t>BigInteger</a:t>
            </a:r>
            <a:r>
              <a:rPr lang="en-GB" dirty="0"/>
              <a:t>, Byte, Double, Float, Integer, Long, and </a:t>
            </a:r>
            <a:r>
              <a:rPr lang="en-GB" dirty="0" err="1"/>
              <a:t>Short.The</a:t>
            </a:r>
            <a:r>
              <a:rPr lang="en-GB" dirty="0"/>
              <a:t> Subclasses of Number must provide methods to convert the represented numeric value to byte, double, float, </a:t>
            </a:r>
            <a:r>
              <a:rPr lang="en-GB" dirty="0" err="1"/>
              <a:t>int</a:t>
            </a:r>
            <a:r>
              <a:rPr lang="en-GB" dirty="0"/>
              <a:t>, long, and short.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java.lang.Number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abstract class Number extends Object implements Serializable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81359"/>
              </p:ext>
            </p:extLst>
          </p:nvPr>
        </p:nvGraphicFramePr>
        <p:xfrm>
          <a:off x="838200" y="5316847"/>
          <a:ext cx="1051560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Sr.No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Number()</a:t>
                      </a:r>
                    </a:p>
                    <a:p>
                      <a:r>
                        <a:rPr lang="en-GB" sz="2000" dirty="0"/>
                        <a:t>This is the Single Constructor.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51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java.lang.Double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java.lang.Double</a:t>
            </a:r>
            <a:r>
              <a:rPr lang="en-GB" dirty="0"/>
              <a:t> class wraps a value of the primitive type double in an object. An object of type Double contains a single field whose type is double.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java.lang.Double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final class Double extends Number implements Comparable&lt;Double&gt;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5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21" y="119270"/>
            <a:ext cx="10515600" cy="65399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Field</a:t>
            </a:r>
          </a:p>
          <a:p>
            <a:r>
              <a:rPr lang="en-GB" dirty="0"/>
              <a:t>Following are the fields for </a:t>
            </a:r>
            <a:r>
              <a:rPr lang="en-GB" b="1" dirty="0" err="1"/>
              <a:t>java.lang.Double</a:t>
            </a:r>
            <a:r>
              <a:rPr lang="en-GB" dirty="0"/>
              <a:t> class −</a:t>
            </a:r>
          </a:p>
          <a:p>
            <a:r>
              <a:rPr lang="en-GB" b="1" dirty="0"/>
              <a:t>static </a:t>
            </a:r>
            <a:r>
              <a:rPr lang="en-GB" b="1" dirty="0" err="1"/>
              <a:t>int</a:t>
            </a:r>
            <a:r>
              <a:rPr lang="en-GB" b="1" dirty="0"/>
              <a:t> MAX_EXPONENT</a:t>
            </a:r>
            <a:r>
              <a:rPr lang="en-GB" dirty="0"/>
              <a:t> − This is the maximum exponent a finite double variable may have.</a:t>
            </a:r>
          </a:p>
          <a:p>
            <a:r>
              <a:rPr lang="en-GB" b="1" dirty="0"/>
              <a:t>static double MAX_VALUE</a:t>
            </a:r>
            <a:r>
              <a:rPr lang="en-GB" dirty="0"/>
              <a:t> − This is the constant holding the largest positive finite value of type double, (2-2-</a:t>
            </a:r>
            <a:r>
              <a:rPr lang="en-GB" baseline="30000" dirty="0"/>
              <a:t>52</a:t>
            </a:r>
            <a:r>
              <a:rPr lang="en-GB" dirty="0"/>
              <a:t>)×2</a:t>
            </a:r>
            <a:r>
              <a:rPr lang="en-GB" baseline="30000" dirty="0"/>
              <a:t>1023</a:t>
            </a:r>
            <a:r>
              <a:rPr lang="en-GB" dirty="0"/>
              <a:t>.</a:t>
            </a:r>
          </a:p>
          <a:p>
            <a:r>
              <a:rPr lang="en-GB" b="1" dirty="0"/>
              <a:t>static </a:t>
            </a:r>
            <a:r>
              <a:rPr lang="en-GB" b="1" dirty="0" err="1"/>
              <a:t>int</a:t>
            </a:r>
            <a:r>
              <a:rPr lang="en-GB" b="1" dirty="0"/>
              <a:t> MIN_EXPONENT</a:t>
            </a:r>
            <a:r>
              <a:rPr lang="en-GB" dirty="0"/>
              <a:t> − This is the minimum exponent a normalized double variable may have.</a:t>
            </a:r>
          </a:p>
          <a:p>
            <a:r>
              <a:rPr lang="en-GB" b="1" dirty="0"/>
              <a:t>static double MIN_NORMAL</a:t>
            </a:r>
            <a:r>
              <a:rPr lang="en-GB" dirty="0"/>
              <a:t> − This is the constant holding the smallest positive normal value of type double, 2</a:t>
            </a:r>
            <a:r>
              <a:rPr lang="en-GB" baseline="30000" dirty="0"/>
              <a:t>-1022</a:t>
            </a:r>
            <a:r>
              <a:rPr lang="en-GB" dirty="0"/>
              <a:t>.</a:t>
            </a:r>
          </a:p>
          <a:p>
            <a:r>
              <a:rPr lang="en-GB" b="1" dirty="0"/>
              <a:t>static double MIN_VALUE</a:t>
            </a:r>
            <a:r>
              <a:rPr lang="en-GB" dirty="0"/>
              <a:t> − This is the constant holding the smallest positive nonzero value of type double, 2</a:t>
            </a:r>
            <a:r>
              <a:rPr lang="en-GB" baseline="30000" dirty="0"/>
              <a:t>-1074</a:t>
            </a:r>
            <a:r>
              <a:rPr lang="en-GB" dirty="0"/>
              <a:t>.</a:t>
            </a:r>
          </a:p>
          <a:p>
            <a:r>
              <a:rPr lang="en-GB" b="1" dirty="0"/>
              <a:t>static double </a:t>
            </a:r>
            <a:r>
              <a:rPr lang="en-GB" b="1" dirty="0" err="1"/>
              <a:t>NaN</a:t>
            </a:r>
            <a:r>
              <a:rPr lang="en-GB" dirty="0"/>
              <a:t> − This is the constant holding a Not-a-Number (</a:t>
            </a:r>
            <a:r>
              <a:rPr lang="en-GB" dirty="0" err="1"/>
              <a:t>NaN</a:t>
            </a:r>
            <a:r>
              <a:rPr lang="en-GB" dirty="0"/>
              <a:t>) value of type double.</a:t>
            </a:r>
          </a:p>
          <a:p>
            <a:r>
              <a:rPr lang="en-GB" b="1" dirty="0"/>
              <a:t>static double NEGATIVE_INFINITY</a:t>
            </a:r>
            <a:r>
              <a:rPr lang="en-GB" dirty="0"/>
              <a:t> − This is the constant holding the negative infinity of type double.</a:t>
            </a:r>
          </a:p>
          <a:p>
            <a:r>
              <a:rPr lang="en-GB" b="1" dirty="0"/>
              <a:t>static double POSITIVE_INFINITY</a:t>
            </a:r>
            <a:r>
              <a:rPr lang="en-GB" dirty="0"/>
              <a:t> − This is the constant holding the positive infinity of type double.</a:t>
            </a:r>
          </a:p>
          <a:p>
            <a:r>
              <a:rPr lang="en-GB" b="1" dirty="0"/>
              <a:t>static </a:t>
            </a:r>
            <a:r>
              <a:rPr lang="en-GB" b="1" dirty="0" err="1"/>
              <a:t>int</a:t>
            </a:r>
            <a:r>
              <a:rPr lang="en-GB" b="1" dirty="0"/>
              <a:t> SIZE</a:t>
            </a:r>
            <a:r>
              <a:rPr lang="en-GB" dirty="0"/>
              <a:t> − This is the number of bits used to represent a double value.</a:t>
            </a:r>
          </a:p>
          <a:p>
            <a:r>
              <a:rPr lang="en-GB" b="1" dirty="0"/>
              <a:t>static Class&lt;Double&gt; TYPE</a:t>
            </a:r>
            <a:r>
              <a:rPr lang="en-GB" dirty="0"/>
              <a:t> − This is the class instance representing the primitive type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5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28377"/>
              </p:ext>
            </p:extLst>
          </p:nvPr>
        </p:nvGraphicFramePr>
        <p:xfrm>
          <a:off x="838200" y="1706680"/>
          <a:ext cx="10515600" cy="2407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Sr.No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Double(double value)</a:t>
                      </a:r>
                    </a:p>
                    <a:p>
                      <a:r>
                        <a:rPr lang="en-GB" sz="2000" dirty="0"/>
                        <a:t>This constructs a newly allocated Double object that represents the primitive double argument.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Double(String s)</a:t>
                      </a:r>
                    </a:p>
                    <a:p>
                      <a:r>
                        <a:rPr lang="en-GB" sz="2000" dirty="0"/>
                        <a:t>This constructs a newly allocated Double object that represents the floating-point value of type double represented by the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550086"/>
            <a:ext cx="2857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constructors</a:t>
            </a:r>
          </a:p>
        </p:txBody>
      </p:sp>
    </p:spTree>
    <p:extLst>
      <p:ext uri="{BB962C8B-B14F-4D97-AF65-F5344CB8AC3E}">
        <p14:creationId xmlns:p14="http://schemas.microsoft.com/office/powerpoint/2010/main" val="2770127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Java.util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Java.util</a:t>
            </a:r>
            <a:r>
              <a:rPr lang="en-GB" dirty="0"/>
              <a:t> package contains the collections framework, legacy collection classes, event model, date and time facilities, internationalization, and miscellaneous utility classes. </a:t>
            </a:r>
          </a:p>
          <a:p>
            <a:r>
              <a:rPr lang="en-GB" dirty="0"/>
              <a:t>This reference will take you through simple and practical methods available in </a:t>
            </a:r>
            <a:r>
              <a:rPr lang="en-GB" dirty="0" err="1"/>
              <a:t>java.util</a:t>
            </a:r>
            <a:r>
              <a:rPr lang="en-GB" dirty="0"/>
              <a:t>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0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java.util.Vector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09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</a:t>
            </a:r>
            <a:r>
              <a:rPr lang="en-GB" b="1" dirty="0" err="1"/>
              <a:t>java.util.Vector</a:t>
            </a:r>
            <a:r>
              <a:rPr lang="en-GB" dirty="0"/>
              <a:t> class implements a </a:t>
            </a:r>
            <a:r>
              <a:rPr lang="en-GB" dirty="0" err="1"/>
              <a:t>growable</a:t>
            </a:r>
            <a:r>
              <a:rPr lang="en-GB" dirty="0"/>
              <a:t> array of objects. Similar to an Array, it contains components that can be accessed using an integer index.</a:t>
            </a:r>
          </a:p>
          <a:p>
            <a:pPr marL="0" indent="0">
              <a:buNone/>
            </a:pPr>
            <a:r>
              <a:rPr lang="en-GB" dirty="0"/>
              <a:t>Following are the important points about Vector −</a:t>
            </a:r>
          </a:p>
          <a:p>
            <a:r>
              <a:rPr lang="en-GB" dirty="0"/>
              <a:t>The size of a Vector can grow or shrink as needed to accommodate adding and removing items.</a:t>
            </a:r>
          </a:p>
          <a:p>
            <a:r>
              <a:rPr lang="en-GB" dirty="0"/>
              <a:t>Each vector tries to optimize storage management by maintaining a </a:t>
            </a:r>
            <a:r>
              <a:rPr lang="en-GB" i="1" dirty="0"/>
              <a:t>capacity</a:t>
            </a:r>
            <a:r>
              <a:rPr lang="en-GB" dirty="0"/>
              <a:t> and a </a:t>
            </a:r>
            <a:r>
              <a:rPr lang="en-GB" i="1" dirty="0" err="1"/>
              <a:t>capacityIncrement</a:t>
            </a:r>
            <a:r>
              <a:rPr lang="en-GB" dirty="0"/>
              <a:t>.</a:t>
            </a:r>
          </a:p>
          <a:p>
            <a:r>
              <a:rPr lang="en-GB" dirty="0"/>
              <a:t>As of the Java 2 platform v1.2, this class was retrofitted to implement the List interface.</a:t>
            </a:r>
          </a:p>
          <a:p>
            <a:r>
              <a:rPr lang="en-GB" dirty="0"/>
              <a:t>Unlike the new collection implementations, </a:t>
            </a:r>
            <a:r>
              <a:rPr lang="en-GB" i="1" dirty="0"/>
              <a:t>Vector</a:t>
            </a:r>
            <a:r>
              <a:rPr lang="en-GB" dirty="0"/>
              <a:t> is synchronized.</a:t>
            </a:r>
          </a:p>
          <a:p>
            <a:r>
              <a:rPr lang="en-GB" dirty="0"/>
              <a:t>This class is a member of the Java Collections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0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7160"/>
            <a:ext cx="10515600" cy="562527"/>
          </a:xfrm>
        </p:spPr>
        <p:txBody>
          <a:bodyPr>
            <a:noAutofit/>
          </a:bodyPr>
          <a:lstStyle/>
          <a:p>
            <a:r>
              <a:rPr lang="en-US" sz="3600" b="1" dirty="0"/>
              <a:t>Class declaration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java.util.Vector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class Vector&lt;E&gt; 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AbstractList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&lt;E&gt; implements List&lt;E&gt;,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RandomAccess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Cloneable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, Serializable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/>
              <a:t>Here &lt;E&gt; represents an Element, which could be any class. For example, if you're building an array list of Integers then you'd initialize it as follows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&lt;Integer&gt; list =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&lt;Integer&gt;();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87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266"/>
            <a:ext cx="10515600" cy="564253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78975"/>
              </p:ext>
            </p:extLst>
          </p:nvPr>
        </p:nvGraphicFramePr>
        <p:xfrm>
          <a:off x="838199" y="1163017"/>
          <a:ext cx="10797209" cy="5051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Sr.No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Constructor &amp; Description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132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Vector()</a:t>
                      </a:r>
                    </a:p>
                    <a:p>
                      <a:r>
                        <a:rPr lang="en-GB" sz="2400" dirty="0"/>
                        <a:t>This constructor is used to create an empty vector so that its internal data array has size 10 and its standard capacity increment is zero.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132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Vector(Collection&lt;? extends E&gt; c)</a:t>
                      </a:r>
                    </a:p>
                    <a:p>
                      <a:r>
                        <a:rPr lang="en-GB" sz="2400" dirty="0"/>
                        <a:t>This constructor is used to create a vector containing the elements of the specified collection, in the order they are returned by the collection's iterator.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132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Vector(</a:t>
                      </a:r>
                      <a:r>
                        <a:rPr lang="en-GB" sz="2400" b="1" dirty="0" err="1"/>
                        <a:t>int</a:t>
                      </a:r>
                      <a:r>
                        <a:rPr lang="en-GB" sz="2400" b="1" dirty="0"/>
                        <a:t> </a:t>
                      </a:r>
                      <a:r>
                        <a:rPr lang="en-GB" sz="2400" b="1" dirty="0" err="1"/>
                        <a:t>initialCapacity</a:t>
                      </a:r>
                      <a:r>
                        <a:rPr lang="en-GB" sz="2400" b="1" dirty="0"/>
                        <a:t>)</a:t>
                      </a:r>
                    </a:p>
                    <a:p>
                      <a:r>
                        <a:rPr lang="en-GB" sz="2400" dirty="0"/>
                        <a:t>This constructor is used to create an empty vector with the specified initial capacity and with its capacity increment equal to zero.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132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Vector(</a:t>
                      </a:r>
                      <a:r>
                        <a:rPr lang="en-GB" sz="2400" b="1" dirty="0" err="1"/>
                        <a:t>int</a:t>
                      </a:r>
                      <a:r>
                        <a:rPr lang="en-GB" sz="2400" b="1" dirty="0"/>
                        <a:t> </a:t>
                      </a:r>
                      <a:r>
                        <a:rPr lang="en-GB" sz="2400" b="1" dirty="0" err="1"/>
                        <a:t>initialCapacity</a:t>
                      </a:r>
                      <a:r>
                        <a:rPr lang="en-GB" sz="2400" b="1" dirty="0"/>
                        <a:t>, </a:t>
                      </a:r>
                      <a:r>
                        <a:rPr lang="en-GB" sz="2400" b="1" dirty="0" err="1"/>
                        <a:t>int</a:t>
                      </a:r>
                      <a:r>
                        <a:rPr lang="en-GB" sz="2400" b="1" dirty="0"/>
                        <a:t> </a:t>
                      </a:r>
                      <a:r>
                        <a:rPr lang="en-GB" sz="2400" b="1" dirty="0" err="1"/>
                        <a:t>capacityIncrement</a:t>
                      </a:r>
                      <a:r>
                        <a:rPr lang="en-GB" sz="2400" b="1" dirty="0"/>
                        <a:t>)</a:t>
                      </a:r>
                    </a:p>
                    <a:p>
                      <a:r>
                        <a:rPr lang="en-GB" sz="2400" dirty="0"/>
                        <a:t>This constructor is used to create an empty vector with the specified initial capacity and capacity increment.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36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java.util.Stack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java.util.Stack</a:t>
            </a:r>
            <a:r>
              <a:rPr lang="en-GB" dirty="0"/>
              <a:t> class represents a last-in-first-out (LIFO) stack of objects.</a:t>
            </a:r>
          </a:p>
          <a:p>
            <a:r>
              <a:rPr lang="en-GB" dirty="0"/>
              <a:t>When a stack is first created, it contains no items.</a:t>
            </a:r>
          </a:p>
          <a:p>
            <a:r>
              <a:rPr lang="en-GB" dirty="0"/>
              <a:t>In this class, the last element inserted is accessed first.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java.util.Stack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class Stack&lt;E&gt; extends Vector&lt;E&gt;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80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755114"/>
              </p:ext>
            </p:extLst>
          </p:nvPr>
        </p:nvGraphicFramePr>
        <p:xfrm>
          <a:off x="692426" y="1802095"/>
          <a:ext cx="10515600" cy="128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Sr.No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Stack()</a:t>
                      </a:r>
                    </a:p>
                    <a:p>
                      <a:r>
                        <a:rPr lang="en-GB" sz="2400" dirty="0"/>
                        <a:t>This constructor creates an empty stack.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2426" y="912169"/>
            <a:ext cx="66393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</p:txBody>
      </p:sp>
    </p:spTree>
    <p:extLst>
      <p:ext uri="{BB962C8B-B14F-4D97-AF65-F5344CB8AC3E}">
        <p14:creationId xmlns:p14="http://schemas.microsoft.com/office/powerpoint/2010/main" val="129998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java.lang.Math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553940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 err="1"/>
              <a:t>java.lang.Math</a:t>
            </a:r>
            <a:r>
              <a:rPr lang="en-GB" dirty="0"/>
              <a:t> class contains methods for performing basic numeric operations such as the elementary exponential, logarithm, square root, and trigonometric functions.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java.lang.Math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final class Math extends Object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dirty="0"/>
              <a:t>Field</a:t>
            </a:r>
          </a:p>
          <a:p>
            <a:pPr marL="0" indent="0">
              <a:buNone/>
            </a:pPr>
            <a:r>
              <a:rPr lang="en-GB" dirty="0"/>
              <a:t>Following are the fields for </a:t>
            </a:r>
            <a:r>
              <a:rPr lang="en-GB" b="1" dirty="0" err="1"/>
              <a:t>java.lang.Math</a:t>
            </a:r>
            <a:r>
              <a:rPr lang="en-GB" dirty="0"/>
              <a:t> class −</a:t>
            </a:r>
          </a:p>
          <a:p>
            <a:r>
              <a:rPr lang="en-GB" b="1" dirty="0"/>
              <a:t>static double E</a:t>
            </a:r>
            <a:r>
              <a:rPr lang="en-GB" dirty="0"/>
              <a:t> − This is the double value that is closer than any other to e, the base of the natural logarithms.</a:t>
            </a:r>
          </a:p>
          <a:p>
            <a:r>
              <a:rPr lang="en-GB" b="1" dirty="0"/>
              <a:t>static double PI</a:t>
            </a:r>
            <a:r>
              <a:rPr lang="en-GB" dirty="0"/>
              <a:t> − This is the double value that is closer than any other to pi, the ratio of the circumference of a circle to its diameter.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36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java.util.Dictionary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 err="1"/>
              <a:t>java.util.Dictionary</a:t>
            </a:r>
            <a:r>
              <a:rPr lang="en-GB" dirty="0"/>
              <a:t> class is the abstract parent of any class, such as </a:t>
            </a:r>
            <a:r>
              <a:rPr lang="en-GB" dirty="0" err="1"/>
              <a:t>Hashtable</a:t>
            </a:r>
            <a:r>
              <a:rPr lang="en-GB" dirty="0"/>
              <a:t>, which maps keys to </a:t>
            </a:r>
            <a:r>
              <a:rPr lang="en-GB" dirty="0" err="1"/>
              <a:t>values.Following</a:t>
            </a:r>
            <a:r>
              <a:rPr lang="en-GB" dirty="0"/>
              <a:t> are the important points about Dictionary −</a:t>
            </a:r>
          </a:p>
          <a:p>
            <a:r>
              <a:rPr lang="en-GB" dirty="0"/>
              <a:t>In this class every key and every value is an object.</a:t>
            </a:r>
          </a:p>
          <a:p>
            <a:r>
              <a:rPr lang="en-GB" dirty="0"/>
              <a:t>In his class object every key is associated with at most one value.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java.util.Dictionary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abstract class Dictionary&lt;K,V&gt; extends Object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93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381966"/>
              </p:ext>
            </p:extLst>
          </p:nvPr>
        </p:nvGraphicFramePr>
        <p:xfrm>
          <a:off x="742121" y="1908113"/>
          <a:ext cx="10515600" cy="128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Sr.No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Dictionary()</a:t>
                      </a:r>
                    </a:p>
                    <a:p>
                      <a:r>
                        <a:rPr lang="en-GB" sz="2400" dirty="0"/>
                        <a:t>This is the single constructor.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2121" y="995955"/>
            <a:ext cx="8958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</p:txBody>
      </p:sp>
    </p:spTree>
    <p:extLst>
      <p:ext uri="{BB962C8B-B14F-4D97-AF65-F5344CB8AC3E}">
        <p14:creationId xmlns:p14="http://schemas.microsoft.com/office/powerpoint/2010/main" val="332919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java.util.Hashtable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537"/>
            <a:ext cx="10515600" cy="533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 err="1"/>
              <a:t>java.util.Hashtable</a:t>
            </a:r>
            <a:r>
              <a:rPr lang="en-GB" dirty="0"/>
              <a:t> class implements a </a:t>
            </a:r>
            <a:r>
              <a:rPr lang="en-GB" dirty="0" err="1"/>
              <a:t>hashtable</a:t>
            </a:r>
            <a:r>
              <a:rPr lang="en-GB" dirty="0"/>
              <a:t>, which maps keys to </a:t>
            </a:r>
            <a:r>
              <a:rPr lang="en-GB" dirty="0" err="1"/>
              <a:t>values.Following</a:t>
            </a:r>
            <a:r>
              <a:rPr lang="en-GB" dirty="0"/>
              <a:t> are the important points about </a:t>
            </a:r>
            <a:r>
              <a:rPr lang="en-GB" dirty="0" err="1"/>
              <a:t>Hashtable</a:t>
            </a:r>
            <a:r>
              <a:rPr lang="en-GB" dirty="0"/>
              <a:t> −</a:t>
            </a:r>
          </a:p>
          <a:p>
            <a:r>
              <a:rPr lang="en-GB" dirty="0"/>
              <a:t>In this any non-null object can be used as a key or as a value.</a:t>
            </a:r>
          </a:p>
          <a:p>
            <a:r>
              <a:rPr lang="en-GB" dirty="0"/>
              <a:t>If many entries are to be made into a </a:t>
            </a:r>
            <a:r>
              <a:rPr lang="en-GB" dirty="0" err="1"/>
              <a:t>Hashtable</a:t>
            </a:r>
            <a:r>
              <a:rPr lang="en-GB" dirty="0"/>
              <a:t>, creating it with a sufficiently large capacity may allow the entries to be inserted more efficiently than letting it perform automatic rehashing as needed to grow the table.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java.util.Hashtable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Hashtable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&lt;K,V&gt; extends Dictionary&lt;K,V&gt; implements Map&lt;K,V&gt;,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Cloneable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, Serializable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98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890376"/>
              </p:ext>
            </p:extLst>
          </p:nvPr>
        </p:nvGraphicFramePr>
        <p:xfrm>
          <a:off x="838200" y="1433023"/>
          <a:ext cx="10515600" cy="4114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7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Sr.No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Hashtable</a:t>
                      </a:r>
                      <a:r>
                        <a:rPr lang="en-GB" sz="2000" b="1" dirty="0"/>
                        <a:t>()</a:t>
                      </a:r>
                    </a:p>
                    <a:p>
                      <a:r>
                        <a:rPr lang="en-GB" sz="2000" dirty="0"/>
                        <a:t>This constructs a new, empty </a:t>
                      </a:r>
                      <a:r>
                        <a:rPr lang="en-GB" sz="2000" dirty="0" err="1"/>
                        <a:t>hashtable</a:t>
                      </a:r>
                      <a:r>
                        <a:rPr lang="en-GB" sz="2000" dirty="0"/>
                        <a:t> with a default initial capacity (11) and load factor (0.75).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Hashtable</a:t>
                      </a:r>
                      <a:r>
                        <a:rPr lang="en-GB" sz="2000" b="1" dirty="0"/>
                        <a:t>(</a:t>
                      </a:r>
                      <a:r>
                        <a:rPr lang="en-GB" sz="2000" b="1" dirty="0" err="1"/>
                        <a:t>int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 err="1"/>
                        <a:t>initialCapacity</a:t>
                      </a:r>
                      <a:r>
                        <a:rPr lang="en-GB" sz="2000" b="1" dirty="0"/>
                        <a:t>)</a:t>
                      </a:r>
                    </a:p>
                    <a:p>
                      <a:r>
                        <a:rPr lang="en-GB" sz="2000" dirty="0"/>
                        <a:t>This constructs a new, empty </a:t>
                      </a:r>
                      <a:r>
                        <a:rPr lang="en-GB" sz="2000" dirty="0" err="1"/>
                        <a:t>hashtable</a:t>
                      </a:r>
                      <a:r>
                        <a:rPr lang="en-GB" sz="2000" dirty="0"/>
                        <a:t> with the specified initial capacity and default load factor (0.75).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Hashtable</a:t>
                      </a:r>
                      <a:r>
                        <a:rPr lang="en-GB" sz="2000" b="1" dirty="0"/>
                        <a:t>(</a:t>
                      </a:r>
                      <a:r>
                        <a:rPr lang="en-GB" sz="2000" b="1" dirty="0" err="1"/>
                        <a:t>int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 err="1"/>
                        <a:t>initialCapacity</a:t>
                      </a:r>
                      <a:r>
                        <a:rPr lang="en-GB" sz="2000" b="1" dirty="0"/>
                        <a:t>, float </a:t>
                      </a:r>
                      <a:r>
                        <a:rPr lang="en-GB" sz="2000" b="1" dirty="0" err="1"/>
                        <a:t>loadFactor</a:t>
                      </a:r>
                      <a:r>
                        <a:rPr lang="en-GB" sz="2000" b="1" dirty="0"/>
                        <a:t>)</a:t>
                      </a:r>
                    </a:p>
                    <a:p>
                      <a:r>
                        <a:rPr lang="en-GB" sz="2000" dirty="0"/>
                        <a:t>This constructs a new, empty </a:t>
                      </a:r>
                      <a:r>
                        <a:rPr lang="en-GB" sz="2000" dirty="0" err="1"/>
                        <a:t>hashtable</a:t>
                      </a:r>
                      <a:r>
                        <a:rPr lang="en-GB" sz="2000" dirty="0"/>
                        <a:t> with the specified initial capacity and the specified load factor.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Hashtable</a:t>
                      </a:r>
                      <a:r>
                        <a:rPr lang="en-GB" sz="2000" b="1" dirty="0"/>
                        <a:t>(Map&lt;? extends K,? extends V&gt; t)</a:t>
                      </a:r>
                    </a:p>
                    <a:p>
                      <a:r>
                        <a:rPr lang="en-GB" sz="2000" dirty="0"/>
                        <a:t>This constructs a new </a:t>
                      </a:r>
                      <a:r>
                        <a:rPr lang="en-GB" sz="2000" dirty="0" err="1"/>
                        <a:t>hashtable</a:t>
                      </a:r>
                      <a:r>
                        <a:rPr lang="en-GB" sz="2000" dirty="0"/>
                        <a:t> with the same mappings as the given Map.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558632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</p:txBody>
      </p:sp>
    </p:spTree>
    <p:extLst>
      <p:ext uri="{BB962C8B-B14F-4D97-AF65-F5344CB8AC3E}">
        <p14:creationId xmlns:p14="http://schemas.microsoft.com/office/powerpoint/2010/main" val="1983501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java.util.Random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041"/>
            <a:ext cx="10515600" cy="5158271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 err="1"/>
              <a:t>java.util.Random</a:t>
            </a:r>
            <a:r>
              <a:rPr lang="en-GB" dirty="0"/>
              <a:t> class instance is used to generate a stream of pseudorandom </a:t>
            </a:r>
            <a:r>
              <a:rPr lang="en-GB" dirty="0" err="1"/>
              <a:t>numbers.Following</a:t>
            </a:r>
            <a:r>
              <a:rPr lang="en-GB" dirty="0"/>
              <a:t> are the important points about Random −</a:t>
            </a:r>
          </a:p>
          <a:p>
            <a:r>
              <a:rPr lang="en-GB" dirty="0"/>
              <a:t>The class uses a 48-bit seed, which is modified using a linear congruential formula.</a:t>
            </a:r>
          </a:p>
          <a:p>
            <a:r>
              <a:rPr lang="en-GB" dirty="0"/>
              <a:t>The algorithms implemented by class Random use a protected utility method that on each invocation can supply up to 32 </a:t>
            </a:r>
            <a:r>
              <a:rPr lang="en-GB" dirty="0" err="1"/>
              <a:t>pseudorandomly</a:t>
            </a:r>
            <a:r>
              <a:rPr lang="en-GB" dirty="0"/>
              <a:t> generated bits.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java.util.Random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class Random extends Object implements Serializable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49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064654"/>
              </p:ext>
            </p:extLst>
          </p:nvPr>
        </p:nvGraphicFramePr>
        <p:xfrm>
          <a:off x="771939" y="2047261"/>
          <a:ext cx="10515600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Sr.No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Random()</a:t>
                      </a:r>
                    </a:p>
                    <a:p>
                      <a:r>
                        <a:rPr lang="en-GB" sz="2400" dirty="0"/>
                        <a:t>This creates a new random number generator.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Random(long seed)</a:t>
                      </a:r>
                    </a:p>
                    <a:p>
                      <a:r>
                        <a:rPr lang="en-GB" sz="2400" dirty="0"/>
                        <a:t>This creates a new random number generator using a single long seed.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9357" y="841635"/>
            <a:ext cx="5102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constructors</a:t>
            </a:r>
          </a:p>
        </p:txBody>
      </p:sp>
    </p:spTree>
    <p:extLst>
      <p:ext uri="{BB962C8B-B14F-4D97-AF65-F5344CB8AC3E}">
        <p14:creationId xmlns:p14="http://schemas.microsoft.com/office/powerpoint/2010/main" val="2319030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java.util.EnumMap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286"/>
            <a:ext cx="10515600" cy="5290792"/>
          </a:xfrm>
        </p:spPr>
        <p:txBody>
          <a:bodyPr>
            <a:normAutofit fontScale="92500"/>
          </a:bodyPr>
          <a:lstStyle/>
          <a:p>
            <a:r>
              <a:rPr lang="en-GB" dirty="0"/>
              <a:t>The </a:t>
            </a:r>
            <a:r>
              <a:rPr lang="en-GB" b="1" dirty="0" err="1"/>
              <a:t>java.util.EnumMap</a:t>
            </a:r>
            <a:r>
              <a:rPr lang="en-GB" dirty="0"/>
              <a:t> class is a specialized Map implementation for use with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keys.Following</a:t>
            </a:r>
            <a:r>
              <a:rPr lang="en-GB" dirty="0"/>
              <a:t> are the important points about </a:t>
            </a:r>
            <a:r>
              <a:rPr lang="en-GB" dirty="0" err="1"/>
              <a:t>EnumMap</a:t>
            </a:r>
            <a:r>
              <a:rPr lang="en-GB" dirty="0"/>
              <a:t> −</a:t>
            </a:r>
          </a:p>
          <a:p>
            <a:r>
              <a:rPr lang="en-GB" dirty="0"/>
              <a:t>All of the keys in an </a:t>
            </a:r>
            <a:r>
              <a:rPr lang="en-GB" dirty="0" err="1"/>
              <a:t>enum</a:t>
            </a:r>
            <a:r>
              <a:rPr lang="en-GB" dirty="0"/>
              <a:t> map must come from a single </a:t>
            </a:r>
            <a:r>
              <a:rPr lang="en-GB" dirty="0" err="1"/>
              <a:t>enum</a:t>
            </a:r>
            <a:r>
              <a:rPr lang="en-GB" dirty="0"/>
              <a:t> type that is specified, explicitly or implicitly, when the map is created.</a:t>
            </a:r>
          </a:p>
          <a:p>
            <a:r>
              <a:rPr lang="en-GB" dirty="0" err="1"/>
              <a:t>Enum</a:t>
            </a:r>
            <a:r>
              <a:rPr lang="en-GB" dirty="0"/>
              <a:t> maps are maintained in the natural order of their keys.</a:t>
            </a:r>
          </a:p>
          <a:p>
            <a:r>
              <a:rPr lang="en-GB" dirty="0" err="1"/>
              <a:t>EnumMap</a:t>
            </a:r>
            <a:r>
              <a:rPr lang="en-GB" dirty="0"/>
              <a:t> is not </a:t>
            </a:r>
            <a:r>
              <a:rPr lang="en-GB" dirty="0" err="1"/>
              <a:t>synchronized.If</a:t>
            </a:r>
            <a:r>
              <a:rPr lang="en-GB" dirty="0"/>
              <a:t> multiple threads access an </a:t>
            </a:r>
            <a:r>
              <a:rPr lang="en-GB" dirty="0" err="1"/>
              <a:t>enum</a:t>
            </a:r>
            <a:r>
              <a:rPr lang="en-GB" dirty="0"/>
              <a:t> map concurrently, and at least one of the threads modifies the map, it should be synchronized externally.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java.util.EnumMap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EnumMap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&lt;K 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Enum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&lt;K&gt;,V&gt; 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AbstractMap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&lt;K,V&gt; implements Serializable,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Cloneable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9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218304"/>
              </p:ext>
            </p:extLst>
          </p:nvPr>
        </p:nvGraphicFramePr>
        <p:xfrm>
          <a:off x="745435" y="1594037"/>
          <a:ext cx="10515600" cy="2804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1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Sr.No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EnumMap</a:t>
                      </a:r>
                      <a:r>
                        <a:rPr lang="en-GB" sz="2000" b="1" dirty="0"/>
                        <a:t>(Class&lt;K&gt; </a:t>
                      </a:r>
                      <a:r>
                        <a:rPr lang="en-GB" sz="2000" b="1" dirty="0" err="1"/>
                        <a:t>keyType</a:t>
                      </a:r>
                      <a:r>
                        <a:rPr lang="en-GB" sz="2000" b="1" dirty="0"/>
                        <a:t>)</a:t>
                      </a:r>
                    </a:p>
                    <a:p>
                      <a:r>
                        <a:rPr lang="en-GB" sz="2000" dirty="0"/>
                        <a:t>This constructor creates an empty </a:t>
                      </a:r>
                      <a:r>
                        <a:rPr lang="en-GB" sz="2000" dirty="0" err="1"/>
                        <a:t>enum</a:t>
                      </a:r>
                      <a:r>
                        <a:rPr lang="en-GB" sz="2000" dirty="0"/>
                        <a:t> map with the specified key type.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EnumMap</a:t>
                      </a:r>
                      <a:r>
                        <a:rPr lang="en-GB" sz="2000" b="1" dirty="0"/>
                        <a:t>(</a:t>
                      </a:r>
                      <a:r>
                        <a:rPr lang="en-GB" sz="2000" b="1" dirty="0" err="1"/>
                        <a:t>EnumMap</a:t>
                      </a:r>
                      <a:r>
                        <a:rPr lang="en-GB" sz="2000" b="1" dirty="0"/>
                        <a:t>&lt;K,? extends V&gt; m)</a:t>
                      </a:r>
                    </a:p>
                    <a:p>
                      <a:r>
                        <a:rPr lang="en-GB" sz="2000" dirty="0"/>
                        <a:t>This constructor creates an </a:t>
                      </a:r>
                      <a:r>
                        <a:rPr lang="en-GB" sz="2000" dirty="0" err="1"/>
                        <a:t>enum</a:t>
                      </a:r>
                      <a:r>
                        <a:rPr lang="en-GB" sz="2000" dirty="0"/>
                        <a:t> map with the same key type as the specified </a:t>
                      </a:r>
                      <a:r>
                        <a:rPr lang="en-GB" sz="2000" dirty="0" err="1"/>
                        <a:t>enum</a:t>
                      </a:r>
                      <a:r>
                        <a:rPr lang="en-GB" sz="2000" dirty="0"/>
                        <a:t> map, initially containing the same mappings (if any).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EnumMap</a:t>
                      </a:r>
                      <a:r>
                        <a:rPr lang="en-GB" sz="2000" b="1" dirty="0"/>
                        <a:t>(Map&lt;K,? extends V&gt; m)</a:t>
                      </a:r>
                    </a:p>
                    <a:p>
                      <a:r>
                        <a:rPr lang="en-GB" sz="2000" dirty="0"/>
                        <a:t>This constructor creates an </a:t>
                      </a:r>
                      <a:r>
                        <a:rPr lang="en-GB" sz="2000" dirty="0" err="1"/>
                        <a:t>enum</a:t>
                      </a:r>
                      <a:r>
                        <a:rPr lang="en-GB" sz="2000" dirty="0"/>
                        <a:t> map initialized from the specified map.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6104" y="633873"/>
            <a:ext cx="58574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</p:txBody>
      </p:sp>
    </p:spTree>
    <p:extLst>
      <p:ext uri="{BB962C8B-B14F-4D97-AF65-F5344CB8AC3E}">
        <p14:creationId xmlns:p14="http://schemas.microsoft.com/office/powerpoint/2010/main" val="4283970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604742"/>
            <a:ext cx="2885661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915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java.lang.Boolean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java.lang.Boolean</a:t>
            </a:r>
            <a:r>
              <a:rPr lang="en-GB" dirty="0"/>
              <a:t> class wraps a value of the primitive type </a:t>
            </a:r>
            <a:r>
              <a:rPr lang="en-GB" dirty="0" err="1"/>
              <a:t>boolean</a:t>
            </a:r>
            <a:r>
              <a:rPr lang="en-GB" dirty="0"/>
              <a:t> in an object. An object of type Boolean contains a single field whose type is </a:t>
            </a:r>
            <a:r>
              <a:rPr lang="en-GB" dirty="0" err="1"/>
              <a:t>boolean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r>
              <a:rPr lang="en-GB" dirty="0"/>
              <a:t>Following is the declaration for </a:t>
            </a:r>
            <a:r>
              <a:rPr lang="en-GB" b="1" dirty="0" err="1"/>
              <a:t>java.lang.Boolean</a:t>
            </a:r>
            <a:r>
              <a:rPr lang="en-GB" dirty="0"/>
              <a:t> class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final class Boolean extends Object implements Serializable, Comparable&lt;Boolean&gt;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2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0" y="202089"/>
            <a:ext cx="10515600" cy="647700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Field</a:t>
            </a:r>
          </a:p>
          <a:p>
            <a:pPr marL="0" indent="0">
              <a:buNone/>
            </a:pPr>
            <a:r>
              <a:rPr lang="en-GB" sz="2400" dirty="0"/>
              <a:t>Following are the fields for </a:t>
            </a:r>
            <a:r>
              <a:rPr lang="en-GB" sz="2400" b="1" dirty="0" err="1"/>
              <a:t>java.lang.Boolean</a:t>
            </a:r>
            <a:r>
              <a:rPr lang="en-GB" sz="2400" dirty="0"/>
              <a:t> class −</a:t>
            </a:r>
          </a:p>
          <a:p>
            <a:r>
              <a:rPr lang="en-GB" sz="2400" b="1" dirty="0"/>
              <a:t>static Boolean FALSE</a:t>
            </a:r>
            <a:r>
              <a:rPr lang="en-GB" sz="2400" dirty="0"/>
              <a:t> − This is the Boolean object corresponding to the primitive value false.</a:t>
            </a:r>
          </a:p>
          <a:p>
            <a:r>
              <a:rPr lang="en-GB" sz="2400" b="1" dirty="0"/>
              <a:t>static Boolean TRUE</a:t>
            </a:r>
            <a:r>
              <a:rPr lang="en-GB" sz="2400" dirty="0"/>
              <a:t> − This is the Boolean object corresponding to the primitive value true.</a:t>
            </a:r>
          </a:p>
          <a:p>
            <a:r>
              <a:rPr lang="en-GB" sz="2400" b="1" dirty="0"/>
              <a:t>static Class&lt;Boolean&gt; TYPE</a:t>
            </a:r>
            <a:r>
              <a:rPr lang="en-GB" sz="2400" dirty="0"/>
              <a:t> − This is the Class object representing the primitive type </a:t>
            </a:r>
            <a:r>
              <a:rPr lang="en-GB" sz="2400" dirty="0" err="1"/>
              <a:t>boolean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  <a:p>
            <a:pPr marL="0" indent="0"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86560"/>
              </p:ext>
            </p:extLst>
          </p:nvPr>
        </p:nvGraphicFramePr>
        <p:xfrm>
          <a:off x="811695" y="4148651"/>
          <a:ext cx="10969488" cy="2407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Sr.No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Boolean(</a:t>
                      </a:r>
                      <a:r>
                        <a:rPr lang="en-GB" sz="2000" b="1" dirty="0" err="1"/>
                        <a:t>boolean</a:t>
                      </a:r>
                      <a:r>
                        <a:rPr lang="en-GB" sz="2000" b="1" dirty="0"/>
                        <a:t> value)</a:t>
                      </a:r>
                    </a:p>
                    <a:p>
                      <a:r>
                        <a:rPr lang="en-GB" sz="2000" dirty="0"/>
                        <a:t>This allocates a Boolean object representing the value argument.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Boolean(String s)</a:t>
                      </a:r>
                    </a:p>
                    <a:p>
                      <a:r>
                        <a:rPr lang="en-GB" sz="2000" dirty="0"/>
                        <a:t>This allocates a Boolean object representing the value true if the string argument is not null and is equal, ignoring case, to the string "true".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71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java.lang.Short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java.lang.Short</a:t>
            </a:r>
            <a:r>
              <a:rPr lang="en-GB" dirty="0"/>
              <a:t> class wraps a value of primitive type short in an object. An object of type Short contains a single field whose type is short.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pPr marL="0" indent="0">
              <a:buNone/>
            </a:pPr>
            <a:r>
              <a:rPr lang="en-GB" dirty="0"/>
              <a:t>Following is the declaration for </a:t>
            </a:r>
            <a:r>
              <a:rPr lang="en-GB" b="1" dirty="0" err="1"/>
              <a:t>java.lang.Short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final class Short extends Number implements Comparable&lt;Short&gt;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49" y="195606"/>
            <a:ext cx="10515600" cy="6458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Field</a:t>
            </a:r>
          </a:p>
          <a:p>
            <a:pPr marL="0" indent="0">
              <a:buNone/>
            </a:pPr>
            <a:r>
              <a:rPr lang="en-GB" sz="2400" dirty="0"/>
              <a:t>Following are the fields for </a:t>
            </a:r>
            <a:r>
              <a:rPr lang="en-GB" sz="2400" b="1" dirty="0" err="1"/>
              <a:t>java.lang.Short</a:t>
            </a:r>
            <a:r>
              <a:rPr lang="en-GB" sz="2400" dirty="0"/>
              <a:t> class −</a:t>
            </a:r>
          </a:p>
          <a:p>
            <a:r>
              <a:rPr lang="en-GB" sz="2400" b="1" dirty="0"/>
              <a:t>static short MAX_VALUE</a:t>
            </a:r>
            <a:r>
              <a:rPr lang="en-GB" sz="2400" dirty="0"/>
              <a:t> − This is the constant holding the maximum value a short can have, 2</a:t>
            </a:r>
            <a:r>
              <a:rPr lang="en-GB" sz="2400" baseline="30000" dirty="0"/>
              <a:t>15</a:t>
            </a:r>
            <a:r>
              <a:rPr lang="en-GB" sz="2400" dirty="0"/>
              <a:t>-1.</a:t>
            </a:r>
          </a:p>
          <a:p>
            <a:r>
              <a:rPr lang="en-GB" sz="2400" b="1" dirty="0"/>
              <a:t>static short MIN_VALUE</a:t>
            </a:r>
            <a:r>
              <a:rPr lang="en-GB" sz="2400" dirty="0"/>
              <a:t> − This is the constant holding the minimum value a short can have, -2</a:t>
            </a:r>
            <a:r>
              <a:rPr lang="en-GB" sz="2400" baseline="30000" dirty="0"/>
              <a:t>15</a:t>
            </a:r>
            <a:r>
              <a:rPr lang="en-GB" sz="2400" dirty="0"/>
              <a:t>.</a:t>
            </a:r>
          </a:p>
          <a:p>
            <a:r>
              <a:rPr lang="en-GB" sz="2400" b="1" dirty="0"/>
              <a:t>static </a:t>
            </a:r>
            <a:r>
              <a:rPr lang="en-GB" sz="2400" b="1" dirty="0" err="1"/>
              <a:t>int</a:t>
            </a:r>
            <a:r>
              <a:rPr lang="en-GB" sz="2400" b="1" dirty="0"/>
              <a:t> SIZE</a:t>
            </a:r>
            <a:r>
              <a:rPr lang="en-GB" sz="2400" dirty="0"/>
              <a:t> − This is the number of bits used to represent a short value in two's complement binary form.</a:t>
            </a:r>
          </a:p>
          <a:p>
            <a:r>
              <a:rPr lang="en-GB" sz="2400" b="1" dirty="0"/>
              <a:t>static Class&lt;Short&gt; TYPE</a:t>
            </a:r>
            <a:r>
              <a:rPr lang="en-GB" sz="2400" dirty="0"/>
              <a:t> − This is the Class instance representing the primitive type short.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30973"/>
              </p:ext>
            </p:extLst>
          </p:nvPr>
        </p:nvGraphicFramePr>
        <p:xfrm>
          <a:off x="824149" y="4733838"/>
          <a:ext cx="10515600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0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Sr.No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Short(short value)</a:t>
                      </a:r>
                    </a:p>
                    <a:p>
                      <a:r>
                        <a:rPr lang="en-GB" dirty="0"/>
                        <a:t>This constructs a newly allocated Short object that represents the specified short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Short(String s)</a:t>
                      </a:r>
                    </a:p>
                    <a:p>
                      <a:r>
                        <a:rPr lang="en-GB" dirty="0"/>
                        <a:t>This constructs a newly allocated Short object that represents the short value indicated by the String parameter.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9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391"/>
            <a:ext cx="10515600" cy="774561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java.lang.Byte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6112"/>
            <a:ext cx="10515600" cy="435133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java.lang.Byte</a:t>
            </a:r>
            <a:r>
              <a:rPr lang="en-GB" dirty="0"/>
              <a:t> class wraps a value of primitive type byte in an object. An object of type Byte contains a single field whose type is byte.</a:t>
            </a:r>
          </a:p>
          <a:p>
            <a:pPr marL="0" indent="0">
              <a:buNone/>
            </a:pPr>
            <a:r>
              <a:rPr lang="en-GB" b="1" dirty="0"/>
              <a:t>Class Declaration</a:t>
            </a:r>
          </a:p>
          <a:p>
            <a:r>
              <a:rPr lang="en-GB" dirty="0"/>
              <a:t>Following is the declaration for </a:t>
            </a:r>
            <a:r>
              <a:rPr lang="en-GB" b="1" dirty="0" err="1"/>
              <a:t>java.lang.Byte</a:t>
            </a:r>
            <a:r>
              <a:rPr lang="en-GB" dirty="0"/>
              <a:t> class −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public final class Byte extends Number implements Comparable&lt;Byte&gt;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8" y="142599"/>
            <a:ext cx="10515600" cy="6337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Field</a:t>
            </a:r>
          </a:p>
          <a:p>
            <a:pPr marL="0" indent="0">
              <a:buNone/>
            </a:pPr>
            <a:r>
              <a:rPr lang="en-GB" sz="2400" dirty="0"/>
              <a:t>Following are the fields for </a:t>
            </a:r>
            <a:r>
              <a:rPr lang="en-GB" sz="2400" b="1" dirty="0" err="1"/>
              <a:t>java.lang.Byte</a:t>
            </a:r>
            <a:r>
              <a:rPr lang="en-GB" sz="2400" dirty="0"/>
              <a:t> class −</a:t>
            </a:r>
          </a:p>
          <a:p>
            <a:r>
              <a:rPr lang="en-GB" sz="2400" b="1" dirty="0"/>
              <a:t>static byte MAX_VALUE</a:t>
            </a:r>
            <a:r>
              <a:rPr lang="en-GB" sz="2400" dirty="0"/>
              <a:t> − This is constant holding the maximum value a byte can have, 2</a:t>
            </a:r>
            <a:r>
              <a:rPr lang="en-GB" sz="2400" baseline="30000" dirty="0"/>
              <a:t>7</a:t>
            </a:r>
            <a:r>
              <a:rPr lang="en-GB" sz="2400" dirty="0"/>
              <a:t>-1.</a:t>
            </a:r>
          </a:p>
          <a:p>
            <a:r>
              <a:rPr lang="en-GB" sz="2400" b="1" dirty="0"/>
              <a:t>static byte MIN_VALUE</a:t>
            </a:r>
            <a:r>
              <a:rPr lang="en-GB" sz="2400" dirty="0"/>
              <a:t> − This is constant holding the minimum value a byte can have, -2</a:t>
            </a:r>
            <a:r>
              <a:rPr lang="en-GB" sz="2400" baseline="30000" dirty="0"/>
              <a:t>7</a:t>
            </a:r>
            <a:r>
              <a:rPr lang="en-GB" sz="2400" dirty="0"/>
              <a:t>.</a:t>
            </a:r>
          </a:p>
          <a:p>
            <a:r>
              <a:rPr lang="en-GB" sz="2400" b="1" dirty="0"/>
              <a:t>static </a:t>
            </a:r>
            <a:r>
              <a:rPr lang="en-GB" sz="2400" b="1" dirty="0" err="1"/>
              <a:t>int</a:t>
            </a:r>
            <a:r>
              <a:rPr lang="en-GB" sz="2400" b="1" dirty="0"/>
              <a:t> SIZE</a:t>
            </a:r>
            <a:r>
              <a:rPr lang="en-GB" sz="2400" dirty="0"/>
              <a:t> − This is the number of bits used to represent a byte value in two's complement binary form.</a:t>
            </a:r>
          </a:p>
          <a:p>
            <a:r>
              <a:rPr lang="en-GB" sz="2400" b="1" dirty="0"/>
              <a:t>static Class&lt;Byte&gt; TYPE</a:t>
            </a:r>
            <a:r>
              <a:rPr lang="en-GB" sz="2400" dirty="0"/>
              <a:t> − This is the Class instance representing the primitive type byte.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constructors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66898"/>
              </p:ext>
            </p:extLst>
          </p:nvPr>
        </p:nvGraphicFramePr>
        <p:xfrm>
          <a:off x="798443" y="4714925"/>
          <a:ext cx="10515600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Sr.No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Constructor &amp;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Byte(byte value)</a:t>
                      </a:r>
                    </a:p>
                    <a:p>
                      <a:r>
                        <a:rPr lang="en-GB" dirty="0"/>
                        <a:t>This constructs a newly allocated Byte object that represents the specified byte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Byte(String s)</a:t>
                      </a:r>
                    </a:p>
                    <a:p>
                      <a:r>
                        <a:rPr lang="en-GB" dirty="0"/>
                        <a:t>This constructs a newly allocated Byte object that represents the byte value indicated by the String parameter.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99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A135E-4260-465A-B5E7-A7D79E6BC4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B6F8A7-13CF-44DC-BAE8-E15DD498B7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84225-b5de-44d7-8d08-a4d67ea8f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942E98-0ACD-4C9E-8FF2-0B293696927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3397</Words>
  <Application>Microsoft Office PowerPoint</Application>
  <PresentationFormat>Widescreen</PresentationFormat>
  <Paragraphs>324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 Unicode MS</vt:lpstr>
      <vt:lpstr>Arial</vt:lpstr>
      <vt:lpstr>Calibri</vt:lpstr>
      <vt:lpstr>Calibri Light</vt:lpstr>
      <vt:lpstr>Office Theme</vt:lpstr>
      <vt:lpstr>Chapter 9</vt:lpstr>
      <vt:lpstr>Java.lang package in Java</vt:lpstr>
      <vt:lpstr>java.lang.Math</vt:lpstr>
      <vt:lpstr>java.lang.Boolean </vt:lpstr>
      <vt:lpstr>PowerPoint Presentation</vt:lpstr>
      <vt:lpstr>java.lang.Short</vt:lpstr>
      <vt:lpstr>PowerPoint Presentation</vt:lpstr>
      <vt:lpstr>java.lang.Byte</vt:lpstr>
      <vt:lpstr>PowerPoint Presentation</vt:lpstr>
      <vt:lpstr>java.lang.Character</vt:lpstr>
      <vt:lpstr>PowerPoint Presentation</vt:lpstr>
      <vt:lpstr>Class constructors</vt:lpstr>
      <vt:lpstr>java.lang.Integer</vt:lpstr>
      <vt:lpstr>PowerPoint Presentation</vt:lpstr>
      <vt:lpstr>java.lang.Long</vt:lpstr>
      <vt:lpstr>PowerPoint Presentation</vt:lpstr>
      <vt:lpstr>java.lang.Float</vt:lpstr>
      <vt:lpstr>PowerPoint Presentation</vt:lpstr>
      <vt:lpstr>PowerPoint Presentation</vt:lpstr>
      <vt:lpstr>java.lang.Number</vt:lpstr>
      <vt:lpstr>java.lang.Double</vt:lpstr>
      <vt:lpstr>PowerPoint Presentation</vt:lpstr>
      <vt:lpstr>PowerPoint Presentation</vt:lpstr>
      <vt:lpstr>Java.util Package</vt:lpstr>
      <vt:lpstr>java.util.Vector</vt:lpstr>
      <vt:lpstr>Class declaration</vt:lpstr>
      <vt:lpstr>Class constructors</vt:lpstr>
      <vt:lpstr>java.util.Stack</vt:lpstr>
      <vt:lpstr>PowerPoint Presentation</vt:lpstr>
      <vt:lpstr>java.util.Dictionary</vt:lpstr>
      <vt:lpstr>PowerPoint Presentation</vt:lpstr>
      <vt:lpstr>java.util.Hashtable</vt:lpstr>
      <vt:lpstr>PowerPoint Presentation</vt:lpstr>
      <vt:lpstr>java.util.Random</vt:lpstr>
      <vt:lpstr>PowerPoint Presentation</vt:lpstr>
      <vt:lpstr>java.util.EnumMap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rajiv shah</dc:creator>
  <cp:lastModifiedBy>Suman Bhandari</cp:lastModifiedBy>
  <cp:revision>28</cp:revision>
  <dcterms:created xsi:type="dcterms:W3CDTF">2020-03-04T11:53:01Z</dcterms:created>
  <dcterms:modified xsi:type="dcterms:W3CDTF">2021-10-23T12:38:45Z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0x010100CE5A3AA27A710F4FB0ACC4A0987CBA4E</vt:lpwstr>
  </property>
</Properties>
</file>