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43E3-74C6-4DC2-9F61-F78B26846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FC240-7A28-4AB0-B5C6-B7DC96068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243DE-DDE6-4200-AB49-E119EDF7BB17}"/>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8C97075E-8005-43A7-BEB1-BAC5F2CF2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A0E76-F761-4C64-8B05-209B28BBDB83}"/>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402189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EB36-DBBA-4484-8892-3FEF71C624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840599-6220-4423-AEB6-D469BF253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B5815-5C85-47CE-9979-7D990903293A}"/>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6A3BE1D9-B99F-4744-A85C-E476996A7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75490-91EF-463D-9F46-3448D6A17F07}"/>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187624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E1C6F-A72E-4597-B2F9-98E3F02CD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251428-C7FB-49D6-9D0E-32247290A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12938-F0EF-49D5-AD5E-45E57DDF735B}"/>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C7ADACDF-DD06-476E-B8B7-ACC53F131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B0791-8683-4FF0-A50F-82A7A928C438}"/>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191238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EFD2-3A0E-4E92-BFB8-724738477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18D0D-E806-427F-A72B-332EA9C5E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34AB-29D7-41D7-80A7-D9B783438BE1}"/>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EF3F0473-EA50-4278-8FC3-E3CDC2E10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71B84-9483-48F9-BFF6-05703E811919}"/>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200737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97E3-6307-4584-A2C2-5EAE050D7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0F919-D207-4E6C-8D7D-865874177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AC01E0-6B6C-4D55-A06F-9E6008D99EC0}"/>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E0157FC1-841E-4F5A-A0F5-27DA32E2D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B551C-ACB7-4C3D-8F63-FEF5D64468EC}"/>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164285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5F9F-4B83-4A90-9732-8E73E9F29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66125-C69C-4EC7-9031-BCA75CFCEF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BF632D-6484-4EA5-B4D9-7A1AD087C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333898-245A-47F8-B849-AE6889BA0099}"/>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6" name="Footer Placeholder 5">
            <a:extLst>
              <a:ext uri="{FF2B5EF4-FFF2-40B4-BE49-F238E27FC236}">
                <a16:creationId xmlns:a16="http://schemas.microsoft.com/office/drawing/2014/main" id="{66E035E1-3AF6-489A-A65C-493F2C95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35981-69D3-4281-AA75-B0FD3690BEB7}"/>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170653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D24D-3E19-4C63-A52D-9941C967A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D94EB9-D8D3-4F26-A85D-2E5660F63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B06FC7-AB2B-4F5A-AB9A-D497AE659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E1DF3-A97E-485E-974F-C2C782FAE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ECFFD-7352-486E-9131-C65DD7B90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695D88-E85E-4E7B-A49D-2C19E1702191}"/>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8" name="Footer Placeholder 7">
            <a:extLst>
              <a:ext uri="{FF2B5EF4-FFF2-40B4-BE49-F238E27FC236}">
                <a16:creationId xmlns:a16="http://schemas.microsoft.com/office/drawing/2014/main" id="{FC1082CB-C322-4A5A-A38B-680DC8FC7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AF7CA-18A2-448D-AE85-5CF94FD37974}"/>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18789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C8D5-4DB9-45A9-8345-9A192A4A7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9B3F0-9888-48CB-8748-D3AC0F383ECF}"/>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4" name="Footer Placeholder 3">
            <a:extLst>
              <a:ext uri="{FF2B5EF4-FFF2-40B4-BE49-F238E27FC236}">
                <a16:creationId xmlns:a16="http://schemas.microsoft.com/office/drawing/2014/main" id="{2F3C4811-18F3-4BA5-906C-B54AC6528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3B62C-457A-4CD0-821A-3B3482B70C3E}"/>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329190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F7B7-5C5A-4ECE-8EDC-0E3B5F97A09E}"/>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3" name="Footer Placeholder 2">
            <a:extLst>
              <a:ext uri="{FF2B5EF4-FFF2-40B4-BE49-F238E27FC236}">
                <a16:creationId xmlns:a16="http://schemas.microsoft.com/office/drawing/2014/main" id="{72FEC046-F85C-408F-B7DC-F1C960FF92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545F2A-3B86-40D1-A6D7-9044233B48FC}"/>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325931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8966-5EBB-45D2-8DB1-3FCA9192B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7BFCEA-5E94-4B60-B4BF-1B1F55B7C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E7ECF9-58C2-4830-AEC0-FDA36ED2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56D7F-6BB9-4377-89B7-D0166237A55D}"/>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6" name="Footer Placeholder 5">
            <a:extLst>
              <a:ext uri="{FF2B5EF4-FFF2-40B4-BE49-F238E27FC236}">
                <a16:creationId xmlns:a16="http://schemas.microsoft.com/office/drawing/2014/main" id="{05FCB127-49C9-4801-B14F-491087946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9E546-D26E-443C-A46D-BAE14FF1416A}"/>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314914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6147-167E-4401-8141-280B2642F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D60E0-1A0A-4DA3-8E5C-6A3290665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25B9C-7C47-4C91-9492-3B9ABD893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485BF-FC46-4171-90BE-85668319EDD2}"/>
              </a:ext>
            </a:extLst>
          </p:cNvPr>
          <p:cNvSpPr>
            <a:spLocks noGrp="1"/>
          </p:cNvSpPr>
          <p:nvPr>
            <p:ph type="dt" sz="half" idx="10"/>
          </p:nvPr>
        </p:nvSpPr>
        <p:spPr/>
        <p:txBody>
          <a:bodyPr/>
          <a:lstStyle/>
          <a:p>
            <a:fld id="{1E55BA27-ED10-4BCB-AE39-BDAD3E594FFE}" type="datetimeFigureOut">
              <a:rPr lang="en-US" smtClean="0"/>
              <a:t>7/4/2021</a:t>
            </a:fld>
            <a:endParaRPr lang="en-US"/>
          </a:p>
        </p:txBody>
      </p:sp>
      <p:sp>
        <p:nvSpPr>
          <p:cNvPr id="6" name="Footer Placeholder 5">
            <a:extLst>
              <a:ext uri="{FF2B5EF4-FFF2-40B4-BE49-F238E27FC236}">
                <a16:creationId xmlns:a16="http://schemas.microsoft.com/office/drawing/2014/main" id="{3FF15315-6BC7-4068-9461-5B3C70723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1FD51-CFD8-4046-A418-5EFA121D543C}"/>
              </a:ext>
            </a:extLst>
          </p:cNvPr>
          <p:cNvSpPr>
            <a:spLocks noGrp="1"/>
          </p:cNvSpPr>
          <p:nvPr>
            <p:ph type="sldNum" sz="quarter" idx="12"/>
          </p:nvPr>
        </p:nvSpPr>
        <p:spPr/>
        <p:txBody>
          <a:bodyPr/>
          <a:lstStyle/>
          <a:p>
            <a:fld id="{3D6299B8-C679-45A0-855D-06B2C4BE91E8}" type="slidenum">
              <a:rPr lang="en-US" smtClean="0"/>
              <a:t>‹#›</a:t>
            </a:fld>
            <a:endParaRPr lang="en-US"/>
          </a:p>
        </p:txBody>
      </p:sp>
    </p:spTree>
    <p:extLst>
      <p:ext uri="{BB962C8B-B14F-4D97-AF65-F5344CB8AC3E}">
        <p14:creationId xmlns:p14="http://schemas.microsoft.com/office/powerpoint/2010/main" val="362384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A1BEC-3C7B-4D68-AA33-0DBC4E603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F9F71-A7A3-4854-BC7B-D47FA937B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59B40-D8E8-43E2-9F0D-34F1CEB6C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5BA27-ED10-4BCB-AE39-BDAD3E594FFE}" type="datetimeFigureOut">
              <a:rPr lang="en-US" smtClean="0"/>
              <a:t>7/4/2021</a:t>
            </a:fld>
            <a:endParaRPr lang="en-US"/>
          </a:p>
        </p:txBody>
      </p:sp>
      <p:sp>
        <p:nvSpPr>
          <p:cNvPr id="5" name="Footer Placeholder 4">
            <a:extLst>
              <a:ext uri="{FF2B5EF4-FFF2-40B4-BE49-F238E27FC236}">
                <a16:creationId xmlns:a16="http://schemas.microsoft.com/office/drawing/2014/main" id="{AFFCE0B3-D4A3-4152-B3A8-16D6094FC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9110B-EF66-4005-960E-F109A9EB0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299B8-C679-45A0-855D-06B2C4BE91E8}" type="slidenum">
              <a:rPr lang="en-US" smtClean="0"/>
              <a:t>‹#›</a:t>
            </a:fld>
            <a:endParaRPr lang="en-US"/>
          </a:p>
        </p:txBody>
      </p:sp>
    </p:spTree>
    <p:extLst>
      <p:ext uri="{BB962C8B-B14F-4D97-AF65-F5344CB8AC3E}">
        <p14:creationId xmlns:p14="http://schemas.microsoft.com/office/powerpoint/2010/main" val="104622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69B9-A5E3-4910-A760-C50A23FEF93E}"/>
              </a:ext>
            </a:extLst>
          </p:cNvPr>
          <p:cNvSpPr>
            <a:spLocks noGrp="1"/>
          </p:cNvSpPr>
          <p:nvPr>
            <p:ph type="ctrTitle"/>
          </p:nvPr>
        </p:nvSpPr>
        <p:spPr/>
        <p:txBody>
          <a:bodyPr/>
          <a:lstStyle/>
          <a:p>
            <a:r>
              <a:rPr lang="en-US"/>
              <a:t>Encapsulation in Java</a:t>
            </a:r>
          </a:p>
        </p:txBody>
      </p:sp>
    </p:spTree>
    <p:extLst>
      <p:ext uri="{BB962C8B-B14F-4D97-AF65-F5344CB8AC3E}">
        <p14:creationId xmlns:p14="http://schemas.microsoft.com/office/powerpoint/2010/main" val="10059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E459-E2C0-4960-93B9-9DF700D43AFE}"/>
              </a:ext>
            </a:extLst>
          </p:cNvPr>
          <p:cNvSpPr>
            <a:spLocks noGrp="1"/>
          </p:cNvSpPr>
          <p:nvPr>
            <p:ph type="title"/>
          </p:nvPr>
        </p:nvSpPr>
        <p:spPr/>
        <p:txBody>
          <a:bodyPr/>
          <a:lstStyle/>
          <a:p>
            <a:r>
              <a:rPr lang="en-US" dirty="0"/>
              <a:t>Sample Code:</a:t>
            </a:r>
          </a:p>
        </p:txBody>
      </p:sp>
      <p:pic>
        <p:nvPicPr>
          <p:cNvPr id="6" name="Content Placeholder 5">
            <a:extLst>
              <a:ext uri="{FF2B5EF4-FFF2-40B4-BE49-F238E27FC236}">
                <a16:creationId xmlns:a16="http://schemas.microsoft.com/office/drawing/2014/main" id="{A267B017-7AFE-4CDF-B790-1A7EE29BAC11}"/>
              </a:ext>
            </a:extLst>
          </p:cNvPr>
          <p:cNvPicPr>
            <a:picLocks noGrp="1" noChangeAspect="1"/>
          </p:cNvPicPr>
          <p:nvPr>
            <p:ph idx="1"/>
          </p:nvPr>
        </p:nvPicPr>
        <p:blipFill>
          <a:blip r:embed="rId2"/>
          <a:stretch>
            <a:fillRect/>
          </a:stretch>
        </p:blipFill>
        <p:spPr>
          <a:xfrm>
            <a:off x="4546758" y="897522"/>
            <a:ext cx="6192362" cy="5838046"/>
          </a:xfrm>
        </p:spPr>
      </p:pic>
    </p:spTree>
    <p:extLst>
      <p:ext uri="{BB962C8B-B14F-4D97-AF65-F5344CB8AC3E}">
        <p14:creationId xmlns:p14="http://schemas.microsoft.com/office/powerpoint/2010/main" val="262130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2F10-3985-494D-8EC5-0CCB3238B9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DDA1BE-A41C-497F-882E-9FBF2BF117AA}"/>
              </a:ext>
            </a:extLst>
          </p:cNvPr>
          <p:cNvSpPr>
            <a:spLocks noGrp="1"/>
          </p:cNvSpPr>
          <p:nvPr>
            <p:ph idx="1"/>
          </p:nvPr>
        </p:nvSpPr>
        <p:spPr/>
        <p:txBody>
          <a:bodyPr/>
          <a:lstStyle/>
          <a:p>
            <a:r>
              <a:rPr lang="en-US" dirty="0"/>
              <a:t>Encapsulation is defined as the wrapping up of data under a single unit. It is the mechanism that binds together code and the data it manipulates. Another way to think about encapsulation is, it is a protective shield that prevents the data from being accessed by the code outside this shield. </a:t>
            </a:r>
          </a:p>
        </p:txBody>
      </p:sp>
    </p:spTree>
    <p:extLst>
      <p:ext uri="{BB962C8B-B14F-4D97-AF65-F5344CB8AC3E}">
        <p14:creationId xmlns:p14="http://schemas.microsoft.com/office/powerpoint/2010/main" val="175920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AF66-5F58-4928-8EEF-9EA214025D80}"/>
              </a:ext>
            </a:extLst>
          </p:cNvPr>
          <p:cNvSpPr>
            <a:spLocks noGrp="1"/>
          </p:cNvSpPr>
          <p:nvPr>
            <p:ph type="title"/>
          </p:nvPr>
        </p:nvSpPr>
        <p:spPr/>
        <p:txBody>
          <a:bodyPr/>
          <a:lstStyle/>
          <a:p>
            <a:r>
              <a:rPr lang="en-US" dirty="0"/>
              <a:t>Introduction </a:t>
            </a:r>
            <a:r>
              <a:rPr lang="en-US" dirty="0" err="1"/>
              <a:t>contd</a:t>
            </a:r>
            <a:r>
              <a:rPr lang="en-US" dirty="0"/>
              <a:t>…</a:t>
            </a:r>
          </a:p>
        </p:txBody>
      </p:sp>
      <p:sp>
        <p:nvSpPr>
          <p:cNvPr id="3" name="Content Placeholder 2">
            <a:extLst>
              <a:ext uri="{FF2B5EF4-FFF2-40B4-BE49-F238E27FC236}">
                <a16:creationId xmlns:a16="http://schemas.microsoft.com/office/drawing/2014/main" id="{2E7ED7B9-EB68-4DBF-A80A-DFA334DA9ED0}"/>
              </a:ext>
            </a:extLst>
          </p:cNvPr>
          <p:cNvSpPr>
            <a:spLocks noGrp="1"/>
          </p:cNvSpPr>
          <p:nvPr>
            <p:ph idx="1"/>
          </p:nvPr>
        </p:nvSpPr>
        <p:spPr/>
        <p:txBody>
          <a:bodyPr/>
          <a:lstStyle/>
          <a:p>
            <a:r>
              <a:rPr lang="en-US" dirty="0"/>
              <a:t>Technically in encapsulation, the variables or data of a class is hidden from any other class and can be accessed only through any member function of its own class in which it is declared.</a:t>
            </a:r>
          </a:p>
          <a:p>
            <a:r>
              <a:rPr lang="en-US" dirty="0"/>
              <a:t>As in encapsulation, the data in a class is hidden from other classes using the data hiding concept which is achieved by making the members or methods of a class private, and the class is exposed to the end-user or the world without providing any details behind implementation using the abstraction concept, so it is also known as a </a:t>
            </a:r>
            <a:r>
              <a:rPr lang="en-US" b="1" dirty="0"/>
              <a:t>combination of data-hiding and abstraction</a:t>
            </a:r>
            <a:r>
              <a:rPr lang="en-US" dirty="0"/>
              <a:t>.</a:t>
            </a:r>
          </a:p>
        </p:txBody>
      </p:sp>
    </p:spTree>
    <p:extLst>
      <p:ext uri="{BB962C8B-B14F-4D97-AF65-F5344CB8AC3E}">
        <p14:creationId xmlns:p14="http://schemas.microsoft.com/office/powerpoint/2010/main" val="30084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6396-47C3-4043-96EA-F2E5547AC233}"/>
              </a:ext>
            </a:extLst>
          </p:cNvPr>
          <p:cNvSpPr>
            <a:spLocks noGrp="1"/>
          </p:cNvSpPr>
          <p:nvPr>
            <p:ph type="title"/>
          </p:nvPr>
        </p:nvSpPr>
        <p:spPr/>
        <p:txBody>
          <a:bodyPr/>
          <a:lstStyle/>
          <a:p>
            <a:r>
              <a:rPr lang="en-US" dirty="0"/>
              <a:t>Introduction contd..</a:t>
            </a:r>
          </a:p>
        </p:txBody>
      </p:sp>
      <p:sp>
        <p:nvSpPr>
          <p:cNvPr id="3" name="Content Placeholder 2">
            <a:extLst>
              <a:ext uri="{FF2B5EF4-FFF2-40B4-BE49-F238E27FC236}">
                <a16:creationId xmlns:a16="http://schemas.microsoft.com/office/drawing/2014/main" id="{4CADEF76-518E-4D2B-9689-8084695B9AF0}"/>
              </a:ext>
            </a:extLst>
          </p:cNvPr>
          <p:cNvSpPr>
            <a:spLocks noGrp="1"/>
          </p:cNvSpPr>
          <p:nvPr>
            <p:ph idx="1"/>
          </p:nvPr>
        </p:nvSpPr>
        <p:spPr/>
        <p:txBody>
          <a:bodyPr/>
          <a:lstStyle/>
          <a:p>
            <a:r>
              <a:rPr lang="en-US" dirty="0"/>
              <a:t>Encapsulation can be achieved by Declaring all the variables in the class as private and writing public methods in the class to set and get the values of variables.</a:t>
            </a:r>
          </a:p>
          <a:p>
            <a:endParaRPr lang="en-US" dirty="0"/>
          </a:p>
        </p:txBody>
      </p:sp>
      <p:pic>
        <p:nvPicPr>
          <p:cNvPr id="5" name="Picture 4" descr="Chart&#10;&#10;Description automatically generated with medium confidence">
            <a:extLst>
              <a:ext uri="{FF2B5EF4-FFF2-40B4-BE49-F238E27FC236}">
                <a16:creationId xmlns:a16="http://schemas.microsoft.com/office/drawing/2014/main" id="{854D24EF-9914-4CE8-BD97-A15D5CAC2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63" y="3227323"/>
            <a:ext cx="3630677" cy="3630677"/>
          </a:xfrm>
          <a:prstGeom prst="rect">
            <a:avLst/>
          </a:prstGeom>
        </p:spPr>
      </p:pic>
    </p:spTree>
    <p:extLst>
      <p:ext uri="{BB962C8B-B14F-4D97-AF65-F5344CB8AC3E}">
        <p14:creationId xmlns:p14="http://schemas.microsoft.com/office/powerpoint/2010/main" val="273972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A24F-E6F2-483E-B44D-5E9A51FE74F7}"/>
              </a:ext>
            </a:extLst>
          </p:cNvPr>
          <p:cNvSpPr>
            <a:spLocks noGrp="1"/>
          </p:cNvSpPr>
          <p:nvPr>
            <p:ph type="title"/>
          </p:nvPr>
        </p:nvSpPr>
        <p:spPr>
          <a:xfrm>
            <a:off x="2524760" y="2766218"/>
            <a:ext cx="10515600" cy="1325563"/>
          </a:xfrm>
        </p:spPr>
        <p:txBody>
          <a:bodyPr/>
          <a:lstStyle/>
          <a:p>
            <a:r>
              <a:rPr lang="en-US" dirty="0"/>
              <a:t>Advantages of Encapsulation</a:t>
            </a:r>
          </a:p>
        </p:txBody>
      </p:sp>
    </p:spTree>
    <p:extLst>
      <p:ext uri="{BB962C8B-B14F-4D97-AF65-F5344CB8AC3E}">
        <p14:creationId xmlns:p14="http://schemas.microsoft.com/office/powerpoint/2010/main" val="64374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5CCA-68AD-43E8-8800-3E81697C4705}"/>
              </a:ext>
            </a:extLst>
          </p:cNvPr>
          <p:cNvSpPr>
            <a:spLocks noGrp="1"/>
          </p:cNvSpPr>
          <p:nvPr>
            <p:ph type="title"/>
          </p:nvPr>
        </p:nvSpPr>
        <p:spPr/>
        <p:txBody>
          <a:bodyPr/>
          <a:lstStyle/>
          <a:p>
            <a:r>
              <a:rPr lang="en-US" b="1" dirty="0"/>
              <a:t>Data Hiding:</a:t>
            </a:r>
            <a:endParaRPr lang="en-US" dirty="0"/>
          </a:p>
        </p:txBody>
      </p:sp>
      <p:sp>
        <p:nvSpPr>
          <p:cNvPr id="3" name="Content Placeholder 2">
            <a:extLst>
              <a:ext uri="{FF2B5EF4-FFF2-40B4-BE49-F238E27FC236}">
                <a16:creationId xmlns:a16="http://schemas.microsoft.com/office/drawing/2014/main" id="{2FE44F77-7DD9-4447-BD7F-E8E8469DB82F}"/>
              </a:ext>
            </a:extLst>
          </p:cNvPr>
          <p:cNvSpPr>
            <a:spLocks noGrp="1"/>
          </p:cNvSpPr>
          <p:nvPr>
            <p:ph idx="1"/>
          </p:nvPr>
        </p:nvSpPr>
        <p:spPr/>
        <p:txBody>
          <a:bodyPr/>
          <a:lstStyle/>
          <a:p>
            <a:r>
              <a:rPr lang="en-US" dirty="0"/>
              <a:t>The user will have no idea about the inner implementation of the class. It will not be visible to the user how the class is storing values in the variables. The user will only know that we are passing the values to a setter method and variables are getting initialized with that value.</a:t>
            </a:r>
          </a:p>
        </p:txBody>
      </p:sp>
    </p:spTree>
    <p:extLst>
      <p:ext uri="{BB962C8B-B14F-4D97-AF65-F5344CB8AC3E}">
        <p14:creationId xmlns:p14="http://schemas.microsoft.com/office/powerpoint/2010/main" val="340498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7780-FFE5-460B-B198-67B9C0690308}"/>
              </a:ext>
            </a:extLst>
          </p:cNvPr>
          <p:cNvSpPr>
            <a:spLocks noGrp="1"/>
          </p:cNvSpPr>
          <p:nvPr>
            <p:ph type="title"/>
          </p:nvPr>
        </p:nvSpPr>
        <p:spPr/>
        <p:txBody>
          <a:bodyPr/>
          <a:lstStyle/>
          <a:p>
            <a:r>
              <a:rPr lang="en-US" b="1" dirty="0"/>
              <a:t>Increased Flexibility:</a:t>
            </a:r>
            <a:endParaRPr lang="en-US" dirty="0"/>
          </a:p>
        </p:txBody>
      </p:sp>
      <p:sp>
        <p:nvSpPr>
          <p:cNvPr id="3" name="Content Placeholder 2">
            <a:extLst>
              <a:ext uri="{FF2B5EF4-FFF2-40B4-BE49-F238E27FC236}">
                <a16:creationId xmlns:a16="http://schemas.microsoft.com/office/drawing/2014/main" id="{AED7CFB5-A90F-4D6F-A059-09DEF3C4A362}"/>
              </a:ext>
            </a:extLst>
          </p:cNvPr>
          <p:cNvSpPr>
            <a:spLocks noGrp="1"/>
          </p:cNvSpPr>
          <p:nvPr>
            <p:ph idx="1"/>
          </p:nvPr>
        </p:nvSpPr>
        <p:spPr/>
        <p:txBody>
          <a:bodyPr/>
          <a:lstStyle/>
          <a:p>
            <a:r>
              <a:rPr lang="en-US" dirty="0"/>
              <a:t>We can make the variables of the class as read-only or write-know that only depending on our requirement. If we wish to make the variables read-only then we have to omit the setter methods like </a:t>
            </a:r>
            <a:r>
              <a:rPr lang="en-US" dirty="0" err="1"/>
              <a:t>setName</a:t>
            </a:r>
            <a:r>
              <a:rPr lang="en-US" dirty="0"/>
              <a:t>(), </a:t>
            </a:r>
            <a:r>
              <a:rPr lang="en-US" dirty="0" err="1"/>
              <a:t>setAge</a:t>
            </a:r>
            <a:r>
              <a:rPr lang="en-US" dirty="0"/>
              <a:t>(), etc. from the above program or if we wish to make the variables as write-only then we have to omit the get methods like </a:t>
            </a:r>
            <a:r>
              <a:rPr lang="en-US" dirty="0" err="1"/>
              <a:t>getName</a:t>
            </a:r>
            <a:r>
              <a:rPr lang="en-US" dirty="0"/>
              <a:t>(), </a:t>
            </a:r>
            <a:r>
              <a:rPr lang="en-US" dirty="0" err="1"/>
              <a:t>getAge</a:t>
            </a:r>
            <a:r>
              <a:rPr lang="en-US" dirty="0"/>
              <a:t>(), etc. from the above program.</a:t>
            </a:r>
          </a:p>
        </p:txBody>
      </p:sp>
    </p:spTree>
    <p:extLst>
      <p:ext uri="{BB962C8B-B14F-4D97-AF65-F5344CB8AC3E}">
        <p14:creationId xmlns:p14="http://schemas.microsoft.com/office/powerpoint/2010/main" val="332128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CADC-82AE-46C6-8E42-36CF2D080739}"/>
              </a:ext>
            </a:extLst>
          </p:cNvPr>
          <p:cNvSpPr>
            <a:spLocks noGrp="1"/>
          </p:cNvSpPr>
          <p:nvPr>
            <p:ph type="title"/>
          </p:nvPr>
        </p:nvSpPr>
        <p:spPr/>
        <p:txBody>
          <a:bodyPr/>
          <a:lstStyle/>
          <a:p>
            <a:r>
              <a:rPr lang="en-US" b="1" dirty="0"/>
              <a:t>Reusability:</a:t>
            </a:r>
            <a:endParaRPr lang="en-US" dirty="0"/>
          </a:p>
        </p:txBody>
      </p:sp>
      <p:sp>
        <p:nvSpPr>
          <p:cNvPr id="3" name="Content Placeholder 2">
            <a:extLst>
              <a:ext uri="{FF2B5EF4-FFF2-40B4-BE49-F238E27FC236}">
                <a16:creationId xmlns:a16="http://schemas.microsoft.com/office/drawing/2014/main" id="{000A3908-5961-439E-A611-B1FD20F7F010}"/>
              </a:ext>
            </a:extLst>
          </p:cNvPr>
          <p:cNvSpPr>
            <a:spLocks noGrp="1"/>
          </p:cNvSpPr>
          <p:nvPr>
            <p:ph idx="1"/>
          </p:nvPr>
        </p:nvSpPr>
        <p:spPr/>
        <p:txBody>
          <a:bodyPr/>
          <a:lstStyle/>
          <a:p>
            <a:r>
              <a:rPr lang="en-US" dirty="0"/>
              <a:t>Encapsulation also improves the re-usability and easy to change with new requirements.</a:t>
            </a:r>
          </a:p>
        </p:txBody>
      </p:sp>
    </p:spTree>
    <p:extLst>
      <p:ext uri="{BB962C8B-B14F-4D97-AF65-F5344CB8AC3E}">
        <p14:creationId xmlns:p14="http://schemas.microsoft.com/office/powerpoint/2010/main" val="147240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9C5B-A955-48CC-902A-5F4BCF31C8A2}"/>
              </a:ext>
            </a:extLst>
          </p:cNvPr>
          <p:cNvSpPr>
            <a:spLocks noGrp="1"/>
          </p:cNvSpPr>
          <p:nvPr>
            <p:ph type="title"/>
          </p:nvPr>
        </p:nvSpPr>
        <p:spPr/>
        <p:txBody>
          <a:bodyPr/>
          <a:lstStyle/>
          <a:p>
            <a:r>
              <a:rPr lang="en-US" b="1" dirty="0"/>
              <a:t>Testing code is easy:</a:t>
            </a:r>
            <a:endParaRPr lang="en-US" dirty="0"/>
          </a:p>
        </p:txBody>
      </p:sp>
      <p:sp>
        <p:nvSpPr>
          <p:cNvPr id="3" name="Content Placeholder 2">
            <a:extLst>
              <a:ext uri="{FF2B5EF4-FFF2-40B4-BE49-F238E27FC236}">
                <a16:creationId xmlns:a16="http://schemas.microsoft.com/office/drawing/2014/main" id="{BE28E855-B867-4F04-9258-1CC538A0F185}"/>
              </a:ext>
            </a:extLst>
          </p:cNvPr>
          <p:cNvSpPr>
            <a:spLocks noGrp="1"/>
          </p:cNvSpPr>
          <p:nvPr>
            <p:ph idx="1"/>
          </p:nvPr>
        </p:nvSpPr>
        <p:spPr/>
        <p:txBody>
          <a:bodyPr/>
          <a:lstStyle/>
          <a:p>
            <a:r>
              <a:rPr lang="en-US" dirty="0"/>
              <a:t>Encapsulated code is easy to test for unit testing.</a:t>
            </a:r>
          </a:p>
        </p:txBody>
      </p:sp>
    </p:spTree>
    <p:extLst>
      <p:ext uri="{BB962C8B-B14F-4D97-AF65-F5344CB8AC3E}">
        <p14:creationId xmlns:p14="http://schemas.microsoft.com/office/powerpoint/2010/main" val="36086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374</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Encapsulation in Java</vt:lpstr>
      <vt:lpstr>Introduction:</vt:lpstr>
      <vt:lpstr>Introduction contd…</vt:lpstr>
      <vt:lpstr>Introduction contd..</vt:lpstr>
      <vt:lpstr>Advantages of Encapsulation</vt:lpstr>
      <vt:lpstr>Data Hiding:</vt:lpstr>
      <vt:lpstr>Increased Flexibility:</vt:lpstr>
      <vt:lpstr>Reusability:</vt:lpstr>
      <vt:lpstr>Testing code is easy:</vt:lpstr>
      <vt:lpstr>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 in Java</dc:title>
  <dc:creator>Suman Bhandari</dc:creator>
  <cp:lastModifiedBy>Suman Bhandari</cp:lastModifiedBy>
  <cp:revision>2</cp:revision>
  <dcterms:created xsi:type="dcterms:W3CDTF">2021-07-04T16:10:38Z</dcterms:created>
  <dcterms:modified xsi:type="dcterms:W3CDTF">2021-07-04T16:19:32Z</dcterms:modified>
</cp:coreProperties>
</file>