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57" r:id="rId3"/>
    <p:sldId id="258" r:id="rId4"/>
    <p:sldId id="259" r:id="rId5"/>
    <p:sldId id="262" r:id="rId6"/>
    <p:sldId id="264" r:id="rId7"/>
    <p:sldId id="265" r:id="rId8"/>
    <p:sldId id="266" r:id="rId9"/>
    <p:sldId id="260" r:id="rId10"/>
    <p:sldId id="273" r:id="rId11"/>
    <p:sldId id="274" r:id="rId12"/>
    <p:sldId id="275" r:id="rId13"/>
    <p:sldId id="281" r:id="rId14"/>
    <p:sldId id="280" r:id="rId15"/>
    <p:sldId id="276" r:id="rId16"/>
    <p:sldId id="279" r:id="rId17"/>
    <p:sldId id="278" r:id="rId18"/>
    <p:sldId id="277" r:id="rId19"/>
    <p:sldId id="282" r:id="rId20"/>
    <p:sldId id="283" r:id="rId21"/>
    <p:sldId id="267" r:id="rId22"/>
    <p:sldId id="268" r:id="rId23"/>
    <p:sldId id="286" r:id="rId24"/>
    <p:sldId id="284" r:id="rId25"/>
    <p:sldId id="288" r:id="rId26"/>
    <p:sldId id="285" r:id="rId27"/>
    <p:sldId id="287" r:id="rId28"/>
    <p:sldId id="290" r:id="rId29"/>
    <p:sldId id="292" r:id="rId30"/>
    <p:sldId id="291" r:id="rId31"/>
    <p:sldId id="269" r:id="rId32"/>
    <p:sldId id="270" r:id="rId33"/>
    <p:sldId id="293" r:id="rId34"/>
    <p:sldId id="271" r:id="rId35"/>
    <p:sldId id="294" r:id="rId36"/>
    <p:sldId id="295" r:id="rId37"/>
    <p:sldId id="296" r:id="rId38"/>
    <p:sldId id="297" r:id="rId39"/>
    <p:sldId id="272" r:id="rId40"/>
    <p:sldId id="289"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1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1" autoAdjust="0"/>
    <p:restoredTop sz="94660"/>
  </p:normalViewPr>
  <p:slideViewPr>
    <p:cSldViewPr snapToGrid="0">
      <p:cViewPr varScale="1">
        <p:scale>
          <a:sx n="72" d="100"/>
          <a:sy n="72" d="100"/>
        </p:scale>
        <p:origin x="3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E22C98-FBBE-4EB5-951F-41A307729445}" type="datetimeFigureOut">
              <a:rPr lang="en-US" smtClean="0"/>
              <a:t>11/10/2019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BCA 3rd Sem</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634151-8B94-4279-9D7B-97661BFC1CAC}" type="slidenum">
              <a:rPr lang="en-US" smtClean="0"/>
              <a:t>‹#›</a:t>
            </a:fld>
            <a:endParaRPr lang="en-US"/>
          </a:p>
        </p:txBody>
      </p:sp>
    </p:spTree>
    <p:extLst>
      <p:ext uri="{BB962C8B-B14F-4D97-AF65-F5344CB8AC3E}">
        <p14:creationId xmlns:p14="http://schemas.microsoft.com/office/powerpoint/2010/main" val="16984828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A5384-77A3-4AD7-BC4B-5B9D53AAFF3D}"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BCA 3rd Sem</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531B86-AEC8-4CF6-B98E-AA36E741DB9A}" type="slidenum">
              <a:rPr lang="en-US" smtClean="0"/>
              <a:t>‹#›</a:t>
            </a:fld>
            <a:endParaRPr lang="en-US"/>
          </a:p>
        </p:txBody>
      </p:sp>
    </p:spTree>
    <p:extLst>
      <p:ext uri="{BB962C8B-B14F-4D97-AF65-F5344CB8AC3E}">
        <p14:creationId xmlns:p14="http://schemas.microsoft.com/office/powerpoint/2010/main" val="21444430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531B86-AEC8-4CF6-B98E-AA36E741DB9A}" type="slidenum">
              <a:rPr lang="en-US" smtClean="0"/>
              <a:t>1</a:t>
            </a:fld>
            <a:endParaRPr lang="en-US"/>
          </a:p>
        </p:txBody>
      </p:sp>
    </p:spTree>
    <p:extLst>
      <p:ext uri="{BB962C8B-B14F-4D97-AF65-F5344CB8AC3E}">
        <p14:creationId xmlns:p14="http://schemas.microsoft.com/office/powerpoint/2010/main" val="53211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EC531B86-AEC8-4CF6-B98E-AA36E741DB9A}" type="slidenum">
              <a:rPr lang="en-US" smtClean="0"/>
              <a:t>8</a:t>
            </a:fld>
            <a:endParaRPr lang="en-US"/>
          </a:p>
        </p:txBody>
      </p:sp>
    </p:spTree>
    <p:extLst>
      <p:ext uri="{BB962C8B-B14F-4D97-AF65-F5344CB8AC3E}">
        <p14:creationId xmlns:p14="http://schemas.microsoft.com/office/powerpoint/2010/main" val="125131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EC531B86-AEC8-4CF6-B98E-AA36E741DB9A}" type="slidenum">
              <a:rPr lang="en-US" smtClean="0"/>
              <a:t>14</a:t>
            </a:fld>
            <a:endParaRPr lang="en-US"/>
          </a:p>
        </p:txBody>
      </p:sp>
    </p:spTree>
    <p:extLst>
      <p:ext uri="{BB962C8B-B14F-4D97-AF65-F5344CB8AC3E}">
        <p14:creationId xmlns:p14="http://schemas.microsoft.com/office/powerpoint/2010/main" val="233880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5974F-13DF-469A-B68D-152D7A0A2725}" type="datetime1">
              <a:rPr lang="en-US" smtClean="0"/>
              <a:t>11/10/2019</a:t>
            </a:fld>
            <a:endParaRPr lang="en-US"/>
          </a:p>
        </p:txBody>
      </p:sp>
      <p:sp>
        <p:nvSpPr>
          <p:cNvPr id="5" name="Footer Placeholder 4"/>
          <p:cNvSpPr>
            <a:spLocks noGrp="1"/>
          </p:cNvSpPr>
          <p:nvPr>
            <p:ph type="ftr" sz="quarter" idx="11"/>
          </p:nvPr>
        </p:nvSpPr>
        <p:spPr/>
        <p:txBody>
          <a:bodyPr/>
          <a:lstStyle/>
          <a:p>
            <a:r>
              <a:rPr lang="en-US" smtClean="0"/>
              <a:t>Introduction of Java</a:t>
            </a:r>
            <a:endParaRPr lang="en-US"/>
          </a:p>
        </p:txBody>
      </p:sp>
      <p:sp>
        <p:nvSpPr>
          <p:cNvPr id="6" name="Slide Number Placeholder 5"/>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143868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35AB1-73AE-4CD8-B241-0FAD5D64AABC}" type="datetime1">
              <a:rPr lang="en-US" smtClean="0"/>
              <a:t>11/10/2019</a:t>
            </a:fld>
            <a:endParaRPr lang="en-US"/>
          </a:p>
        </p:txBody>
      </p:sp>
      <p:sp>
        <p:nvSpPr>
          <p:cNvPr id="5" name="Footer Placeholder 4"/>
          <p:cNvSpPr>
            <a:spLocks noGrp="1"/>
          </p:cNvSpPr>
          <p:nvPr>
            <p:ph type="ftr" sz="quarter" idx="11"/>
          </p:nvPr>
        </p:nvSpPr>
        <p:spPr/>
        <p:txBody>
          <a:bodyPr/>
          <a:lstStyle/>
          <a:p>
            <a:r>
              <a:rPr lang="en-US" smtClean="0"/>
              <a:t>Introduction of Java</a:t>
            </a:r>
            <a:endParaRPr lang="en-US"/>
          </a:p>
        </p:txBody>
      </p:sp>
      <p:sp>
        <p:nvSpPr>
          <p:cNvPr id="6" name="Slide Number Placeholder 5"/>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53271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19424-19F3-4603-BA87-67777A5395ED}" type="datetime1">
              <a:rPr lang="en-US" smtClean="0"/>
              <a:t>11/10/2019</a:t>
            </a:fld>
            <a:endParaRPr lang="en-US"/>
          </a:p>
        </p:txBody>
      </p:sp>
      <p:sp>
        <p:nvSpPr>
          <p:cNvPr id="5" name="Footer Placeholder 4"/>
          <p:cNvSpPr>
            <a:spLocks noGrp="1"/>
          </p:cNvSpPr>
          <p:nvPr>
            <p:ph type="ftr" sz="quarter" idx="11"/>
          </p:nvPr>
        </p:nvSpPr>
        <p:spPr/>
        <p:txBody>
          <a:bodyPr/>
          <a:lstStyle/>
          <a:p>
            <a:r>
              <a:rPr lang="en-US" smtClean="0"/>
              <a:t>Introduction of Java</a:t>
            </a:r>
            <a:endParaRPr lang="en-US"/>
          </a:p>
        </p:txBody>
      </p:sp>
      <p:sp>
        <p:nvSpPr>
          <p:cNvPr id="6" name="Slide Number Placeholder 5"/>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35719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AA8AE-AC1B-404F-B0CA-D3D113300EF1}" type="datetime1">
              <a:rPr lang="en-US" smtClean="0"/>
              <a:t>11/10/2019</a:t>
            </a:fld>
            <a:endParaRPr lang="en-US"/>
          </a:p>
        </p:txBody>
      </p:sp>
      <p:sp>
        <p:nvSpPr>
          <p:cNvPr id="5" name="Footer Placeholder 4"/>
          <p:cNvSpPr>
            <a:spLocks noGrp="1"/>
          </p:cNvSpPr>
          <p:nvPr>
            <p:ph type="ftr" sz="quarter" idx="11"/>
          </p:nvPr>
        </p:nvSpPr>
        <p:spPr/>
        <p:txBody>
          <a:bodyPr/>
          <a:lstStyle/>
          <a:p>
            <a:r>
              <a:rPr lang="en-US" smtClean="0"/>
              <a:t>Introduction of Java</a:t>
            </a:r>
            <a:endParaRPr lang="en-US"/>
          </a:p>
        </p:txBody>
      </p:sp>
      <p:sp>
        <p:nvSpPr>
          <p:cNvPr id="6" name="Slide Number Placeholder 5"/>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68068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6C44E-2BF0-482A-8D5A-EE97D19A76F8}" type="datetime1">
              <a:rPr lang="en-US" smtClean="0"/>
              <a:t>11/10/2019</a:t>
            </a:fld>
            <a:endParaRPr lang="en-US"/>
          </a:p>
        </p:txBody>
      </p:sp>
      <p:sp>
        <p:nvSpPr>
          <p:cNvPr id="5" name="Footer Placeholder 4"/>
          <p:cNvSpPr>
            <a:spLocks noGrp="1"/>
          </p:cNvSpPr>
          <p:nvPr>
            <p:ph type="ftr" sz="quarter" idx="11"/>
          </p:nvPr>
        </p:nvSpPr>
        <p:spPr/>
        <p:txBody>
          <a:bodyPr/>
          <a:lstStyle/>
          <a:p>
            <a:r>
              <a:rPr lang="en-US" smtClean="0"/>
              <a:t>Introduction of Java</a:t>
            </a:r>
            <a:endParaRPr lang="en-US"/>
          </a:p>
        </p:txBody>
      </p:sp>
      <p:sp>
        <p:nvSpPr>
          <p:cNvPr id="6" name="Slide Number Placeholder 5"/>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134321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29937F-A5BC-4037-B2A7-2661D772AD38}" type="datetime1">
              <a:rPr lang="en-US" smtClean="0"/>
              <a:t>11/10/2019</a:t>
            </a:fld>
            <a:endParaRPr lang="en-US"/>
          </a:p>
        </p:txBody>
      </p:sp>
      <p:sp>
        <p:nvSpPr>
          <p:cNvPr id="6" name="Footer Placeholder 5"/>
          <p:cNvSpPr>
            <a:spLocks noGrp="1"/>
          </p:cNvSpPr>
          <p:nvPr>
            <p:ph type="ftr" sz="quarter" idx="11"/>
          </p:nvPr>
        </p:nvSpPr>
        <p:spPr/>
        <p:txBody>
          <a:bodyPr/>
          <a:lstStyle/>
          <a:p>
            <a:r>
              <a:rPr lang="en-US" smtClean="0"/>
              <a:t>Introduction of Java</a:t>
            </a:r>
            <a:endParaRPr lang="en-US"/>
          </a:p>
        </p:txBody>
      </p:sp>
      <p:sp>
        <p:nvSpPr>
          <p:cNvPr id="7" name="Slide Number Placeholder 6"/>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330475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AE22-1BF1-453C-BB4A-830EEF2A411D}" type="datetime1">
              <a:rPr lang="en-US" smtClean="0"/>
              <a:t>11/10/2019</a:t>
            </a:fld>
            <a:endParaRPr lang="en-US"/>
          </a:p>
        </p:txBody>
      </p:sp>
      <p:sp>
        <p:nvSpPr>
          <p:cNvPr id="8" name="Footer Placeholder 7"/>
          <p:cNvSpPr>
            <a:spLocks noGrp="1"/>
          </p:cNvSpPr>
          <p:nvPr>
            <p:ph type="ftr" sz="quarter" idx="11"/>
          </p:nvPr>
        </p:nvSpPr>
        <p:spPr/>
        <p:txBody>
          <a:bodyPr/>
          <a:lstStyle/>
          <a:p>
            <a:r>
              <a:rPr lang="en-US" smtClean="0"/>
              <a:t>Introduction of Java</a:t>
            </a:r>
            <a:endParaRPr lang="en-US"/>
          </a:p>
        </p:txBody>
      </p:sp>
      <p:sp>
        <p:nvSpPr>
          <p:cNvPr id="9" name="Slide Number Placeholder 8"/>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307298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CE310-7760-4665-8D11-9231EEF9CBB0}" type="datetime1">
              <a:rPr lang="en-US" smtClean="0"/>
              <a:t>11/10/2019</a:t>
            </a:fld>
            <a:endParaRPr lang="en-US"/>
          </a:p>
        </p:txBody>
      </p:sp>
      <p:sp>
        <p:nvSpPr>
          <p:cNvPr id="4" name="Footer Placeholder 3"/>
          <p:cNvSpPr>
            <a:spLocks noGrp="1"/>
          </p:cNvSpPr>
          <p:nvPr>
            <p:ph type="ftr" sz="quarter" idx="11"/>
          </p:nvPr>
        </p:nvSpPr>
        <p:spPr/>
        <p:txBody>
          <a:bodyPr/>
          <a:lstStyle/>
          <a:p>
            <a:r>
              <a:rPr lang="en-US" smtClean="0"/>
              <a:t>Introduction of Java</a:t>
            </a:r>
            <a:endParaRPr lang="en-US"/>
          </a:p>
        </p:txBody>
      </p:sp>
      <p:sp>
        <p:nvSpPr>
          <p:cNvPr id="5" name="Slide Number Placeholder 4"/>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250988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C5CAA-7760-415B-B583-5598C84E0247}" type="datetime1">
              <a:rPr lang="en-US" smtClean="0"/>
              <a:t>11/10/2019</a:t>
            </a:fld>
            <a:endParaRPr lang="en-US"/>
          </a:p>
        </p:txBody>
      </p:sp>
      <p:sp>
        <p:nvSpPr>
          <p:cNvPr id="3" name="Footer Placeholder 2"/>
          <p:cNvSpPr>
            <a:spLocks noGrp="1"/>
          </p:cNvSpPr>
          <p:nvPr>
            <p:ph type="ftr" sz="quarter" idx="11"/>
          </p:nvPr>
        </p:nvSpPr>
        <p:spPr/>
        <p:txBody>
          <a:bodyPr/>
          <a:lstStyle/>
          <a:p>
            <a:r>
              <a:rPr lang="en-US" smtClean="0"/>
              <a:t>Introduction of Java</a:t>
            </a:r>
            <a:endParaRPr lang="en-US"/>
          </a:p>
        </p:txBody>
      </p:sp>
      <p:sp>
        <p:nvSpPr>
          <p:cNvPr id="4" name="Slide Number Placeholder 3"/>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116943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9E00E-65D1-4998-8404-F16287F7CB06}" type="datetime1">
              <a:rPr lang="en-US" smtClean="0"/>
              <a:t>11/10/2019</a:t>
            </a:fld>
            <a:endParaRPr lang="en-US"/>
          </a:p>
        </p:txBody>
      </p:sp>
      <p:sp>
        <p:nvSpPr>
          <p:cNvPr id="6" name="Footer Placeholder 5"/>
          <p:cNvSpPr>
            <a:spLocks noGrp="1"/>
          </p:cNvSpPr>
          <p:nvPr>
            <p:ph type="ftr" sz="quarter" idx="11"/>
          </p:nvPr>
        </p:nvSpPr>
        <p:spPr/>
        <p:txBody>
          <a:bodyPr/>
          <a:lstStyle/>
          <a:p>
            <a:r>
              <a:rPr lang="en-US" smtClean="0"/>
              <a:t>Introduction of Java</a:t>
            </a:r>
            <a:endParaRPr lang="en-US"/>
          </a:p>
        </p:txBody>
      </p:sp>
      <p:sp>
        <p:nvSpPr>
          <p:cNvPr id="7" name="Slide Number Placeholder 6"/>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284739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F74AB-E9F7-4A68-9456-461CFD1B4173}" type="datetime1">
              <a:rPr lang="en-US" smtClean="0"/>
              <a:t>11/10/2019</a:t>
            </a:fld>
            <a:endParaRPr lang="en-US"/>
          </a:p>
        </p:txBody>
      </p:sp>
      <p:sp>
        <p:nvSpPr>
          <p:cNvPr id="6" name="Footer Placeholder 5"/>
          <p:cNvSpPr>
            <a:spLocks noGrp="1"/>
          </p:cNvSpPr>
          <p:nvPr>
            <p:ph type="ftr" sz="quarter" idx="11"/>
          </p:nvPr>
        </p:nvSpPr>
        <p:spPr/>
        <p:txBody>
          <a:bodyPr/>
          <a:lstStyle/>
          <a:p>
            <a:r>
              <a:rPr lang="en-US" smtClean="0"/>
              <a:t>Introduction of Java</a:t>
            </a:r>
            <a:endParaRPr lang="en-US"/>
          </a:p>
        </p:txBody>
      </p:sp>
      <p:sp>
        <p:nvSpPr>
          <p:cNvPr id="7" name="Slide Number Placeholder 6"/>
          <p:cNvSpPr>
            <a:spLocks noGrp="1"/>
          </p:cNvSpPr>
          <p:nvPr>
            <p:ph type="sldNum" sz="quarter" idx="12"/>
          </p:nvPr>
        </p:nvSpPr>
        <p:spPr/>
        <p:txBody>
          <a:bodyPr/>
          <a:lstStyle/>
          <a:p>
            <a:fld id="{82567ACC-4DC9-4895-A7D7-C1B446191BF9}" type="slidenum">
              <a:rPr lang="en-US" smtClean="0"/>
              <a:t>‹#›</a:t>
            </a:fld>
            <a:endParaRPr lang="en-US"/>
          </a:p>
        </p:txBody>
      </p:sp>
    </p:spTree>
    <p:extLst>
      <p:ext uri="{BB962C8B-B14F-4D97-AF65-F5344CB8AC3E}">
        <p14:creationId xmlns:p14="http://schemas.microsoft.com/office/powerpoint/2010/main" val="328490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909D2-8373-4572-A561-76ED80C711AB}" type="datetime1">
              <a:rPr lang="en-US" smtClean="0"/>
              <a:t>11/10/2019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Introduction of Java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67ACC-4DC9-4895-A7D7-C1B446191BF9}" type="slidenum">
              <a:rPr lang="en-US" smtClean="0"/>
              <a:t>‹#›</a:t>
            </a:fld>
            <a:endParaRPr lang="en-US"/>
          </a:p>
        </p:txBody>
      </p:sp>
    </p:spTree>
    <p:extLst>
      <p:ext uri="{BB962C8B-B14F-4D97-AF65-F5344CB8AC3E}">
        <p14:creationId xmlns:p14="http://schemas.microsoft.com/office/powerpoint/2010/main" val="158265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journaldev.com/1582/abstract-class-in-java" TargetMode="External"/><Relationship Id="rId2" Type="http://schemas.openxmlformats.org/officeDocument/2006/relationships/hyperlink" Target="https://www.journaldev.com/1601/interface-in-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29740"/>
            <a:ext cx="9740348" cy="1006475"/>
          </a:xfrm>
        </p:spPr>
        <p:txBody>
          <a:bodyPr>
            <a:normAutofit/>
          </a:bodyPr>
          <a:lstStyle/>
          <a:p>
            <a:r>
              <a:rPr lang="en-US" b="1" dirty="0" smtClean="0">
                <a:effectLst>
                  <a:outerShdw blurRad="38100" dist="38100" dir="2700000" algn="tl">
                    <a:srgbClr val="000000">
                      <a:alpha val="43137"/>
                    </a:srgbClr>
                  </a:outerShdw>
                </a:effectLst>
                <a:latin typeface="+mn-lt"/>
              </a:rPr>
              <a:t>Introduction of Java</a:t>
            </a:r>
            <a:endParaRPr lang="en-US" b="1" dirty="0">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1524000" y="4977020"/>
            <a:ext cx="9144000" cy="426623"/>
          </a:xfrm>
        </p:spPr>
        <p:txBody>
          <a:bodyPr/>
          <a:lstStyle/>
          <a:p>
            <a:r>
              <a:rPr lang="en-US" dirty="0" smtClean="0"/>
              <a:t>By Rajiv Bikram Shah</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214" y="544168"/>
            <a:ext cx="3285572" cy="3285572"/>
          </a:xfrm>
          <a:prstGeom prst="rect">
            <a:avLst/>
          </a:prstGeom>
        </p:spPr>
      </p:pic>
    </p:spTree>
    <p:extLst>
      <p:ext uri="{BB962C8B-B14F-4D97-AF65-F5344CB8AC3E}">
        <p14:creationId xmlns:p14="http://schemas.microsoft.com/office/powerpoint/2010/main" val="27713235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172200" y="1825625"/>
            <a:ext cx="5012635" cy="2627105"/>
          </a:xfrm>
        </p:spPr>
        <p:txBody>
          <a:bodyPr>
            <a:noAutofit/>
          </a:bodyPr>
          <a:lstStyle/>
          <a:p>
            <a:pPr marL="0" indent="0">
              <a:lnSpc>
                <a:spcPct val="110000"/>
              </a:lnSpc>
              <a:buNone/>
            </a:pPr>
            <a:r>
              <a:rPr lang="en-GB" sz="2400" dirty="0" smtClean="0">
                <a:solidFill>
                  <a:srgbClr val="C00000"/>
                </a:solidFill>
              </a:rPr>
              <a:t>Java is partially </a:t>
            </a:r>
            <a:r>
              <a:rPr lang="en-GB" sz="2400" dirty="0" err="1" smtClean="0">
                <a:solidFill>
                  <a:srgbClr val="C00000"/>
                </a:solidFill>
              </a:rPr>
              <a:t>modeled</a:t>
            </a:r>
            <a:r>
              <a:rPr lang="en-GB" sz="2400" dirty="0" smtClean="0">
                <a:solidFill>
                  <a:srgbClr val="C00000"/>
                </a:solidFill>
              </a:rPr>
              <a:t> on C++, but greatly simplified and improved. Some people refer to Java as "C++--" because it is like C++ but with more functionality and fewer negative aspects.</a:t>
            </a:r>
            <a:endParaRPr lang="en-US" sz="2400" dirty="0">
              <a:solidFill>
                <a:srgbClr val="C00000"/>
              </a:solidFill>
            </a:endParaRPr>
          </a:p>
        </p:txBody>
      </p:sp>
      <p:sp>
        <p:nvSpPr>
          <p:cNvPr id="6" name="Content Placeholder 2"/>
          <p:cNvSpPr>
            <a:spLocks noGrp="1"/>
          </p:cNvSpPr>
          <p:nvPr>
            <p:ph sz="half" idx="1"/>
          </p:nvPr>
        </p:nvSpPr>
        <p:spPr>
          <a:xfrm>
            <a:off x="838200" y="1520824"/>
            <a:ext cx="5181600" cy="5032376"/>
          </a:xfrm>
        </p:spPr>
        <p:txBody>
          <a:bodyPr>
            <a:noAutofit/>
          </a:bodyPr>
          <a:lstStyle/>
          <a:p>
            <a:r>
              <a:rPr lang="en-GB" dirty="0" smtClean="0">
                <a:solidFill>
                  <a:srgbClr val="C00000"/>
                </a:solidFill>
              </a:rPr>
              <a:t>Java is Simple</a:t>
            </a:r>
          </a:p>
          <a:p>
            <a:r>
              <a:rPr lang="en-GB" dirty="0" smtClean="0"/>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t>Java is Interpreted</a:t>
            </a:r>
          </a:p>
          <a:p>
            <a:r>
              <a:rPr lang="en-GB" dirty="0" smtClean="0"/>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8" name="Slide Number Placeholder 7"/>
          <p:cNvSpPr>
            <a:spLocks noGrp="1"/>
          </p:cNvSpPr>
          <p:nvPr>
            <p:ph type="sldNum" sz="quarter" idx="12"/>
          </p:nvPr>
        </p:nvSpPr>
        <p:spPr/>
        <p:txBody>
          <a:bodyPr/>
          <a:lstStyle/>
          <a:p>
            <a:fld id="{82567ACC-4DC9-4895-A7D7-C1B446191BF9}" type="slidenum">
              <a:rPr lang="en-US" smtClean="0"/>
              <a:t>10</a:t>
            </a:fld>
            <a:endParaRPr lang="en-US"/>
          </a:p>
        </p:txBody>
      </p:sp>
    </p:spTree>
    <p:extLst>
      <p:ext uri="{BB962C8B-B14F-4D97-AF65-F5344CB8AC3E}">
        <p14:creationId xmlns:p14="http://schemas.microsoft.com/office/powerpoint/2010/main" val="22386040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019800" y="1404730"/>
            <a:ext cx="5165035" cy="5208105"/>
          </a:xfrm>
        </p:spPr>
        <p:txBody>
          <a:bodyPr>
            <a:noAutofit/>
          </a:bodyPr>
          <a:lstStyle/>
          <a:p>
            <a:pPr marL="0" indent="0">
              <a:lnSpc>
                <a:spcPct val="110000"/>
              </a:lnSpc>
              <a:buNone/>
            </a:pPr>
            <a:r>
              <a:rPr lang="en-GB" sz="2400" dirty="0" smtClean="0">
                <a:solidFill>
                  <a:srgbClr val="C00000"/>
                </a:solidFill>
              </a:rPr>
              <a:t>Java was designed from the start to be object-oriented. Object- oriented programming (OOP) is a popular programming approach that is replacing traditional procedural programming techniques.</a:t>
            </a:r>
          </a:p>
          <a:p>
            <a:pPr marL="0" indent="0">
              <a:lnSpc>
                <a:spcPct val="110000"/>
              </a:lnSpc>
              <a:buNone/>
            </a:pPr>
            <a:r>
              <a:rPr lang="en-GB" sz="2400" dirty="0" smtClean="0">
                <a:solidFill>
                  <a:srgbClr val="C00000"/>
                </a:solidFill>
              </a:rPr>
              <a:t> </a:t>
            </a:r>
          </a:p>
          <a:p>
            <a:pPr marL="0" indent="0">
              <a:lnSpc>
                <a:spcPct val="110000"/>
              </a:lnSpc>
              <a:buNone/>
            </a:pPr>
            <a:r>
              <a:rPr lang="en-GB" sz="2400" dirty="0" smtClean="0">
                <a:solidFill>
                  <a:srgbClr val="C00000"/>
                </a:solidFill>
              </a:rPr>
              <a:t>Object-oriented programming provides great flexibility, modularity, clarity, and reusability through encapsulation, inheritance, and polymorphism. </a:t>
            </a:r>
            <a:endParaRPr lang="en-US" sz="2400" dirty="0">
              <a:solidFill>
                <a:srgbClr val="C00000"/>
              </a:solidFill>
            </a:endParaRPr>
          </a:p>
        </p:txBody>
      </p:sp>
      <p:sp>
        <p:nvSpPr>
          <p:cNvPr id="6" name="Content Placeholder 2"/>
          <p:cNvSpPr>
            <a:spLocks noGrp="1"/>
          </p:cNvSpPr>
          <p:nvPr>
            <p:ph sz="half" idx="1"/>
          </p:nvPr>
        </p:nvSpPr>
        <p:spPr>
          <a:xfrm>
            <a:off x="838200" y="1520824"/>
            <a:ext cx="5181600" cy="5032376"/>
          </a:xfrm>
        </p:spPr>
        <p:txBody>
          <a:bodyPr>
            <a:noAutofit/>
          </a:bodyPr>
          <a:lstStyle/>
          <a:p>
            <a:r>
              <a:rPr lang="en-GB" dirty="0" smtClean="0"/>
              <a:t>Java is Simple</a:t>
            </a:r>
          </a:p>
          <a:p>
            <a:r>
              <a:rPr lang="en-GB" dirty="0" smtClean="0">
                <a:solidFill>
                  <a:srgbClr val="C00000"/>
                </a:solidFill>
              </a:rPr>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t>Java is Interpreted</a:t>
            </a:r>
          </a:p>
          <a:p>
            <a:r>
              <a:rPr lang="en-GB" dirty="0" smtClean="0"/>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8" name="Slide Number Placeholder 7"/>
          <p:cNvSpPr>
            <a:spLocks noGrp="1"/>
          </p:cNvSpPr>
          <p:nvPr>
            <p:ph type="sldNum" sz="quarter" idx="12"/>
          </p:nvPr>
        </p:nvSpPr>
        <p:spPr/>
        <p:txBody>
          <a:bodyPr/>
          <a:lstStyle/>
          <a:p>
            <a:fld id="{82567ACC-4DC9-4895-A7D7-C1B446191BF9}" type="slidenum">
              <a:rPr lang="en-US" smtClean="0"/>
              <a:t>11</a:t>
            </a:fld>
            <a:endParaRPr lang="en-US"/>
          </a:p>
        </p:txBody>
      </p:sp>
    </p:spTree>
    <p:extLst>
      <p:ext uri="{BB962C8B-B14F-4D97-AF65-F5344CB8AC3E}">
        <p14:creationId xmlns:p14="http://schemas.microsoft.com/office/powerpoint/2010/main" val="11998581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172200" y="1825625"/>
            <a:ext cx="5012635" cy="4230618"/>
          </a:xfrm>
        </p:spPr>
        <p:txBody>
          <a:bodyPr>
            <a:noAutofit/>
          </a:bodyPr>
          <a:lstStyle/>
          <a:p>
            <a:pPr marL="0" indent="0">
              <a:lnSpc>
                <a:spcPct val="110000"/>
              </a:lnSpc>
              <a:buNone/>
            </a:pPr>
            <a:r>
              <a:rPr lang="en-GB" sz="2400" dirty="0" smtClean="0">
                <a:solidFill>
                  <a:srgbClr val="C00000"/>
                </a:solidFill>
              </a:rPr>
              <a:t>Distributed computing involves several computers working together on a network.</a:t>
            </a:r>
          </a:p>
          <a:p>
            <a:pPr marL="0" indent="0">
              <a:lnSpc>
                <a:spcPct val="110000"/>
              </a:lnSpc>
              <a:buNone/>
            </a:pPr>
            <a:r>
              <a:rPr lang="en-GB" sz="2400" dirty="0" smtClean="0">
                <a:solidFill>
                  <a:srgbClr val="C00000"/>
                </a:solidFill>
              </a:rPr>
              <a:t>Java is designed to make distributed computing easy. Since networking capability is inherently integrated into Java, writing network programs is like sending and receiving data to and from a file.</a:t>
            </a:r>
            <a:endParaRPr lang="en-US" sz="2400" dirty="0">
              <a:solidFill>
                <a:srgbClr val="C00000"/>
              </a:solidFill>
            </a:endParaRPr>
          </a:p>
        </p:txBody>
      </p:sp>
      <p:sp>
        <p:nvSpPr>
          <p:cNvPr id="6" name="Content Placeholder 2"/>
          <p:cNvSpPr>
            <a:spLocks noGrp="1"/>
          </p:cNvSpPr>
          <p:nvPr>
            <p:ph sz="half" idx="1"/>
          </p:nvPr>
        </p:nvSpPr>
        <p:spPr>
          <a:xfrm>
            <a:off x="838200" y="1520824"/>
            <a:ext cx="5181600" cy="5032376"/>
          </a:xfrm>
        </p:spPr>
        <p:txBody>
          <a:bodyPr>
            <a:noAutofit/>
          </a:bodyPr>
          <a:lstStyle/>
          <a:p>
            <a:r>
              <a:rPr lang="en-GB" dirty="0" smtClean="0"/>
              <a:t>Java is Simple</a:t>
            </a:r>
          </a:p>
          <a:p>
            <a:r>
              <a:rPr lang="en-GB" dirty="0" smtClean="0"/>
              <a:t>Java is Object Oriented </a:t>
            </a:r>
          </a:p>
          <a:p>
            <a:r>
              <a:rPr lang="en-GB" dirty="0" smtClean="0">
                <a:solidFill>
                  <a:srgbClr val="C00000"/>
                </a:solidFill>
              </a:rPr>
              <a:t>Java is Distributed </a:t>
            </a:r>
          </a:p>
          <a:p>
            <a:r>
              <a:rPr lang="en-GB" dirty="0" smtClean="0"/>
              <a:t>Java is Architecture Neutral</a:t>
            </a:r>
          </a:p>
          <a:p>
            <a:r>
              <a:rPr lang="en-GB" dirty="0" smtClean="0"/>
              <a:t>Java is Robust </a:t>
            </a:r>
          </a:p>
          <a:p>
            <a:r>
              <a:rPr lang="en-GB" dirty="0" smtClean="0"/>
              <a:t>Java is Interpreted</a:t>
            </a:r>
          </a:p>
          <a:p>
            <a:r>
              <a:rPr lang="en-GB" dirty="0" smtClean="0"/>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8" name="Slide Number Placeholder 7"/>
          <p:cNvSpPr>
            <a:spLocks noGrp="1"/>
          </p:cNvSpPr>
          <p:nvPr>
            <p:ph type="sldNum" sz="quarter" idx="12"/>
          </p:nvPr>
        </p:nvSpPr>
        <p:spPr/>
        <p:txBody>
          <a:bodyPr/>
          <a:lstStyle/>
          <a:p>
            <a:fld id="{82567ACC-4DC9-4895-A7D7-C1B446191BF9}" type="slidenum">
              <a:rPr lang="en-US" smtClean="0"/>
              <a:t>12</a:t>
            </a:fld>
            <a:endParaRPr lang="en-US"/>
          </a:p>
        </p:txBody>
      </p:sp>
    </p:spTree>
    <p:extLst>
      <p:ext uri="{BB962C8B-B14F-4D97-AF65-F5344CB8AC3E}">
        <p14:creationId xmlns:p14="http://schemas.microsoft.com/office/powerpoint/2010/main" val="32215369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172200" y="1825625"/>
            <a:ext cx="5012635" cy="4230618"/>
          </a:xfrm>
        </p:spPr>
        <p:txBody>
          <a:bodyPr>
            <a:noAutofit/>
          </a:bodyPr>
          <a:lstStyle/>
          <a:p>
            <a:pPr marL="0" indent="0">
              <a:lnSpc>
                <a:spcPct val="110000"/>
              </a:lnSpc>
              <a:buNone/>
            </a:pPr>
            <a:r>
              <a:rPr lang="en-GB" sz="2400" dirty="0" smtClean="0">
                <a:solidFill>
                  <a:srgbClr val="C00000"/>
                </a:solidFill>
              </a:rPr>
              <a:t>Write once, run anywhere With a Java Virtual Machine (JVM), you can write one program that will run on any platform. </a:t>
            </a:r>
            <a:endParaRPr lang="en-US" sz="2400" dirty="0">
              <a:solidFill>
                <a:srgbClr val="C00000"/>
              </a:solidFill>
            </a:endParaRPr>
          </a:p>
        </p:txBody>
      </p:sp>
      <p:sp>
        <p:nvSpPr>
          <p:cNvPr id="6" name="Content Placeholder 2"/>
          <p:cNvSpPr>
            <a:spLocks noGrp="1"/>
          </p:cNvSpPr>
          <p:nvPr>
            <p:ph sz="half" idx="1"/>
          </p:nvPr>
        </p:nvSpPr>
        <p:spPr>
          <a:xfrm>
            <a:off x="838200" y="1520824"/>
            <a:ext cx="5181600" cy="5032376"/>
          </a:xfrm>
        </p:spPr>
        <p:txBody>
          <a:bodyPr>
            <a:noAutofit/>
          </a:bodyPr>
          <a:lstStyle/>
          <a:p>
            <a:r>
              <a:rPr lang="en-GB" dirty="0" smtClean="0"/>
              <a:t>Java is Simple</a:t>
            </a:r>
          </a:p>
          <a:p>
            <a:r>
              <a:rPr lang="en-GB" dirty="0" smtClean="0"/>
              <a:t>Java is Object Oriented </a:t>
            </a:r>
          </a:p>
          <a:p>
            <a:r>
              <a:rPr lang="en-GB" dirty="0" smtClean="0"/>
              <a:t>Java is Distributed </a:t>
            </a:r>
          </a:p>
          <a:p>
            <a:r>
              <a:rPr lang="en-GB" dirty="0" smtClean="0">
                <a:solidFill>
                  <a:srgbClr val="C00000"/>
                </a:solidFill>
              </a:rPr>
              <a:t>Java is Architecture Neutral</a:t>
            </a:r>
          </a:p>
          <a:p>
            <a:r>
              <a:rPr lang="en-GB" dirty="0" smtClean="0"/>
              <a:t>Java is Robust </a:t>
            </a:r>
          </a:p>
          <a:p>
            <a:r>
              <a:rPr lang="en-GB" dirty="0" smtClean="0"/>
              <a:t>Java is Interpreted</a:t>
            </a:r>
          </a:p>
          <a:p>
            <a:r>
              <a:rPr lang="en-GB" dirty="0" smtClean="0"/>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8" name="Slide Number Placeholder 7"/>
          <p:cNvSpPr>
            <a:spLocks noGrp="1"/>
          </p:cNvSpPr>
          <p:nvPr>
            <p:ph type="sldNum" sz="quarter" idx="12"/>
          </p:nvPr>
        </p:nvSpPr>
        <p:spPr/>
        <p:txBody>
          <a:bodyPr/>
          <a:lstStyle/>
          <a:p>
            <a:fld id="{82567ACC-4DC9-4895-A7D7-C1B446191BF9}" type="slidenum">
              <a:rPr lang="en-US" smtClean="0"/>
              <a:t>13</a:t>
            </a:fld>
            <a:endParaRPr lang="en-US"/>
          </a:p>
        </p:txBody>
      </p:sp>
    </p:spTree>
    <p:extLst>
      <p:ext uri="{BB962C8B-B14F-4D97-AF65-F5344CB8AC3E}">
        <p14:creationId xmlns:p14="http://schemas.microsoft.com/office/powerpoint/2010/main" val="13974971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172200" y="1825625"/>
            <a:ext cx="5012635" cy="4164358"/>
          </a:xfrm>
        </p:spPr>
        <p:txBody>
          <a:bodyPr>
            <a:noAutofit/>
          </a:bodyPr>
          <a:lstStyle/>
          <a:p>
            <a:pPr marL="0" indent="0">
              <a:lnSpc>
                <a:spcPct val="100000"/>
              </a:lnSpc>
              <a:buNone/>
            </a:pPr>
            <a:r>
              <a:rPr lang="en-GB" sz="2400" dirty="0" smtClean="0">
                <a:solidFill>
                  <a:srgbClr val="C00000"/>
                </a:solidFill>
              </a:rPr>
              <a:t>Java compilers can detect many problems that would first show up at execution time in other languages.</a:t>
            </a:r>
          </a:p>
          <a:p>
            <a:pPr marL="0" indent="0">
              <a:lnSpc>
                <a:spcPct val="100000"/>
              </a:lnSpc>
              <a:buNone/>
            </a:pPr>
            <a:r>
              <a:rPr lang="en-GB" sz="2400" dirty="0" smtClean="0">
                <a:solidFill>
                  <a:srgbClr val="C00000"/>
                </a:solidFill>
              </a:rPr>
              <a:t>Java has a runtime exception-handling feature to provide programming support for robustness. </a:t>
            </a:r>
            <a:endParaRPr lang="en-US" sz="2400" dirty="0">
              <a:solidFill>
                <a:srgbClr val="C00000"/>
              </a:solidFill>
            </a:endParaRPr>
          </a:p>
        </p:txBody>
      </p:sp>
      <p:sp>
        <p:nvSpPr>
          <p:cNvPr id="6" name="Content Placeholder 2"/>
          <p:cNvSpPr>
            <a:spLocks noGrp="1"/>
          </p:cNvSpPr>
          <p:nvPr>
            <p:ph sz="half" idx="1"/>
          </p:nvPr>
        </p:nvSpPr>
        <p:spPr>
          <a:xfrm>
            <a:off x="838200" y="1520824"/>
            <a:ext cx="5181600" cy="5032376"/>
          </a:xfrm>
        </p:spPr>
        <p:txBody>
          <a:bodyPr>
            <a:noAutofit/>
          </a:bodyPr>
          <a:lstStyle/>
          <a:p>
            <a:r>
              <a:rPr lang="en-GB" dirty="0" smtClean="0"/>
              <a:t>Java is Simple</a:t>
            </a:r>
          </a:p>
          <a:p>
            <a:r>
              <a:rPr lang="en-GB" dirty="0" smtClean="0"/>
              <a:t>Java is Object Oriented </a:t>
            </a:r>
          </a:p>
          <a:p>
            <a:r>
              <a:rPr lang="en-GB" dirty="0" smtClean="0"/>
              <a:t>Java is Distributed </a:t>
            </a:r>
          </a:p>
          <a:p>
            <a:r>
              <a:rPr lang="en-GB" dirty="0" smtClean="0"/>
              <a:t>Java is Architecture Neutral</a:t>
            </a:r>
          </a:p>
          <a:p>
            <a:r>
              <a:rPr lang="en-GB" dirty="0" smtClean="0">
                <a:solidFill>
                  <a:srgbClr val="C00000"/>
                </a:solidFill>
              </a:rPr>
              <a:t>Java is Robust </a:t>
            </a:r>
          </a:p>
          <a:p>
            <a:r>
              <a:rPr lang="en-GB" dirty="0" smtClean="0"/>
              <a:t>Java is Interpreted</a:t>
            </a:r>
          </a:p>
          <a:p>
            <a:r>
              <a:rPr lang="en-GB" dirty="0" smtClean="0"/>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8" name="Slide Number Placeholder 7"/>
          <p:cNvSpPr>
            <a:spLocks noGrp="1"/>
          </p:cNvSpPr>
          <p:nvPr>
            <p:ph type="sldNum" sz="quarter" idx="12"/>
          </p:nvPr>
        </p:nvSpPr>
        <p:spPr/>
        <p:txBody>
          <a:bodyPr/>
          <a:lstStyle/>
          <a:p>
            <a:fld id="{82567ACC-4DC9-4895-A7D7-C1B446191BF9}" type="slidenum">
              <a:rPr lang="en-US" smtClean="0"/>
              <a:t>14</a:t>
            </a:fld>
            <a:endParaRPr lang="en-US"/>
          </a:p>
        </p:txBody>
      </p:sp>
    </p:spTree>
    <p:extLst>
      <p:ext uri="{BB962C8B-B14F-4D97-AF65-F5344CB8AC3E}">
        <p14:creationId xmlns:p14="http://schemas.microsoft.com/office/powerpoint/2010/main" val="424872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149010" y="1825625"/>
            <a:ext cx="5035826" cy="3568010"/>
          </a:xfrm>
        </p:spPr>
        <p:txBody>
          <a:bodyPr>
            <a:noAutofit/>
          </a:bodyPr>
          <a:lstStyle/>
          <a:p>
            <a:pPr marL="0" indent="0">
              <a:lnSpc>
                <a:spcPct val="110000"/>
              </a:lnSpc>
              <a:buNone/>
            </a:pPr>
            <a:r>
              <a:rPr lang="en-GB" sz="2400" dirty="0" smtClean="0">
                <a:solidFill>
                  <a:srgbClr val="C00000"/>
                </a:solidFill>
              </a:rPr>
              <a:t>You need an interpreter to run Java programs. The programs are compiled into the Java Virtual Machine code called bytecode. </a:t>
            </a:r>
          </a:p>
          <a:p>
            <a:pPr marL="0" indent="0">
              <a:lnSpc>
                <a:spcPct val="110000"/>
              </a:lnSpc>
              <a:buNone/>
            </a:pPr>
            <a:r>
              <a:rPr lang="en-GB" sz="2400" dirty="0" smtClean="0">
                <a:solidFill>
                  <a:srgbClr val="C00000"/>
                </a:solidFill>
              </a:rPr>
              <a:t>The bytecode is machine-independent and can run on any machine that has a Java interpreter, which is part of the Java Virtual Machine (JVM). </a:t>
            </a:r>
            <a:endParaRPr lang="en-US" sz="2400" dirty="0">
              <a:solidFill>
                <a:srgbClr val="C00000"/>
              </a:solidFill>
            </a:endParaRPr>
          </a:p>
        </p:txBody>
      </p:sp>
      <p:sp>
        <p:nvSpPr>
          <p:cNvPr id="6" name="Content Placeholder 2"/>
          <p:cNvSpPr>
            <a:spLocks noGrp="1"/>
          </p:cNvSpPr>
          <p:nvPr>
            <p:ph sz="half" idx="1"/>
          </p:nvPr>
        </p:nvSpPr>
        <p:spPr>
          <a:xfrm>
            <a:off x="838200" y="1520824"/>
            <a:ext cx="5181600" cy="5032376"/>
          </a:xfrm>
        </p:spPr>
        <p:txBody>
          <a:bodyPr>
            <a:noAutofit/>
          </a:bodyPr>
          <a:lstStyle/>
          <a:p>
            <a:r>
              <a:rPr lang="en-GB" dirty="0" smtClean="0"/>
              <a:t>Java is Simple</a:t>
            </a:r>
          </a:p>
          <a:p>
            <a:r>
              <a:rPr lang="en-GB" dirty="0" smtClean="0"/>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solidFill>
                  <a:srgbClr val="C00000"/>
                </a:solidFill>
              </a:rPr>
              <a:t>Java is Interpreted</a:t>
            </a:r>
          </a:p>
          <a:p>
            <a:r>
              <a:rPr lang="en-GB" dirty="0" smtClean="0"/>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8" name="Slide Number Placeholder 7"/>
          <p:cNvSpPr>
            <a:spLocks noGrp="1"/>
          </p:cNvSpPr>
          <p:nvPr>
            <p:ph type="sldNum" sz="quarter" idx="12"/>
          </p:nvPr>
        </p:nvSpPr>
        <p:spPr/>
        <p:txBody>
          <a:bodyPr/>
          <a:lstStyle/>
          <a:p>
            <a:fld id="{82567ACC-4DC9-4895-A7D7-C1B446191BF9}" type="slidenum">
              <a:rPr lang="en-US" smtClean="0"/>
              <a:t>15</a:t>
            </a:fld>
            <a:endParaRPr lang="en-US"/>
          </a:p>
        </p:txBody>
      </p:sp>
    </p:spTree>
    <p:extLst>
      <p:ext uri="{BB962C8B-B14F-4D97-AF65-F5344CB8AC3E}">
        <p14:creationId xmlns:p14="http://schemas.microsoft.com/office/powerpoint/2010/main" val="20065124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172200" y="1825625"/>
            <a:ext cx="5012635" cy="2627105"/>
          </a:xfrm>
        </p:spPr>
        <p:txBody>
          <a:bodyPr>
            <a:noAutofit/>
          </a:bodyPr>
          <a:lstStyle/>
          <a:p>
            <a:pPr marL="0" indent="0">
              <a:lnSpc>
                <a:spcPct val="110000"/>
              </a:lnSpc>
              <a:buNone/>
            </a:pPr>
            <a:r>
              <a:rPr lang="en-GB" sz="2400" dirty="0" smtClean="0">
                <a:solidFill>
                  <a:srgbClr val="C00000"/>
                </a:solidFill>
              </a:rPr>
              <a:t>Java implements several security mechanisms to protect your system against harm caused by stray programs.</a:t>
            </a:r>
            <a:endParaRPr lang="en-US" sz="2400" dirty="0">
              <a:solidFill>
                <a:srgbClr val="C00000"/>
              </a:solidFill>
            </a:endParaRPr>
          </a:p>
        </p:txBody>
      </p:sp>
      <p:sp>
        <p:nvSpPr>
          <p:cNvPr id="6" name="Content Placeholder 2"/>
          <p:cNvSpPr>
            <a:spLocks noGrp="1"/>
          </p:cNvSpPr>
          <p:nvPr>
            <p:ph sz="half" idx="1"/>
          </p:nvPr>
        </p:nvSpPr>
        <p:spPr>
          <a:xfrm>
            <a:off x="838200" y="1520824"/>
            <a:ext cx="5181600" cy="5032376"/>
          </a:xfrm>
        </p:spPr>
        <p:txBody>
          <a:bodyPr>
            <a:noAutofit/>
          </a:bodyPr>
          <a:lstStyle/>
          <a:p>
            <a:r>
              <a:rPr lang="en-GB" dirty="0" smtClean="0"/>
              <a:t>Java is Simple </a:t>
            </a:r>
          </a:p>
          <a:p>
            <a:r>
              <a:rPr lang="en-GB" dirty="0" smtClean="0"/>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t>Java is Interpreted</a:t>
            </a:r>
          </a:p>
          <a:p>
            <a:r>
              <a:rPr lang="en-GB" dirty="0" smtClean="0">
                <a:solidFill>
                  <a:srgbClr val="C00000"/>
                </a:solidFill>
              </a:rPr>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8" name="Slide Number Placeholder 7"/>
          <p:cNvSpPr>
            <a:spLocks noGrp="1"/>
          </p:cNvSpPr>
          <p:nvPr>
            <p:ph type="sldNum" sz="quarter" idx="12"/>
          </p:nvPr>
        </p:nvSpPr>
        <p:spPr/>
        <p:txBody>
          <a:bodyPr/>
          <a:lstStyle/>
          <a:p>
            <a:fld id="{82567ACC-4DC9-4895-A7D7-C1B446191BF9}" type="slidenum">
              <a:rPr lang="en-US" smtClean="0"/>
              <a:t>16</a:t>
            </a:fld>
            <a:endParaRPr lang="en-US"/>
          </a:p>
        </p:txBody>
      </p:sp>
    </p:spTree>
    <p:extLst>
      <p:ext uri="{BB962C8B-B14F-4D97-AF65-F5344CB8AC3E}">
        <p14:creationId xmlns:p14="http://schemas.microsoft.com/office/powerpoint/2010/main" val="17046360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4" name="Content Placeholder 3"/>
          <p:cNvSpPr>
            <a:spLocks noGrp="1"/>
          </p:cNvSpPr>
          <p:nvPr>
            <p:ph sz="half" idx="2"/>
          </p:nvPr>
        </p:nvSpPr>
        <p:spPr>
          <a:xfrm>
            <a:off x="6172200" y="1825625"/>
            <a:ext cx="5012635" cy="2627105"/>
          </a:xfrm>
        </p:spPr>
        <p:txBody>
          <a:bodyPr>
            <a:noAutofit/>
          </a:bodyPr>
          <a:lstStyle/>
          <a:p>
            <a:pPr marL="0" indent="0">
              <a:lnSpc>
                <a:spcPct val="110000"/>
              </a:lnSpc>
              <a:buNone/>
            </a:pPr>
            <a:r>
              <a:rPr lang="en-GB" sz="2400" dirty="0" smtClean="0">
                <a:solidFill>
                  <a:srgbClr val="C00000"/>
                </a:solidFill>
              </a:rPr>
              <a:t>Because Java is architecture neutral, Java programs are portable.</a:t>
            </a:r>
          </a:p>
          <a:p>
            <a:pPr marL="0" indent="0">
              <a:lnSpc>
                <a:spcPct val="110000"/>
              </a:lnSpc>
              <a:buNone/>
            </a:pPr>
            <a:r>
              <a:rPr lang="en-GB" sz="2400" dirty="0" smtClean="0">
                <a:solidFill>
                  <a:srgbClr val="C00000"/>
                </a:solidFill>
              </a:rPr>
              <a:t>They can be run on any platform without being recompiled. </a:t>
            </a:r>
            <a:endParaRPr lang="en-US" sz="2400" dirty="0">
              <a:solidFill>
                <a:srgbClr val="C00000"/>
              </a:solidFill>
            </a:endParaRPr>
          </a:p>
        </p:txBody>
      </p:sp>
      <p:sp>
        <p:nvSpPr>
          <p:cNvPr id="7" name="Content Placeholder 2"/>
          <p:cNvSpPr txBox="1">
            <a:spLocks/>
          </p:cNvSpPr>
          <p:nvPr/>
        </p:nvSpPr>
        <p:spPr>
          <a:xfrm>
            <a:off x="838200" y="1520824"/>
            <a:ext cx="5181600" cy="50323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Java is Simple</a:t>
            </a:r>
          </a:p>
          <a:p>
            <a:r>
              <a:rPr lang="en-GB" dirty="0" smtClean="0"/>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t>Java is Interpreted</a:t>
            </a:r>
          </a:p>
          <a:p>
            <a:r>
              <a:rPr lang="en-GB" dirty="0" smtClean="0"/>
              <a:t>Java is Secure </a:t>
            </a:r>
          </a:p>
          <a:p>
            <a:r>
              <a:rPr lang="en-GB" dirty="0" smtClean="0">
                <a:solidFill>
                  <a:srgbClr val="C00000"/>
                </a:solidFill>
              </a:rPr>
              <a:t>Java is Portable </a:t>
            </a:r>
          </a:p>
          <a:p>
            <a:r>
              <a:rPr lang="en-GB" dirty="0" smtClean="0"/>
              <a:t>Java is Multi-Threaded</a:t>
            </a:r>
          </a:p>
          <a:p>
            <a:r>
              <a:rPr lang="en-GB" dirty="0" smtClean="0"/>
              <a:t>Java Is Dynamic</a:t>
            </a:r>
            <a:endParaRPr lang="en-US" dirty="0" smtClean="0"/>
          </a:p>
          <a:p>
            <a:endParaRPr lang="en-US" dirty="0">
              <a:solidFill>
                <a:srgbClr val="C00000"/>
              </a:solidFill>
            </a:endParaRPr>
          </a:p>
        </p:txBody>
      </p:sp>
      <p:sp>
        <p:nvSpPr>
          <p:cNvPr id="9" name="Slide Number Placeholder 8"/>
          <p:cNvSpPr>
            <a:spLocks noGrp="1"/>
          </p:cNvSpPr>
          <p:nvPr>
            <p:ph type="sldNum" sz="quarter" idx="12"/>
          </p:nvPr>
        </p:nvSpPr>
        <p:spPr/>
        <p:txBody>
          <a:bodyPr/>
          <a:lstStyle/>
          <a:p>
            <a:fld id="{82567ACC-4DC9-4895-A7D7-C1B446191BF9}" type="slidenum">
              <a:rPr lang="en-US" smtClean="0"/>
              <a:t>17</a:t>
            </a:fld>
            <a:endParaRPr lang="en-US"/>
          </a:p>
        </p:txBody>
      </p:sp>
    </p:spTree>
    <p:extLst>
      <p:ext uri="{BB962C8B-B14F-4D97-AF65-F5344CB8AC3E}">
        <p14:creationId xmlns:p14="http://schemas.microsoft.com/office/powerpoint/2010/main" val="39233316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3" name="Content Placeholder 2"/>
          <p:cNvSpPr>
            <a:spLocks noGrp="1"/>
          </p:cNvSpPr>
          <p:nvPr>
            <p:ph sz="half" idx="1"/>
          </p:nvPr>
        </p:nvSpPr>
        <p:spPr>
          <a:xfrm>
            <a:off x="838200" y="1520824"/>
            <a:ext cx="5181600" cy="5032376"/>
          </a:xfrm>
        </p:spPr>
        <p:txBody>
          <a:bodyPr>
            <a:noAutofit/>
          </a:bodyPr>
          <a:lstStyle/>
          <a:p>
            <a:r>
              <a:rPr lang="en-GB" dirty="0" smtClean="0"/>
              <a:t>Java is Simple</a:t>
            </a:r>
          </a:p>
          <a:p>
            <a:r>
              <a:rPr lang="en-GB" dirty="0" smtClean="0"/>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t>Java is Interpreted</a:t>
            </a:r>
          </a:p>
          <a:p>
            <a:r>
              <a:rPr lang="en-GB" dirty="0" smtClean="0"/>
              <a:t>Java is Secure </a:t>
            </a:r>
          </a:p>
          <a:p>
            <a:r>
              <a:rPr lang="en-GB" dirty="0" smtClean="0"/>
              <a:t>Java is Portable </a:t>
            </a:r>
          </a:p>
          <a:p>
            <a:r>
              <a:rPr lang="en-GB" dirty="0" smtClean="0">
                <a:solidFill>
                  <a:srgbClr val="C00000"/>
                </a:solidFill>
              </a:rPr>
              <a:t>Java is Multi-Threaded</a:t>
            </a:r>
          </a:p>
          <a:p>
            <a:r>
              <a:rPr lang="en-GB" dirty="0" smtClean="0"/>
              <a:t>Java Is Dynamic</a:t>
            </a:r>
            <a:endParaRPr lang="en-US" dirty="0" smtClean="0"/>
          </a:p>
          <a:p>
            <a:endParaRPr lang="en-US" dirty="0" smtClean="0">
              <a:solidFill>
                <a:srgbClr val="C00000"/>
              </a:solidFill>
            </a:endParaRPr>
          </a:p>
        </p:txBody>
      </p:sp>
      <p:sp>
        <p:nvSpPr>
          <p:cNvPr id="4" name="Content Placeholder 3"/>
          <p:cNvSpPr>
            <a:spLocks noGrp="1"/>
          </p:cNvSpPr>
          <p:nvPr>
            <p:ph sz="half" idx="2"/>
          </p:nvPr>
        </p:nvSpPr>
        <p:spPr>
          <a:xfrm>
            <a:off x="6172200" y="1825625"/>
            <a:ext cx="5012635" cy="2627105"/>
          </a:xfrm>
        </p:spPr>
        <p:txBody>
          <a:bodyPr>
            <a:noAutofit/>
          </a:bodyPr>
          <a:lstStyle/>
          <a:p>
            <a:pPr marL="0" indent="0">
              <a:lnSpc>
                <a:spcPct val="110000"/>
              </a:lnSpc>
              <a:buNone/>
            </a:pPr>
            <a:r>
              <a:rPr lang="en-GB" sz="2400" dirty="0" smtClean="0">
                <a:solidFill>
                  <a:srgbClr val="C00000"/>
                </a:solidFill>
              </a:rPr>
              <a:t>Multithread programming is smoothly integrated in Java, where as in other languages you have to call procedures specific to the operating system to enable multithreading. </a:t>
            </a:r>
            <a:endParaRPr lang="en-US" sz="2400" dirty="0">
              <a:solidFill>
                <a:srgbClr val="C00000"/>
              </a:solidFill>
            </a:endParaRPr>
          </a:p>
        </p:txBody>
      </p:sp>
      <p:sp>
        <p:nvSpPr>
          <p:cNvPr id="6" name="Slide Number Placeholder 5"/>
          <p:cNvSpPr>
            <a:spLocks noGrp="1"/>
          </p:cNvSpPr>
          <p:nvPr>
            <p:ph type="sldNum" sz="quarter" idx="12"/>
          </p:nvPr>
        </p:nvSpPr>
        <p:spPr/>
        <p:txBody>
          <a:bodyPr/>
          <a:lstStyle/>
          <a:p>
            <a:fld id="{82567ACC-4DC9-4895-A7D7-C1B446191BF9}" type="slidenum">
              <a:rPr lang="en-US" smtClean="0"/>
              <a:t>18</a:t>
            </a:fld>
            <a:endParaRPr lang="en-US"/>
          </a:p>
        </p:txBody>
      </p:sp>
    </p:spTree>
    <p:extLst>
      <p:ext uri="{BB962C8B-B14F-4D97-AF65-F5344CB8AC3E}">
        <p14:creationId xmlns:p14="http://schemas.microsoft.com/office/powerpoint/2010/main" val="24041991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smtClean="0">
                <a:latin typeface="+mn-lt"/>
              </a:rPr>
              <a:t>Features of Java</a:t>
            </a:r>
            <a:endParaRPr lang="en-US" b="1" dirty="0">
              <a:latin typeface="+mn-lt"/>
            </a:endParaRPr>
          </a:p>
        </p:txBody>
      </p:sp>
      <p:sp>
        <p:nvSpPr>
          <p:cNvPr id="3" name="Content Placeholder 2"/>
          <p:cNvSpPr>
            <a:spLocks noGrp="1"/>
          </p:cNvSpPr>
          <p:nvPr>
            <p:ph sz="half" idx="1"/>
          </p:nvPr>
        </p:nvSpPr>
        <p:spPr>
          <a:xfrm>
            <a:off x="838200" y="1534076"/>
            <a:ext cx="5181600" cy="5032376"/>
          </a:xfrm>
        </p:spPr>
        <p:txBody>
          <a:bodyPr>
            <a:noAutofit/>
          </a:bodyPr>
          <a:lstStyle/>
          <a:p>
            <a:r>
              <a:rPr lang="en-GB" dirty="0" smtClean="0"/>
              <a:t>Java is Simple</a:t>
            </a:r>
          </a:p>
          <a:p>
            <a:r>
              <a:rPr lang="en-GB" dirty="0" smtClean="0"/>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t>Java is Interpreted</a:t>
            </a:r>
          </a:p>
          <a:p>
            <a:r>
              <a:rPr lang="en-GB" dirty="0" smtClean="0"/>
              <a:t>Java is Secure </a:t>
            </a:r>
          </a:p>
          <a:p>
            <a:r>
              <a:rPr lang="en-GB" dirty="0" smtClean="0"/>
              <a:t>Java is Portable </a:t>
            </a:r>
          </a:p>
          <a:p>
            <a:r>
              <a:rPr lang="en-GB" dirty="0" smtClean="0"/>
              <a:t>Java is Multi-Threaded</a:t>
            </a:r>
          </a:p>
          <a:p>
            <a:r>
              <a:rPr lang="en-GB" dirty="0" smtClean="0">
                <a:solidFill>
                  <a:srgbClr val="C00000"/>
                </a:solidFill>
              </a:rPr>
              <a:t>Java Is Dynamic</a:t>
            </a:r>
            <a:endParaRPr lang="en-US" dirty="0" smtClean="0">
              <a:solidFill>
                <a:srgbClr val="C00000"/>
              </a:solidFill>
            </a:endParaRPr>
          </a:p>
        </p:txBody>
      </p:sp>
      <p:sp>
        <p:nvSpPr>
          <p:cNvPr id="4" name="Content Placeholder 3"/>
          <p:cNvSpPr>
            <a:spLocks noGrp="1"/>
          </p:cNvSpPr>
          <p:nvPr>
            <p:ph sz="half" idx="2"/>
          </p:nvPr>
        </p:nvSpPr>
        <p:spPr>
          <a:xfrm>
            <a:off x="6172200" y="1825625"/>
            <a:ext cx="5012635" cy="4204114"/>
          </a:xfrm>
        </p:spPr>
        <p:txBody>
          <a:bodyPr>
            <a:noAutofit/>
          </a:bodyPr>
          <a:lstStyle/>
          <a:p>
            <a:pPr marL="0" indent="0">
              <a:lnSpc>
                <a:spcPct val="110000"/>
              </a:lnSpc>
              <a:buNone/>
            </a:pPr>
            <a:r>
              <a:rPr lang="en-GB" sz="2400" dirty="0" smtClean="0">
                <a:solidFill>
                  <a:srgbClr val="C00000"/>
                </a:solidFill>
              </a:rPr>
              <a:t>Java was designed to adapt to an evolving environment. New code can be loaded on the fly without recompilation.</a:t>
            </a:r>
          </a:p>
          <a:p>
            <a:pPr marL="0" indent="0">
              <a:lnSpc>
                <a:spcPct val="110000"/>
              </a:lnSpc>
              <a:buNone/>
            </a:pPr>
            <a:r>
              <a:rPr lang="en-GB" sz="2400" dirty="0" smtClean="0">
                <a:solidFill>
                  <a:srgbClr val="C00000"/>
                </a:solidFill>
              </a:rPr>
              <a:t>There is no need for developers to create, and for users to install, major new software versions. </a:t>
            </a:r>
          </a:p>
          <a:p>
            <a:pPr marL="0" indent="0">
              <a:lnSpc>
                <a:spcPct val="110000"/>
              </a:lnSpc>
              <a:buNone/>
            </a:pPr>
            <a:r>
              <a:rPr lang="en-GB" sz="2400" dirty="0" smtClean="0">
                <a:solidFill>
                  <a:srgbClr val="C00000"/>
                </a:solidFill>
              </a:rPr>
              <a:t>New features can be incorporated transparently as needed. </a:t>
            </a:r>
            <a:endParaRPr lang="en-US" sz="2400" dirty="0">
              <a:solidFill>
                <a:srgbClr val="C00000"/>
              </a:solidFill>
            </a:endParaRPr>
          </a:p>
        </p:txBody>
      </p:sp>
      <p:sp>
        <p:nvSpPr>
          <p:cNvPr id="6" name="Slide Number Placeholder 5"/>
          <p:cNvSpPr>
            <a:spLocks noGrp="1"/>
          </p:cNvSpPr>
          <p:nvPr>
            <p:ph type="sldNum" sz="quarter" idx="12"/>
          </p:nvPr>
        </p:nvSpPr>
        <p:spPr/>
        <p:txBody>
          <a:bodyPr/>
          <a:lstStyle/>
          <a:p>
            <a:fld id="{82567ACC-4DC9-4895-A7D7-C1B446191BF9}" type="slidenum">
              <a:rPr lang="en-US" smtClean="0"/>
              <a:t>19</a:t>
            </a:fld>
            <a:endParaRPr lang="en-US"/>
          </a:p>
        </p:txBody>
      </p:sp>
    </p:spTree>
    <p:extLst>
      <p:ext uri="{BB962C8B-B14F-4D97-AF65-F5344CB8AC3E}">
        <p14:creationId xmlns:p14="http://schemas.microsoft.com/office/powerpoint/2010/main" val="28947115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4805"/>
          </a:xfrm>
        </p:spPr>
        <p:txBody>
          <a:bodyPr/>
          <a:lstStyle/>
          <a:p>
            <a:r>
              <a:rPr lang="en-GB" b="1" dirty="0" smtClean="0">
                <a:latin typeface="+mn-lt"/>
              </a:rPr>
              <a:t>Content</a:t>
            </a:r>
            <a:endParaRPr lang="en-US" b="1" dirty="0">
              <a:latin typeface="+mn-lt"/>
            </a:endParaRPr>
          </a:p>
        </p:txBody>
      </p:sp>
      <p:sp>
        <p:nvSpPr>
          <p:cNvPr id="3" name="Content Placeholder 2"/>
          <p:cNvSpPr>
            <a:spLocks noGrp="1"/>
          </p:cNvSpPr>
          <p:nvPr>
            <p:ph idx="1"/>
          </p:nvPr>
        </p:nvSpPr>
        <p:spPr>
          <a:xfrm>
            <a:off x="838200" y="1243357"/>
            <a:ext cx="10515600" cy="5112993"/>
          </a:xfrm>
        </p:spPr>
        <p:txBody>
          <a:bodyPr>
            <a:normAutofit fontScale="85000" lnSpcReduction="20000"/>
          </a:bodyPr>
          <a:lstStyle/>
          <a:p>
            <a:r>
              <a:rPr lang="en-GB" dirty="0" smtClean="0"/>
              <a:t>What is Java ? </a:t>
            </a:r>
          </a:p>
          <a:p>
            <a:r>
              <a:rPr lang="en-GB" dirty="0" smtClean="0"/>
              <a:t>Where is Java used ? </a:t>
            </a:r>
          </a:p>
          <a:p>
            <a:r>
              <a:rPr lang="en-GB" dirty="0" smtClean="0"/>
              <a:t>History of Java</a:t>
            </a:r>
          </a:p>
          <a:p>
            <a:r>
              <a:rPr lang="en-GB" dirty="0" smtClean="0"/>
              <a:t>Features of Java </a:t>
            </a:r>
          </a:p>
          <a:p>
            <a:r>
              <a:rPr lang="en-GB" dirty="0" smtClean="0"/>
              <a:t>Disadvantage of Java</a:t>
            </a:r>
          </a:p>
          <a:p>
            <a:r>
              <a:rPr lang="en-GB" dirty="0" smtClean="0"/>
              <a:t>Java Development Kit (JDK)</a:t>
            </a:r>
          </a:p>
          <a:p>
            <a:r>
              <a:rPr lang="en-GB" dirty="0" smtClean="0"/>
              <a:t>Java Compiler</a:t>
            </a:r>
          </a:p>
          <a:p>
            <a:r>
              <a:rPr lang="en-GB" dirty="0" smtClean="0"/>
              <a:t>Java Virtual Machine (JVM)</a:t>
            </a:r>
          </a:p>
          <a:p>
            <a:r>
              <a:rPr lang="en-GB" dirty="0" smtClean="0"/>
              <a:t>Java Program-Development phase </a:t>
            </a:r>
          </a:p>
          <a:p>
            <a:r>
              <a:rPr lang="en-GB" dirty="0" smtClean="0"/>
              <a:t>Portability of Java </a:t>
            </a:r>
          </a:p>
          <a:p>
            <a:r>
              <a:rPr lang="en-GB" dirty="0" smtClean="0"/>
              <a:t>Simple Java Program</a:t>
            </a:r>
          </a:p>
          <a:p>
            <a:r>
              <a:rPr lang="en-GB" dirty="0" smtClean="0"/>
              <a:t>Java Development Tools</a:t>
            </a:r>
          </a:p>
          <a:p>
            <a:r>
              <a:rPr lang="en-GB" dirty="0"/>
              <a:t>What is Object Oriented </a:t>
            </a:r>
            <a:r>
              <a:rPr lang="en-GB" dirty="0" smtClean="0"/>
              <a:t>Programming</a:t>
            </a:r>
            <a:endParaRPr lang="en-GB" dirty="0"/>
          </a:p>
        </p:txBody>
      </p:sp>
      <p:sp>
        <p:nvSpPr>
          <p:cNvPr id="5" name="Slide Number Placeholder 4"/>
          <p:cNvSpPr>
            <a:spLocks noGrp="1"/>
          </p:cNvSpPr>
          <p:nvPr>
            <p:ph type="sldNum" sz="quarter" idx="12"/>
          </p:nvPr>
        </p:nvSpPr>
        <p:spPr/>
        <p:txBody>
          <a:bodyPr/>
          <a:lstStyle/>
          <a:p>
            <a:fld id="{82567ACC-4DC9-4895-A7D7-C1B446191BF9}" type="slidenum">
              <a:rPr lang="en-US" smtClean="0"/>
              <a:t>2</a:t>
            </a:fld>
            <a:endParaRPr lang="en-US"/>
          </a:p>
        </p:txBody>
      </p:sp>
    </p:spTree>
    <p:extLst>
      <p:ext uri="{BB962C8B-B14F-4D97-AF65-F5344CB8AC3E}">
        <p14:creationId xmlns:p14="http://schemas.microsoft.com/office/powerpoint/2010/main" val="15483274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Disadvantages of Java</a:t>
            </a:r>
            <a:endParaRPr lang="en-US" b="1" dirty="0">
              <a:latin typeface="+mn-lt"/>
            </a:endParaRPr>
          </a:p>
        </p:txBody>
      </p:sp>
      <p:sp>
        <p:nvSpPr>
          <p:cNvPr id="3" name="Content Placeholder 2"/>
          <p:cNvSpPr>
            <a:spLocks noGrp="1"/>
          </p:cNvSpPr>
          <p:nvPr>
            <p:ph idx="1"/>
          </p:nvPr>
        </p:nvSpPr>
        <p:spPr/>
        <p:txBody>
          <a:bodyPr/>
          <a:lstStyle/>
          <a:p>
            <a:r>
              <a:rPr lang="en-GB" dirty="0" smtClean="0"/>
              <a:t>Slower than compiled language such as </a:t>
            </a:r>
            <a:r>
              <a:rPr lang="en-GB" b="1" dirty="0" smtClean="0"/>
              <a:t>C </a:t>
            </a:r>
          </a:p>
          <a:p>
            <a:r>
              <a:rPr lang="en-GB" dirty="0" smtClean="0"/>
              <a:t>an experiment in 1999 showed that Java was 3 or 4 times slower than </a:t>
            </a:r>
            <a:r>
              <a:rPr lang="en-GB" b="1" dirty="0" smtClean="0"/>
              <a:t>C</a:t>
            </a:r>
            <a:r>
              <a:rPr lang="en-GB" dirty="0" smtClean="0"/>
              <a:t> or </a:t>
            </a:r>
            <a:r>
              <a:rPr lang="en-GB" b="1" dirty="0" smtClean="0"/>
              <a:t>C++ </a:t>
            </a:r>
          </a:p>
          <a:p>
            <a:r>
              <a:rPr lang="en-GB" dirty="0"/>
              <a:t>Since Java Programs run on top </a:t>
            </a:r>
            <a:r>
              <a:rPr lang="en-GB" dirty="0" smtClean="0"/>
              <a:t>of </a:t>
            </a:r>
            <a:r>
              <a:rPr lang="en-GB" dirty="0" smtClean="0">
                <a:solidFill>
                  <a:schemeClr val="accent1"/>
                </a:solidFill>
              </a:rPr>
              <a:t>JVM</a:t>
            </a:r>
            <a:r>
              <a:rPr lang="en-GB" dirty="0" smtClean="0"/>
              <a:t>, </a:t>
            </a:r>
            <a:r>
              <a:rPr lang="en-GB" dirty="0"/>
              <a:t>it consumes more memory.</a:t>
            </a:r>
            <a:endParaRPr lang="en-US" b="1" dirty="0"/>
          </a:p>
        </p:txBody>
      </p:sp>
      <p:sp>
        <p:nvSpPr>
          <p:cNvPr id="5" name="Slide Number Placeholder 4"/>
          <p:cNvSpPr>
            <a:spLocks noGrp="1"/>
          </p:cNvSpPr>
          <p:nvPr>
            <p:ph type="sldNum" sz="quarter" idx="12"/>
          </p:nvPr>
        </p:nvSpPr>
        <p:spPr/>
        <p:txBody>
          <a:bodyPr/>
          <a:lstStyle/>
          <a:p>
            <a:fld id="{82567ACC-4DC9-4895-A7D7-C1B446191BF9}" type="slidenum">
              <a:rPr lang="en-US" smtClean="0"/>
              <a:t>20</a:t>
            </a:fld>
            <a:endParaRPr lang="en-US"/>
          </a:p>
        </p:txBody>
      </p:sp>
    </p:spTree>
    <p:extLst>
      <p:ext uri="{BB962C8B-B14F-4D97-AF65-F5344CB8AC3E}">
        <p14:creationId xmlns:p14="http://schemas.microsoft.com/office/powerpoint/2010/main" val="30708766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579"/>
          </a:xfrm>
        </p:spPr>
        <p:txBody>
          <a:bodyPr/>
          <a:lstStyle/>
          <a:p>
            <a:r>
              <a:rPr lang="en-US" b="1" dirty="0" smtClean="0">
                <a:latin typeface="+mn-lt"/>
              </a:rPr>
              <a:t>Java Platform Edition</a:t>
            </a:r>
            <a:endParaRPr lang="en-US" b="1" dirty="0">
              <a:latin typeface="+mn-lt"/>
            </a:endParaRPr>
          </a:p>
        </p:txBody>
      </p:sp>
      <p:sp>
        <p:nvSpPr>
          <p:cNvPr id="3" name="Content Placeholder 2"/>
          <p:cNvSpPr>
            <a:spLocks noGrp="1"/>
          </p:cNvSpPr>
          <p:nvPr>
            <p:ph idx="1"/>
          </p:nvPr>
        </p:nvSpPr>
        <p:spPr>
          <a:xfrm>
            <a:off x="838200" y="1351722"/>
            <a:ext cx="10240617" cy="5141843"/>
          </a:xfrm>
        </p:spPr>
        <p:txBody>
          <a:bodyPr>
            <a:normAutofit/>
          </a:bodyPr>
          <a:lstStyle/>
          <a:p>
            <a:r>
              <a:rPr kumimoji="0" lang="en-US" altLang="en-US" b="0" i="0" u="none" strike="noStrike" cap="none" normalizeH="0" baseline="0" dirty="0" smtClean="0">
                <a:ln>
                  <a:noFill/>
                </a:ln>
                <a:solidFill>
                  <a:schemeClr val="tx1"/>
                </a:solidFill>
                <a:effectLst/>
              </a:rPr>
              <a:t>A Java Platform is the set of APIs, class libraries, and other programs used in developing Java programs for specific applications. </a:t>
            </a:r>
          </a:p>
          <a:p>
            <a:pPr marL="0" indent="0">
              <a:buNone/>
            </a:pPr>
            <a:r>
              <a:rPr lang="en-US" i="1" dirty="0" smtClean="0"/>
              <a:t>There are 3 Java Platform Editions </a:t>
            </a:r>
          </a:p>
          <a:p>
            <a:pPr marL="396875" indent="-396875">
              <a:buFont typeface="+mj-lt"/>
              <a:buAutoNum type="arabicPeriod"/>
            </a:pPr>
            <a:r>
              <a:rPr lang="en-US" dirty="0" smtClean="0">
                <a:solidFill>
                  <a:srgbClr val="C00000"/>
                </a:solidFill>
              </a:rPr>
              <a:t>Java 2 Platform, Standard Edition (J2SE) </a:t>
            </a:r>
          </a:p>
          <a:p>
            <a:pPr lvl="1"/>
            <a:r>
              <a:rPr lang="en-US" dirty="0" smtClean="0"/>
              <a:t>Core Java Platform targeting applications running on workstations </a:t>
            </a:r>
          </a:p>
          <a:p>
            <a:pPr marL="396875" indent="-396875">
              <a:buFont typeface="+mj-lt"/>
              <a:buAutoNum type="arabicPeriod"/>
            </a:pPr>
            <a:r>
              <a:rPr lang="en-US" dirty="0" smtClean="0">
                <a:solidFill>
                  <a:srgbClr val="C00000"/>
                </a:solidFill>
              </a:rPr>
              <a:t>Java 2 Platform, Enterprise Edition (J2EE) </a:t>
            </a:r>
          </a:p>
          <a:p>
            <a:pPr lvl="1"/>
            <a:r>
              <a:rPr lang="en-US" dirty="0" smtClean="0"/>
              <a:t>Component-based approach to developing distributed, multi-tier enterprise applications </a:t>
            </a:r>
          </a:p>
          <a:p>
            <a:pPr marL="396875" indent="-396875">
              <a:buFont typeface="+mj-lt"/>
              <a:buAutoNum type="arabicPeriod"/>
            </a:pPr>
            <a:r>
              <a:rPr lang="en-US" dirty="0" smtClean="0">
                <a:solidFill>
                  <a:srgbClr val="C00000"/>
                </a:solidFill>
              </a:rPr>
              <a:t>Java 2 Platform, Micro Edition (J2ME) </a:t>
            </a:r>
          </a:p>
          <a:p>
            <a:pPr lvl="1"/>
            <a:r>
              <a:rPr lang="en-US" dirty="0" smtClean="0"/>
              <a:t>Targeted at small, stand-alone or connectable consumer and embedded devices </a:t>
            </a:r>
            <a:endParaRPr lang="en-US" dirty="0"/>
          </a:p>
        </p:txBody>
      </p:sp>
      <p:sp>
        <p:nvSpPr>
          <p:cNvPr id="6" name="Slide Number Placeholder 5"/>
          <p:cNvSpPr>
            <a:spLocks noGrp="1"/>
          </p:cNvSpPr>
          <p:nvPr>
            <p:ph type="sldNum" sz="quarter" idx="12"/>
          </p:nvPr>
        </p:nvSpPr>
        <p:spPr/>
        <p:txBody>
          <a:bodyPr/>
          <a:lstStyle/>
          <a:p>
            <a:fld id="{82567ACC-4DC9-4895-A7D7-C1B446191BF9}" type="slidenum">
              <a:rPr lang="en-US" smtClean="0"/>
              <a:t>21</a:t>
            </a:fld>
            <a:endParaRPr lang="en-US"/>
          </a:p>
        </p:txBody>
      </p:sp>
    </p:spTree>
    <p:extLst>
      <p:ext uri="{BB962C8B-B14F-4D97-AF65-F5344CB8AC3E}">
        <p14:creationId xmlns:p14="http://schemas.microsoft.com/office/powerpoint/2010/main" val="41018888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832"/>
          </a:xfrm>
        </p:spPr>
        <p:txBody>
          <a:bodyPr/>
          <a:lstStyle/>
          <a:p>
            <a:r>
              <a:rPr lang="en-US" b="1" dirty="0" smtClean="0">
                <a:latin typeface="+mn-lt"/>
              </a:rPr>
              <a:t>Java Development Kit (JDK)</a:t>
            </a:r>
            <a:endParaRPr lang="en-US" b="1" dirty="0">
              <a:latin typeface="+mn-lt"/>
            </a:endParaRPr>
          </a:p>
        </p:txBody>
      </p:sp>
      <p:sp>
        <p:nvSpPr>
          <p:cNvPr id="3" name="Content Placeholder 2"/>
          <p:cNvSpPr>
            <a:spLocks noGrp="1"/>
          </p:cNvSpPr>
          <p:nvPr>
            <p:ph idx="1"/>
          </p:nvPr>
        </p:nvSpPr>
        <p:spPr>
          <a:xfrm>
            <a:off x="838200" y="1436274"/>
            <a:ext cx="8279296" cy="2852392"/>
          </a:xfrm>
        </p:spPr>
        <p:txBody>
          <a:bodyPr/>
          <a:lstStyle/>
          <a:p>
            <a:pPr marL="0" indent="0">
              <a:buNone/>
            </a:pPr>
            <a:r>
              <a:rPr lang="en-US" b="1" dirty="0" smtClean="0"/>
              <a:t>Java Development Kit (JDK)</a:t>
            </a:r>
            <a:r>
              <a:rPr lang="en-US" dirty="0" smtClean="0"/>
              <a:t> </a:t>
            </a:r>
          </a:p>
          <a:p>
            <a:pPr lvl="1"/>
            <a:r>
              <a:rPr lang="en-US" dirty="0" smtClean="0"/>
              <a:t>Is a set of Java tools for developing Java programs </a:t>
            </a:r>
          </a:p>
          <a:p>
            <a:pPr lvl="1"/>
            <a:r>
              <a:rPr lang="en-US" dirty="0" smtClean="0"/>
              <a:t>Consists of Java API, Java Compiler, and JVM </a:t>
            </a:r>
          </a:p>
          <a:p>
            <a:pPr marL="0" indent="0">
              <a:buNone/>
            </a:pPr>
            <a:r>
              <a:rPr lang="en-US" b="1" dirty="0" smtClean="0"/>
              <a:t>Java Application Programming Interface (API) </a:t>
            </a:r>
          </a:p>
          <a:p>
            <a:pPr lvl="1"/>
            <a:r>
              <a:rPr lang="en-US" dirty="0" smtClean="0"/>
              <a:t>Is prewritten code, organized into packages of similar topics </a:t>
            </a:r>
          </a:p>
          <a:p>
            <a:pPr lvl="1"/>
            <a:endParaRPr lang="en-US" dirty="0" smtClean="0"/>
          </a:p>
        </p:txBody>
      </p:sp>
      <p:pic>
        <p:nvPicPr>
          <p:cNvPr id="4" name="Picture 3"/>
          <p:cNvPicPr>
            <a:picLocks noChangeAspect="1"/>
          </p:cNvPicPr>
          <p:nvPr/>
        </p:nvPicPr>
        <p:blipFill>
          <a:blip r:embed="rId2"/>
          <a:stretch>
            <a:fillRect/>
          </a:stretch>
        </p:blipFill>
        <p:spPr>
          <a:xfrm>
            <a:off x="5605669" y="4023234"/>
            <a:ext cx="4171575" cy="2670602"/>
          </a:xfrm>
          <a:prstGeom prst="rect">
            <a:avLst/>
          </a:prstGeom>
        </p:spPr>
      </p:pic>
      <p:sp>
        <p:nvSpPr>
          <p:cNvPr id="5" name="TextBox 4"/>
          <p:cNvSpPr txBox="1"/>
          <p:nvPr/>
        </p:nvSpPr>
        <p:spPr>
          <a:xfrm>
            <a:off x="2663686" y="4465983"/>
            <a:ext cx="2769705" cy="1785104"/>
          </a:xfrm>
          <a:prstGeom prst="rect">
            <a:avLst/>
          </a:prstGeom>
          <a:noFill/>
        </p:spPr>
        <p:txBody>
          <a:bodyPr wrap="square" rtlCol="0">
            <a:spAutoFit/>
          </a:bodyPr>
          <a:lstStyle/>
          <a:p>
            <a:r>
              <a:rPr lang="en-GB" sz="2200" dirty="0" smtClean="0"/>
              <a:t>Java Virtual Machine (JVM) is an execution engine that runs compiled Java byte code. </a:t>
            </a:r>
            <a:endParaRPr lang="en-US" sz="2200" dirty="0"/>
          </a:p>
        </p:txBody>
      </p:sp>
      <p:sp>
        <p:nvSpPr>
          <p:cNvPr id="7" name="Slide Number Placeholder 6"/>
          <p:cNvSpPr>
            <a:spLocks noGrp="1"/>
          </p:cNvSpPr>
          <p:nvPr>
            <p:ph type="sldNum" sz="quarter" idx="12"/>
          </p:nvPr>
        </p:nvSpPr>
        <p:spPr/>
        <p:txBody>
          <a:bodyPr/>
          <a:lstStyle/>
          <a:p>
            <a:fld id="{82567ACC-4DC9-4895-A7D7-C1B446191BF9}" type="slidenum">
              <a:rPr lang="en-US" smtClean="0"/>
              <a:t>22</a:t>
            </a:fld>
            <a:endParaRPr lang="en-US"/>
          </a:p>
        </p:txBody>
      </p:sp>
    </p:spTree>
    <p:extLst>
      <p:ext uri="{BB962C8B-B14F-4D97-AF65-F5344CB8AC3E}">
        <p14:creationId xmlns:p14="http://schemas.microsoft.com/office/powerpoint/2010/main" val="628135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Java Compiler (Byte Code)</a:t>
            </a:r>
            <a:endParaRPr lang="en-US" b="1" dirty="0">
              <a:latin typeface="+mn-lt"/>
            </a:endParaRPr>
          </a:p>
        </p:txBody>
      </p:sp>
      <p:sp>
        <p:nvSpPr>
          <p:cNvPr id="3" name="Content Placeholder 2"/>
          <p:cNvSpPr>
            <a:spLocks noGrp="1"/>
          </p:cNvSpPr>
          <p:nvPr>
            <p:ph idx="1"/>
          </p:nvPr>
        </p:nvSpPr>
        <p:spPr>
          <a:xfrm>
            <a:off x="838200" y="1825625"/>
            <a:ext cx="8941904" cy="4351338"/>
          </a:xfrm>
        </p:spPr>
        <p:txBody>
          <a:bodyPr/>
          <a:lstStyle/>
          <a:p>
            <a:r>
              <a:rPr lang="en-US" dirty="0" smtClean="0"/>
              <a:t>The Java compiler translates Java programs into byte‐code. </a:t>
            </a:r>
          </a:p>
          <a:p>
            <a:r>
              <a:rPr lang="en-US" dirty="0" smtClean="0"/>
              <a:t>Byte-code creates and store on disk as </a:t>
            </a:r>
            <a:r>
              <a:rPr lang="en-US" b="1" i="1" dirty="0" smtClean="0">
                <a:solidFill>
                  <a:srgbClr val="C00000"/>
                </a:solidFill>
              </a:rPr>
              <a:t>.class </a:t>
            </a:r>
            <a:r>
              <a:rPr lang="en-US" dirty="0" smtClean="0"/>
              <a:t>file</a:t>
            </a:r>
          </a:p>
          <a:p>
            <a:r>
              <a:rPr lang="en-US" dirty="0" smtClean="0"/>
              <a:t>Byte-code verifier verify the validation and check whether it violate java’s security or not.</a:t>
            </a:r>
          </a:p>
          <a:p>
            <a:r>
              <a:rPr lang="en-US" dirty="0" smtClean="0"/>
              <a:t>Once compiled to byte‐code, a Java program can be used  on any computer, making it very portable machine. </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23</a:t>
            </a:fld>
            <a:endParaRPr lang="en-US"/>
          </a:p>
        </p:txBody>
      </p:sp>
    </p:spTree>
    <p:extLst>
      <p:ext uri="{BB962C8B-B14F-4D97-AF65-F5344CB8AC3E}">
        <p14:creationId xmlns:p14="http://schemas.microsoft.com/office/powerpoint/2010/main" val="10449610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Java Virtual Machine (JVM)</a:t>
            </a:r>
            <a:endParaRPr lang="en-US" b="1" dirty="0">
              <a:latin typeface="+mn-lt"/>
            </a:endParaRPr>
          </a:p>
        </p:txBody>
      </p:sp>
      <p:sp>
        <p:nvSpPr>
          <p:cNvPr id="3" name="Content Placeholder 2"/>
          <p:cNvSpPr>
            <a:spLocks noGrp="1"/>
          </p:cNvSpPr>
          <p:nvPr>
            <p:ph idx="1"/>
          </p:nvPr>
        </p:nvSpPr>
        <p:spPr/>
        <p:txBody>
          <a:bodyPr/>
          <a:lstStyle/>
          <a:p>
            <a:r>
              <a:rPr lang="en-US" dirty="0" smtClean="0"/>
              <a:t>Java Virtual Machine is the like usual computer which translate high level language into machine language. </a:t>
            </a:r>
          </a:p>
          <a:p>
            <a:r>
              <a:rPr lang="en-US" dirty="0" smtClean="0"/>
              <a:t>Just like that Java virtual machine also translate Bytecode into machine language. </a:t>
            </a:r>
          </a:p>
          <a:p>
            <a:r>
              <a:rPr lang="en-US" dirty="0" smtClean="0"/>
              <a:t>JVM are available for many hardware and software Platform.</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24</a:t>
            </a:fld>
            <a:endParaRPr lang="en-US"/>
          </a:p>
        </p:txBody>
      </p:sp>
    </p:spTree>
    <p:extLst>
      <p:ext uri="{BB962C8B-B14F-4D97-AF65-F5344CB8AC3E}">
        <p14:creationId xmlns:p14="http://schemas.microsoft.com/office/powerpoint/2010/main" val="29360807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Java Program Development </a:t>
            </a:r>
            <a:r>
              <a:rPr lang="en-US" b="1" dirty="0" smtClean="0">
                <a:latin typeface="+mn-lt"/>
              </a:rPr>
              <a:t>Phase</a:t>
            </a:r>
            <a:endParaRPr lang="en-US" dirty="0">
              <a:latin typeface="+mn-lt"/>
            </a:endParaRPr>
          </a:p>
        </p:txBody>
      </p:sp>
      <p:sp>
        <p:nvSpPr>
          <p:cNvPr id="3" name="Content Placeholder 2"/>
          <p:cNvSpPr>
            <a:spLocks noGrp="1"/>
          </p:cNvSpPr>
          <p:nvPr>
            <p:ph idx="1"/>
          </p:nvPr>
        </p:nvSpPr>
        <p:spPr/>
        <p:txBody>
          <a:bodyPr>
            <a:normAutofit/>
          </a:bodyPr>
          <a:lstStyle/>
          <a:p>
            <a:pPr marL="0" indent="0">
              <a:buNone/>
            </a:pPr>
            <a:r>
              <a:rPr lang="en-US" dirty="0" smtClean="0"/>
              <a:t>Java programs normally undergo four phases </a:t>
            </a:r>
          </a:p>
          <a:p>
            <a:pPr marL="396875" indent="-396875">
              <a:buFont typeface="+mj-lt"/>
              <a:buAutoNum type="arabicPeriod"/>
            </a:pPr>
            <a:r>
              <a:rPr lang="en-US" b="1" dirty="0" smtClean="0">
                <a:solidFill>
                  <a:srgbClr val="C00000"/>
                </a:solidFill>
              </a:rPr>
              <a:t>Edit </a:t>
            </a:r>
          </a:p>
          <a:p>
            <a:pPr lvl="1"/>
            <a:r>
              <a:rPr lang="en-US" dirty="0" smtClean="0"/>
              <a:t>Programmer writes program (and stores program on disk) </a:t>
            </a:r>
          </a:p>
          <a:p>
            <a:pPr marL="396875" indent="-396875">
              <a:buFont typeface="+mj-lt"/>
              <a:buAutoNum type="arabicPeriod"/>
            </a:pPr>
            <a:r>
              <a:rPr lang="en-US" b="1" dirty="0" smtClean="0">
                <a:solidFill>
                  <a:srgbClr val="C00000"/>
                </a:solidFill>
              </a:rPr>
              <a:t>Compile </a:t>
            </a:r>
          </a:p>
          <a:p>
            <a:pPr lvl="1"/>
            <a:r>
              <a:rPr lang="en-US" dirty="0" smtClean="0"/>
              <a:t>Compiler creates byte-codes from program (.class) </a:t>
            </a:r>
          </a:p>
          <a:p>
            <a:pPr marL="396875" indent="-396875">
              <a:buFont typeface="+mj-lt"/>
              <a:buAutoNum type="arabicPeriod"/>
            </a:pPr>
            <a:r>
              <a:rPr lang="en-US" b="1" dirty="0" smtClean="0">
                <a:solidFill>
                  <a:srgbClr val="C00000"/>
                </a:solidFill>
              </a:rPr>
              <a:t>Load </a:t>
            </a:r>
          </a:p>
          <a:p>
            <a:pPr lvl="1"/>
            <a:r>
              <a:rPr lang="en-US" dirty="0" smtClean="0"/>
              <a:t>Class loader stores byte-codes in memory </a:t>
            </a:r>
          </a:p>
          <a:p>
            <a:pPr marL="396875" indent="-396875">
              <a:buFont typeface="+mj-lt"/>
              <a:buAutoNum type="arabicPeriod"/>
            </a:pPr>
            <a:r>
              <a:rPr lang="en-US" b="1" dirty="0" smtClean="0">
                <a:solidFill>
                  <a:srgbClr val="C00000"/>
                </a:solidFill>
              </a:rPr>
              <a:t>Execute </a:t>
            </a:r>
          </a:p>
          <a:p>
            <a:pPr lvl="1"/>
            <a:r>
              <a:rPr lang="en-US" b="1" dirty="0" smtClean="0"/>
              <a:t>Interpreter</a:t>
            </a:r>
            <a:r>
              <a:rPr lang="en-US" dirty="0" smtClean="0"/>
              <a:t>: translates byte-codes into machine language</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25</a:t>
            </a:fld>
            <a:endParaRPr lang="en-US"/>
          </a:p>
        </p:txBody>
      </p:sp>
    </p:spTree>
    <p:extLst>
      <p:ext uri="{BB962C8B-B14F-4D97-AF65-F5344CB8AC3E}">
        <p14:creationId xmlns:p14="http://schemas.microsoft.com/office/powerpoint/2010/main" val="22692218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mn-lt"/>
              </a:rPr>
              <a:t>Cont</a:t>
            </a:r>
            <a:r>
              <a:rPr lang="en-US" b="1" dirty="0" smtClean="0">
                <a:latin typeface="+mn-lt"/>
              </a:rPr>
              <a:t>…</a:t>
            </a:r>
            <a:r>
              <a:rPr lang="en-US" dirty="0" smtClean="0"/>
              <a: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279374"/>
            <a:ext cx="9285853" cy="2592909"/>
          </a:xfrm>
        </p:spPr>
      </p:pic>
      <p:sp>
        <p:nvSpPr>
          <p:cNvPr id="8" name="Slide Number Placeholder 7"/>
          <p:cNvSpPr>
            <a:spLocks noGrp="1"/>
          </p:cNvSpPr>
          <p:nvPr>
            <p:ph type="sldNum" sz="quarter" idx="12"/>
          </p:nvPr>
        </p:nvSpPr>
        <p:spPr/>
        <p:txBody>
          <a:bodyPr/>
          <a:lstStyle/>
          <a:p>
            <a:fld id="{82567ACC-4DC9-4895-A7D7-C1B446191BF9}" type="slidenum">
              <a:rPr lang="en-US" smtClean="0"/>
              <a:t>26</a:t>
            </a:fld>
            <a:endParaRPr lang="en-US"/>
          </a:p>
        </p:txBody>
      </p:sp>
    </p:spTree>
    <p:extLst>
      <p:ext uri="{BB962C8B-B14F-4D97-AF65-F5344CB8AC3E}">
        <p14:creationId xmlns:p14="http://schemas.microsoft.com/office/powerpoint/2010/main" val="37171445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GB" b="1" dirty="0" smtClean="0">
                <a:latin typeface="+mn-lt"/>
              </a:rPr>
              <a:t>Portability of Java</a:t>
            </a:r>
            <a:endParaRPr lang="en-US" b="1" dirty="0">
              <a:latin typeface="+mn-lt"/>
            </a:endParaRPr>
          </a:p>
        </p:txBody>
      </p:sp>
      <p:sp>
        <p:nvSpPr>
          <p:cNvPr id="3" name="Content Placeholder 2"/>
          <p:cNvSpPr>
            <a:spLocks noGrp="1"/>
          </p:cNvSpPr>
          <p:nvPr>
            <p:ph idx="1"/>
          </p:nvPr>
        </p:nvSpPr>
        <p:spPr>
          <a:xfrm>
            <a:off x="838200" y="1152940"/>
            <a:ext cx="10515600" cy="4351338"/>
          </a:xfrm>
        </p:spPr>
        <p:txBody>
          <a:bodyPr/>
          <a:lstStyle/>
          <a:p>
            <a:r>
              <a:rPr lang="en-GB" dirty="0" smtClean="0"/>
              <a:t>Portable means that a program may be written on one type of computer and then run on a wide variety of computers, with little or no modification.</a:t>
            </a:r>
          </a:p>
          <a:p>
            <a:r>
              <a:rPr lang="en-GB" dirty="0" smtClean="0"/>
              <a:t>Java byte code runs on the JVM and not on any particular CPU; therefore, compiled programs are highly portable. </a:t>
            </a:r>
          </a:p>
          <a:p>
            <a:r>
              <a:rPr lang="en-GB" dirty="0" smtClean="0"/>
              <a:t>JVMs exist on many platforms: </a:t>
            </a:r>
          </a:p>
          <a:p>
            <a:pPr lvl="1"/>
            <a:r>
              <a:rPr lang="en-GB" dirty="0" smtClean="0"/>
              <a:t>Windows </a:t>
            </a:r>
          </a:p>
          <a:p>
            <a:pPr lvl="1"/>
            <a:r>
              <a:rPr lang="en-GB" dirty="0" smtClean="0"/>
              <a:t>Mac</a:t>
            </a:r>
          </a:p>
          <a:p>
            <a:pPr lvl="1"/>
            <a:r>
              <a:rPr lang="en-GB" dirty="0" smtClean="0"/>
              <a:t>Linux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5469" y="3299791"/>
            <a:ext cx="4843018" cy="3367900"/>
          </a:xfrm>
          <a:prstGeom prst="rect">
            <a:avLst/>
          </a:prstGeom>
        </p:spPr>
      </p:pic>
      <p:sp>
        <p:nvSpPr>
          <p:cNvPr id="6" name="Slide Number Placeholder 5"/>
          <p:cNvSpPr>
            <a:spLocks noGrp="1"/>
          </p:cNvSpPr>
          <p:nvPr>
            <p:ph type="sldNum" sz="quarter" idx="12"/>
          </p:nvPr>
        </p:nvSpPr>
        <p:spPr/>
        <p:txBody>
          <a:bodyPr/>
          <a:lstStyle/>
          <a:p>
            <a:fld id="{82567ACC-4DC9-4895-A7D7-C1B446191BF9}" type="slidenum">
              <a:rPr lang="en-US" smtClean="0"/>
              <a:t>27</a:t>
            </a:fld>
            <a:endParaRPr lang="en-US"/>
          </a:p>
        </p:txBody>
      </p:sp>
    </p:spTree>
    <p:extLst>
      <p:ext uri="{BB962C8B-B14F-4D97-AF65-F5344CB8AC3E}">
        <p14:creationId xmlns:p14="http://schemas.microsoft.com/office/powerpoint/2010/main" val="25117380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 Simple Java Program</a:t>
            </a:r>
            <a:endParaRPr lang="en-US" b="1" dirty="0">
              <a:latin typeface="+mn-lt"/>
            </a:endParaRPr>
          </a:p>
        </p:txBody>
      </p:sp>
      <p:sp>
        <p:nvSpPr>
          <p:cNvPr id="3" name="Content Placeholder 2"/>
          <p:cNvSpPr>
            <a:spLocks noGrp="1"/>
          </p:cNvSpPr>
          <p:nvPr>
            <p:ph idx="1"/>
          </p:nvPr>
        </p:nvSpPr>
        <p:spPr/>
        <p:txBody>
          <a:bodyPr/>
          <a:lstStyle/>
          <a:p>
            <a:pPr marL="0" indent="0">
              <a:buNone/>
            </a:pPr>
            <a:r>
              <a:rPr lang="en-US" dirty="0" smtClean="0"/>
              <a:t>//This program prints Welcome to Java! </a:t>
            </a:r>
          </a:p>
          <a:p>
            <a:pPr marL="457200" lvl="1" indent="0">
              <a:buNone/>
            </a:pPr>
            <a:endParaRPr lang="en-US" dirty="0" smtClean="0"/>
          </a:p>
          <a:p>
            <a:pPr marL="457200" lvl="1" indent="0">
              <a:buNone/>
            </a:pPr>
            <a:r>
              <a:rPr lang="en-US" sz="2800" dirty="0" smtClean="0">
                <a:solidFill>
                  <a:schemeClr val="tx1">
                    <a:lumMod val="50000"/>
                    <a:lumOff val="50000"/>
                  </a:schemeClr>
                </a:solidFill>
              </a:rPr>
              <a:t> class Welcome { </a:t>
            </a:r>
          </a:p>
          <a:p>
            <a:pPr marL="457200" lvl="1" indent="0">
              <a:buNone/>
            </a:pPr>
            <a:r>
              <a:rPr lang="en-US" sz="2800" dirty="0">
                <a:solidFill>
                  <a:schemeClr val="tx1">
                    <a:lumMod val="50000"/>
                    <a:lumOff val="50000"/>
                  </a:schemeClr>
                </a:solidFill>
              </a:rPr>
              <a:t>	</a:t>
            </a:r>
            <a:r>
              <a:rPr lang="en-US" sz="2800" dirty="0" smtClean="0">
                <a:solidFill>
                  <a:schemeClr val="tx1">
                    <a:lumMod val="50000"/>
                    <a:lumOff val="50000"/>
                  </a:schemeClr>
                </a:solidFill>
              </a:rPr>
              <a:t>public static void main(String[] </a:t>
            </a:r>
            <a:r>
              <a:rPr lang="en-US" sz="2800" dirty="0" err="1" smtClean="0">
                <a:solidFill>
                  <a:schemeClr val="tx1">
                    <a:lumMod val="50000"/>
                    <a:lumOff val="50000"/>
                  </a:schemeClr>
                </a:solidFill>
              </a:rPr>
              <a:t>args</a:t>
            </a:r>
            <a:r>
              <a:rPr lang="en-US" sz="2800" dirty="0" smtClean="0">
                <a:solidFill>
                  <a:schemeClr val="tx1">
                    <a:lumMod val="50000"/>
                    <a:lumOff val="50000"/>
                  </a:schemeClr>
                </a:solidFill>
              </a:rPr>
              <a:t>) { </a:t>
            </a:r>
          </a:p>
          <a:p>
            <a:pPr marL="457200" lvl="1" indent="0">
              <a:buNone/>
            </a:pPr>
            <a:r>
              <a:rPr lang="en-US" sz="2800" dirty="0" smtClean="0">
                <a:solidFill>
                  <a:schemeClr val="tx1">
                    <a:lumMod val="50000"/>
                    <a:lumOff val="50000"/>
                  </a:schemeClr>
                </a:solidFill>
              </a:rPr>
              <a:t>	</a:t>
            </a:r>
            <a:r>
              <a:rPr lang="en-US" sz="2800" dirty="0" err="1" smtClean="0">
                <a:solidFill>
                  <a:schemeClr val="tx1">
                    <a:lumMod val="50000"/>
                    <a:lumOff val="50000"/>
                  </a:schemeClr>
                </a:solidFill>
              </a:rPr>
              <a:t>System.out.println</a:t>
            </a:r>
            <a:r>
              <a:rPr lang="en-US" sz="2800" dirty="0" smtClean="0">
                <a:solidFill>
                  <a:schemeClr val="tx1">
                    <a:lumMod val="50000"/>
                    <a:lumOff val="50000"/>
                  </a:schemeClr>
                </a:solidFill>
              </a:rPr>
              <a:t>("Welcome to Java!"); </a:t>
            </a:r>
          </a:p>
          <a:p>
            <a:pPr marL="457200" lvl="1" indent="0">
              <a:buNone/>
            </a:pPr>
            <a:r>
              <a:rPr lang="en-US" sz="2800" dirty="0" smtClean="0">
                <a:solidFill>
                  <a:schemeClr val="tx1">
                    <a:lumMod val="50000"/>
                    <a:lumOff val="50000"/>
                  </a:schemeClr>
                </a:solidFill>
              </a:rPr>
              <a:t>	}</a:t>
            </a:r>
          </a:p>
          <a:p>
            <a:pPr marL="457200" lvl="1" indent="0">
              <a:buNone/>
            </a:pPr>
            <a:r>
              <a:rPr lang="en-US" sz="2800" dirty="0" smtClean="0">
                <a:solidFill>
                  <a:schemeClr val="tx1">
                    <a:lumMod val="50000"/>
                    <a:lumOff val="50000"/>
                  </a:schemeClr>
                </a:solidFill>
              </a:rPr>
              <a:t>} </a:t>
            </a:r>
            <a:endParaRPr lang="en-US" sz="2800" dirty="0">
              <a:solidFill>
                <a:schemeClr val="tx1">
                  <a:lumMod val="50000"/>
                  <a:lumOff val="50000"/>
                </a:schemeClr>
              </a:solidFill>
            </a:endParaRPr>
          </a:p>
        </p:txBody>
      </p:sp>
      <p:sp>
        <p:nvSpPr>
          <p:cNvPr id="5" name="Slide Number Placeholder 4"/>
          <p:cNvSpPr>
            <a:spLocks noGrp="1"/>
          </p:cNvSpPr>
          <p:nvPr>
            <p:ph type="sldNum" sz="quarter" idx="12"/>
          </p:nvPr>
        </p:nvSpPr>
        <p:spPr/>
        <p:txBody>
          <a:bodyPr/>
          <a:lstStyle/>
          <a:p>
            <a:fld id="{82567ACC-4DC9-4895-A7D7-C1B446191BF9}" type="slidenum">
              <a:rPr lang="en-US" smtClean="0"/>
              <a:t>28</a:t>
            </a:fld>
            <a:endParaRPr lang="en-US"/>
          </a:p>
        </p:txBody>
      </p:sp>
    </p:spTree>
    <p:extLst>
      <p:ext uri="{BB962C8B-B14F-4D97-AF65-F5344CB8AC3E}">
        <p14:creationId xmlns:p14="http://schemas.microsoft.com/office/powerpoint/2010/main" val="6625089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835" y="447399"/>
            <a:ext cx="10836964" cy="6287328"/>
          </a:xfrm>
        </p:spPr>
        <p:txBody>
          <a:bodyPr>
            <a:normAutofit fontScale="92500" lnSpcReduction="20000"/>
          </a:bodyPr>
          <a:lstStyle/>
          <a:p>
            <a:r>
              <a:rPr lang="en-GB" sz="2400" b="1" dirty="0"/>
              <a:t>Class definition</a:t>
            </a:r>
            <a:r>
              <a:rPr lang="en-GB" sz="2400" b="1" dirty="0" smtClean="0"/>
              <a:t>: </a:t>
            </a:r>
            <a:r>
              <a:rPr lang="en-GB" sz="2400" dirty="0" smtClean="0"/>
              <a:t>This </a:t>
            </a:r>
            <a:r>
              <a:rPr lang="en-GB" sz="2400" dirty="0"/>
              <a:t>line uses the keyword </a:t>
            </a:r>
            <a:r>
              <a:rPr lang="en-GB" sz="2400" b="1" dirty="0"/>
              <a:t>class </a:t>
            </a:r>
            <a:r>
              <a:rPr lang="en-GB" sz="2400" dirty="0"/>
              <a:t>to declare that a new class is being defined</a:t>
            </a:r>
            <a:r>
              <a:rPr lang="en-GB" sz="2400" dirty="0" smtClean="0"/>
              <a:t>. </a:t>
            </a:r>
            <a:endParaRPr lang="en-GB" sz="2400" dirty="0"/>
          </a:p>
          <a:p>
            <a:pPr marL="0" indent="0">
              <a:buNone/>
            </a:pPr>
            <a:r>
              <a:rPr lang="en-GB" sz="2400" i="1" dirty="0" smtClean="0">
                <a:solidFill>
                  <a:schemeClr val="accent1"/>
                </a:solidFill>
              </a:rPr>
              <a:t>	Class Welcome</a:t>
            </a:r>
          </a:p>
          <a:p>
            <a:r>
              <a:rPr lang="en-US" sz="2400" dirty="0" smtClean="0"/>
              <a:t>Main Method: </a:t>
            </a:r>
            <a:r>
              <a:rPr lang="en-US" altLang="en-US" sz="2400" dirty="0"/>
              <a:t>In Java programming language, every application must contain a main method whose signature is: </a:t>
            </a:r>
            <a:endParaRPr lang="en-US" altLang="en-US" sz="2400" dirty="0" smtClean="0"/>
          </a:p>
          <a:p>
            <a:pPr marL="0" indent="0">
              <a:buNone/>
            </a:pPr>
            <a:r>
              <a:rPr lang="en-US" altLang="en-US" sz="2400" dirty="0" smtClean="0">
                <a:solidFill>
                  <a:schemeClr val="accent1"/>
                </a:solidFill>
              </a:rPr>
              <a:t>public </a:t>
            </a:r>
            <a:r>
              <a:rPr lang="en-US" altLang="en-US" sz="2400" dirty="0">
                <a:solidFill>
                  <a:schemeClr val="accent1"/>
                </a:solidFill>
              </a:rPr>
              <a:t>static void main(String[] </a:t>
            </a:r>
            <a:r>
              <a:rPr lang="en-US" altLang="en-US" sz="2400" dirty="0" err="1">
                <a:solidFill>
                  <a:schemeClr val="accent1"/>
                </a:solidFill>
              </a:rPr>
              <a:t>args</a:t>
            </a:r>
            <a:r>
              <a:rPr lang="en-US" altLang="en-US" sz="2400" dirty="0">
                <a:solidFill>
                  <a:schemeClr val="accent1"/>
                </a:solidFill>
              </a:rPr>
              <a:t>) </a:t>
            </a:r>
            <a:endParaRPr lang="en-US" altLang="en-US" sz="2400" dirty="0" smtClean="0">
              <a:solidFill>
                <a:schemeClr val="accent1"/>
              </a:solidFill>
            </a:endParaRPr>
          </a:p>
          <a:p>
            <a:pPr lvl="1"/>
            <a:r>
              <a:rPr lang="en-US" altLang="en-US" sz="2000" b="1" dirty="0" smtClean="0">
                <a:solidFill>
                  <a:srgbClr val="C00000"/>
                </a:solidFill>
              </a:rPr>
              <a:t>public</a:t>
            </a:r>
            <a:r>
              <a:rPr lang="en-US" altLang="en-US" sz="2000" dirty="0"/>
              <a:t>: So that </a:t>
            </a:r>
            <a:r>
              <a:rPr lang="en-US" altLang="en-US" sz="2000" dirty="0" smtClean="0"/>
              <a:t>JVM can </a:t>
            </a:r>
            <a:r>
              <a:rPr lang="en-US" altLang="en-US" sz="2000" dirty="0"/>
              <a:t>execute the method from anywhere. </a:t>
            </a:r>
            <a:endParaRPr lang="en-US" altLang="en-US" sz="2000" dirty="0" smtClean="0"/>
          </a:p>
          <a:p>
            <a:pPr lvl="1"/>
            <a:r>
              <a:rPr lang="en-US" altLang="en-US" sz="2000" b="1" dirty="0" smtClean="0">
                <a:solidFill>
                  <a:srgbClr val="C00000"/>
                </a:solidFill>
              </a:rPr>
              <a:t>static</a:t>
            </a:r>
            <a:r>
              <a:rPr lang="en-US" altLang="en-US" sz="2000" dirty="0"/>
              <a:t>: Main method is to be called without object. The modifiers public and static can be written in either order. </a:t>
            </a:r>
            <a:endParaRPr lang="en-US" altLang="en-US" sz="2000" dirty="0" smtClean="0"/>
          </a:p>
          <a:p>
            <a:pPr lvl="1"/>
            <a:r>
              <a:rPr lang="en-US" altLang="en-US" sz="2000" b="1" dirty="0" smtClean="0">
                <a:solidFill>
                  <a:srgbClr val="C00000"/>
                </a:solidFill>
              </a:rPr>
              <a:t>void</a:t>
            </a:r>
            <a:r>
              <a:rPr lang="en-US" altLang="en-US" sz="2000" dirty="0"/>
              <a:t>: The main method doesn't return anything. </a:t>
            </a:r>
            <a:endParaRPr lang="en-US" altLang="en-US" sz="2000" dirty="0" smtClean="0"/>
          </a:p>
          <a:p>
            <a:pPr lvl="1"/>
            <a:r>
              <a:rPr lang="en-US" altLang="en-US" sz="2000" b="1" dirty="0" smtClean="0">
                <a:solidFill>
                  <a:srgbClr val="C00000"/>
                </a:solidFill>
              </a:rPr>
              <a:t>main</a:t>
            </a:r>
            <a:r>
              <a:rPr lang="en-US" altLang="en-US" sz="2000" b="1" dirty="0">
                <a:solidFill>
                  <a:srgbClr val="C00000"/>
                </a:solidFill>
              </a:rPr>
              <a:t>()</a:t>
            </a:r>
            <a:r>
              <a:rPr lang="en-US" altLang="en-US" sz="2000" dirty="0"/>
              <a:t>: Name configured in the </a:t>
            </a:r>
            <a:r>
              <a:rPr lang="en-US" altLang="en-US" sz="2000" dirty="0" smtClean="0"/>
              <a:t>JVM. </a:t>
            </a:r>
          </a:p>
          <a:p>
            <a:pPr lvl="1"/>
            <a:r>
              <a:rPr lang="en-US" altLang="en-US" sz="2000" b="1" dirty="0" smtClean="0">
                <a:solidFill>
                  <a:srgbClr val="C00000"/>
                </a:solidFill>
              </a:rPr>
              <a:t>String</a:t>
            </a:r>
            <a:r>
              <a:rPr lang="en-US" altLang="en-US" sz="2000" b="1" dirty="0">
                <a:solidFill>
                  <a:srgbClr val="C00000"/>
                </a:solidFill>
              </a:rPr>
              <a:t>[]</a:t>
            </a:r>
            <a:r>
              <a:rPr lang="en-US" altLang="en-US" sz="2000" dirty="0">
                <a:solidFill>
                  <a:srgbClr val="C00000"/>
                </a:solidFill>
              </a:rPr>
              <a:t>: </a:t>
            </a:r>
            <a:r>
              <a:rPr lang="en-US" altLang="en-US" sz="2000" dirty="0"/>
              <a:t>The main method accepts a single argument: an array of elements of type String.</a:t>
            </a:r>
            <a:r>
              <a:rPr lang="en-US" altLang="en-US" dirty="0"/>
              <a:t> </a:t>
            </a:r>
            <a:endParaRPr lang="en-US" altLang="en-US" sz="4400" dirty="0"/>
          </a:p>
          <a:p>
            <a:r>
              <a:rPr lang="en-GB" sz="2400" dirty="0" smtClean="0"/>
              <a:t>The </a:t>
            </a:r>
            <a:r>
              <a:rPr lang="en-GB" sz="2400" dirty="0"/>
              <a:t>next line of code is shown here. Notice that it occurs inside </a:t>
            </a:r>
            <a:r>
              <a:rPr lang="en-GB" sz="2400" b="1" dirty="0"/>
              <a:t>main( </a:t>
            </a:r>
            <a:r>
              <a:rPr lang="en-GB" sz="2400" b="1" dirty="0" smtClean="0"/>
              <a:t>)</a:t>
            </a:r>
          </a:p>
          <a:p>
            <a:pPr marL="0" indent="0">
              <a:buNone/>
            </a:pPr>
            <a:r>
              <a:rPr lang="en-US" altLang="en-US" sz="2400" dirty="0" smtClean="0">
                <a:solidFill>
                  <a:schemeClr val="accent1"/>
                </a:solidFill>
              </a:rPr>
              <a:t>	</a:t>
            </a:r>
            <a:r>
              <a:rPr lang="en-US" altLang="en-US" sz="2400" dirty="0" err="1" smtClean="0">
                <a:solidFill>
                  <a:schemeClr val="accent1"/>
                </a:solidFill>
              </a:rPr>
              <a:t>System.out.println</a:t>
            </a:r>
            <a:r>
              <a:rPr lang="en-US" altLang="en-US" sz="2400" dirty="0">
                <a:solidFill>
                  <a:schemeClr val="accent1"/>
                </a:solidFill>
              </a:rPr>
              <a:t>("Hello, World"); </a:t>
            </a:r>
            <a:endParaRPr lang="en-US" altLang="en-US" sz="2400" dirty="0" smtClean="0">
              <a:solidFill>
                <a:schemeClr val="accent1"/>
              </a:solidFill>
            </a:endParaRPr>
          </a:p>
          <a:p>
            <a:pPr marL="0" indent="0">
              <a:buNone/>
            </a:pPr>
            <a:r>
              <a:rPr lang="en-GB" sz="2400" dirty="0"/>
              <a:t>Output is actually accomplished by the built-in </a:t>
            </a:r>
            <a:r>
              <a:rPr lang="en-GB" sz="2400" dirty="0" err="1"/>
              <a:t>println</a:t>
            </a:r>
            <a:r>
              <a:rPr lang="en-GB" sz="2400" dirty="0"/>
              <a:t>(</a:t>
            </a:r>
            <a:r>
              <a:rPr lang="en-GB" sz="2400" i="1" dirty="0"/>
              <a:t> )</a:t>
            </a:r>
            <a:r>
              <a:rPr lang="en-GB" sz="2400" dirty="0"/>
              <a:t> method. </a:t>
            </a:r>
            <a:r>
              <a:rPr lang="en-GB" sz="2400" b="1" dirty="0"/>
              <a:t>System</a:t>
            </a:r>
            <a:r>
              <a:rPr lang="en-GB" sz="2400" dirty="0"/>
              <a:t> is a predefined class that provides access to the system, and </a:t>
            </a:r>
            <a:r>
              <a:rPr lang="en-GB" sz="2400" b="1" dirty="0"/>
              <a:t>out</a:t>
            </a:r>
            <a:r>
              <a:rPr lang="en-GB" sz="2400" dirty="0"/>
              <a:t> is the variable of type output stream that is connected to the console</a:t>
            </a:r>
            <a:r>
              <a:rPr lang="en-GB" sz="2400" dirty="0" smtClean="0"/>
              <a:t>.</a:t>
            </a:r>
          </a:p>
          <a:p>
            <a:r>
              <a:rPr lang="en-GB" sz="2400" dirty="0"/>
              <a:t>Comments: They can either be multi-line or single line comments</a:t>
            </a:r>
            <a:r>
              <a:rPr lang="en-GB" sz="2400" dirty="0" smtClean="0"/>
              <a:t>.</a:t>
            </a:r>
          </a:p>
          <a:p>
            <a:r>
              <a:rPr lang="en-US" altLang="en-US" sz="2200" i="1" dirty="0">
                <a:solidFill>
                  <a:schemeClr val="accent1"/>
                </a:solidFill>
              </a:rPr>
              <a:t>/* This is </a:t>
            </a:r>
            <a:r>
              <a:rPr lang="en-US" sz="2200" i="1" dirty="0">
                <a:solidFill>
                  <a:schemeClr val="accent1"/>
                </a:solidFill>
              </a:rPr>
              <a:t>multiline comment</a:t>
            </a:r>
            <a:r>
              <a:rPr lang="en-US" altLang="en-US" sz="2200" i="1" dirty="0" smtClean="0">
                <a:solidFill>
                  <a:schemeClr val="accent1"/>
                </a:solidFill>
              </a:rPr>
              <a:t>*/ </a:t>
            </a:r>
          </a:p>
          <a:p>
            <a:r>
              <a:rPr lang="en-US" altLang="en-US" sz="2200" i="1" dirty="0" smtClean="0">
                <a:solidFill>
                  <a:schemeClr val="accent1"/>
                </a:solidFill>
              </a:rPr>
              <a:t>// This single line comment</a:t>
            </a:r>
            <a:endParaRPr lang="en-US" altLang="en-US" sz="2400" dirty="0"/>
          </a:p>
        </p:txBody>
      </p:sp>
      <p:sp>
        <p:nvSpPr>
          <p:cNvPr id="4" name="Slide Number Placeholder 3"/>
          <p:cNvSpPr>
            <a:spLocks noGrp="1"/>
          </p:cNvSpPr>
          <p:nvPr>
            <p:ph type="sldNum" sz="quarter" idx="12"/>
          </p:nvPr>
        </p:nvSpPr>
        <p:spPr/>
        <p:txBody>
          <a:bodyPr/>
          <a:lstStyle/>
          <a:p>
            <a:fld id="{82567ACC-4DC9-4895-A7D7-C1B446191BF9}" type="slidenum">
              <a:rPr lang="en-US" smtClean="0"/>
              <a:t>29</a:t>
            </a:fld>
            <a:endParaRPr lang="en-US"/>
          </a:p>
        </p:txBody>
      </p:sp>
    </p:spTree>
    <p:extLst>
      <p:ext uri="{BB962C8B-B14F-4D97-AF65-F5344CB8AC3E}">
        <p14:creationId xmlns:p14="http://schemas.microsoft.com/office/powerpoint/2010/main" val="381025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What is Java ?</a:t>
            </a:r>
            <a:endParaRPr lang="en-US" b="1" dirty="0">
              <a:latin typeface="+mn-lt"/>
            </a:endParaRPr>
          </a:p>
        </p:txBody>
      </p:sp>
      <p:sp>
        <p:nvSpPr>
          <p:cNvPr id="3" name="Content Placeholder 2"/>
          <p:cNvSpPr>
            <a:spLocks noGrp="1"/>
          </p:cNvSpPr>
          <p:nvPr>
            <p:ph idx="1"/>
          </p:nvPr>
        </p:nvSpPr>
        <p:spPr/>
        <p:txBody>
          <a:bodyPr/>
          <a:lstStyle/>
          <a:p>
            <a:r>
              <a:rPr lang="en-US" dirty="0" smtClean="0"/>
              <a:t>Java is relatively high-level language, class-based and Object-oriented Programming Language.</a:t>
            </a:r>
          </a:p>
          <a:p>
            <a:r>
              <a:rPr lang="en-GB" dirty="0" smtClean="0"/>
              <a:t>Java was developed by </a:t>
            </a:r>
            <a:r>
              <a:rPr lang="en-GB" dirty="0" smtClean="0">
                <a:solidFill>
                  <a:srgbClr val="C00000"/>
                </a:solidFill>
              </a:rPr>
              <a:t>James Gosling </a:t>
            </a:r>
            <a:r>
              <a:rPr lang="en-GB" dirty="0" smtClean="0"/>
              <a:t>at Sun Microsystems.</a:t>
            </a:r>
          </a:p>
          <a:p>
            <a:r>
              <a:rPr lang="en-GB" dirty="0" smtClean="0"/>
              <a:t>Java is a first programming language which provide the concept of writing programs that can be executed using the web.</a:t>
            </a:r>
          </a:p>
          <a:p>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3</a:t>
            </a:fld>
            <a:endParaRPr lang="en-US"/>
          </a:p>
        </p:txBody>
      </p:sp>
    </p:spTree>
    <p:extLst>
      <p:ext uri="{BB962C8B-B14F-4D97-AF65-F5344CB8AC3E}">
        <p14:creationId xmlns:p14="http://schemas.microsoft.com/office/powerpoint/2010/main" val="35814109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9362"/>
          </a:xfrm>
        </p:spPr>
        <p:txBody>
          <a:bodyPr/>
          <a:lstStyle/>
          <a:p>
            <a:r>
              <a:rPr lang="en-US" b="1" dirty="0" smtClean="0">
                <a:latin typeface="+mn-lt"/>
              </a:rPr>
              <a:t>Java Development Tools</a:t>
            </a:r>
            <a:endParaRPr lang="en-US" b="1" dirty="0">
              <a:latin typeface="+mn-lt"/>
            </a:endParaRPr>
          </a:p>
        </p:txBody>
      </p:sp>
      <p:sp>
        <p:nvSpPr>
          <p:cNvPr id="3" name="Content Placeholder 2"/>
          <p:cNvSpPr>
            <a:spLocks noGrp="1"/>
          </p:cNvSpPr>
          <p:nvPr>
            <p:ph idx="1"/>
          </p:nvPr>
        </p:nvSpPr>
        <p:spPr/>
        <p:txBody>
          <a:bodyPr>
            <a:normAutofit/>
          </a:bodyPr>
          <a:lstStyle/>
          <a:p>
            <a:r>
              <a:rPr lang="en-US" dirty="0" smtClean="0"/>
              <a:t>A software that provides an </a:t>
            </a:r>
            <a:r>
              <a:rPr lang="en-US" b="1" dirty="0" smtClean="0"/>
              <a:t>integrated development environment </a:t>
            </a:r>
            <a:r>
              <a:rPr lang="en-US" dirty="0" smtClean="0"/>
              <a:t>(IDE) for rapidly developing Java programs. </a:t>
            </a:r>
          </a:p>
          <a:p>
            <a:r>
              <a:rPr lang="en-US" dirty="0" smtClean="0"/>
              <a:t>Java development tools on the market: </a:t>
            </a:r>
          </a:p>
          <a:p>
            <a:pPr lvl="1"/>
            <a:r>
              <a:rPr lang="en-US" dirty="0" smtClean="0"/>
              <a:t>NetBeans by Sun (open source) </a:t>
            </a:r>
          </a:p>
          <a:p>
            <a:pPr lvl="1"/>
            <a:r>
              <a:rPr lang="en-US" dirty="0" smtClean="0"/>
              <a:t>IntelliJ IDEA by </a:t>
            </a:r>
            <a:r>
              <a:rPr lang="en-US" dirty="0" err="1" smtClean="0"/>
              <a:t>Jetbrains</a:t>
            </a:r>
            <a:r>
              <a:rPr lang="en-US" dirty="0" smtClean="0"/>
              <a:t> </a:t>
            </a:r>
          </a:p>
          <a:p>
            <a:pPr lvl="1"/>
            <a:r>
              <a:rPr lang="en-US" dirty="0" smtClean="0"/>
              <a:t>Eclipse by IBM (open source)</a:t>
            </a:r>
          </a:p>
          <a:p>
            <a:r>
              <a:rPr lang="en-US" dirty="0" smtClean="0"/>
              <a:t>Other useful tools:</a:t>
            </a:r>
          </a:p>
          <a:p>
            <a:pPr lvl="1"/>
            <a:r>
              <a:rPr lang="en-US" dirty="0" err="1" smtClean="0"/>
              <a:t>TextPad</a:t>
            </a:r>
            <a:r>
              <a:rPr lang="en-US" dirty="0" smtClean="0"/>
              <a:t> Editor </a:t>
            </a:r>
          </a:p>
          <a:p>
            <a:pPr lvl="1"/>
            <a:r>
              <a:rPr lang="en-US" dirty="0" smtClean="0"/>
              <a:t>Visual Studio Code</a:t>
            </a:r>
          </a:p>
          <a:p>
            <a:pPr lvl="1"/>
            <a:r>
              <a:rPr lang="en-US" dirty="0" err="1" smtClean="0"/>
              <a:t>Jedit</a:t>
            </a:r>
            <a:r>
              <a:rPr lang="en-US" dirty="0" smtClean="0"/>
              <a:t> </a:t>
            </a:r>
          </a:p>
          <a:p>
            <a:pPr marL="0" indent="0">
              <a:buNone/>
            </a:pP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30</a:t>
            </a:fld>
            <a:endParaRPr lang="en-US"/>
          </a:p>
        </p:txBody>
      </p:sp>
    </p:spTree>
    <p:extLst>
      <p:ext uri="{BB962C8B-B14F-4D97-AF65-F5344CB8AC3E}">
        <p14:creationId xmlns:p14="http://schemas.microsoft.com/office/powerpoint/2010/main" val="38178432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353"/>
          </a:xfrm>
        </p:spPr>
        <p:txBody>
          <a:bodyPr>
            <a:normAutofit/>
          </a:bodyPr>
          <a:lstStyle/>
          <a:p>
            <a:r>
              <a:rPr lang="en-US" sz="4000" b="1" dirty="0" smtClean="0">
                <a:latin typeface="+mn-lt"/>
              </a:rPr>
              <a:t>What is Object Oriented Programming?	</a:t>
            </a:r>
            <a:endParaRPr lang="en-US" sz="4000" b="1" dirty="0">
              <a:latin typeface="+mn-lt"/>
            </a:endParaRPr>
          </a:p>
        </p:txBody>
      </p:sp>
      <p:sp>
        <p:nvSpPr>
          <p:cNvPr id="3" name="Content Placeholder 2"/>
          <p:cNvSpPr>
            <a:spLocks noGrp="1"/>
          </p:cNvSpPr>
          <p:nvPr>
            <p:ph idx="1"/>
          </p:nvPr>
        </p:nvSpPr>
        <p:spPr>
          <a:xfrm>
            <a:off x="838200" y="1534076"/>
            <a:ext cx="10515600" cy="5012498"/>
          </a:xfrm>
        </p:spPr>
        <p:txBody>
          <a:bodyPr>
            <a:normAutofit/>
          </a:bodyPr>
          <a:lstStyle/>
          <a:p>
            <a:r>
              <a:rPr lang="en-GB" dirty="0" smtClean="0"/>
              <a:t>A language in which everything represent in the form of Object is called Object Oriented Programming Language.</a:t>
            </a:r>
          </a:p>
          <a:p>
            <a:r>
              <a:rPr lang="en-GB" dirty="0" smtClean="0"/>
              <a:t>It not only makes the program less complex but also makes the software reuse feasible and possible.</a:t>
            </a:r>
          </a:p>
          <a:p>
            <a:r>
              <a:rPr lang="en-GB" dirty="0" smtClean="0"/>
              <a:t>All object-oriented programming languages provide mechanisms that help you implement the object- oriented model. </a:t>
            </a:r>
          </a:p>
          <a:p>
            <a:r>
              <a:rPr lang="en-GB" dirty="0" smtClean="0"/>
              <a:t>Principles of OOP: </a:t>
            </a:r>
          </a:p>
          <a:p>
            <a:pPr marL="1252538" lvl="2" indent="-338138">
              <a:buFont typeface="+mj-lt"/>
              <a:buAutoNum type="arabicPeriod"/>
            </a:pPr>
            <a:r>
              <a:rPr lang="en-GB" sz="2400" dirty="0" smtClean="0">
                <a:solidFill>
                  <a:srgbClr val="C00000"/>
                </a:solidFill>
              </a:rPr>
              <a:t>Encapsulation </a:t>
            </a:r>
          </a:p>
          <a:p>
            <a:pPr marL="1252538" lvl="2" indent="-338138">
              <a:buFont typeface="+mj-lt"/>
              <a:buAutoNum type="arabicPeriod"/>
            </a:pPr>
            <a:r>
              <a:rPr lang="en-GB" sz="2400" dirty="0" smtClean="0">
                <a:solidFill>
                  <a:srgbClr val="C00000"/>
                </a:solidFill>
              </a:rPr>
              <a:t>Inheritance </a:t>
            </a:r>
          </a:p>
          <a:p>
            <a:pPr marL="1252538" lvl="2" indent="-338138">
              <a:buFont typeface="+mj-lt"/>
              <a:buAutoNum type="arabicPeriod"/>
            </a:pPr>
            <a:r>
              <a:rPr lang="en-GB" sz="2400" dirty="0" smtClean="0">
                <a:solidFill>
                  <a:srgbClr val="C00000"/>
                </a:solidFill>
              </a:rPr>
              <a:t>Polymorphism </a:t>
            </a:r>
          </a:p>
          <a:p>
            <a:pPr marL="1252538" lvl="2" indent="-338138">
              <a:buFont typeface="+mj-lt"/>
              <a:buAutoNum type="arabicPeriod"/>
            </a:pPr>
            <a:r>
              <a:rPr lang="en-US" sz="2400" dirty="0" smtClean="0">
                <a:solidFill>
                  <a:srgbClr val="C00000"/>
                </a:solidFill>
              </a:rPr>
              <a:t>Abstraction</a:t>
            </a:r>
            <a:endParaRPr lang="en-US" sz="2400" dirty="0">
              <a:solidFill>
                <a:srgbClr val="C00000"/>
              </a:solidFill>
            </a:endParaRPr>
          </a:p>
        </p:txBody>
      </p:sp>
      <p:sp>
        <p:nvSpPr>
          <p:cNvPr id="5" name="Slide Number Placeholder 4"/>
          <p:cNvSpPr>
            <a:spLocks noGrp="1"/>
          </p:cNvSpPr>
          <p:nvPr>
            <p:ph type="sldNum" sz="quarter" idx="12"/>
          </p:nvPr>
        </p:nvSpPr>
        <p:spPr/>
        <p:txBody>
          <a:bodyPr/>
          <a:lstStyle/>
          <a:p>
            <a:fld id="{82567ACC-4DC9-4895-A7D7-C1B446191BF9}" type="slidenum">
              <a:rPr lang="en-US" smtClean="0"/>
              <a:t>31</a:t>
            </a:fld>
            <a:endParaRPr lang="en-US"/>
          </a:p>
        </p:txBody>
      </p:sp>
    </p:spTree>
    <p:extLst>
      <p:ext uri="{BB962C8B-B14F-4D97-AF65-F5344CB8AC3E}">
        <p14:creationId xmlns:p14="http://schemas.microsoft.com/office/powerpoint/2010/main" val="15561366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5866"/>
          </a:xfrm>
        </p:spPr>
        <p:txBody>
          <a:bodyPr/>
          <a:lstStyle/>
          <a:p>
            <a:r>
              <a:rPr lang="en-GB" sz="4000" b="1" dirty="0" smtClean="0">
                <a:latin typeface="+mn-lt"/>
              </a:rPr>
              <a:t>Encapsulation</a:t>
            </a:r>
            <a:endParaRPr lang="en-US" b="1" dirty="0">
              <a:latin typeface="+mn-lt"/>
            </a:endParaRPr>
          </a:p>
        </p:txBody>
      </p:sp>
      <p:sp>
        <p:nvSpPr>
          <p:cNvPr id="3" name="Content Placeholder 2"/>
          <p:cNvSpPr>
            <a:spLocks noGrp="1"/>
          </p:cNvSpPr>
          <p:nvPr>
            <p:ph idx="1"/>
          </p:nvPr>
        </p:nvSpPr>
        <p:spPr>
          <a:xfrm>
            <a:off x="838200" y="1470992"/>
            <a:ext cx="10515600" cy="4705971"/>
          </a:xfrm>
        </p:spPr>
        <p:txBody>
          <a:bodyPr>
            <a:normAutofit fontScale="92500" lnSpcReduction="10000"/>
          </a:bodyPr>
          <a:lstStyle/>
          <a:p>
            <a:r>
              <a:rPr lang="en-GB" dirty="0"/>
              <a:t>Encapsulation is a mechanism where you bind your data and code together as a single unit. It also means to hide your data in order to make it safe from any </a:t>
            </a:r>
            <a:r>
              <a:rPr lang="en-GB" dirty="0" smtClean="0"/>
              <a:t>modification and misuse.</a:t>
            </a:r>
          </a:p>
          <a:p>
            <a:r>
              <a:rPr lang="en-GB" dirty="0"/>
              <a:t>The best way to understand encapsulation is to look at the example of a medical capsule, where the drug is always safe inside the capsule. Similarly, through encapsulation the methods and variables of a class are well hidden and safe.</a:t>
            </a:r>
            <a:endParaRPr lang="en-GB" dirty="0" smtClean="0"/>
          </a:p>
          <a:p>
            <a:pPr marL="0" indent="0">
              <a:buNone/>
            </a:pPr>
            <a:endParaRPr lang="en-GB" dirty="0" smtClean="0"/>
          </a:p>
          <a:p>
            <a:pPr marL="0" indent="0">
              <a:buNone/>
            </a:pPr>
            <a:r>
              <a:rPr lang="en-GB" b="1" i="1" dirty="0" smtClean="0"/>
              <a:t>Advantages of Encapsulation </a:t>
            </a:r>
          </a:p>
          <a:p>
            <a:pPr lvl="1"/>
            <a:r>
              <a:rPr lang="en-GB" sz="2800" dirty="0" smtClean="0"/>
              <a:t>Protection </a:t>
            </a:r>
          </a:p>
          <a:p>
            <a:pPr lvl="1"/>
            <a:r>
              <a:rPr lang="en-GB" sz="2800" dirty="0" smtClean="0"/>
              <a:t>Consistency </a:t>
            </a:r>
          </a:p>
          <a:p>
            <a:pPr lvl="1"/>
            <a:r>
              <a:rPr lang="en-GB" sz="2800" dirty="0" smtClean="0"/>
              <a:t>Allows change </a:t>
            </a:r>
            <a:endParaRPr lang="en-US" sz="2800" dirty="0"/>
          </a:p>
        </p:txBody>
      </p:sp>
      <p:sp>
        <p:nvSpPr>
          <p:cNvPr id="5" name="Slide Number Placeholder 4"/>
          <p:cNvSpPr>
            <a:spLocks noGrp="1"/>
          </p:cNvSpPr>
          <p:nvPr>
            <p:ph type="sldNum" sz="quarter" idx="12"/>
          </p:nvPr>
        </p:nvSpPr>
        <p:spPr/>
        <p:txBody>
          <a:bodyPr/>
          <a:lstStyle/>
          <a:p>
            <a:fld id="{82567ACC-4DC9-4895-A7D7-C1B446191BF9}" type="slidenum">
              <a:rPr lang="en-US" smtClean="0"/>
              <a:t>32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641" y="3823977"/>
            <a:ext cx="5850159" cy="2249230"/>
          </a:xfrm>
          <a:prstGeom prst="rect">
            <a:avLst/>
          </a:prstGeom>
        </p:spPr>
      </p:pic>
    </p:spTree>
    <p:extLst>
      <p:ext uri="{BB962C8B-B14F-4D97-AF65-F5344CB8AC3E}">
        <p14:creationId xmlns:p14="http://schemas.microsoft.com/office/powerpoint/2010/main" val="22088254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7565"/>
            <a:ext cx="10515600" cy="5779398"/>
          </a:xfrm>
        </p:spPr>
        <p:txBody>
          <a:bodyPr>
            <a:normAutofit fontScale="92500" lnSpcReduction="10000"/>
          </a:bodyPr>
          <a:lstStyle/>
          <a:p>
            <a:pPr marL="0" indent="0">
              <a:buNone/>
            </a:pPr>
            <a:r>
              <a:rPr lang="en-GB" dirty="0"/>
              <a:t>We can achieve encapsulation in Java by:</a:t>
            </a:r>
          </a:p>
          <a:p>
            <a:r>
              <a:rPr lang="en-GB" dirty="0">
                <a:solidFill>
                  <a:schemeClr val="accent1">
                    <a:lumMod val="75000"/>
                  </a:schemeClr>
                </a:solidFill>
              </a:rPr>
              <a:t>Declaring the variables of a class as private.</a:t>
            </a:r>
          </a:p>
          <a:p>
            <a:r>
              <a:rPr lang="en-GB" dirty="0">
                <a:solidFill>
                  <a:schemeClr val="accent1">
                    <a:lumMod val="75000"/>
                  </a:schemeClr>
                </a:solidFill>
              </a:rPr>
              <a:t>Providing public setter and getter methods to modify and view the variables values.</a:t>
            </a:r>
          </a:p>
          <a:p>
            <a:pPr marL="0" indent="0">
              <a:buNone/>
            </a:pPr>
            <a:r>
              <a:rPr lang="en-GB" dirty="0"/>
              <a:t>Let us look at the code below to get a better understanding of encapsulation</a:t>
            </a:r>
            <a:r>
              <a:rPr lang="en-GB" dirty="0" smtClean="0"/>
              <a:t>:</a:t>
            </a:r>
          </a:p>
          <a:p>
            <a:pPr marL="914400" lvl="2" indent="0" eaLnBrk="0" fontAlgn="base" hangingPunct="0">
              <a:lnSpc>
                <a:spcPct val="100000"/>
              </a:lnSpc>
              <a:spcBef>
                <a:spcPct val="0"/>
              </a:spcBef>
              <a:spcAft>
                <a:spcPct val="0"/>
              </a:spcAft>
              <a:buNone/>
            </a:pPr>
            <a:r>
              <a:rPr lang="en-US" altLang="en-US" sz="2200" dirty="0" smtClean="0"/>
              <a:t>public</a:t>
            </a:r>
            <a:r>
              <a:rPr lang="en-US" altLang="en-US" sz="3000" dirty="0" smtClean="0"/>
              <a:t> </a:t>
            </a:r>
            <a:r>
              <a:rPr lang="en-US" altLang="en-US" sz="2200" dirty="0"/>
              <a:t>class</a:t>
            </a:r>
            <a:r>
              <a:rPr lang="en-US" altLang="en-US" sz="3000" dirty="0"/>
              <a:t> </a:t>
            </a:r>
            <a:r>
              <a:rPr lang="en-US" altLang="en-US" sz="2200" dirty="0"/>
              <a:t>Employee {</a:t>
            </a:r>
            <a:endParaRPr lang="en-US" altLang="en-US" sz="3000" dirty="0"/>
          </a:p>
          <a:p>
            <a:pPr marL="1371600" lvl="3" indent="0" eaLnBrk="0" fontAlgn="base" hangingPunct="0">
              <a:lnSpc>
                <a:spcPct val="100000"/>
              </a:lnSpc>
              <a:spcBef>
                <a:spcPct val="0"/>
              </a:spcBef>
              <a:spcAft>
                <a:spcPct val="0"/>
              </a:spcAft>
              <a:buNone/>
            </a:pPr>
            <a:r>
              <a:rPr lang="en-US" altLang="en-US" sz="1900" dirty="0"/>
              <a:t> private</a:t>
            </a:r>
            <a:r>
              <a:rPr lang="en-US" altLang="en-US" sz="3000" dirty="0"/>
              <a:t> </a:t>
            </a:r>
            <a:r>
              <a:rPr lang="en-US" altLang="en-US" sz="1900" dirty="0"/>
              <a:t>String name;</a:t>
            </a:r>
            <a:endParaRPr lang="en-US" altLang="en-US" sz="3000" dirty="0"/>
          </a:p>
          <a:p>
            <a:pPr marL="1371600" lvl="3" indent="0" eaLnBrk="0" fontAlgn="base" hangingPunct="0">
              <a:lnSpc>
                <a:spcPct val="100000"/>
              </a:lnSpc>
              <a:spcBef>
                <a:spcPct val="0"/>
              </a:spcBef>
              <a:spcAft>
                <a:spcPct val="0"/>
              </a:spcAft>
              <a:buNone/>
            </a:pPr>
            <a:r>
              <a:rPr lang="en-US" altLang="en-US" sz="1900" dirty="0"/>
              <a:t> public</a:t>
            </a:r>
            <a:r>
              <a:rPr lang="en-US" altLang="en-US" sz="3000" dirty="0"/>
              <a:t> </a:t>
            </a:r>
            <a:r>
              <a:rPr lang="en-US" altLang="en-US" sz="1900" dirty="0"/>
              <a:t>String </a:t>
            </a:r>
            <a:r>
              <a:rPr lang="en-US" altLang="en-US" sz="1900" dirty="0" err="1"/>
              <a:t>getName</a:t>
            </a:r>
            <a:r>
              <a:rPr lang="en-US" altLang="en-US" sz="1900" dirty="0"/>
              <a:t>() {</a:t>
            </a:r>
            <a:endParaRPr lang="en-US" altLang="en-US" sz="3000" dirty="0"/>
          </a:p>
          <a:p>
            <a:pPr marL="1371600" lvl="3" indent="0" eaLnBrk="0" fontAlgn="base" hangingPunct="0">
              <a:lnSpc>
                <a:spcPct val="100000"/>
              </a:lnSpc>
              <a:spcBef>
                <a:spcPct val="0"/>
              </a:spcBef>
              <a:spcAft>
                <a:spcPct val="0"/>
              </a:spcAft>
              <a:buNone/>
            </a:pPr>
            <a:r>
              <a:rPr lang="en-US" altLang="en-US" sz="1900" dirty="0"/>
              <a:t> return</a:t>
            </a:r>
            <a:r>
              <a:rPr lang="en-US" altLang="en-US" sz="3000" dirty="0"/>
              <a:t> </a:t>
            </a:r>
            <a:r>
              <a:rPr lang="en-US" altLang="en-US" sz="1900" dirty="0"/>
              <a:t>name;</a:t>
            </a:r>
            <a:endParaRPr lang="en-US" altLang="en-US" sz="3000" dirty="0"/>
          </a:p>
          <a:p>
            <a:pPr marL="914400" lvl="2" indent="0" eaLnBrk="0" fontAlgn="base" hangingPunct="0">
              <a:lnSpc>
                <a:spcPct val="100000"/>
              </a:lnSpc>
              <a:spcBef>
                <a:spcPct val="0"/>
              </a:spcBef>
              <a:spcAft>
                <a:spcPct val="0"/>
              </a:spcAft>
              <a:buNone/>
            </a:pPr>
            <a:r>
              <a:rPr lang="en-US" altLang="en-US" sz="2200" dirty="0"/>
              <a:t> }</a:t>
            </a:r>
            <a:endParaRPr lang="en-US" altLang="en-US" sz="3000" dirty="0"/>
          </a:p>
          <a:p>
            <a:pPr marL="914400" lvl="2" indent="0" eaLnBrk="0" fontAlgn="base" hangingPunct="0">
              <a:lnSpc>
                <a:spcPct val="100000"/>
              </a:lnSpc>
              <a:spcBef>
                <a:spcPct val="0"/>
              </a:spcBef>
              <a:spcAft>
                <a:spcPct val="0"/>
              </a:spcAft>
              <a:buNone/>
            </a:pPr>
            <a:r>
              <a:rPr lang="en-US" altLang="en-US" sz="2200" dirty="0"/>
              <a:t> public</a:t>
            </a:r>
            <a:r>
              <a:rPr lang="en-US" altLang="en-US" sz="3000" dirty="0"/>
              <a:t> </a:t>
            </a:r>
            <a:r>
              <a:rPr lang="en-US" altLang="en-US" sz="2200" dirty="0"/>
              <a:t>void</a:t>
            </a:r>
            <a:r>
              <a:rPr lang="en-US" altLang="en-US" sz="3000" dirty="0"/>
              <a:t> </a:t>
            </a:r>
            <a:r>
              <a:rPr lang="en-US" altLang="en-US" sz="2200" dirty="0" err="1"/>
              <a:t>setName</a:t>
            </a:r>
            <a:r>
              <a:rPr lang="en-US" altLang="en-US" sz="2200" dirty="0"/>
              <a:t>(String name) {</a:t>
            </a:r>
            <a:endParaRPr lang="en-US" altLang="en-US" sz="3000" dirty="0"/>
          </a:p>
          <a:p>
            <a:pPr marL="914400" lvl="2" indent="0" eaLnBrk="0" fontAlgn="base" hangingPunct="0">
              <a:lnSpc>
                <a:spcPct val="100000"/>
              </a:lnSpc>
              <a:spcBef>
                <a:spcPct val="0"/>
              </a:spcBef>
              <a:spcAft>
                <a:spcPct val="0"/>
              </a:spcAft>
              <a:buNone/>
            </a:pPr>
            <a:r>
              <a:rPr lang="en-US" altLang="en-US" sz="2200" dirty="0"/>
              <a:t>  </a:t>
            </a:r>
            <a:r>
              <a:rPr lang="en-US" altLang="en-US" sz="2200" dirty="0" smtClean="0"/>
              <a:t>      this.name </a:t>
            </a:r>
            <a:r>
              <a:rPr lang="en-US" altLang="en-US" sz="2200" dirty="0"/>
              <a:t>= name;</a:t>
            </a:r>
            <a:endParaRPr lang="en-US" altLang="en-US" sz="3000" dirty="0"/>
          </a:p>
          <a:p>
            <a:pPr marL="914400" lvl="2" indent="0" eaLnBrk="0" fontAlgn="base" hangingPunct="0">
              <a:lnSpc>
                <a:spcPct val="100000"/>
              </a:lnSpc>
              <a:spcBef>
                <a:spcPct val="0"/>
              </a:spcBef>
              <a:spcAft>
                <a:spcPct val="0"/>
              </a:spcAft>
              <a:buNone/>
            </a:pPr>
            <a:r>
              <a:rPr lang="en-US" altLang="en-US" sz="2200" dirty="0"/>
              <a:t> }</a:t>
            </a:r>
            <a:endParaRPr lang="en-US" altLang="en-US" sz="3000" dirty="0"/>
          </a:p>
          <a:p>
            <a:pPr marL="914400" lvl="2" indent="0" eaLnBrk="0" fontAlgn="base" hangingPunct="0">
              <a:lnSpc>
                <a:spcPct val="100000"/>
              </a:lnSpc>
              <a:spcBef>
                <a:spcPct val="0"/>
              </a:spcBef>
              <a:spcAft>
                <a:spcPct val="0"/>
              </a:spcAft>
              <a:buNone/>
            </a:pPr>
            <a:r>
              <a:rPr lang="en-US" altLang="en-US" sz="2200" dirty="0"/>
              <a:t> public</a:t>
            </a:r>
            <a:r>
              <a:rPr lang="en-US" altLang="en-US" sz="3000" dirty="0"/>
              <a:t> </a:t>
            </a:r>
            <a:r>
              <a:rPr lang="en-US" altLang="en-US" sz="2200" dirty="0"/>
              <a:t>static</a:t>
            </a:r>
            <a:r>
              <a:rPr lang="en-US" altLang="en-US" sz="3000" dirty="0"/>
              <a:t> </a:t>
            </a:r>
            <a:r>
              <a:rPr lang="en-US" altLang="en-US" sz="2200" dirty="0"/>
              <a:t>void</a:t>
            </a:r>
            <a:r>
              <a:rPr lang="en-US" altLang="en-US" sz="3000" dirty="0"/>
              <a:t> </a:t>
            </a:r>
            <a:r>
              <a:rPr lang="en-US" altLang="en-US" sz="2200" dirty="0"/>
              <a:t>main(String[] </a:t>
            </a:r>
            <a:r>
              <a:rPr lang="en-US" altLang="en-US" sz="2200" dirty="0" err="1"/>
              <a:t>args</a:t>
            </a:r>
            <a:r>
              <a:rPr lang="en-US" altLang="en-US" sz="2200" dirty="0"/>
              <a:t>) {</a:t>
            </a:r>
            <a:endParaRPr lang="en-US" altLang="en-US" sz="3000" dirty="0"/>
          </a:p>
          <a:p>
            <a:pPr marL="914400" lvl="2" indent="0" eaLnBrk="0" fontAlgn="base" hangingPunct="0">
              <a:lnSpc>
                <a:spcPct val="100000"/>
              </a:lnSpc>
              <a:spcBef>
                <a:spcPct val="0"/>
              </a:spcBef>
              <a:spcAft>
                <a:spcPct val="0"/>
              </a:spcAft>
              <a:buNone/>
            </a:pPr>
            <a:r>
              <a:rPr lang="en-US" altLang="en-US" sz="2200" dirty="0"/>
              <a:t> }</a:t>
            </a:r>
            <a:endParaRPr lang="en-US" altLang="en-US" sz="3000" dirty="0"/>
          </a:p>
          <a:p>
            <a:pPr marL="914400" lvl="2" indent="0" eaLnBrk="0" fontAlgn="base" hangingPunct="0">
              <a:lnSpc>
                <a:spcPct val="100000"/>
              </a:lnSpc>
              <a:spcBef>
                <a:spcPct val="0"/>
              </a:spcBef>
              <a:spcAft>
                <a:spcPct val="0"/>
              </a:spcAft>
              <a:buNone/>
            </a:pPr>
            <a:r>
              <a:rPr lang="en-US" altLang="en-US" sz="2200" dirty="0"/>
              <a:t>}</a:t>
            </a:r>
            <a:endParaRPr lang="en-US" altLang="en-US" sz="4800" dirty="0"/>
          </a:p>
          <a:p>
            <a:endParaRPr lang="en-US" dirty="0"/>
          </a:p>
        </p:txBody>
      </p:sp>
      <p:sp>
        <p:nvSpPr>
          <p:cNvPr id="4" name="Slide Number Placeholder 3"/>
          <p:cNvSpPr>
            <a:spLocks noGrp="1"/>
          </p:cNvSpPr>
          <p:nvPr>
            <p:ph type="sldNum" sz="quarter" idx="12"/>
          </p:nvPr>
        </p:nvSpPr>
        <p:spPr/>
        <p:txBody>
          <a:bodyPr/>
          <a:lstStyle/>
          <a:p>
            <a:fld id="{82567ACC-4DC9-4895-A7D7-C1B446191BF9}" type="slidenum">
              <a:rPr lang="en-US" smtClean="0"/>
              <a:t>33</a:t>
            </a:fld>
            <a:endParaRPr lang="en-US"/>
          </a:p>
        </p:txBody>
      </p:sp>
    </p:spTree>
    <p:extLst>
      <p:ext uri="{BB962C8B-B14F-4D97-AF65-F5344CB8AC3E}">
        <p14:creationId xmlns:p14="http://schemas.microsoft.com/office/powerpoint/2010/main" val="2299671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058"/>
          </a:xfrm>
        </p:spPr>
        <p:txBody>
          <a:bodyPr>
            <a:normAutofit/>
          </a:bodyPr>
          <a:lstStyle/>
          <a:p>
            <a:r>
              <a:rPr lang="en-GB" sz="4000" b="1" dirty="0" smtClean="0">
                <a:latin typeface="+mn-lt"/>
              </a:rPr>
              <a:t>Inheritance</a:t>
            </a:r>
            <a:endParaRPr lang="en-US" sz="4000" b="1" dirty="0">
              <a:latin typeface="+mn-lt"/>
            </a:endParaRPr>
          </a:p>
        </p:txBody>
      </p:sp>
      <p:sp>
        <p:nvSpPr>
          <p:cNvPr id="3" name="Content Placeholder 2"/>
          <p:cNvSpPr>
            <a:spLocks noGrp="1"/>
          </p:cNvSpPr>
          <p:nvPr>
            <p:ph idx="1"/>
          </p:nvPr>
        </p:nvSpPr>
        <p:spPr>
          <a:xfrm>
            <a:off x="838200" y="1338470"/>
            <a:ext cx="10515600" cy="5261113"/>
          </a:xfrm>
        </p:spPr>
        <p:txBody>
          <a:bodyPr>
            <a:normAutofit fontScale="92500" lnSpcReduction="20000"/>
          </a:bodyPr>
          <a:lstStyle/>
          <a:p>
            <a:r>
              <a:rPr lang="en-GB" dirty="0"/>
              <a:t>Inheritance is one such concept where the properties of one class can be inherited by the other. </a:t>
            </a:r>
            <a:endParaRPr lang="en-GB" dirty="0" smtClean="0"/>
          </a:p>
          <a:p>
            <a:r>
              <a:rPr lang="en-GB" dirty="0" smtClean="0"/>
              <a:t>It </a:t>
            </a:r>
            <a:r>
              <a:rPr lang="en-GB" dirty="0"/>
              <a:t>helps to reuse the code and establish a relationship between different </a:t>
            </a:r>
            <a:r>
              <a:rPr lang="en-GB" dirty="0" smtClean="0"/>
              <a:t>classes.</a:t>
            </a:r>
          </a:p>
          <a:p>
            <a:r>
              <a:rPr lang="en-GB" dirty="0" smtClean="0"/>
              <a:t>A class that is derived from another class is called a </a:t>
            </a:r>
            <a:r>
              <a:rPr lang="en-GB" b="1" i="1" dirty="0" smtClean="0">
                <a:solidFill>
                  <a:schemeClr val="accent1">
                    <a:lumMod val="75000"/>
                  </a:schemeClr>
                </a:solidFill>
              </a:rPr>
              <a:t>sub-class</a:t>
            </a:r>
            <a:r>
              <a:rPr lang="en-GB" dirty="0" smtClean="0">
                <a:solidFill>
                  <a:schemeClr val="accent1">
                    <a:lumMod val="75000"/>
                  </a:schemeClr>
                </a:solidFill>
              </a:rPr>
              <a:t> </a:t>
            </a:r>
            <a:r>
              <a:rPr lang="en-GB" dirty="0" smtClean="0"/>
              <a:t>(also a derived class, extended class, or child class). </a:t>
            </a:r>
          </a:p>
          <a:p>
            <a:r>
              <a:rPr lang="en-GB" dirty="0" smtClean="0"/>
              <a:t>The class from which the subclass is derived is called a </a:t>
            </a:r>
            <a:r>
              <a:rPr lang="en-GB" b="1" i="1" dirty="0" smtClean="0">
                <a:solidFill>
                  <a:schemeClr val="accent1">
                    <a:lumMod val="75000"/>
                  </a:schemeClr>
                </a:solidFill>
              </a:rPr>
              <a:t>super-class</a:t>
            </a:r>
            <a:r>
              <a:rPr lang="en-GB" b="1" i="1" dirty="0" smtClean="0"/>
              <a:t> </a:t>
            </a:r>
            <a:r>
              <a:rPr lang="en-GB" dirty="0" smtClean="0"/>
              <a:t>(also a base class or a parent class). </a:t>
            </a:r>
          </a:p>
          <a:p>
            <a:r>
              <a:rPr lang="en-GB" dirty="0" smtClean="0"/>
              <a:t>A class which is a subtype of a more general class is said to be inherited from it.</a:t>
            </a:r>
          </a:p>
          <a:p>
            <a:r>
              <a:rPr lang="en-GB" dirty="0" smtClean="0"/>
              <a:t>The </a:t>
            </a:r>
            <a:r>
              <a:rPr lang="en-GB" i="1" dirty="0" smtClean="0">
                <a:solidFill>
                  <a:schemeClr val="accent1">
                    <a:lumMod val="75000"/>
                  </a:schemeClr>
                </a:solidFill>
              </a:rPr>
              <a:t>sub-class</a:t>
            </a:r>
            <a:r>
              <a:rPr lang="en-GB" dirty="0" smtClean="0"/>
              <a:t> inherits the base class’ data members and member functions.</a:t>
            </a:r>
          </a:p>
          <a:p>
            <a:r>
              <a:rPr lang="en-GB" dirty="0" smtClean="0"/>
              <a:t>A </a:t>
            </a:r>
            <a:r>
              <a:rPr lang="en-GB" i="1" dirty="0" smtClean="0">
                <a:solidFill>
                  <a:schemeClr val="accent1">
                    <a:lumMod val="75000"/>
                  </a:schemeClr>
                </a:solidFill>
              </a:rPr>
              <a:t>sub-class</a:t>
            </a:r>
            <a:r>
              <a:rPr lang="en-GB" dirty="0" smtClean="0"/>
              <a:t> has all data members of its base-class plus its own. </a:t>
            </a:r>
          </a:p>
          <a:p>
            <a:r>
              <a:rPr lang="en-GB" dirty="0" smtClean="0"/>
              <a:t>A </a:t>
            </a:r>
            <a:r>
              <a:rPr lang="en-GB" i="1" dirty="0" smtClean="0">
                <a:solidFill>
                  <a:schemeClr val="accent1">
                    <a:lumMod val="75000"/>
                  </a:schemeClr>
                </a:solidFill>
              </a:rPr>
              <a:t>sub-class</a:t>
            </a:r>
            <a:r>
              <a:rPr lang="en-GB" dirty="0" smtClean="0"/>
              <a:t> has all member functions of its base class (with changes) plus its own.</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34</a:t>
            </a:fld>
            <a:endParaRPr lang="en-US"/>
          </a:p>
        </p:txBody>
      </p:sp>
    </p:spTree>
    <p:extLst>
      <p:ext uri="{BB962C8B-B14F-4D97-AF65-F5344CB8AC3E}">
        <p14:creationId xmlns:p14="http://schemas.microsoft.com/office/powerpoint/2010/main" val="30286829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3" y="410630"/>
            <a:ext cx="10515600" cy="6310845"/>
          </a:xfrm>
        </p:spPr>
        <p:txBody>
          <a:bodyPr>
            <a:normAutofit/>
          </a:bodyPr>
          <a:lstStyle/>
          <a:p>
            <a:pPr marL="0" indent="0">
              <a:buNone/>
            </a:pPr>
            <a:r>
              <a:rPr lang="en-GB" dirty="0" smtClean="0"/>
              <a:t>Inheritance </a:t>
            </a:r>
            <a:r>
              <a:rPr lang="en-GB" dirty="0"/>
              <a:t>is further classified into 4 types</a:t>
            </a:r>
            <a:r>
              <a:rPr lang="en-GB" dirty="0" smtClean="0"/>
              <a: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r>
              <a:rPr lang="en-US" sz="2400" b="1" dirty="0"/>
              <a:t>Single Inheritance</a:t>
            </a:r>
            <a:r>
              <a:rPr lang="en-US" sz="2400" b="1" dirty="0" smtClean="0"/>
              <a:t>: </a:t>
            </a:r>
            <a:r>
              <a:rPr lang="en-GB" sz="2400" dirty="0"/>
              <a:t>In single inheritance, one class inherits the properties of another. It enables a derived class to inherit the properties and </a:t>
            </a:r>
            <a:r>
              <a:rPr lang="en-GB" sz="2400" dirty="0" smtClean="0"/>
              <a:t>behaviour </a:t>
            </a:r>
            <a:r>
              <a:rPr lang="en-GB" sz="2400" dirty="0"/>
              <a:t>from a single parent class. </a:t>
            </a:r>
            <a:endParaRPr lang="en-GB" sz="2400" dirty="0" smtClean="0"/>
          </a:p>
          <a:p>
            <a:endParaRPr lang="en-GB" dirty="0"/>
          </a:p>
          <a:p>
            <a:endParaRPr lang="en-GB" dirty="0"/>
          </a:p>
          <a:p>
            <a:pPr marL="0" indent="0">
              <a:buNone/>
            </a:pPr>
            <a:endParaRPr lang="en-GB" sz="2400" dirty="0" smtClean="0"/>
          </a:p>
          <a:p>
            <a:pPr marL="0" indent="0">
              <a:buNone/>
            </a:pPr>
            <a:r>
              <a:rPr lang="en-GB" sz="2400" dirty="0"/>
              <a:t> </a:t>
            </a:r>
          </a:p>
          <a:p>
            <a:pPr marL="0" indent="0">
              <a:buNone/>
            </a:pPr>
            <a:endParaRPr lang="en-US" dirty="0"/>
          </a:p>
        </p:txBody>
      </p:sp>
      <p:sp>
        <p:nvSpPr>
          <p:cNvPr id="4" name="Slide Number Placeholder 3"/>
          <p:cNvSpPr>
            <a:spLocks noGrp="1"/>
          </p:cNvSpPr>
          <p:nvPr>
            <p:ph type="sldNum" sz="quarter" idx="12"/>
          </p:nvPr>
        </p:nvSpPr>
        <p:spPr/>
        <p:txBody>
          <a:bodyPr/>
          <a:lstStyle/>
          <a:p>
            <a:fld id="{82567ACC-4DC9-4895-A7D7-C1B446191BF9}" type="slidenum">
              <a:rPr lang="en-US" smtClean="0"/>
              <a:t>35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471" y="929779"/>
            <a:ext cx="7192379" cy="21624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660" y="4396922"/>
            <a:ext cx="1805252" cy="2239598"/>
          </a:xfrm>
          <a:prstGeom prst="rect">
            <a:avLst/>
          </a:prstGeom>
        </p:spPr>
      </p:pic>
      <p:sp>
        <p:nvSpPr>
          <p:cNvPr id="7" name="TextBox 6"/>
          <p:cNvSpPr txBox="1"/>
          <p:nvPr/>
        </p:nvSpPr>
        <p:spPr>
          <a:xfrm>
            <a:off x="1450025" y="4916557"/>
            <a:ext cx="4102635" cy="1200329"/>
          </a:xfrm>
          <a:prstGeom prst="rect">
            <a:avLst/>
          </a:prstGeom>
          <a:noFill/>
        </p:spPr>
        <p:txBody>
          <a:bodyPr wrap="square" rtlCol="0">
            <a:spAutoFit/>
          </a:bodyPr>
          <a:lstStyle/>
          <a:p>
            <a:r>
              <a:rPr lang="en-GB" dirty="0"/>
              <a:t>Here, Class A is your parent class and Class B is your child class which inherits the properties and behaviour of the parent class.</a:t>
            </a:r>
            <a:endParaRPr lang="en-US" dirty="0"/>
          </a:p>
        </p:txBody>
      </p:sp>
      <p:sp>
        <p:nvSpPr>
          <p:cNvPr id="8" name="Rectangle 1"/>
          <p:cNvSpPr>
            <a:spLocks noChangeArrowheads="1"/>
          </p:cNvSpPr>
          <p:nvPr/>
        </p:nvSpPr>
        <p:spPr bwMode="auto">
          <a:xfrm>
            <a:off x="7885043" y="4529210"/>
            <a:ext cx="270344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Class A</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Class B extends</a:t>
            </a:r>
            <a:r>
              <a:rPr kumimoji="0" lang="en-US" altLang="en-US" sz="2400"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A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851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096"/>
            <a:ext cx="10515600" cy="5897217"/>
          </a:xfrm>
        </p:spPr>
        <p:txBody>
          <a:bodyPr>
            <a:normAutofit fontScale="62500" lnSpcReduction="20000"/>
          </a:bodyPr>
          <a:lstStyle/>
          <a:p>
            <a:pPr>
              <a:lnSpc>
                <a:spcPct val="120000"/>
              </a:lnSpc>
            </a:pPr>
            <a:r>
              <a:rPr lang="en-US" sz="3800" b="1" dirty="0"/>
              <a:t>Multilevel Inheritance</a:t>
            </a:r>
            <a:r>
              <a:rPr lang="en-US" sz="3800" b="1" dirty="0" smtClean="0"/>
              <a:t>:</a:t>
            </a:r>
            <a:r>
              <a:rPr lang="en-GB" sz="3800" dirty="0"/>
              <a:t> When a class is derived from a class which is also derived from another class, i.e. a class having more than one parent class but at different levels, such type of inheritance is called Multilevel Inheritance</a:t>
            </a:r>
            <a:r>
              <a:rPr lang="en-GB" sz="3800" dirty="0" smtClean="0"/>
              <a:t>.</a:t>
            </a:r>
          </a:p>
          <a:p>
            <a:endParaRPr lang="en-GB" sz="2400" dirty="0"/>
          </a:p>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endParaRPr lang="en-GB" sz="2400" dirty="0" smtClean="0"/>
          </a:p>
          <a:p>
            <a:pPr marL="1371600" lvl="3" indent="0" eaLnBrk="0" fontAlgn="base" hangingPunct="0">
              <a:lnSpc>
                <a:spcPct val="100000"/>
              </a:lnSpc>
              <a:spcBef>
                <a:spcPct val="0"/>
              </a:spcBef>
              <a:spcAft>
                <a:spcPct val="0"/>
              </a:spcAft>
              <a:buNone/>
            </a:pPr>
            <a:endParaRPr lang="en-US" altLang="en-US" sz="1400" dirty="0" smtClean="0"/>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Class A{</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Class B extends</a:t>
            </a:r>
            <a:r>
              <a:rPr lang="en-US" altLang="en-US" sz="4400" dirty="0" smtClean="0">
                <a:solidFill>
                  <a:schemeClr val="accent1">
                    <a:lumMod val="75000"/>
                  </a:schemeClr>
                </a:solidFill>
              </a:rPr>
              <a:t> </a:t>
            </a:r>
            <a:r>
              <a:rPr lang="en-US" altLang="en-US" sz="2900" dirty="0" smtClean="0">
                <a:solidFill>
                  <a:schemeClr val="accent1">
                    <a:lumMod val="75000"/>
                  </a:schemeClr>
                </a:solidFill>
              </a:rPr>
              <a:t>A{</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Class C extends</a:t>
            </a:r>
            <a:r>
              <a:rPr lang="en-US" altLang="en-US" sz="4400" dirty="0" smtClean="0">
                <a:solidFill>
                  <a:schemeClr val="accent1">
                    <a:lumMod val="75000"/>
                  </a:schemeClr>
                </a:solidFill>
              </a:rPr>
              <a:t> </a:t>
            </a:r>
            <a:r>
              <a:rPr lang="en-US" altLang="en-US" sz="2900" dirty="0" smtClean="0">
                <a:solidFill>
                  <a:schemeClr val="accent1">
                    <a:lumMod val="75000"/>
                  </a:schemeClr>
                </a:solidFill>
              </a:rPr>
              <a:t>B{</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a:t>
            </a:r>
            <a:endParaRPr lang="en-US" altLang="en-US" sz="4400" dirty="0" smtClean="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sz="2900" dirty="0" smtClean="0">
                <a:solidFill>
                  <a:schemeClr val="accent1">
                    <a:lumMod val="75000"/>
                  </a:schemeClr>
                </a:solidFill>
              </a:rPr>
              <a:t>}</a:t>
            </a:r>
            <a:endParaRPr lang="en-US" altLang="en-US" sz="6500" dirty="0" smtClean="0">
              <a:solidFill>
                <a:schemeClr val="accent1">
                  <a:lumMod val="75000"/>
                </a:schemeClr>
              </a:solidFill>
            </a:endParaRPr>
          </a:p>
          <a:p>
            <a:endParaRPr lang="en-US" sz="2400" dirty="0"/>
          </a:p>
        </p:txBody>
      </p:sp>
      <p:sp>
        <p:nvSpPr>
          <p:cNvPr id="4" name="Slide Number Placeholder 3"/>
          <p:cNvSpPr>
            <a:spLocks noGrp="1"/>
          </p:cNvSpPr>
          <p:nvPr>
            <p:ph type="sldNum" sz="quarter" idx="12"/>
          </p:nvPr>
        </p:nvSpPr>
        <p:spPr/>
        <p:txBody>
          <a:bodyPr/>
          <a:lstStyle/>
          <a:p>
            <a:fld id="{82567ACC-4DC9-4895-A7D7-C1B446191BF9}" type="slidenum">
              <a:rPr lang="en-US" smtClean="0"/>
              <a:t>36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27" y="2243555"/>
            <a:ext cx="1842052" cy="2576297"/>
          </a:xfrm>
          <a:prstGeom prst="rect">
            <a:avLst/>
          </a:prstGeom>
        </p:spPr>
      </p:pic>
      <p:sp>
        <p:nvSpPr>
          <p:cNvPr id="6" name="TextBox 5"/>
          <p:cNvSpPr txBox="1"/>
          <p:nvPr/>
        </p:nvSpPr>
        <p:spPr>
          <a:xfrm>
            <a:off x="3371021" y="2454060"/>
            <a:ext cx="7832036" cy="1015663"/>
          </a:xfrm>
          <a:prstGeom prst="rect">
            <a:avLst/>
          </a:prstGeom>
          <a:noFill/>
        </p:spPr>
        <p:txBody>
          <a:bodyPr wrap="square" rtlCol="0">
            <a:spAutoFit/>
          </a:bodyPr>
          <a:lstStyle/>
          <a:p>
            <a:r>
              <a:rPr lang="en-GB" sz="2000" dirty="0"/>
              <a:t>Here A is the parent class for B and class B is the parent class for C. So in this case class C implicitly inherits the properties and methods of class A along with Class B.</a:t>
            </a:r>
            <a:endParaRPr lang="en-US" sz="2000" dirty="0"/>
          </a:p>
        </p:txBody>
      </p:sp>
    </p:spTree>
    <p:extLst>
      <p:ext uri="{BB962C8B-B14F-4D97-AF65-F5344CB8AC3E}">
        <p14:creationId xmlns:p14="http://schemas.microsoft.com/office/powerpoint/2010/main" val="212806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9417" y="565218"/>
            <a:ext cx="10515600" cy="5791131"/>
          </a:xfrm>
        </p:spPr>
        <p:txBody>
          <a:bodyPr>
            <a:normAutofit fontScale="92500" lnSpcReduction="10000"/>
          </a:bodyPr>
          <a:lstStyle/>
          <a:p>
            <a:r>
              <a:rPr lang="en-US" b="1" dirty="0" smtClean="0"/>
              <a:t>Hierarchical </a:t>
            </a:r>
            <a:r>
              <a:rPr lang="en-US" b="1" dirty="0"/>
              <a:t>Inheritance</a:t>
            </a:r>
            <a:r>
              <a:rPr lang="en-US" b="1" dirty="0" smtClean="0"/>
              <a:t>: </a:t>
            </a:r>
            <a:r>
              <a:rPr lang="en-US" altLang="en-US" sz="2600" dirty="0">
                <a:latin typeface="Arial" panose="020B0604020202020204" pitchFamily="34" charset="0"/>
              </a:rPr>
              <a:t> </a:t>
            </a:r>
            <a:r>
              <a:rPr lang="en-US" altLang="en-US" sz="2600" dirty="0"/>
              <a:t>When a class has more than one child classes (sub classes) or in other words, more than one child classes have the same parent class, then such kind of inheritance is known as </a:t>
            </a:r>
            <a:r>
              <a:rPr lang="en-US" altLang="en-US" sz="2600" b="1" dirty="0"/>
              <a:t>hierarchical</a:t>
            </a:r>
            <a:r>
              <a:rPr lang="en-US" altLang="en-US" sz="26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Class A{</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Class B extends</a:t>
            </a:r>
            <a:r>
              <a:rPr lang="en-US" altLang="en-US" sz="2400" dirty="0">
                <a:solidFill>
                  <a:schemeClr val="accent1">
                    <a:lumMod val="75000"/>
                  </a:schemeClr>
                </a:solidFill>
              </a:rPr>
              <a:t> </a:t>
            </a:r>
            <a:r>
              <a:rPr lang="en-US" altLang="en-US" dirty="0">
                <a:solidFill>
                  <a:schemeClr val="accent1">
                    <a:lumMod val="75000"/>
                  </a:schemeClr>
                </a:solidFill>
                <a:latin typeface="Arial Unicode MS" panose="020B0604020202020204" pitchFamily="34" charset="-128"/>
              </a:rPr>
              <a:t>A{</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Class C extends</a:t>
            </a:r>
            <a:r>
              <a:rPr lang="en-US" altLang="en-US" sz="2400" dirty="0">
                <a:solidFill>
                  <a:schemeClr val="accent1">
                    <a:lumMod val="75000"/>
                  </a:schemeClr>
                </a:solidFill>
              </a:rPr>
              <a:t> </a:t>
            </a:r>
            <a:r>
              <a:rPr lang="en-US" altLang="en-US" dirty="0">
                <a:solidFill>
                  <a:schemeClr val="accent1">
                    <a:lumMod val="75000"/>
                  </a:schemeClr>
                </a:solidFill>
                <a:latin typeface="Arial Unicode MS" panose="020B0604020202020204" pitchFamily="34" charset="-128"/>
              </a:rPr>
              <a:t>A{</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a:t>
            </a:r>
            <a:endParaRPr lang="en-US" altLang="en-US" sz="2400" dirty="0">
              <a:solidFill>
                <a:schemeClr val="accent1">
                  <a:lumMod val="75000"/>
                </a:schemeClr>
              </a:solidFill>
            </a:endParaRPr>
          </a:p>
          <a:p>
            <a:pPr marL="3657600" lvl="8" indent="0" eaLnBrk="0" fontAlgn="base" hangingPunct="0">
              <a:lnSpc>
                <a:spcPct val="100000"/>
              </a:lnSpc>
              <a:spcBef>
                <a:spcPct val="0"/>
              </a:spcBef>
              <a:spcAft>
                <a:spcPct val="0"/>
              </a:spcAft>
              <a:buNone/>
            </a:pPr>
            <a:r>
              <a:rPr lang="en-US" altLang="en-US" dirty="0">
                <a:solidFill>
                  <a:schemeClr val="accent1">
                    <a:lumMod val="75000"/>
                  </a:schemeClr>
                </a:solidFill>
                <a:latin typeface="Arial Unicode MS" panose="020B0604020202020204" pitchFamily="34" charset="-128"/>
              </a:rPr>
              <a:t>}</a:t>
            </a:r>
            <a:endParaRPr lang="en-US" altLang="en-US" sz="4400" dirty="0">
              <a:solidFill>
                <a:schemeClr val="accent1">
                  <a:lumMod val="75000"/>
                </a:schemeClr>
              </a:solidFill>
              <a:latin typeface="Arial" panose="020B0604020202020204" pitchFamily="34" charset="0"/>
            </a:endParaRPr>
          </a:p>
          <a:p>
            <a:endParaRPr lang="en-US" sz="2400" dirty="0"/>
          </a:p>
        </p:txBody>
      </p:sp>
      <p:sp>
        <p:nvSpPr>
          <p:cNvPr id="4" name="Slide Number Placeholder 3"/>
          <p:cNvSpPr>
            <a:spLocks noGrp="1"/>
          </p:cNvSpPr>
          <p:nvPr>
            <p:ph type="sldNum" sz="quarter" idx="12"/>
          </p:nvPr>
        </p:nvSpPr>
        <p:spPr/>
        <p:txBody>
          <a:bodyPr/>
          <a:lstStyle/>
          <a:p>
            <a:fld id="{82567ACC-4DC9-4895-A7D7-C1B446191BF9}" type="slidenum">
              <a:rPr lang="en-US" smtClean="0"/>
              <a:t>37</a:t>
            </a:fld>
            <a:endParaRPr lang="en-US"/>
          </a:p>
        </p:txBody>
      </p:sp>
      <p:pic>
        <p:nvPicPr>
          <p:cNvPr id="4098" name="Picture 2" descr="HierarchicalInheritance - object oriented programm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49" y="2230471"/>
            <a:ext cx="2760695" cy="16391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94329" y="2585314"/>
            <a:ext cx="6387152" cy="707886"/>
          </a:xfrm>
          <a:prstGeom prst="rect">
            <a:avLst/>
          </a:prstGeom>
          <a:noFill/>
        </p:spPr>
        <p:txBody>
          <a:bodyPr wrap="square" rtlCol="0">
            <a:spAutoFit/>
          </a:bodyPr>
          <a:lstStyle/>
          <a:p>
            <a:r>
              <a:rPr lang="en-GB" sz="2000" dirty="0"/>
              <a:t>Class B and C are the child classes which are inheriting from the parent class </a:t>
            </a:r>
            <a:r>
              <a:rPr lang="en-GB" sz="2000" dirty="0" err="1"/>
              <a:t>i.e</a:t>
            </a:r>
            <a:r>
              <a:rPr lang="en-GB" sz="2000" dirty="0"/>
              <a:t> Class A.</a:t>
            </a:r>
            <a:endParaRPr lang="en-US" sz="2000" dirty="0"/>
          </a:p>
        </p:txBody>
      </p:sp>
    </p:spTree>
    <p:extLst>
      <p:ext uri="{BB962C8B-B14F-4D97-AF65-F5344CB8AC3E}">
        <p14:creationId xmlns:p14="http://schemas.microsoft.com/office/powerpoint/2010/main" val="133698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0087"/>
            <a:ext cx="10515600" cy="5646876"/>
          </a:xfrm>
        </p:spPr>
        <p:txBody>
          <a:bodyPr/>
          <a:lstStyle/>
          <a:p>
            <a:r>
              <a:rPr lang="en-US" sz="2400" b="1" dirty="0"/>
              <a:t>Hybrid </a:t>
            </a:r>
            <a:r>
              <a:rPr lang="en-US" sz="2400" b="1" dirty="0" smtClean="0"/>
              <a:t>Inheritance: </a:t>
            </a:r>
            <a:r>
              <a:rPr lang="en-GB" sz="2400" dirty="0" smtClean="0"/>
              <a:t>Hybrid</a:t>
            </a:r>
            <a:r>
              <a:rPr lang="en-GB" sz="2400" b="1" dirty="0" smtClean="0"/>
              <a:t> </a:t>
            </a:r>
            <a:r>
              <a:rPr lang="en-GB" sz="2400" dirty="0"/>
              <a:t>inheritance is a combination of </a:t>
            </a:r>
            <a:r>
              <a:rPr lang="en-GB" sz="2400" i="1" dirty="0">
                <a:solidFill>
                  <a:schemeClr val="accent1">
                    <a:lumMod val="75000"/>
                  </a:schemeClr>
                </a:solidFill>
              </a:rPr>
              <a:t>multiple</a:t>
            </a:r>
            <a:r>
              <a:rPr lang="en-GB" sz="2400" i="1" dirty="0"/>
              <a:t> </a:t>
            </a:r>
            <a:r>
              <a:rPr lang="en-GB" sz="2400" dirty="0"/>
              <a:t>inheritance and </a:t>
            </a:r>
            <a:r>
              <a:rPr lang="en-GB" sz="2400" i="1" dirty="0">
                <a:solidFill>
                  <a:schemeClr val="accent1">
                    <a:lumMod val="75000"/>
                  </a:schemeClr>
                </a:solidFill>
              </a:rPr>
              <a:t>multilevel</a:t>
            </a:r>
            <a:r>
              <a:rPr lang="en-GB" sz="2400" dirty="0">
                <a:solidFill>
                  <a:schemeClr val="accent1">
                    <a:lumMod val="75000"/>
                  </a:schemeClr>
                </a:solidFill>
              </a:rPr>
              <a:t> </a:t>
            </a:r>
            <a:r>
              <a:rPr lang="en-GB" sz="2400" dirty="0"/>
              <a:t>inheritance</a:t>
            </a:r>
            <a:r>
              <a:rPr lang="en-GB" sz="2400" dirty="0" smtClean="0"/>
              <a:t>.</a:t>
            </a:r>
          </a:p>
          <a:p>
            <a:r>
              <a:rPr lang="en-GB" sz="2400" dirty="0"/>
              <a:t>Since multiple inheritance is not supported in Java as it leads to ambiguity, so this type of inheritance can only be achieved through the use of the interfaces.</a:t>
            </a:r>
            <a:r>
              <a:rPr lang="en-US" b="1" dirty="0"/>
              <a:t/>
            </a:r>
            <a:br>
              <a:rPr lang="en-US" b="1" dirty="0"/>
            </a:br>
            <a:endParaRPr lang="en-US" dirty="0"/>
          </a:p>
        </p:txBody>
      </p:sp>
      <p:sp>
        <p:nvSpPr>
          <p:cNvPr id="4" name="Slide Number Placeholder 3"/>
          <p:cNvSpPr>
            <a:spLocks noGrp="1"/>
          </p:cNvSpPr>
          <p:nvPr>
            <p:ph type="sldNum" sz="quarter" idx="12"/>
          </p:nvPr>
        </p:nvSpPr>
        <p:spPr/>
        <p:txBody>
          <a:bodyPr/>
          <a:lstStyle/>
          <a:p>
            <a:fld id="{82567ACC-4DC9-4895-A7D7-C1B446191BF9}" type="slidenum">
              <a:rPr lang="en-US" smtClean="0"/>
              <a:t>38</a:t>
            </a:fld>
            <a:endParaRPr lang="en-US"/>
          </a:p>
        </p:txBody>
      </p:sp>
      <p:sp>
        <p:nvSpPr>
          <p:cNvPr id="5" name="Rectangle 1"/>
          <p:cNvSpPr>
            <a:spLocks noChangeArrowheads="1"/>
          </p:cNvSpPr>
          <p:nvPr/>
        </p:nvSpPr>
        <p:spPr bwMode="auto">
          <a:xfrm>
            <a:off x="0" y="-184666"/>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5122" name="Picture 2" descr="HybridInheritance - object oriented programm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235" y="2502314"/>
            <a:ext cx="2296077" cy="2219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776869" y="2845693"/>
            <a:ext cx="6596270" cy="1015663"/>
          </a:xfrm>
          <a:prstGeom prst="rect">
            <a:avLst/>
          </a:prstGeom>
          <a:noFill/>
        </p:spPr>
        <p:txBody>
          <a:bodyPr wrap="square" rtlCol="0">
            <a:spAutoFit/>
          </a:bodyPr>
          <a:lstStyle/>
          <a:p>
            <a:r>
              <a:rPr lang="en-GB" sz="2000" dirty="0" smtClean="0"/>
              <a:t>Class </a:t>
            </a:r>
            <a:r>
              <a:rPr lang="en-GB" sz="2000" dirty="0"/>
              <a:t>A is a parent class for class B and C, whereas Class B and C are the parent class of D which is the only child class of B and C.</a:t>
            </a:r>
            <a:endParaRPr lang="en-US" sz="2000" dirty="0"/>
          </a:p>
        </p:txBody>
      </p:sp>
    </p:spTree>
    <p:extLst>
      <p:ext uri="{BB962C8B-B14F-4D97-AF65-F5344CB8AC3E}">
        <p14:creationId xmlns:p14="http://schemas.microsoft.com/office/powerpoint/2010/main" val="10412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GB" sz="4000" b="1" dirty="0" smtClean="0">
                <a:latin typeface="+mn-lt"/>
              </a:rPr>
              <a:t>Polymorphism</a:t>
            </a:r>
            <a:endParaRPr lang="en-US" sz="4000" b="1" dirty="0">
              <a:latin typeface="+mn-lt"/>
            </a:endParaRPr>
          </a:p>
        </p:txBody>
      </p:sp>
      <p:sp>
        <p:nvSpPr>
          <p:cNvPr id="3" name="Content Placeholder 2"/>
          <p:cNvSpPr>
            <a:spLocks noGrp="1"/>
          </p:cNvSpPr>
          <p:nvPr>
            <p:ph idx="1"/>
          </p:nvPr>
        </p:nvSpPr>
        <p:spPr>
          <a:xfrm>
            <a:off x="838200" y="1444487"/>
            <a:ext cx="10515600" cy="4732476"/>
          </a:xfrm>
        </p:spPr>
        <p:txBody>
          <a:bodyPr/>
          <a:lstStyle/>
          <a:p>
            <a:r>
              <a:rPr lang="en-GB" dirty="0" smtClean="0"/>
              <a:t>Polymorphism refers to a programming language's ability to process objects differently depending on their data type or class. </a:t>
            </a:r>
          </a:p>
          <a:p>
            <a:r>
              <a:rPr lang="en-GB" dirty="0" smtClean="0"/>
              <a:t>Generally, the ability to appear in many forms. </a:t>
            </a:r>
          </a:p>
          <a:p>
            <a:r>
              <a:rPr lang="en-GB" dirty="0" smtClean="0"/>
              <a:t>More specifically, it is the ability to redefine methods for derived classes. </a:t>
            </a:r>
          </a:p>
          <a:p>
            <a:r>
              <a:rPr lang="en-GB" b="1" i="1" dirty="0" smtClean="0"/>
              <a:t>For example</a:t>
            </a:r>
            <a:r>
              <a:rPr lang="en-GB" dirty="0" smtClean="0"/>
              <a:t>, given a base class shape, polymorphism enables the programmer to define different area methods for any number of derived classes, such as circles, rectangles and triangles. No matter what shape an object is, applying the area method to it will return the correct results.</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39</a:t>
            </a:fld>
            <a:endParaRPr lang="en-US"/>
          </a:p>
        </p:txBody>
      </p:sp>
    </p:spTree>
    <p:extLst>
      <p:ext uri="{BB962C8B-B14F-4D97-AF65-F5344CB8AC3E}">
        <p14:creationId xmlns:p14="http://schemas.microsoft.com/office/powerpoint/2010/main" val="42551148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p:spPr>
        <p:txBody>
          <a:bodyPr>
            <a:noAutofit/>
          </a:bodyPr>
          <a:lstStyle/>
          <a:p>
            <a:r>
              <a:rPr lang="en-US" b="1" dirty="0" smtClean="0">
                <a:effectLst>
                  <a:outerShdw blurRad="38100" dist="38100" dir="2700000" algn="tl">
                    <a:srgbClr val="000000">
                      <a:alpha val="43137"/>
                    </a:srgbClr>
                  </a:outerShdw>
                </a:effectLst>
                <a:latin typeface="+mn-lt"/>
              </a:rPr>
              <a:t>Where Is Java Used ?</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258956"/>
            <a:ext cx="10515599" cy="5300869"/>
          </a:xfrm>
        </p:spPr>
        <p:txBody>
          <a:bodyPr>
            <a:normAutofit fontScale="92500" lnSpcReduction="20000"/>
          </a:bodyPr>
          <a:lstStyle/>
          <a:p>
            <a:r>
              <a:rPr lang="en-US" dirty="0" smtClean="0"/>
              <a:t>3 Billion devices run java.</a:t>
            </a:r>
          </a:p>
          <a:p>
            <a:r>
              <a:rPr lang="en-US" dirty="0" smtClean="0"/>
              <a:t> There are many devices where Java is currently used.</a:t>
            </a:r>
          </a:p>
          <a:p>
            <a:r>
              <a:rPr lang="en-US" dirty="0" smtClean="0"/>
              <a:t>Java is full-featured and general-purpose programming language that is capable for developing a robust mission-critical application for:</a:t>
            </a:r>
          </a:p>
          <a:p>
            <a:pPr lvl="1"/>
            <a:r>
              <a:rPr lang="en-US" b="1" dirty="0" smtClean="0"/>
              <a:t>Desktop Applications </a:t>
            </a:r>
            <a:r>
              <a:rPr lang="en-US" dirty="0" smtClean="0"/>
              <a:t>- Media player,  Antiviruses etc.</a:t>
            </a:r>
            <a:endParaRPr lang="en-US" b="1" dirty="0" smtClean="0"/>
          </a:p>
          <a:p>
            <a:pPr lvl="1"/>
            <a:r>
              <a:rPr lang="en-US" b="1" dirty="0" smtClean="0"/>
              <a:t>Servers</a:t>
            </a:r>
          </a:p>
          <a:p>
            <a:pPr lvl="1"/>
            <a:r>
              <a:rPr lang="en-US" b="1" dirty="0" smtClean="0"/>
              <a:t>Mobile Devices</a:t>
            </a:r>
          </a:p>
          <a:p>
            <a:pPr lvl="1"/>
            <a:r>
              <a:rPr lang="en-US" b="1" dirty="0" smtClean="0"/>
              <a:t>Web Applications</a:t>
            </a:r>
          </a:p>
          <a:p>
            <a:pPr lvl="1"/>
            <a:r>
              <a:rPr lang="en-US" b="1" dirty="0" smtClean="0"/>
              <a:t>Enterprise Application – Banking Application, Business Application</a:t>
            </a:r>
          </a:p>
          <a:p>
            <a:pPr lvl="1"/>
            <a:r>
              <a:rPr lang="en-US" b="1" dirty="0" smtClean="0"/>
              <a:t>Embedded System</a:t>
            </a:r>
          </a:p>
          <a:p>
            <a:pPr lvl="1"/>
            <a:r>
              <a:rPr lang="en-US" b="1" dirty="0" smtClean="0"/>
              <a:t>Games</a:t>
            </a:r>
          </a:p>
          <a:p>
            <a:pPr lvl="1"/>
            <a:r>
              <a:rPr lang="en-US" b="1" dirty="0" smtClean="0"/>
              <a:t>Robotics</a:t>
            </a:r>
          </a:p>
          <a:p>
            <a:r>
              <a:rPr lang="en-US" dirty="0" smtClean="0"/>
              <a:t>Java running on the desktop is called </a:t>
            </a:r>
            <a:r>
              <a:rPr lang="en-US" b="1" i="1" dirty="0" smtClean="0"/>
              <a:t>Application</a:t>
            </a:r>
          </a:p>
          <a:p>
            <a:r>
              <a:rPr lang="en-US" dirty="0" smtClean="0"/>
              <a:t>Java running on the Internet is called </a:t>
            </a:r>
            <a:r>
              <a:rPr lang="en-US" b="1" i="1" dirty="0" smtClean="0"/>
              <a:t>Applets</a:t>
            </a:r>
          </a:p>
          <a:p>
            <a:r>
              <a:rPr lang="en-US" dirty="0" smtClean="0"/>
              <a:t>Java running on the server-side is called </a:t>
            </a:r>
            <a:r>
              <a:rPr lang="en-US" b="1" i="1" dirty="0" smtClean="0"/>
              <a:t>Servlet</a:t>
            </a:r>
          </a:p>
          <a:p>
            <a:endParaRPr lang="en-US" dirty="0" smtClean="0"/>
          </a:p>
        </p:txBody>
      </p:sp>
      <p:sp>
        <p:nvSpPr>
          <p:cNvPr id="5" name="Slide Number Placeholder 4"/>
          <p:cNvSpPr>
            <a:spLocks noGrp="1"/>
          </p:cNvSpPr>
          <p:nvPr>
            <p:ph type="sldNum" sz="quarter" idx="12"/>
          </p:nvPr>
        </p:nvSpPr>
        <p:spPr/>
        <p:txBody>
          <a:bodyPr/>
          <a:lstStyle/>
          <a:p>
            <a:fld id="{82567ACC-4DC9-4895-A7D7-C1B446191BF9}" type="slidenum">
              <a:rPr lang="en-US" smtClean="0"/>
              <a:t>4</a:t>
            </a:fld>
            <a:endParaRPr lang="en-US"/>
          </a:p>
        </p:txBody>
      </p:sp>
    </p:spTree>
    <p:extLst>
      <p:ext uri="{BB962C8B-B14F-4D97-AF65-F5344CB8AC3E}">
        <p14:creationId xmlns:p14="http://schemas.microsoft.com/office/powerpoint/2010/main" val="17279140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lstStyle/>
          <a:p>
            <a:r>
              <a:rPr lang="en-GB" b="1" dirty="0" smtClean="0">
                <a:latin typeface="+mn-lt"/>
              </a:rPr>
              <a:t>Procedure Oriented Vs Object Oriented</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157" y="1272210"/>
            <a:ext cx="9382539" cy="5393634"/>
          </a:xfrm>
        </p:spPr>
      </p:pic>
      <p:sp>
        <p:nvSpPr>
          <p:cNvPr id="6" name="Slide Number Placeholder 5"/>
          <p:cNvSpPr>
            <a:spLocks noGrp="1"/>
          </p:cNvSpPr>
          <p:nvPr>
            <p:ph type="sldNum" sz="quarter" idx="12"/>
          </p:nvPr>
        </p:nvSpPr>
        <p:spPr/>
        <p:txBody>
          <a:bodyPr/>
          <a:lstStyle/>
          <a:p>
            <a:fld id="{82567ACC-4DC9-4895-A7D7-C1B446191BF9}" type="slidenum">
              <a:rPr lang="en-US" smtClean="0"/>
              <a:t>40</a:t>
            </a:fld>
            <a:endParaRPr lang="en-US"/>
          </a:p>
        </p:txBody>
      </p:sp>
    </p:spTree>
    <p:extLst>
      <p:ext uri="{BB962C8B-B14F-4D97-AF65-F5344CB8AC3E}">
        <p14:creationId xmlns:p14="http://schemas.microsoft.com/office/powerpoint/2010/main" val="1927550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345"/>
          </a:xfrm>
        </p:spPr>
        <p:txBody>
          <a:bodyPr>
            <a:normAutofit/>
          </a:bodyPr>
          <a:lstStyle/>
          <a:p>
            <a:r>
              <a:rPr lang="en-GB" sz="4000" b="1" dirty="0" smtClean="0">
                <a:effectLst>
                  <a:outerShdw blurRad="38100" dist="38100" dir="2700000" algn="tl">
                    <a:srgbClr val="000000">
                      <a:alpha val="43137"/>
                    </a:srgbClr>
                  </a:outerShdw>
                </a:effectLst>
                <a:latin typeface="+mn-lt"/>
              </a:rPr>
              <a:t>Abstraction</a:t>
            </a:r>
            <a:endParaRPr lang="en-US" sz="40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Abstraction is the concept of hiding the internal details and describing things in simple terms</a:t>
            </a:r>
            <a:r>
              <a:rPr lang="en-GB" dirty="0" smtClean="0"/>
              <a:t>. </a:t>
            </a:r>
          </a:p>
          <a:p>
            <a:r>
              <a:rPr lang="en-GB" dirty="0"/>
              <a:t>It’s used to create a boundary between the application and the client programs.</a:t>
            </a:r>
            <a:endParaRPr lang="en-GB" dirty="0" smtClean="0"/>
          </a:p>
          <a:p>
            <a:r>
              <a:rPr lang="en-GB" b="1" dirty="0" smtClean="0"/>
              <a:t>For </a:t>
            </a:r>
            <a:r>
              <a:rPr lang="en-GB" b="1" dirty="0"/>
              <a:t>example </a:t>
            </a:r>
            <a:r>
              <a:rPr lang="en-GB" i="1" dirty="0">
                <a:solidFill>
                  <a:srgbClr val="C00000"/>
                </a:solidFill>
              </a:rPr>
              <a:t>phone call</a:t>
            </a:r>
            <a:r>
              <a:rPr lang="en-GB" dirty="0"/>
              <a:t>, we don't know the internal processing</a:t>
            </a:r>
            <a:r>
              <a:rPr lang="en-GB" dirty="0" smtClean="0"/>
              <a:t>.</a:t>
            </a:r>
          </a:p>
          <a:p>
            <a:r>
              <a:rPr lang="en-GB" dirty="0"/>
              <a:t>A Java program is also a great example of abstraction. Here java takes care of converting simple statements to machine language and hides the inner implementation details from the outer world.</a:t>
            </a:r>
            <a:endParaRPr lang="en-US" dirty="0"/>
          </a:p>
        </p:txBody>
      </p:sp>
      <p:sp>
        <p:nvSpPr>
          <p:cNvPr id="4" name="Slide Number Placeholder 3"/>
          <p:cNvSpPr>
            <a:spLocks noGrp="1"/>
          </p:cNvSpPr>
          <p:nvPr>
            <p:ph type="sldNum" sz="quarter" idx="12"/>
          </p:nvPr>
        </p:nvSpPr>
        <p:spPr/>
        <p:txBody>
          <a:bodyPr/>
          <a:lstStyle/>
          <a:p>
            <a:fld id="{82567ACC-4DC9-4895-A7D7-C1B446191BF9}" type="slidenum">
              <a:rPr lang="en-US" smtClean="0"/>
              <a:t>41</a:t>
            </a:fld>
            <a:endParaRPr lang="en-US"/>
          </a:p>
        </p:txBody>
      </p:sp>
    </p:spTree>
    <p:extLst>
      <p:ext uri="{BB962C8B-B14F-4D97-AF65-F5344CB8AC3E}">
        <p14:creationId xmlns:p14="http://schemas.microsoft.com/office/powerpoint/2010/main" val="2650604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sz="4000" b="1" dirty="0">
                <a:latin typeface="+mn-lt"/>
              </a:rPr>
              <a:t>Abstraction in Real </a:t>
            </a:r>
            <a:r>
              <a:rPr lang="en-US" sz="4000" b="1" dirty="0" smtClean="0">
                <a:latin typeface="+mn-lt"/>
              </a:rPr>
              <a:t>Life</a:t>
            </a:r>
            <a:endParaRPr lang="en-US" sz="4000" b="1" dirty="0">
              <a:latin typeface="+mn-lt"/>
            </a:endParaRPr>
          </a:p>
        </p:txBody>
      </p:sp>
      <p:sp>
        <p:nvSpPr>
          <p:cNvPr id="3" name="Content Placeholder 2"/>
          <p:cNvSpPr>
            <a:spLocks noGrp="1"/>
          </p:cNvSpPr>
          <p:nvPr>
            <p:ph idx="1"/>
          </p:nvPr>
        </p:nvSpPr>
        <p:spPr>
          <a:xfrm>
            <a:off x="838200" y="1520825"/>
            <a:ext cx="10515600" cy="4351338"/>
          </a:xfrm>
        </p:spPr>
        <p:txBody>
          <a:bodyPr/>
          <a:lstStyle/>
          <a:p>
            <a:pPr marL="0" indent="0">
              <a:buNone/>
            </a:pPr>
            <a:r>
              <a:rPr lang="en-GB" dirty="0"/>
              <a:t>Abstraction is present in almost all the real life machines.</a:t>
            </a:r>
          </a:p>
          <a:p>
            <a:r>
              <a:rPr lang="en-GB" dirty="0"/>
              <a:t>Your car is a great example of abstraction. You can start a car by turning the key or pressing the start button. You don’t need to know how the engine is getting started, what all components your car has. The car internal implementation and complex logic is completely hidden from the user.</a:t>
            </a:r>
          </a:p>
          <a:p>
            <a:r>
              <a:rPr lang="en-GB" dirty="0"/>
              <a:t>We can heat our food in Microwave. We press some buttons to set the timer and type of food. Finally, we get a hot and delicious meal. The microwave internal details are hidden from us. We have been given access to the functionality in a very simple manner.</a:t>
            </a:r>
          </a:p>
          <a:p>
            <a:endParaRPr lang="en-US" dirty="0"/>
          </a:p>
        </p:txBody>
      </p:sp>
      <p:sp>
        <p:nvSpPr>
          <p:cNvPr id="4" name="Slide Number Placeholder 3"/>
          <p:cNvSpPr>
            <a:spLocks noGrp="1"/>
          </p:cNvSpPr>
          <p:nvPr>
            <p:ph type="sldNum" sz="quarter" idx="12"/>
          </p:nvPr>
        </p:nvSpPr>
        <p:spPr/>
        <p:txBody>
          <a:bodyPr/>
          <a:lstStyle/>
          <a:p>
            <a:fld id="{82567ACC-4DC9-4895-A7D7-C1B446191BF9}" type="slidenum">
              <a:rPr lang="en-US" smtClean="0"/>
              <a:t>42</a:t>
            </a:fld>
            <a:endParaRPr lang="en-US"/>
          </a:p>
        </p:txBody>
      </p:sp>
    </p:spTree>
    <p:extLst>
      <p:ext uri="{BB962C8B-B14F-4D97-AF65-F5344CB8AC3E}">
        <p14:creationId xmlns:p14="http://schemas.microsoft.com/office/powerpoint/2010/main" val="2490565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mn-lt"/>
              </a:rPr>
              <a:t>What are the different types of abstraction</a:t>
            </a:r>
            <a:r>
              <a:rPr lang="en-GB" sz="4000" b="1" dirty="0" smtClean="0">
                <a:latin typeface="+mn-lt"/>
              </a:rPr>
              <a:t>?</a:t>
            </a:r>
            <a:endParaRPr lang="en-US" sz="4000" dirty="0">
              <a:latin typeface="+mn-lt"/>
            </a:endParaRPr>
          </a:p>
        </p:txBody>
      </p:sp>
      <p:sp>
        <p:nvSpPr>
          <p:cNvPr id="3" name="Content Placeholder 2"/>
          <p:cNvSpPr>
            <a:spLocks noGrp="1"/>
          </p:cNvSpPr>
          <p:nvPr>
            <p:ph idx="1"/>
          </p:nvPr>
        </p:nvSpPr>
        <p:spPr>
          <a:xfrm>
            <a:off x="838200" y="1825625"/>
            <a:ext cx="6410739" cy="4800462"/>
          </a:xfrm>
        </p:spPr>
        <p:txBody>
          <a:bodyPr/>
          <a:lstStyle/>
          <a:p>
            <a:pPr marL="396875" indent="-396875">
              <a:buFont typeface="+mj-lt"/>
              <a:buAutoNum type="arabicPeriod"/>
            </a:pPr>
            <a:r>
              <a:rPr lang="en-US" dirty="0"/>
              <a:t>Data Abstraction</a:t>
            </a:r>
          </a:p>
          <a:p>
            <a:pPr marL="396875" indent="-396875">
              <a:buFont typeface="+mj-lt"/>
              <a:buAutoNum type="arabicPeriod"/>
            </a:pPr>
            <a:r>
              <a:rPr lang="en-US" dirty="0"/>
              <a:t>Process </a:t>
            </a:r>
            <a:r>
              <a:rPr lang="en-US" dirty="0" smtClean="0"/>
              <a:t>Abstraction</a:t>
            </a:r>
          </a:p>
          <a:p>
            <a:pPr marL="396875" indent="-396875">
              <a:buFont typeface="+mj-lt"/>
              <a:buAutoNum type="arabicPeriod"/>
            </a:pPr>
            <a:endParaRPr lang="en-US" dirty="0"/>
          </a:p>
          <a:p>
            <a:pPr marL="0" lvl="0" indent="0" eaLnBrk="0" fontAlgn="base" hangingPunct="0">
              <a:lnSpc>
                <a:spcPct val="100000"/>
              </a:lnSpc>
              <a:spcBef>
                <a:spcPct val="0"/>
              </a:spcBef>
              <a:spcAft>
                <a:spcPct val="0"/>
              </a:spcAft>
              <a:buNone/>
            </a:pPr>
            <a:r>
              <a:rPr lang="en-US" altLang="en-US" b="1" dirty="0">
                <a:solidFill>
                  <a:srgbClr val="C00000"/>
                </a:solidFill>
              </a:rPr>
              <a:t>Data Abstraction</a:t>
            </a:r>
          </a:p>
          <a:p>
            <a:pPr marL="0" lvl="0" indent="0" eaLnBrk="0" fontAlgn="base" hangingPunct="0">
              <a:lnSpc>
                <a:spcPct val="100000"/>
              </a:lnSpc>
              <a:spcBef>
                <a:spcPct val="0"/>
              </a:spcBef>
              <a:spcAft>
                <a:spcPct val="0"/>
              </a:spcAft>
              <a:buNone/>
            </a:pPr>
            <a:endParaRPr lang="en-US" altLang="en-US" sz="2400" dirty="0" smtClean="0"/>
          </a:p>
          <a:p>
            <a:pPr marL="0" lvl="0" indent="0" eaLnBrk="0" fontAlgn="base" hangingPunct="0">
              <a:lnSpc>
                <a:spcPct val="100000"/>
              </a:lnSpc>
              <a:spcBef>
                <a:spcPct val="0"/>
              </a:spcBef>
              <a:spcAft>
                <a:spcPct val="0"/>
              </a:spcAft>
              <a:buNone/>
            </a:pPr>
            <a:r>
              <a:rPr lang="en-US" altLang="en-US" sz="2400" dirty="0" smtClean="0"/>
              <a:t>When </a:t>
            </a:r>
            <a:r>
              <a:rPr lang="en-US" altLang="en-US" sz="2400" dirty="0"/>
              <a:t>the object data is not visible to the outer world, it creates data abstraction. If needed, access to the Objects’ data is provided through some methods.</a:t>
            </a:r>
            <a:endParaRPr lang="en-US" altLang="en-US" sz="4000" dirty="0"/>
          </a:p>
          <a:p>
            <a:pPr marL="0" lvl="0" indent="0" eaLnBrk="0" fontAlgn="base" hangingPunct="0">
              <a:lnSpc>
                <a:spcPct val="100000"/>
              </a:lnSpc>
              <a:spcBef>
                <a:spcPct val="0"/>
              </a:spcBef>
              <a:spcAft>
                <a:spcPct val="0"/>
              </a:spcAft>
              <a:buNone/>
            </a:pPr>
            <a:r>
              <a:rPr lang="en-US" altLang="en-US" sz="4400" dirty="0">
                <a:latin typeface="Arial" panose="020B0604020202020204" pitchFamily="34" charset="0"/>
              </a:rPr>
              <a:t>  </a:t>
            </a:r>
            <a:endParaRPr lang="en-US" altLang="en-US" sz="119100" dirty="0">
              <a:latin typeface="Arial" panose="020B0604020202020204" pitchFamily="34" charset="0"/>
            </a:endParaRPr>
          </a:p>
          <a:p>
            <a:pPr marL="396875" indent="-396875">
              <a:buFont typeface="+mj-lt"/>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fld id="{82567ACC-4DC9-4895-A7D7-C1B446191BF9}" type="slidenum">
              <a:rPr lang="en-US" smtClean="0"/>
              <a:t>43</a:t>
            </a:fld>
            <a:endParaRPr lang="en-US"/>
          </a:p>
        </p:txBody>
      </p:sp>
      <p:pic>
        <p:nvPicPr>
          <p:cNvPr id="1026" name="Picture 2" descr="Data Abs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375" y="2522245"/>
            <a:ext cx="5274365" cy="391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3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173" y="477078"/>
            <a:ext cx="10558669" cy="2372140"/>
          </a:xfrm>
        </p:spPr>
        <p:txBody>
          <a:bodyPr>
            <a:normAutofit/>
          </a:bodyPr>
          <a:lstStyle/>
          <a:p>
            <a:pPr marL="0" lvl="0" indent="0" eaLnBrk="0" fontAlgn="base" hangingPunct="0">
              <a:lnSpc>
                <a:spcPct val="100000"/>
              </a:lnSpc>
              <a:spcBef>
                <a:spcPct val="0"/>
              </a:spcBef>
              <a:spcAft>
                <a:spcPct val="0"/>
              </a:spcAft>
              <a:buNone/>
            </a:pPr>
            <a:r>
              <a:rPr lang="en-US" altLang="en-US" b="1" dirty="0">
                <a:solidFill>
                  <a:srgbClr val="C00000"/>
                </a:solidFill>
              </a:rPr>
              <a:t>Process </a:t>
            </a:r>
            <a:r>
              <a:rPr lang="en-US" altLang="en-US" b="1" dirty="0" smtClean="0">
                <a:solidFill>
                  <a:srgbClr val="C00000"/>
                </a:solidFill>
              </a:rPr>
              <a:t>Abstraction</a:t>
            </a:r>
          </a:p>
          <a:p>
            <a:pPr marL="0" lvl="0" indent="0" eaLnBrk="0" fontAlgn="base" hangingPunct="0">
              <a:lnSpc>
                <a:spcPct val="100000"/>
              </a:lnSpc>
              <a:spcBef>
                <a:spcPct val="0"/>
              </a:spcBef>
              <a:spcAft>
                <a:spcPct val="0"/>
              </a:spcAft>
              <a:buNone/>
            </a:pPr>
            <a:endParaRPr lang="en-US" altLang="en-US" b="1" dirty="0" smtClean="0">
              <a:solidFill>
                <a:srgbClr val="C00000"/>
              </a:solidFill>
            </a:endParaRPr>
          </a:p>
          <a:p>
            <a:pPr marL="0" lvl="0" indent="0" eaLnBrk="0" fontAlgn="base" hangingPunct="0">
              <a:lnSpc>
                <a:spcPct val="100000"/>
              </a:lnSpc>
              <a:spcBef>
                <a:spcPct val="0"/>
              </a:spcBef>
              <a:spcAft>
                <a:spcPct val="0"/>
              </a:spcAft>
              <a:buNone/>
            </a:pPr>
            <a:r>
              <a:rPr lang="en-US" altLang="en-US" sz="2400" dirty="0" smtClean="0"/>
              <a:t>We </a:t>
            </a:r>
            <a:r>
              <a:rPr lang="en-US" altLang="en-US" sz="2400" dirty="0"/>
              <a:t>don’t need to provide details about all the functions of an object. When we hide the internal implementation of the different functions involved in a user operation, it creates process abstraction</a:t>
            </a:r>
            <a:r>
              <a:rPr lang="en-US" altLang="en-US" sz="2400" dirty="0" smtClean="0"/>
              <a:t>.</a:t>
            </a:r>
            <a:endParaRPr lang="en-US" altLang="en-US" sz="4000" dirty="0"/>
          </a:p>
        </p:txBody>
      </p:sp>
      <p:sp>
        <p:nvSpPr>
          <p:cNvPr id="4" name="Slide Number Placeholder 3"/>
          <p:cNvSpPr>
            <a:spLocks noGrp="1"/>
          </p:cNvSpPr>
          <p:nvPr>
            <p:ph type="sldNum" sz="quarter" idx="12"/>
          </p:nvPr>
        </p:nvSpPr>
        <p:spPr/>
        <p:txBody>
          <a:bodyPr/>
          <a:lstStyle/>
          <a:p>
            <a:fld id="{82567ACC-4DC9-4895-A7D7-C1B446191BF9}" type="slidenum">
              <a:rPr lang="en-US" smtClean="0"/>
              <a:t>44</a:t>
            </a:fld>
            <a:endParaRPr lang="en-US"/>
          </a:p>
        </p:txBody>
      </p:sp>
      <p:pic>
        <p:nvPicPr>
          <p:cNvPr id="2050" name="Picture 2" descr="Process Abs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515" y="2593768"/>
            <a:ext cx="5579443" cy="401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44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4979"/>
          </a:xfrm>
        </p:spPr>
        <p:txBody>
          <a:bodyPr>
            <a:noAutofit/>
          </a:bodyPr>
          <a:lstStyle/>
          <a:p>
            <a:r>
              <a:rPr lang="en-GB" sz="2400" dirty="0">
                <a:latin typeface="+mn-lt"/>
              </a:rPr>
              <a:t>Abstraction in Java is implemented through </a:t>
            </a:r>
            <a:r>
              <a:rPr lang="en-GB" sz="2400" dirty="0">
                <a:latin typeface="+mn-lt"/>
                <a:hlinkClick r:id="rId2"/>
              </a:rPr>
              <a:t>interfaces</a:t>
            </a:r>
            <a:r>
              <a:rPr lang="en-GB" sz="2400" dirty="0">
                <a:latin typeface="+mn-lt"/>
              </a:rPr>
              <a:t> and </a:t>
            </a:r>
            <a:r>
              <a:rPr lang="en-GB" sz="2400" dirty="0">
                <a:latin typeface="+mn-lt"/>
                <a:hlinkClick r:id="rId3"/>
              </a:rPr>
              <a:t>abstract classes</a:t>
            </a:r>
            <a:r>
              <a:rPr lang="en-GB" sz="2400" dirty="0">
                <a:latin typeface="+mn-lt"/>
              </a:rPr>
              <a:t>. They are used to create a base implementation or contract for the actual implementation classes.</a:t>
            </a:r>
            <a:endParaRPr lang="en-US" sz="2400" dirty="0">
              <a:latin typeface="+mn-lt"/>
            </a:endParaRPr>
          </a:p>
        </p:txBody>
      </p:sp>
      <p:sp>
        <p:nvSpPr>
          <p:cNvPr id="4" name="Slide Number Placeholder 3"/>
          <p:cNvSpPr>
            <a:spLocks noGrp="1"/>
          </p:cNvSpPr>
          <p:nvPr>
            <p:ph type="sldNum" sz="quarter" idx="12"/>
          </p:nvPr>
        </p:nvSpPr>
        <p:spPr/>
        <p:txBody>
          <a:bodyPr/>
          <a:lstStyle/>
          <a:p>
            <a:fld id="{82567ACC-4DC9-4895-A7D7-C1B446191BF9}" type="slidenum">
              <a:rPr lang="en-US" smtClean="0"/>
              <a:t>45</a:t>
            </a:fld>
            <a:endParaRPr lang="en-US"/>
          </a:p>
        </p:txBody>
      </p:sp>
      <p:sp>
        <p:nvSpPr>
          <p:cNvPr id="5" name="Rectangle 1"/>
          <p:cNvSpPr>
            <a:spLocks noGrp="1" noChangeArrowheads="1"/>
          </p:cNvSpPr>
          <p:nvPr>
            <p:ph idx="1"/>
          </p:nvPr>
        </p:nvSpPr>
        <p:spPr bwMode="auto">
          <a:xfrm>
            <a:off x="2189922" y="2763170"/>
            <a:ext cx="5125278"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public interface Car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Arial Unicode MS" panose="020B0604020202020204" pitchFamily="34" charset="-128"/>
              </a:rPr>
              <a:t>	</a:t>
            </a: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void </a:t>
            </a:r>
            <a:r>
              <a:rPr kumimoji="0" lang="en-US" altLang="en-US" sz="3200" b="0" i="0" u="none" strike="noStrike" cap="none" normalizeH="0" baseline="0" dirty="0" err="1" smtClean="0">
                <a:ln>
                  <a:noFill/>
                </a:ln>
                <a:solidFill>
                  <a:schemeClr val="tx1"/>
                </a:solidFill>
                <a:effectLst/>
                <a:latin typeface="Arial Unicode MS" panose="020B0604020202020204" pitchFamily="34" charset="-128"/>
              </a:rPr>
              <a:t>turnOnCar</a:t>
            </a: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Arial Unicode MS" panose="020B0604020202020204" pitchFamily="34" charset="-128"/>
              </a:rPr>
              <a:t>	</a:t>
            </a: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void </a:t>
            </a:r>
            <a:r>
              <a:rPr kumimoji="0" lang="en-US" altLang="en-US" sz="3200" b="0" i="0" u="none" strike="noStrike" cap="none" normalizeH="0" baseline="0" dirty="0" err="1" smtClean="0">
                <a:ln>
                  <a:noFill/>
                </a:ln>
                <a:solidFill>
                  <a:schemeClr val="tx1"/>
                </a:solidFill>
                <a:effectLst/>
                <a:latin typeface="Arial Unicode MS" panose="020B0604020202020204" pitchFamily="34" charset="-128"/>
              </a:rPr>
              <a:t>turnOffCar</a:t>
            </a: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Arial Unicode MS" panose="020B0604020202020204" pitchFamily="34" charset="-128"/>
              </a:rPr>
              <a:t>	</a:t>
            </a: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String </a:t>
            </a:r>
            <a:r>
              <a:rPr kumimoji="0" lang="en-US" altLang="en-US" sz="3200" b="0" i="0" u="none" strike="noStrike" cap="none" normalizeH="0" baseline="0" dirty="0" err="1" smtClean="0">
                <a:ln>
                  <a:noFill/>
                </a:ln>
                <a:solidFill>
                  <a:schemeClr val="tx1"/>
                </a:solidFill>
                <a:effectLst/>
                <a:latin typeface="Arial Unicode MS" panose="020B0604020202020204" pitchFamily="34" charset="-128"/>
              </a:rPr>
              <a:t>getCarType</a:t>
            </a: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40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9992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mn-lt"/>
              </a:rPr>
              <a:t>Assignment</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sz="3200" dirty="0" smtClean="0"/>
              <a:t>What is object oriented programming? Define features/principles of object oriented programming with a small block of code for each. </a:t>
            </a:r>
          </a:p>
          <a:p>
            <a:pPr marL="0" indent="0">
              <a:buNone/>
            </a:pPr>
            <a:endParaRPr lang="en-US" sz="3200" dirty="0"/>
          </a:p>
          <a:p>
            <a:pPr marL="0" indent="0">
              <a:buNone/>
            </a:pPr>
            <a:endParaRPr lang="en-US" sz="3200" dirty="0" smtClean="0"/>
          </a:p>
          <a:p>
            <a:pPr marL="0" indent="0">
              <a:buNone/>
            </a:pPr>
            <a:r>
              <a:rPr lang="en-US" sz="3200" b="1" dirty="0" smtClean="0">
                <a:solidFill>
                  <a:srgbClr val="C00000"/>
                </a:solidFill>
              </a:rPr>
              <a:t>Next Class</a:t>
            </a:r>
          </a:p>
          <a:p>
            <a:pPr marL="0" indent="0">
              <a:buNone/>
            </a:pPr>
            <a:r>
              <a:rPr lang="en-US" sz="3200" dirty="0" smtClean="0"/>
              <a:t>What are the Data Types in Java?</a:t>
            </a:r>
            <a:endParaRPr lang="en-US" sz="3200" dirty="0"/>
          </a:p>
        </p:txBody>
      </p:sp>
      <p:sp>
        <p:nvSpPr>
          <p:cNvPr id="4" name="Slide Number Placeholder 3"/>
          <p:cNvSpPr>
            <a:spLocks noGrp="1"/>
          </p:cNvSpPr>
          <p:nvPr>
            <p:ph type="sldNum" sz="quarter" idx="12"/>
          </p:nvPr>
        </p:nvSpPr>
        <p:spPr/>
        <p:txBody>
          <a:bodyPr/>
          <a:lstStyle/>
          <a:p>
            <a:fld id="{82567ACC-4DC9-4895-A7D7-C1B446191BF9}" type="slidenum">
              <a:rPr lang="en-US" smtClean="0"/>
              <a:t>46</a:t>
            </a:fld>
            <a:endParaRPr lang="en-US"/>
          </a:p>
        </p:txBody>
      </p:sp>
    </p:spTree>
    <p:extLst>
      <p:ext uri="{BB962C8B-B14F-4D97-AF65-F5344CB8AC3E}">
        <p14:creationId xmlns:p14="http://schemas.microsoft.com/office/powerpoint/2010/main" val="88136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715539" cy="920336"/>
          </a:xfrm>
        </p:spPr>
        <p:txBody>
          <a:bodyPr>
            <a:normAutofit/>
          </a:bodyPr>
          <a:lstStyle/>
          <a:p>
            <a:r>
              <a:rPr lang="en-GB" b="1" dirty="0" smtClean="0">
                <a:effectLst>
                  <a:outerShdw blurRad="38100" dist="38100" dir="2700000" algn="tl">
                    <a:srgbClr val="000000">
                      <a:alpha val="43137"/>
                    </a:srgbClr>
                  </a:outerShdw>
                </a:effectLst>
                <a:latin typeface="+mn-lt"/>
              </a:rPr>
              <a:t>James Gosling</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825624"/>
            <a:ext cx="6583017" cy="4588427"/>
          </a:xfrm>
        </p:spPr>
        <p:txBody>
          <a:bodyPr/>
          <a:lstStyle/>
          <a:p>
            <a:r>
              <a:rPr lang="en-GB" dirty="0" smtClean="0"/>
              <a:t>James Gosling is generally credited as the inventor of the Java programming language </a:t>
            </a:r>
          </a:p>
          <a:p>
            <a:r>
              <a:rPr lang="en-GB" dirty="0" smtClean="0"/>
              <a:t>He was the first designer of Java and implemented its original </a:t>
            </a:r>
            <a:r>
              <a:rPr lang="en-GB" b="1" dirty="0" smtClean="0"/>
              <a:t>compiler</a:t>
            </a:r>
            <a:r>
              <a:rPr lang="en-GB" dirty="0" smtClean="0"/>
              <a:t> and </a:t>
            </a:r>
            <a:r>
              <a:rPr lang="en-GB" b="1" dirty="0" smtClean="0"/>
              <a:t>virtual machine </a:t>
            </a:r>
          </a:p>
          <a:p>
            <a:r>
              <a:rPr lang="en-GB" dirty="0" smtClean="0"/>
              <a:t>He is also known as the </a:t>
            </a:r>
            <a:r>
              <a:rPr lang="en-GB" b="1" dirty="0" smtClean="0">
                <a:solidFill>
                  <a:srgbClr val="C00000"/>
                </a:solidFill>
              </a:rPr>
              <a:t>Father of Java</a:t>
            </a:r>
            <a:r>
              <a:rPr lang="en-GB"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5470" y="927651"/>
            <a:ext cx="3657600" cy="5486400"/>
          </a:xfrm>
          <a:prstGeom prst="rect">
            <a:avLst/>
          </a:prstGeom>
        </p:spPr>
      </p:pic>
      <p:sp>
        <p:nvSpPr>
          <p:cNvPr id="6" name="Slide Number Placeholder 5"/>
          <p:cNvSpPr>
            <a:spLocks noGrp="1"/>
          </p:cNvSpPr>
          <p:nvPr>
            <p:ph type="sldNum" sz="quarter" idx="12"/>
          </p:nvPr>
        </p:nvSpPr>
        <p:spPr/>
        <p:txBody>
          <a:bodyPr/>
          <a:lstStyle/>
          <a:p>
            <a:fld id="{82567ACC-4DC9-4895-A7D7-C1B446191BF9}" type="slidenum">
              <a:rPr lang="en-US" smtClean="0"/>
              <a:t>5</a:t>
            </a:fld>
            <a:endParaRPr lang="en-US"/>
          </a:p>
        </p:txBody>
      </p:sp>
    </p:spTree>
    <p:extLst>
      <p:ext uri="{BB962C8B-B14F-4D97-AF65-F5344CB8AC3E}">
        <p14:creationId xmlns:p14="http://schemas.microsoft.com/office/powerpoint/2010/main" val="24905332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848"/>
          </a:xfrm>
        </p:spPr>
        <p:txBody>
          <a:bodyPr/>
          <a:lstStyle/>
          <a:p>
            <a:r>
              <a:rPr lang="en-GB" b="1" dirty="0" smtClean="0">
                <a:latin typeface="+mn-lt"/>
              </a:rPr>
              <a:t>Brief History of Java</a:t>
            </a:r>
            <a:endParaRPr lang="en-US" b="1" dirty="0">
              <a:latin typeface="+mn-lt"/>
            </a:endParaRPr>
          </a:p>
        </p:txBody>
      </p:sp>
      <p:sp>
        <p:nvSpPr>
          <p:cNvPr id="3" name="Content Placeholder 2"/>
          <p:cNvSpPr>
            <a:spLocks noGrp="1"/>
          </p:cNvSpPr>
          <p:nvPr>
            <p:ph idx="1"/>
          </p:nvPr>
        </p:nvSpPr>
        <p:spPr>
          <a:xfrm>
            <a:off x="838200" y="1560582"/>
            <a:ext cx="10515600" cy="4351338"/>
          </a:xfrm>
        </p:spPr>
        <p:txBody>
          <a:bodyPr/>
          <a:lstStyle/>
          <a:p>
            <a:r>
              <a:rPr lang="en-GB" dirty="0" smtClean="0"/>
              <a:t>In 1990, Sun Microsystems began an internal project known as the </a:t>
            </a:r>
            <a:r>
              <a:rPr lang="en-GB" b="1" i="1" dirty="0" smtClean="0"/>
              <a:t>Green Project </a:t>
            </a:r>
            <a:r>
              <a:rPr lang="en-GB" dirty="0" smtClean="0"/>
              <a:t>to work on a new technology. </a:t>
            </a:r>
          </a:p>
          <a:p>
            <a:r>
              <a:rPr lang="en-GB" dirty="0" smtClean="0"/>
              <a:t>In 1992, the Green Project was spun off and its interest directed toward building highly interactive devices for the cable TV industry. </a:t>
            </a:r>
          </a:p>
          <a:p>
            <a:r>
              <a:rPr lang="en-GB" dirty="0" smtClean="0"/>
              <a:t>In 1994, the focus of the original team was re-targeted, this time to the use of Internet technology. A small web browser called </a:t>
            </a:r>
            <a:r>
              <a:rPr lang="en-GB" b="1" i="1" dirty="0" err="1" smtClean="0"/>
              <a:t>HotJava</a:t>
            </a:r>
            <a:r>
              <a:rPr lang="en-GB" dirty="0" smtClean="0"/>
              <a:t> was written. </a:t>
            </a:r>
          </a:p>
          <a:p>
            <a:r>
              <a:rPr lang="en-GB" b="1" i="1" dirty="0" smtClean="0"/>
              <a:t>Oak</a:t>
            </a:r>
            <a:r>
              <a:rPr lang="en-GB" dirty="0" smtClean="0"/>
              <a:t> was renamed to </a:t>
            </a:r>
            <a:r>
              <a:rPr lang="en-GB" b="1" i="1" dirty="0" smtClean="0"/>
              <a:t>Java</a:t>
            </a:r>
            <a:r>
              <a:rPr lang="en-GB" dirty="0" smtClean="0"/>
              <a:t> after learning that Oak had already been trademarked. </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6</a:t>
            </a:fld>
            <a:endParaRPr lang="en-US"/>
          </a:p>
        </p:txBody>
      </p:sp>
    </p:spTree>
    <p:extLst>
      <p:ext uri="{BB962C8B-B14F-4D97-AF65-F5344CB8AC3E}">
        <p14:creationId xmlns:p14="http://schemas.microsoft.com/office/powerpoint/2010/main" val="3374975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In 1995, Java was first publicly released. </a:t>
            </a:r>
          </a:p>
          <a:p>
            <a:r>
              <a:rPr lang="en-GB" dirty="0" smtClean="0"/>
              <a:t>In 1996, Java Development Kit </a:t>
            </a:r>
            <a:r>
              <a:rPr lang="en-GB" b="1" i="1" dirty="0" smtClean="0"/>
              <a:t>(JDK) </a:t>
            </a:r>
            <a:r>
              <a:rPr lang="en-GB" dirty="0" smtClean="0"/>
              <a:t>1.0 was released. </a:t>
            </a:r>
          </a:p>
          <a:p>
            <a:r>
              <a:rPr lang="en-GB" dirty="0" smtClean="0"/>
              <a:t>In 2002, JDK 1.4 (codename </a:t>
            </a:r>
            <a:r>
              <a:rPr lang="en-GB" i="1" dirty="0" smtClean="0"/>
              <a:t>Merlin</a:t>
            </a:r>
            <a:r>
              <a:rPr lang="en-GB" dirty="0" smtClean="0"/>
              <a:t>) was released, the most widely used version. </a:t>
            </a:r>
          </a:p>
          <a:p>
            <a:r>
              <a:rPr lang="en-GB" dirty="0" smtClean="0"/>
              <a:t>In 2004, JDK 5.0 (codename </a:t>
            </a:r>
            <a:r>
              <a:rPr lang="en-GB" i="1" dirty="0" smtClean="0"/>
              <a:t>Tiger</a:t>
            </a:r>
            <a:r>
              <a:rPr lang="en-GB" dirty="0" smtClean="0"/>
              <a:t>) was released, the latest version.</a:t>
            </a:r>
          </a:p>
          <a:p>
            <a:r>
              <a:rPr lang="en-GB" dirty="0" smtClean="0"/>
              <a:t>There are the JDK version list and its release date.</a:t>
            </a:r>
            <a:endParaRPr lang="en-US" dirty="0"/>
          </a:p>
        </p:txBody>
      </p:sp>
      <p:sp>
        <p:nvSpPr>
          <p:cNvPr id="5" name="Slide Number Placeholder 4"/>
          <p:cNvSpPr>
            <a:spLocks noGrp="1"/>
          </p:cNvSpPr>
          <p:nvPr>
            <p:ph type="sldNum" sz="quarter" idx="12"/>
          </p:nvPr>
        </p:nvSpPr>
        <p:spPr/>
        <p:txBody>
          <a:bodyPr/>
          <a:lstStyle/>
          <a:p>
            <a:fld id="{82567ACC-4DC9-4895-A7D7-C1B446191BF9}" type="slidenum">
              <a:rPr lang="en-US" smtClean="0"/>
              <a:t>7</a:t>
            </a:fld>
            <a:endParaRPr lang="en-US"/>
          </a:p>
        </p:txBody>
      </p:sp>
    </p:spTree>
    <p:extLst>
      <p:ext uri="{BB962C8B-B14F-4D97-AF65-F5344CB8AC3E}">
        <p14:creationId xmlns:p14="http://schemas.microsoft.com/office/powerpoint/2010/main" val="19932564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4998282"/>
              </p:ext>
            </p:extLst>
          </p:nvPr>
        </p:nvGraphicFramePr>
        <p:xfrm>
          <a:off x="1060175" y="370489"/>
          <a:ext cx="9515060" cy="6282183"/>
        </p:xfrm>
        <a:graphic>
          <a:graphicData uri="http://schemas.openxmlformats.org/drawingml/2006/table">
            <a:tbl>
              <a:tblPr/>
              <a:tblGrid>
                <a:gridCol w="2699497"/>
                <a:gridCol w="2672770"/>
                <a:gridCol w="4142793"/>
              </a:tblGrid>
              <a:tr h="431739">
                <a:tc>
                  <a:txBody>
                    <a:bodyPr/>
                    <a:lstStyle/>
                    <a:p>
                      <a:pPr algn="ctr">
                        <a:spcAft>
                          <a:spcPts val="0"/>
                        </a:spcAft>
                      </a:pPr>
                      <a:r>
                        <a:rPr lang="en-US" sz="1800" b="1" dirty="0">
                          <a:solidFill>
                            <a:srgbClr val="FFFFFF"/>
                          </a:solidFill>
                          <a:effectLst/>
                          <a:latin typeface="+mn-lt"/>
                        </a:rPr>
                        <a:t>Version </a:t>
                      </a:r>
                      <a:r>
                        <a:rPr lang="en-US" sz="1800" b="1" dirty="0" smtClean="0">
                          <a:solidFill>
                            <a:srgbClr val="FFFFFF"/>
                          </a:solidFill>
                          <a:effectLst/>
                          <a:latin typeface="+mn-lt"/>
                        </a:rPr>
                        <a:t>Name</a:t>
                      </a:r>
                      <a:endParaRPr lang="en-US" sz="180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a:spcAft>
                          <a:spcPts val="0"/>
                        </a:spcAft>
                      </a:pPr>
                      <a:r>
                        <a:rPr lang="en-US" sz="1800" dirty="0">
                          <a:effectLst/>
                          <a:latin typeface="+mn-lt"/>
                        </a:rPr>
                        <a:t> </a:t>
                      </a:r>
                      <a:r>
                        <a:rPr lang="en-US" sz="1800" b="1" dirty="0" smtClean="0">
                          <a:solidFill>
                            <a:srgbClr val="FFFFFF"/>
                          </a:solidFill>
                          <a:effectLst/>
                          <a:latin typeface="+mn-lt"/>
                        </a:rPr>
                        <a:t>Code </a:t>
                      </a:r>
                      <a:r>
                        <a:rPr lang="en-US" sz="1800" b="1" dirty="0">
                          <a:solidFill>
                            <a:srgbClr val="FFFFFF"/>
                          </a:solidFill>
                          <a:effectLst/>
                          <a:latin typeface="+mn-lt"/>
                        </a:rPr>
                        <a:t>Name</a:t>
                      </a:r>
                      <a:endParaRPr lang="en-US" sz="180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a:spcAft>
                          <a:spcPts val="0"/>
                        </a:spcAft>
                      </a:pPr>
                      <a:r>
                        <a:rPr lang="en-US" sz="1800" dirty="0">
                          <a:effectLst/>
                          <a:latin typeface="+mn-lt"/>
                        </a:rPr>
                        <a:t> </a:t>
                      </a:r>
                      <a:r>
                        <a:rPr lang="en-US" sz="1800" b="1" dirty="0" smtClean="0">
                          <a:solidFill>
                            <a:srgbClr val="FFFFFF"/>
                          </a:solidFill>
                          <a:effectLst/>
                          <a:latin typeface="+mn-lt"/>
                        </a:rPr>
                        <a:t>Release </a:t>
                      </a:r>
                      <a:r>
                        <a:rPr lang="en-US" sz="1800" b="1" dirty="0">
                          <a:solidFill>
                            <a:srgbClr val="FFFFFF"/>
                          </a:solidFill>
                          <a:effectLst/>
                          <a:latin typeface="+mn-lt"/>
                        </a:rPr>
                        <a:t>Date</a:t>
                      </a:r>
                      <a:endParaRPr lang="en-US" sz="180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431739">
                <a:tc>
                  <a:txBody>
                    <a:bodyPr/>
                    <a:lstStyle/>
                    <a:p>
                      <a:pPr algn="ctr">
                        <a:spcAft>
                          <a:spcPts val="0"/>
                        </a:spcAft>
                      </a:pPr>
                      <a:r>
                        <a:rPr lang="en-US" sz="1800" b="0" dirty="0">
                          <a:effectLst/>
                          <a:latin typeface="+mn-lt"/>
                        </a:rPr>
                        <a:t> </a:t>
                      </a:r>
                      <a:r>
                        <a:rPr lang="en-US" sz="1800" b="0" dirty="0" smtClean="0">
                          <a:effectLst/>
                          <a:latin typeface="+mn-lt"/>
                        </a:rPr>
                        <a:t>JDK 1.0</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Oak</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January </a:t>
                      </a:r>
                      <a:r>
                        <a:rPr lang="en-US" sz="1800" b="0" dirty="0">
                          <a:effectLst/>
                          <a:latin typeface="+mn-lt"/>
                        </a:rPr>
                        <a:t>1996</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effectLst/>
                          <a:latin typeface="+mn-lt"/>
                        </a:rPr>
                        <a:t>JDK 1.1</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a:t>
                      </a:r>
                      <a:r>
                        <a:rPr lang="en-US" sz="1800" b="0" dirty="0">
                          <a:effectLst/>
                          <a:latin typeface="+mn-lt"/>
                        </a:rPr>
                        <a:t>none)</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February </a:t>
                      </a:r>
                      <a:r>
                        <a:rPr lang="en-US" sz="1800" b="0" dirty="0">
                          <a:effectLst/>
                          <a:latin typeface="+mn-lt"/>
                        </a:rPr>
                        <a:t>1997</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effectLst/>
                          <a:latin typeface="+mn-lt"/>
                        </a:rPr>
                        <a:t>J2SE 1.2</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Playground</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December </a:t>
                      </a:r>
                      <a:r>
                        <a:rPr lang="en-US" sz="1800" b="0" dirty="0">
                          <a:effectLst/>
                          <a:latin typeface="+mn-lt"/>
                        </a:rPr>
                        <a:t>1998</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effectLst/>
                          <a:latin typeface="+mn-lt"/>
                        </a:rPr>
                        <a:t>J2SE 1.3</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Kestrel</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May </a:t>
                      </a:r>
                      <a:r>
                        <a:rPr lang="en-US" sz="1800" b="0" dirty="0">
                          <a:effectLst/>
                          <a:latin typeface="+mn-lt"/>
                        </a:rPr>
                        <a:t>2000</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effectLst/>
                          <a:latin typeface="+mn-lt"/>
                        </a:rPr>
                        <a:t>J2SE 1.4</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Merlin</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February </a:t>
                      </a:r>
                      <a:r>
                        <a:rPr lang="en-US" sz="1800" b="0" dirty="0">
                          <a:effectLst/>
                          <a:latin typeface="+mn-lt"/>
                        </a:rPr>
                        <a:t>2002</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effectLst/>
                          <a:latin typeface="+mn-lt"/>
                        </a:rPr>
                        <a:t>J2SE 5.0</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Tiger</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September </a:t>
                      </a:r>
                      <a:r>
                        <a:rPr lang="en-US" sz="1800" b="0" dirty="0">
                          <a:effectLst/>
                          <a:latin typeface="+mn-lt"/>
                        </a:rPr>
                        <a:t>2004</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JDK</a:t>
                      </a:r>
                      <a:r>
                        <a:rPr lang="en-US" sz="1800" b="0" dirty="0">
                          <a:solidFill>
                            <a:srgbClr val="000000"/>
                          </a:solidFill>
                          <a:effectLst/>
                          <a:latin typeface="+mn-lt"/>
                        </a:rPr>
                        <a:t> </a:t>
                      </a:r>
                      <a:r>
                        <a:rPr lang="en-US" sz="1800" b="0" dirty="0" smtClean="0">
                          <a:effectLst/>
                          <a:latin typeface="+mn-lt"/>
                        </a:rPr>
                        <a:t>6</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Mustang</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December </a:t>
                      </a:r>
                      <a:r>
                        <a:rPr lang="en-US" sz="1800" b="0" dirty="0">
                          <a:effectLst/>
                          <a:latin typeface="+mn-lt"/>
                        </a:rPr>
                        <a:t>2006</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JDK</a:t>
                      </a:r>
                      <a:r>
                        <a:rPr lang="en-US" sz="1800" b="0" dirty="0">
                          <a:solidFill>
                            <a:srgbClr val="000000"/>
                          </a:solidFill>
                          <a:effectLst/>
                          <a:latin typeface="+mn-lt"/>
                        </a:rPr>
                        <a:t> </a:t>
                      </a:r>
                      <a:r>
                        <a:rPr lang="en-US" sz="1800" b="0" dirty="0" smtClean="0">
                          <a:effectLst/>
                          <a:latin typeface="+mn-lt"/>
                        </a:rPr>
                        <a:t>7</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Dolphin</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July </a:t>
                      </a:r>
                      <a:r>
                        <a:rPr lang="en-US" sz="1800" b="0" dirty="0">
                          <a:effectLst/>
                          <a:latin typeface="+mn-lt"/>
                        </a:rPr>
                        <a:t>2011</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JDK</a:t>
                      </a:r>
                      <a:r>
                        <a:rPr lang="en-US" sz="1800" b="0" dirty="0">
                          <a:solidFill>
                            <a:srgbClr val="000000"/>
                          </a:solidFill>
                          <a:effectLst/>
                          <a:latin typeface="+mn-lt"/>
                        </a:rPr>
                        <a:t> </a:t>
                      </a:r>
                      <a:r>
                        <a:rPr lang="en-US" sz="1800" b="0" dirty="0" smtClean="0">
                          <a:effectLst/>
                          <a:latin typeface="+mn-lt"/>
                        </a:rPr>
                        <a:t>8</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i="1">
                          <a:effectLst/>
                          <a:latin typeface="+mn-lt"/>
                        </a:rPr>
                        <a:t> </a:t>
                      </a:r>
                      <a:endParaRPr lang="en-US" sz="1800" b="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March </a:t>
                      </a:r>
                      <a:r>
                        <a:rPr lang="en-US" sz="1800" b="0" dirty="0">
                          <a:effectLst/>
                          <a:latin typeface="+mn-lt"/>
                        </a:rPr>
                        <a:t>2014</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smtClean="0">
                          <a:solidFill>
                            <a:srgbClr val="000000"/>
                          </a:solidFill>
                          <a:effectLst/>
                          <a:latin typeface="+mn-lt"/>
                        </a:rPr>
                        <a:t>JDK</a:t>
                      </a:r>
                      <a:r>
                        <a:rPr lang="en-US" sz="1800" b="0" dirty="0">
                          <a:solidFill>
                            <a:srgbClr val="000000"/>
                          </a:solidFill>
                          <a:effectLst/>
                          <a:latin typeface="+mn-lt"/>
                        </a:rPr>
                        <a:t> </a:t>
                      </a:r>
                      <a:r>
                        <a:rPr lang="en-US" sz="1800" b="0" dirty="0" smtClean="0">
                          <a:effectLst/>
                          <a:latin typeface="+mn-lt"/>
                        </a:rPr>
                        <a:t>9</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i="1">
                          <a:effectLst/>
                          <a:latin typeface="+mn-lt"/>
                        </a:rPr>
                        <a:t> </a:t>
                      </a:r>
                      <a:endParaRPr lang="en-US" sz="1800" b="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September</a:t>
                      </a:r>
                      <a:r>
                        <a:rPr lang="en-US" sz="1800" b="0" dirty="0">
                          <a:effectLst/>
                          <a:latin typeface="+mn-lt"/>
                        </a:rPr>
                        <a:t>, 21st 2017</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JDK</a:t>
                      </a:r>
                      <a:r>
                        <a:rPr lang="en-US" sz="1800" b="0" dirty="0">
                          <a:solidFill>
                            <a:srgbClr val="000000"/>
                          </a:solidFill>
                          <a:effectLst/>
                          <a:latin typeface="+mn-lt"/>
                        </a:rPr>
                        <a:t> </a:t>
                      </a:r>
                      <a:r>
                        <a:rPr lang="en-US" sz="1800" b="0" dirty="0" smtClean="0">
                          <a:effectLst/>
                          <a:latin typeface="+mn-lt"/>
                        </a:rPr>
                        <a:t>10</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a:effectLst/>
                          <a:latin typeface="+mn-lt"/>
                        </a:rPr>
                        <a:t> </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March</a:t>
                      </a:r>
                      <a:r>
                        <a:rPr lang="en-US" sz="1800" b="0" dirty="0">
                          <a:effectLst/>
                          <a:latin typeface="+mn-lt"/>
                        </a:rPr>
                        <a:t>, 20th 2018</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739">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JDK</a:t>
                      </a:r>
                      <a:r>
                        <a:rPr lang="en-US" sz="1800" b="0" dirty="0">
                          <a:solidFill>
                            <a:srgbClr val="000000"/>
                          </a:solidFill>
                          <a:effectLst/>
                          <a:latin typeface="+mn-lt"/>
                        </a:rPr>
                        <a:t> </a:t>
                      </a:r>
                      <a:r>
                        <a:rPr lang="en-US" sz="1800" b="0" dirty="0" smtClean="0">
                          <a:effectLst/>
                          <a:latin typeface="+mn-lt"/>
                        </a:rPr>
                        <a:t>11</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a:effectLst/>
                          <a:latin typeface="+mn-lt"/>
                        </a:rPr>
                        <a:t> </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effectLst/>
                          <a:latin typeface="+mn-lt"/>
                        </a:rPr>
                        <a:t>September</a:t>
                      </a:r>
                      <a:r>
                        <a:rPr lang="en-US" sz="1800" b="0" dirty="0">
                          <a:effectLst/>
                          <a:latin typeface="+mn-lt"/>
                        </a:rPr>
                        <a:t>, 25th 2018</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43">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JDK 12</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a:effectLst/>
                          <a:latin typeface="+mn-lt"/>
                        </a:rPr>
                        <a:t> </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March</a:t>
                      </a:r>
                      <a:r>
                        <a:rPr lang="en-US" sz="1800" b="0" dirty="0">
                          <a:solidFill>
                            <a:srgbClr val="000000"/>
                          </a:solidFill>
                          <a:effectLst/>
                          <a:latin typeface="+mn-lt"/>
                        </a:rPr>
                        <a:t>, 19th 2019</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43">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JDK </a:t>
                      </a:r>
                      <a:r>
                        <a:rPr lang="en-US" sz="1800" b="0" dirty="0">
                          <a:solidFill>
                            <a:srgbClr val="000000"/>
                          </a:solidFill>
                          <a:effectLst/>
                          <a:latin typeface="+mn-lt"/>
                        </a:rPr>
                        <a:t>13</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0">
                          <a:effectLst/>
                          <a:latin typeface="+mn-lt"/>
                        </a:rPr>
                        <a:t> </a:t>
                      </a: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0" dirty="0">
                          <a:effectLst/>
                          <a:latin typeface="+mn-lt"/>
                        </a:rPr>
                        <a:t> </a:t>
                      </a:r>
                      <a:r>
                        <a:rPr lang="en-US" sz="1800" b="0" dirty="0" smtClean="0">
                          <a:solidFill>
                            <a:srgbClr val="000000"/>
                          </a:solidFill>
                          <a:effectLst/>
                          <a:latin typeface="+mn-lt"/>
                        </a:rPr>
                        <a:t>September</a:t>
                      </a:r>
                      <a:r>
                        <a:rPr lang="en-US" sz="1800" b="0" dirty="0">
                          <a:solidFill>
                            <a:srgbClr val="000000"/>
                          </a:solidFill>
                          <a:effectLst/>
                          <a:latin typeface="+mn-lt"/>
                        </a:rPr>
                        <a:t>, 10th 2019</a:t>
                      </a:r>
                      <a:endParaRPr lang="en-US" sz="1800" b="0" dirty="0">
                        <a:effectLst/>
                        <a:latin typeface="+mn-lt"/>
                      </a:endParaRPr>
                    </a:p>
                  </a:txBody>
                  <a:tcPr marL="21769" marR="21769" marT="30234" marB="302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fld id="{82567ACC-4DC9-4895-A7D7-C1B446191BF9}" type="slidenum">
              <a:rPr lang="en-US" smtClean="0"/>
              <a:t>8</a:t>
            </a:fld>
            <a:endParaRPr lang="en-US"/>
          </a:p>
        </p:txBody>
      </p:sp>
    </p:spTree>
    <p:extLst>
      <p:ext uri="{BB962C8B-B14F-4D97-AF65-F5344CB8AC3E}">
        <p14:creationId xmlns:p14="http://schemas.microsoft.com/office/powerpoint/2010/main" val="21359260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lstStyle/>
          <a:p>
            <a:r>
              <a:rPr lang="en-US" b="1" dirty="0" smtClean="0">
                <a:latin typeface="+mn-lt"/>
              </a:rPr>
              <a:t>Features of Java</a:t>
            </a:r>
            <a:endParaRPr lang="en-US" b="1" dirty="0">
              <a:latin typeface="+mn-lt"/>
            </a:endParaRPr>
          </a:p>
        </p:txBody>
      </p:sp>
      <p:sp>
        <p:nvSpPr>
          <p:cNvPr id="5" name="Content Placeholder 2"/>
          <p:cNvSpPr>
            <a:spLocks noGrp="1"/>
          </p:cNvSpPr>
          <p:nvPr>
            <p:ph sz="half" idx="1"/>
          </p:nvPr>
        </p:nvSpPr>
        <p:spPr>
          <a:xfrm>
            <a:off x="838200" y="1520824"/>
            <a:ext cx="5181600" cy="5032376"/>
          </a:xfrm>
        </p:spPr>
        <p:txBody>
          <a:bodyPr>
            <a:noAutofit/>
          </a:bodyPr>
          <a:lstStyle/>
          <a:p>
            <a:r>
              <a:rPr lang="en-GB" dirty="0" smtClean="0"/>
              <a:t>Java is Simple. </a:t>
            </a:r>
          </a:p>
          <a:p>
            <a:r>
              <a:rPr lang="en-GB" dirty="0" smtClean="0"/>
              <a:t>Java is Object Oriented </a:t>
            </a:r>
          </a:p>
          <a:p>
            <a:r>
              <a:rPr lang="en-GB" dirty="0" smtClean="0"/>
              <a:t>Java is Distributed </a:t>
            </a:r>
          </a:p>
          <a:p>
            <a:r>
              <a:rPr lang="en-GB" dirty="0" smtClean="0"/>
              <a:t>Java is Architecture Neutral</a:t>
            </a:r>
          </a:p>
          <a:p>
            <a:r>
              <a:rPr lang="en-GB" dirty="0" smtClean="0"/>
              <a:t>Java is Robust </a:t>
            </a:r>
          </a:p>
          <a:p>
            <a:r>
              <a:rPr lang="en-GB" dirty="0" smtClean="0"/>
              <a:t>Java is Interpreted and Compiled</a:t>
            </a:r>
          </a:p>
          <a:p>
            <a:r>
              <a:rPr lang="en-GB" dirty="0" smtClean="0"/>
              <a:t>Java is Secure </a:t>
            </a:r>
          </a:p>
          <a:p>
            <a:r>
              <a:rPr lang="en-GB" dirty="0" smtClean="0"/>
              <a:t>Java is Portable </a:t>
            </a:r>
          </a:p>
          <a:p>
            <a:r>
              <a:rPr lang="en-GB" dirty="0" smtClean="0"/>
              <a:t>Java is Multi-Threaded</a:t>
            </a:r>
          </a:p>
          <a:p>
            <a:r>
              <a:rPr lang="en-GB" dirty="0" smtClean="0"/>
              <a:t>Java Is Dynamic</a:t>
            </a:r>
            <a:endParaRPr lang="en-US" dirty="0" smtClean="0"/>
          </a:p>
          <a:p>
            <a:endParaRPr lang="en-US" dirty="0" smtClean="0">
              <a:solidFill>
                <a:srgbClr val="C00000"/>
              </a:solidFill>
            </a:endParaRPr>
          </a:p>
        </p:txBody>
      </p:sp>
      <p:sp>
        <p:nvSpPr>
          <p:cNvPr id="7" name="Slide Number Placeholder 6"/>
          <p:cNvSpPr>
            <a:spLocks noGrp="1"/>
          </p:cNvSpPr>
          <p:nvPr>
            <p:ph type="sldNum" sz="quarter" idx="12"/>
          </p:nvPr>
        </p:nvSpPr>
        <p:spPr/>
        <p:txBody>
          <a:bodyPr/>
          <a:lstStyle/>
          <a:p>
            <a:fld id="{82567ACC-4DC9-4895-A7D7-C1B446191BF9}" type="slidenum">
              <a:rPr lang="en-US" smtClean="0"/>
              <a:t>9</a:t>
            </a:fld>
            <a:endParaRPr lang="en-US"/>
          </a:p>
        </p:txBody>
      </p:sp>
    </p:spTree>
    <p:extLst>
      <p:ext uri="{BB962C8B-B14F-4D97-AF65-F5344CB8AC3E}">
        <p14:creationId xmlns:p14="http://schemas.microsoft.com/office/powerpoint/2010/main" val="34818721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5A3AA27A710F4FB0ACC4A0987CBA4E" ma:contentTypeVersion="4" ma:contentTypeDescription="Create a new document." ma:contentTypeScope="" ma:versionID="267ab3038c3cf76ba0a8168e3c04a305">
  <xsd:schema xmlns:xsd="http://www.w3.org/2001/XMLSchema" xmlns:xs="http://www.w3.org/2001/XMLSchema" xmlns:p="http://schemas.microsoft.com/office/2006/metadata/properties" xmlns:ns2="ae584225-b5de-44d7-8d08-a4d67ea8f615" targetNamespace="http://schemas.microsoft.com/office/2006/metadata/properties" ma:root="true" ma:fieldsID="4b3c2751a8970d961f49eb6a2b4a9a19" ns2:_="">
    <xsd:import namespace="ae584225-b5de-44d7-8d08-a4d67ea8f6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84225-b5de-44d7-8d08-a4d67ea8f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FDD83D-6990-4613-926F-33E4E33A09C9}"/>
</file>

<file path=customXml/itemProps2.xml><?xml version="1.0" encoding="utf-8"?>
<ds:datastoreItem xmlns:ds="http://schemas.openxmlformats.org/officeDocument/2006/customXml" ds:itemID="{2CB6FF59-BCB3-485A-9916-88ED21851EFB}"/>
</file>

<file path=customXml/itemProps3.xml><?xml version="1.0" encoding="utf-8"?>
<ds:datastoreItem xmlns:ds="http://schemas.openxmlformats.org/officeDocument/2006/customXml" ds:itemID="{6BD4CC01-0DEF-44DB-8D2F-0DEFB6F9D0BE}"/>
</file>

<file path=docProps/app.xml><?xml version="1.0" encoding="utf-8"?>
<Properties xmlns="http://schemas.openxmlformats.org/officeDocument/2006/extended-properties" xmlns:vt="http://schemas.openxmlformats.org/officeDocument/2006/docPropsVTypes">
  <TotalTime>603</TotalTime>
  <Words>2547</Words>
  <Application>Microsoft Office PowerPoint</Application>
  <PresentationFormat>Widescreen</PresentationFormat>
  <Paragraphs>501</Paragraphs>
  <Slides>46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 Unicode MS</vt:lpstr>
      <vt:lpstr>Arial</vt:lpstr>
      <vt:lpstr>Calibri</vt:lpstr>
      <vt:lpstr>Calibri Light</vt:lpstr>
      <vt:lpstr>Office Theme</vt:lpstr>
      <vt:lpstr>Introduction of Java</vt:lpstr>
      <vt:lpstr>Content</vt:lpstr>
      <vt:lpstr>What is Java ?</vt:lpstr>
      <vt:lpstr>Where Is Java Used ?</vt:lpstr>
      <vt:lpstr>James Gosling</vt:lpstr>
      <vt:lpstr>Brief History of Java</vt:lpstr>
      <vt:lpstr>PowerPoint Presentation</vt:lpstr>
      <vt:lpstr>PowerPoint Presentation</vt:lpstr>
      <vt:lpstr>Features of Java</vt:lpstr>
      <vt:lpstr>Features of Java</vt:lpstr>
      <vt:lpstr>Features of Java</vt:lpstr>
      <vt:lpstr>Features of Java</vt:lpstr>
      <vt:lpstr>Features of Java</vt:lpstr>
      <vt:lpstr>Features of Java</vt:lpstr>
      <vt:lpstr>Features of Java</vt:lpstr>
      <vt:lpstr>Features of Java</vt:lpstr>
      <vt:lpstr>Features of Java</vt:lpstr>
      <vt:lpstr>Features of Java</vt:lpstr>
      <vt:lpstr>Features of Java</vt:lpstr>
      <vt:lpstr>Disadvantages of Java</vt:lpstr>
      <vt:lpstr>Java Platform Edition</vt:lpstr>
      <vt:lpstr>Java Development Kit (JDK)</vt:lpstr>
      <vt:lpstr>Java Compiler (Byte Code)</vt:lpstr>
      <vt:lpstr>Java Virtual Machine (JVM)</vt:lpstr>
      <vt:lpstr>Java Program Development Phase</vt:lpstr>
      <vt:lpstr>Cont…  </vt:lpstr>
      <vt:lpstr>Portability of Java</vt:lpstr>
      <vt:lpstr>A Simple Java Program</vt:lpstr>
      <vt:lpstr>PowerPoint Presentation</vt:lpstr>
      <vt:lpstr>Java Development Tools</vt:lpstr>
      <vt:lpstr>What is Object Oriented Programming? </vt:lpstr>
      <vt:lpstr>Encapsulation</vt:lpstr>
      <vt:lpstr>PowerPoint Presentation</vt:lpstr>
      <vt:lpstr>Inheritance</vt:lpstr>
      <vt:lpstr>PowerPoint Presentation</vt:lpstr>
      <vt:lpstr>PowerPoint Presentation</vt:lpstr>
      <vt:lpstr>PowerPoint Presentation</vt:lpstr>
      <vt:lpstr>PowerPoint Presentation</vt:lpstr>
      <vt:lpstr>Polymorphism</vt:lpstr>
      <vt:lpstr>Procedure Oriented Vs Object Oriented</vt:lpstr>
      <vt:lpstr>Abstraction</vt:lpstr>
      <vt:lpstr>Abstraction in Real Life</vt:lpstr>
      <vt:lpstr>What are the different types of abstraction?</vt:lpstr>
      <vt:lpstr>PowerPoint Presentation</vt:lpstr>
      <vt:lpstr>Abstraction in Java is implemented through interfaces and abstract classes. They are used to create a base implementation or contract for the actual implementation classes.</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shah</dc:creator>
  <cp:lastModifiedBy>rajiv shah</cp:lastModifiedBy>
  <cp:revision>70</cp:revision>
  <dcterms:created xsi:type="dcterms:W3CDTF">2019-11-06T15:21:04Z</dcterms:created>
  <dcterms:modified xsi:type="dcterms:W3CDTF">2019-11-10T06:22:48Z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0x010100CE5A3AA27A710F4FB0ACC4A0987CBA4E</vt:lpwstr>
  </property>
</Properties>
</file>