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0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5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2819400"/>
            <a:ext cx="67183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4094" algn="ctr">
              <a:lnSpc>
                <a:spcPct val="100000"/>
              </a:lnSpc>
              <a:spcBef>
                <a:spcPts val="100"/>
              </a:spcBef>
            </a:pPr>
            <a:r>
              <a:rPr sz="44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lang="en-US" sz="44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ava </a:t>
            </a:r>
            <a:r>
              <a:rPr sz="44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Layout</a:t>
            </a:r>
            <a:r>
              <a:rPr sz="4400" b="1" i="0" spc="-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Manager</a:t>
            </a:r>
            <a:endParaRPr sz="4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940" y="378556"/>
            <a:ext cx="25120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3200" b="1" i="0" spc="1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3200" b="1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3200" b="1" i="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32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i="0" spc="2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200" b="1" i="0" dirty="0">
                <a:solidFill>
                  <a:srgbClr val="000000"/>
                </a:solidFill>
                <a:latin typeface="Times New Roman"/>
                <a:cs typeface="Times New Roman"/>
              </a:rPr>
              <a:t>out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09800" y="1600200"/>
            <a:ext cx="4914900" cy="3870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08051"/>
            <a:ext cx="3902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Card</a:t>
            </a:r>
            <a:r>
              <a:rPr lang="en-US" sz="36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Layout</a:t>
            </a:r>
            <a:r>
              <a:rPr sz="3600" b="1" i="0" spc="-5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sz="36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147684" cy="410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CardLayout </a:t>
            </a:r>
            <a:r>
              <a:rPr sz="2400" spc="-5" dirty="0">
                <a:latin typeface="Times New Roman"/>
                <a:cs typeface="Times New Roman"/>
              </a:rPr>
              <a:t>class manages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manner </a:t>
            </a:r>
            <a:r>
              <a:rPr sz="2400" dirty="0">
                <a:latin typeface="Times New Roman"/>
                <a:cs typeface="Times New Roman"/>
              </a:rPr>
              <a:t>that  only one </a:t>
            </a:r>
            <a:r>
              <a:rPr sz="2400" spc="-5" dirty="0">
                <a:latin typeface="Times New Roman"/>
                <a:cs typeface="Times New Roman"/>
              </a:rPr>
              <a:t>component </a:t>
            </a:r>
            <a:r>
              <a:rPr sz="2400" dirty="0">
                <a:latin typeface="Times New Roman"/>
                <a:cs typeface="Times New Roman"/>
              </a:rPr>
              <a:t>is visible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time. </a:t>
            </a:r>
            <a:r>
              <a:rPr sz="2400" dirty="0">
                <a:latin typeface="Times New Roman"/>
                <a:cs typeface="Times New Roman"/>
              </a:rPr>
              <a:t>It treats each </a:t>
            </a:r>
            <a:r>
              <a:rPr sz="2400" spc="-5" dirty="0">
                <a:latin typeface="Times New Roman"/>
                <a:cs typeface="Times New Roman"/>
              </a:rPr>
              <a:t>component </a:t>
            </a:r>
            <a:r>
              <a:rPr sz="2400" dirty="0">
                <a:latin typeface="Times New Roman"/>
                <a:cs typeface="Times New Roman"/>
              </a:rPr>
              <a:t>as a  card that is </a:t>
            </a:r>
            <a:r>
              <a:rPr sz="2400" spc="-5" dirty="0">
                <a:latin typeface="Times New Roman"/>
                <a:cs typeface="Times New Roman"/>
              </a:rPr>
              <a:t>why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known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 err="1" smtClean="0">
                <a:latin typeface="Times New Roman"/>
                <a:cs typeface="Times New Roman"/>
              </a:rPr>
              <a:t>CardLayout</a:t>
            </a:r>
            <a:r>
              <a:rPr sz="1800" dirty="0" smtClean="0">
                <a:latin typeface="Verdana"/>
                <a:cs typeface="Verdana"/>
              </a:rPr>
              <a:t>.</a:t>
            </a:r>
            <a:endParaRPr lang="en-US" sz="1800" dirty="0" smtClean="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pc="-5" dirty="0" smtClean="0">
              <a:latin typeface="Verdana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latin typeface="Times New Roman"/>
                <a:cs typeface="Times New Roman"/>
              </a:rPr>
              <a:t>Constructors</a:t>
            </a:r>
            <a:endParaRPr sz="2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137795" algn="just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CardLayout(): </a:t>
            </a:r>
            <a:r>
              <a:rPr sz="2400" dirty="0">
                <a:latin typeface="Times New Roman"/>
                <a:cs typeface="Times New Roman"/>
              </a:rPr>
              <a:t>creates a card layout with zero </a:t>
            </a:r>
            <a:r>
              <a:rPr sz="2400" spc="-5" dirty="0">
                <a:latin typeface="Times New Roman"/>
                <a:cs typeface="Times New Roman"/>
              </a:rPr>
              <a:t>horizontal </a:t>
            </a:r>
            <a:r>
              <a:rPr sz="2400" dirty="0">
                <a:latin typeface="Times New Roman"/>
                <a:cs typeface="Times New Roman"/>
              </a:rPr>
              <a:t>and vertical  gap.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22288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CardLayout(int hgap, int </a:t>
            </a:r>
            <a:r>
              <a:rPr sz="2400" b="1" spc="-5" dirty="0">
                <a:latin typeface="Times New Roman"/>
                <a:cs typeface="Times New Roman"/>
              </a:rPr>
              <a:t>vgap): </a:t>
            </a:r>
            <a:r>
              <a:rPr sz="2400" dirty="0">
                <a:latin typeface="Times New Roman"/>
                <a:cs typeface="Times New Roman"/>
              </a:rPr>
              <a:t>creates a card layout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given  horizontal and vertical</a:t>
            </a:r>
            <a:r>
              <a:rPr sz="2400" spc="-5" dirty="0">
                <a:latin typeface="Times New Roman"/>
                <a:cs typeface="Times New Roman"/>
              </a:rPr>
              <a:t> gap.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12966"/>
            <a:ext cx="8058150" cy="6183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latin typeface="Times New Roman"/>
                <a:cs typeface="Times New Roman"/>
              </a:rPr>
              <a:t>M</a:t>
            </a:r>
            <a:r>
              <a:rPr sz="3600" b="1" spc="-5" dirty="0" smtClean="0">
                <a:latin typeface="Times New Roman"/>
                <a:cs typeface="Times New Roman"/>
              </a:rPr>
              <a:t>ethods</a:t>
            </a:r>
            <a:endParaRPr sz="24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public void </a:t>
            </a:r>
            <a:r>
              <a:rPr sz="2400" b="1" spc="-5" dirty="0">
                <a:latin typeface="Times New Roman"/>
                <a:cs typeface="Times New Roman"/>
              </a:rPr>
              <a:t>next(Container </a:t>
            </a:r>
            <a:r>
              <a:rPr sz="2400" b="1" dirty="0">
                <a:latin typeface="Times New Roman"/>
                <a:cs typeface="Times New Roman"/>
              </a:rPr>
              <a:t>parent): </a:t>
            </a:r>
            <a:r>
              <a:rPr sz="2400" dirty="0">
                <a:latin typeface="Times New Roman"/>
                <a:cs typeface="Times New Roman"/>
              </a:rPr>
              <a:t>is used to flip to the next card of the  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container.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3274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public void previous(Container parent):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to </a:t>
            </a:r>
            <a:r>
              <a:rPr sz="2400" spc="-5" dirty="0">
                <a:latin typeface="Times New Roman"/>
                <a:cs typeface="Times New Roman"/>
              </a:rPr>
              <a:t>flip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  card of the given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container.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7366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public void first(Container parent):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flip </a:t>
            </a:r>
            <a:r>
              <a:rPr sz="2400" dirty="0">
                <a:latin typeface="Times New Roman"/>
                <a:cs typeface="Times New Roman"/>
              </a:rPr>
              <a:t>to the first card 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container.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20764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public void last(Container parent): </a:t>
            </a:r>
            <a:r>
              <a:rPr sz="2400" dirty="0">
                <a:latin typeface="Times New Roman"/>
                <a:cs typeface="Times New Roman"/>
              </a:rPr>
              <a:t>is used to </a:t>
            </a:r>
            <a:r>
              <a:rPr sz="2400" spc="-5" dirty="0">
                <a:latin typeface="Times New Roman"/>
                <a:cs typeface="Times New Roman"/>
              </a:rPr>
              <a:t>flip </a:t>
            </a:r>
            <a:r>
              <a:rPr sz="2400" dirty="0">
                <a:latin typeface="Times New Roman"/>
                <a:cs typeface="Times New Roman"/>
              </a:rPr>
              <a:t>to the last card 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container.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23558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public void </a:t>
            </a:r>
            <a:r>
              <a:rPr sz="2400" b="1" spc="-5" dirty="0">
                <a:latin typeface="Times New Roman"/>
                <a:cs typeface="Times New Roman"/>
              </a:rPr>
              <a:t>show(Container </a:t>
            </a:r>
            <a:r>
              <a:rPr sz="2400" b="1" dirty="0">
                <a:latin typeface="Times New Roman"/>
                <a:cs typeface="Times New Roman"/>
              </a:rPr>
              <a:t>parent, String </a:t>
            </a:r>
            <a:r>
              <a:rPr sz="2400" b="1" spc="-5" dirty="0">
                <a:latin typeface="Times New Roman"/>
                <a:cs typeface="Times New Roman"/>
              </a:rPr>
              <a:t>name):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flip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specified </a:t>
            </a:r>
            <a:r>
              <a:rPr sz="2400" dirty="0">
                <a:latin typeface="Times New Roman"/>
                <a:cs typeface="Times New Roman"/>
              </a:rPr>
              <a:t>card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given </a:t>
            </a:r>
            <a:r>
              <a:rPr sz="2400" spc="-10" dirty="0">
                <a:latin typeface="Times New Roman"/>
                <a:cs typeface="Times New Roman"/>
              </a:rPr>
              <a:t>name.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08561"/>
            <a:ext cx="33591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Box</a:t>
            </a:r>
            <a:r>
              <a:rPr lang="en-US" sz="36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Layout</a:t>
            </a:r>
            <a:endParaRPr sz="36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1628" y="1314050"/>
            <a:ext cx="449580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Fields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BoxLayout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public static </a:t>
            </a:r>
            <a:r>
              <a:rPr sz="2400" spc="-5" dirty="0">
                <a:latin typeface="Times New Roman"/>
                <a:cs typeface="Times New Roman"/>
              </a:rPr>
              <a:t>final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b="1" spc="-5" dirty="0">
                <a:latin typeface="Times New Roman"/>
                <a:cs typeface="Times New Roman"/>
              </a:rPr>
              <a:t>X_AXIS</a:t>
            </a:r>
            <a:r>
              <a:rPr sz="2400" spc="-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public static </a:t>
            </a:r>
            <a:r>
              <a:rPr sz="2400" spc="-5" dirty="0">
                <a:latin typeface="Times New Roman"/>
                <a:cs typeface="Times New Roman"/>
              </a:rPr>
              <a:t>final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b="1" spc="-5" dirty="0">
                <a:latin typeface="Times New Roman"/>
                <a:cs typeface="Times New Roman"/>
              </a:rPr>
              <a:t>Y_AXIS</a:t>
            </a:r>
            <a:r>
              <a:rPr sz="2400" spc="-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public static </a:t>
            </a:r>
            <a:r>
              <a:rPr sz="2400" spc="-5" dirty="0">
                <a:latin typeface="Times New Roman"/>
                <a:cs typeface="Times New Roman"/>
              </a:rPr>
              <a:t>final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b="1" spc="-5" dirty="0">
                <a:latin typeface="Times New Roman"/>
                <a:cs typeface="Times New Roman"/>
              </a:rPr>
              <a:t>LINE_AXIS</a:t>
            </a:r>
            <a:r>
              <a:rPr sz="2400" spc="-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public static </a:t>
            </a:r>
            <a:r>
              <a:rPr sz="2400" spc="-5" dirty="0">
                <a:latin typeface="Times New Roman"/>
                <a:cs typeface="Times New Roman"/>
              </a:rPr>
              <a:t>final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PAGE_AXIS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585" y="4267785"/>
            <a:ext cx="8566785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Constructor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BoxLayout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class:</a:t>
            </a:r>
            <a:endParaRPr sz="24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BoxLayout(Container </a:t>
            </a:r>
            <a:r>
              <a:rPr sz="2400" dirty="0">
                <a:latin typeface="Times New Roman"/>
                <a:cs typeface="Times New Roman"/>
              </a:rPr>
              <a:t>c, int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axis):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creates a box layout that arranges the </a:t>
            </a:r>
            <a:r>
              <a:rPr sz="2400" spc="-5" dirty="0">
                <a:latin typeface="Times New Roman"/>
                <a:cs typeface="Times New Roman"/>
              </a:rPr>
              <a:t>components with </a:t>
            </a:r>
            <a:r>
              <a:rPr sz="2400" dirty="0">
                <a:latin typeface="Times New Roman"/>
                <a:cs typeface="Times New Roman"/>
              </a:rPr>
              <a:t>the given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axis.</a:t>
            </a:r>
          </a:p>
        </p:txBody>
      </p:sp>
      <p:sp>
        <p:nvSpPr>
          <p:cNvPr id="5" name="object 5"/>
          <p:cNvSpPr/>
          <p:nvPr/>
        </p:nvSpPr>
        <p:spPr>
          <a:xfrm>
            <a:off x="4776470" y="604519"/>
            <a:ext cx="4152900" cy="418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3753" y="3200400"/>
            <a:ext cx="39141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sz="4800" b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04264"/>
            <a:ext cx="40519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Layout</a:t>
            </a:r>
            <a:r>
              <a:rPr lang="en-US" sz="36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Managers</a:t>
            </a:r>
            <a:endParaRPr sz="36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524000"/>
            <a:ext cx="8535670" cy="435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8128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150" dirty="0" smtClean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LayoutManagers are used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arrange components </a:t>
            </a:r>
            <a:r>
              <a:rPr sz="2800" dirty="0">
                <a:latin typeface="Times New Roman"/>
                <a:cs typeface="Times New Roman"/>
              </a:rPr>
              <a:t>in  a </a:t>
            </a:r>
            <a:r>
              <a:rPr sz="2800" spc="-5" dirty="0">
                <a:latin typeface="Times New Roman"/>
                <a:cs typeface="Times New Roman"/>
              </a:rPr>
              <a:t>particular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manner.</a:t>
            </a:r>
            <a:endParaRPr sz="28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546100" marR="85725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spc="-5" dirty="0" smtClean="0">
                <a:latin typeface="Times New Roman"/>
                <a:cs typeface="Times New Roman"/>
              </a:rPr>
              <a:t>Layout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Manager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interface that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classes </a:t>
            </a:r>
            <a:r>
              <a:rPr sz="2800" dirty="0">
                <a:latin typeface="Times New Roman"/>
                <a:cs typeface="Times New Roman"/>
              </a:rPr>
              <a:t>of layout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managers.</a:t>
            </a:r>
            <a:endParaRPr sz="28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546100" marR="79375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spc="-290" dirty="0" smtClean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layout </a:t>
            </a:r>
            <a:r>
              <a:rPr sz="2800" spc="-10" dirty="0">
                <a:latin typeface="Times New Roman"/>
                <a:cs typeface="Times New Roman"/>
              </a:rPr>
              <a:t>manager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an object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controls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size and  </a:t>
            </a:r>
            <a:r>
              <a:rPr sz="2800" dirty="0">
                <a:latin typeface="Times New Roman"/>
                <a:cs typeface="Times New Roman"/>
              </a:rPr>
              <a:t>the position of </a:t>
            </a:r>
            <a:r>
              <a:rPr sz="2800" spc="-5" dirty="0">
                <a:latin typeface="Times New Roman"/>
                <a:cs typeface="Times New Roman"/>
              </a:rPr>
              <a:t>components </a:t>
            </a:r>
            <a:r>
              <a:rPr sz="2800" dirty="0">
                <a:latin typeface="Times New Roman"/>
                <a:cs typeface="Times New Roman"/>
              </a:rPr>
              <a:t>in a </a:t>
            </a:r>
            <a:r>
              <a:rPr sz="2800" spc="-5" dirty="0">
                <a:latin typeface="Times New Roman"/>
                <a:cs typeface="Times New Roman"/>
              </a:rPr>
              <a:t>container.  Every Container object </a:t>
            </a:r>
            <a:r>
              <a:rPr sz="2800" dirty="0">
                <a:latin typeface="Times New Roman"/>
                <a:cs typeface="Times New Roman"/>
              </a:rPr>
              <a:t>has a </a:t>
            </a:r>
            <a:r>
              <a:rPr sz="2800" spc="-5" dirty="0">
                <a:latin typeface="Times New Roman"/>
                <a:cs typeface="Times New Roman"/>
              </a:rPr>
              <a:t>LayoutManager object </a:t>
            </a:r>
            <a:r>
              <a:rPr sz="2800" dirty="0">
                <a:latin typeface="Times New Roman"/>
                <a:cs typeface="Times New Roman"/>
              </a:rPr>
              <a:t>that  </a:t>
            </a:r>
            <a:r>
              <a:rPr sz="2800" spc="-5" dirty="0">
                <a:latin typeface="Times New Roman"/>
                <a:cs typeface="Times New Roman"/>
              </a:rPr>
              <a:t>controls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layout.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1" y="491490"/>
            <a:ext cx="8229600" cy="5034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There are following classes that represents </a:t>
            </a:r>
            <a:r>
              <a:rPr sz="2800" b="1" dirty="0">
                <a:latin typeface="Times New Roman"/>
                <a:cs typeface="Times New Roman"/>
              </a:rPr>
              <a:t>the  layout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managers:</a:t>
            </a:r>
            <a:endParaRPr sz="2800" b="1" dirty="0">
              <a:latin typeface="Times New Roman"/>
              <a:cs typeface="Times New Roman"/>
            </a:endParaRPr>
          </a:p>
          <a:p>
            <a:pPr marL="12700" marR="2224405">
              <a:lnSpc>
                <a:spcPct val="100000"/>
              </a:lnSpc>
              <a:spcBef>
                <a:spcPts val="2160"/>
              </a:spcBef>
            </a:pPr>
            <a:r>
              <a:rPr sz="2800" spc="-5" dirty="0">
                <a:latin typeface="Times New Roman"/>
                <a:cs typeface="Times New Roman"/>
              </a:rPr>
              <a:t>java.awt.</a:t>
            </a:r>
            <a:r>
              <a:rPr sz="2800" b="1" spc="-5" dirty="0">
                <a:latin typeface="Times New Roman"/>
                <a:cs typeface="Times New Roman"/>
              </a:rPr>
              <a:t>BorderLayout</a:t>
            </a:r>
            <a:r>
              <a:rPr sz="2800" spc="-5" dirty="0">
                <a:latin typeface="Times New Roman"/>
                <a:cs typeface="Times New Roman"/>
              </a:rPr>
              <a:t>  java.awt.</a:t>
            </a:r>
            <a:r>
              <a:rPr sz="2800" b="1" spc="-5" dirty="0">
                <a:latin typeface="Times New Roman"/>
                <a:cs typeface="Times New Roman"/>
              </a:rPr>
              <a:t>FlowLayout</a:t>
            </a:r>
            <a:r>
              <a:rPr sz="2800" spc="-5" dirty="0">
                <a:latin typeface="Times New Roman"/>
                <a:cs typeface="Times New Roman"/>
              </a:rPr>
              <a:t>  java.awt.</a:t>
            </a:r>
            <a:r>
              <a:rPr sz="2800" b="1" spc="-5" dirty="0">
                <a:latin typeface="Times New Roman"/>
                <a:cs typeface="Times New Roman"/>
              </a:rPr>
              <a:t>GridLayout </a:t>
            </a:r>
            <a:r>
              <a:rPr sz="2800" spc="-5" dirty="0">
                <a:latin typeface="Times New Roman"/>
                <a:cs typeface="Times New Roman"/>
              </a:rPr>
              <a:t> java.awt.</a:t>
            </a:r>
            <a:r>
              <a:rPr sz="2800" b="1" spc="-5" dirty="0">
                <a:latin typeface="Times New Roman"/>
                <a:cs typeface="Times New Roman"/>
              </a:rPr>
              <a:t>CardLayout </a:t>
            </a:r>
            <a:r>
              <a:rPr sz="2800" spc="-5" dirty="0">
                <a:latin typeface="Times New Roman"/>
                <a:cs typeface="Times New Roman"/>
              </a:rPr>
              <a:t> java.awt.</a:t>
            </a:r>
            <a:r>
              <a:rPr sz="2800" b="1" spc="-5" dirty="0">
                <a:latin typeface="Times New Roman"/>
                <a:cs typeface="Times New Roman"/>
              </a:rPr>
              <a:t>GridBagLayout</a:t>
            </a:r>
            <a:r>
              <a:rPr sz="2800" spc="-5" dirty="0">
                <a:latin typeface="Times New Roman"/>
                <a:cs typeface="Times New Roman"/>
              </a:rPr>
              <a:t>  javax.swing.</a:t>
            </a:r>
            <a:r>
              <a:rPr sz="2800" b="1" spc="-5" dirty="0">
                <a:latin typeface="Times New Roman"/>
                <a:cs typeface="Times New Roman"/>
              </a:rPr>
              <a:t>BoxLayout </a:t>
            </a:r>
            <a:r>
              <a:rPr sz="2800" spc="-5" dirty="0">
                <a:latin typeface="Times New Roman"/>
                <a:cs typeface="Times New Roman"/>
              </a:rPr>
              <a:t> javax.swing.</a:t>
            </a:r>
            <a:r>
              <a:rPr sz="2800" b="1" spc="-5" dirty="0">
                <a:latin typeface="Times New Roman"/>
                <a:cs typeface="Times New Roman"/>
              </a:rPr>
              <a:t>GroupLayout </a:t>
            </a:r>
            <a:r>
              <a:rPr sz="2800" spc="-5" dirty="0">
                <a:latin typeface="Times New Roman"/>
                <a:cs typeface="Times New Roman"/>
              </a:rPr>
              <a:t> javax.swing.</a:t>
            </a:r>
            <a:r>
              <a:rPr sz="2800" b="1" spc="-5" dirty="0">
                <a:latin typeface="Times New Roman"/>
                <a:cs typeface="Times New Roman"/>
              </a:rPr>
              <a:t>ScrollPaneLayout </a:t>
            </a:r>
            <a:r>
              <a:rPr sz="2800" spc="-5" dirty="0">
                <a:latin typeface="Times New Roman"/>
                <a:cs typeface="Times New Roman"/>
              </a:rPr>
              <a:t> javax.swing.</a:t>
            </a:r>
            <a:r>
              <a:rPr sz="2800" b="1" spc="-5" dirty="0">
                <a:latin typeface="Times New Roman"/>
                <a:cs typeface="Times New Roman"/>
              </a:rPr>
              <a:t>SpringLayout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39090"/>
            <a:ext cx="7828280" cy="5737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 smtClean="0">
                <a:latin typeface="Times New Roman"/>
                <a:cs typeface="Times New Roman"/>
              </a:rPr>
              <a:t>Border</a:t>
            </a:r>
            <a:r>
              <a:rPr lang="en-US" sz="3200" b="1" spc="-5" dirty="0" smtClean="0">
                <a:latin typeface="Times New Roman"/>
                <a:cs typeface="Times New Roman"/>
              </a:rPr>
              <a:t> </a:t>
            </a:r>
            <a:r>
              <a:rPr sz="3200" b="1" spc="-5" dirty="0" smtClean="0">
                <a:latin typeface="Times New Roman"/>
                <a:cs typeface="Times New Roman"/>
              </a:rPr>
              <a:t>Layout: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BorderLayout 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arrange the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five  </a:t>
            </a:r>
            <a:r>
              <a:rPr sz="2400" dirty="0">
                <a:latin typeface="Times New Roman"/>
                <a:cs typeface="Times New Roman"/>
              </a:rPr>
              <a:t>regions: north, south, east, </a:t>
            </a:r>
            <a:r>
              <a:rPr sz="2400" spc="-5" dirty="0">
                <a:latin typeface="Times New Roman"/>
                <a:cs typeface="Times New Roman"/>
              </a:rPr>
              <a:t>west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center.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3337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region (area)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contain </a:t>
            </a:r>
            <a:r>
              <a:rPr sz="2400" spc="-5" dirty="0">
                <a:latin typeface="Times New Roman"/>
                <a:cs typeface="Times New Roman"/>
              </a:rPr>
              <a:t>one component </a:t>
            </a:r>
            <a:r>
              <a:rPr sz="2400" dirty="0">
                <a:latin typeface="Times New Roman"/>
                <a:cs typeface="Times New Roman"/>
              </a:rPr>
              <a:t>only. It is  the </a:t>
            </a:r>
            <a:r>
              <a:rPr sz="2400" spc="-5" dirty="0">
                <a:latin typeface="Times New Roman"/>
                <a:cs typeface="Times New Roman"/>
              </a:rPr>
              <a:t>default </a:t>
            </a:r>
            <a:r>
              <a:rPr sz="2400" dirty="0">
                <a:latin typeface="Times New Roman"/>
                <a:cs typeface="Times New Roman"/>
              </a:rPr>
              <a:t>layout of </a:t>
            </a:r>
            <a:r>
              <a:rPr sz="2400" spc="-10" dirty="0">
                <a:latin typeface="Times New Roman"/>
                <a:cs typeface="Times New Roman"/>
              </a:rPr>
              <a:t>frame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window.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BorderLayout provides </a:t>
            </a:r>
            <a:r>
              <a:rPr sz="2400" spc="-5" dirty="0">
                <a:latin typeface="Times New Roman"/>
                <a:cs typeface="Times New Roman"/>
              </a:rPr>
              <a:t>five </a:t>
            </a:r>
            <a:r>
              <a:rPr sz="2400" dirty="0">
                <a:latin typeface="Times New Roman"/>
                <a:cs typeface="Times New Roman"/>
              </a:rPr>
              <a:t>constants </a:t>
            </a:r>
            <a:r>
              <a:rPr sz="2400" spc="-5" dirty="0">
                <a:latin typeface="Times New Roman"/>
                <a:cs typeface="Times New Roman"/>
              </a:rPr>
              <a:t>for 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32105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int </a:t>
            </a:r>
            <a:r>
              <a:rPr sz="2400" b="1" spc="-10" dirty="0">
                <a:latin typeface="Times New Roman"/>
                <a:cs typeface="Times New Roman"/>
              </a:rPr>
              <a:t>NORTH  </a:t>
            </a:r>
            <a:r>
              <a:rPr sz="2400" b="1" spc="-5" dirty="0">
                <a:latin typeface="Times New Roman"/>
                <a:cs typeface="Times New Roman"/>
              </a:rPr>
              <a:t>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int </a:t>
            </a:r>
            <a:r>
              <a:rPr sz="2400" b="1" spc="-10" dirty="0">
                <a:latin typeface="Times New Roman"/>
                <a:cs typeface="Times New Roman"/>
              </a:rPr>
              <a:t>SOUTH  </a:t>
            </a:r>
            <a:r>
              <a:rPr sz="2400" b="1" spc="-5" dirty="0">
                <a:latin typeface="Times New Roman"/>
                <a:cs typeface="Times New Roman"/>
              </a:rPr>
              <a:t>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int </a:t>
            </a:r>
            <a:r>
              <a:rPr sz="2400" b="1" spc="-10" dirty="0">
                <a:latin typeface="Times New Roman"/>
                <a:cs typeface="Times New Roman"/>
              </a:rPr>
              <a:t>EAST  </a:t>
            </a:r>
            <a:endParaRPr lang="en-US" sz="2400" b="1" spc="-10" dirty="0" smtClean="0">
              <a:latin typeface="Times New Roman"/>
              <a:cs typeface="Times New Roman"/>
            </a:endParaRPr>
          </a:p>
          <a:p>
            <a:pPr marL="12700" marR="3321050">
              <a:lnSpc>
                <a:spcPct val="100000"/>
              </a:lnSpc>
            </a:pPr>
            <a:r>
              <a:rPr sz="2400" b="1" spc="-5" dirty="0" smtClean="0">
                <a:latin typeface="Times New Roman"/>
                <a:cs typeface="Times New Roman"/>
              </a:rPr>
              <a:t>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int </a:t>
            </a:r>
            <a:r>
              <a:rPr sz="2400" b="1" spc="-10" dirty="0">
                <a:latin typeface="Times New Roman"/>
                <a:cs typeface="Times New Roman"/>
              </a:rPr>
              <a:t>WEST  </a:t>
            </a:r>
            <a:r>
              <a:rPr sz="2400" b="1" spc="-5" dirty="0">
                <a:latin typeface="Times New Roman"/>
                <a:cs typeface="Times New Roman"/>
              </a:rPr>
              <a:t>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int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CENTER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70" y="565150"/>
            <a:ext cx="5142230" cy="5106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Example </a:t>
            </a:r>
            <a:r>
              <a:rPr sz="3200" b="1" dirty="0">
                <a:latin typeface="Times New Roman"/>
                <a:cs typeface="Times New Roman"/>
              </a:rPr>
              <a:t>of </a:t>
            </a:r>
            <a:r>
              <a:rPr sz="3200" b="1" spc="-5" dirty="0" smtClean="0">
                <a:latin typeface="Times New Roman"/>
                <a:cs typeface="Times New Roman"/>
              </a:rPr>
              <a:t>Border</a:t>
            </a:r>
            <a:r>
              <a:rPr lang="en-US" sz="3200" b="1" spc="-5" dirty="0" smtClean="0">
                <a:latin typeface="Times New Roman"/>
                <a:cs typeface="Times New Roman"/>
              </a:rPr>
              <a:t> </a:t>
            </a:r>
            <a:r>
              <a:rPr sz="3200" b="1" spc="-5" dirty="0" smtClean="0">
                <a:latin typeface="Times New Roman"/>
                <a:cs typeface="Times New Roman"/>
              </a:rPr>
              <a:t>Layout</a:t>
            </a:r>
            <a:r>
              <a:rPr sz="3200" b="1" spc="-10" dirty="0" smtClean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class: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Constructors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BorderLayout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class: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3500" marR="521970" algn="just">
              <a:lnSpc>
                <a:spcPct val="100000"/>
              </a:lnSpc>
            </a:pPr>
            <a:r>
              <a:rPr sz="2400" b="1" spc="-35" dirty="0" err="1" smtClean="0">
                <a:latin typeface="Times New Roman"/>
                <a:cs typeface="Times New Roman"/>
              </a:rPr>
              <a:t>BorderLayout</a:t>
            </a:r>
            <a:r>
              <a:rPr sz="2400" b="1" spc="-35" dirty="0">
                <a:latin typeface="Times New Roman"/>
                <a:cs typeface="Times New Roman"/>
              </a:rPr>
              <a:t>(): </a:t>
            </a:r>
            <a:r>
              <a:rPr sz="2400" spc="-5" dirty="0">
                <a:latin typeface="Times New Roman"/>
                <a:cs typeface="Times New Roman"/>
              </a:rPr>
              <a:t>creates </a:t>
            </a:r>
            <a:r>
              <a:rPr sz="2400" dirty="0">
                <a:latin typeface="Times New Roman"/>
                <a:cs typeface="Times New Roman"/>
              </a:rPr>
              <a:t>a border  layout but with no </a:t>
            </a:r>
            <a:r>
              <a:rPr sz="2400" spc="-5" dirty="0">
                <a:latin typeface="Times New Roman"/>
                <a:cs typeface="Times New Roman"/>
              </a:rPr>
              <a:t>gaps between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components.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3500" marR="17780">
              <a:lnSpc>
                <a:spcPct val="100000"/>
              </a:lnSpc>
            </a:pPr>
            <a:r>
              <a:rPr sz="2400" b="1" spc="-35" dirty="0" err="1" smtClean="0">
                <a:latin typeface="Times New Roman"/>
                <a:cs typeface="Times New Roman"/>
              </a:rPr>
              <a:t>BorderLayout</a:t>
            </a:r>
            <a:r>
              <a:rPr sz="2400" b="1" spc="-35" dirty="0" smtClean="0">
                <a:latin typeface="Times New Roman"/>
                <a:cs typeface="Times New Roman"/>
              </a:rPr>
              <a:t>(</a:t>
            </a:r>
            <a:r>
              <a:rPr sz="2400" b="1" spc="-35" dirty="0" err="1" smtClean="0">
                <a:latin typeface="Times New Roman"/>
                <a:cs typeface="Times New Roman"/>
              </a:rPr>
              <a:t>int</a:t>
            </a:r>
            <a:r>
              <a:rPr sz="2400" b="1" spc="-35" dirty="0" smtClean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hgap, </a:t>
            </a:r>
            <a:r>
              <a:rPr sz="2400" b="1" dirty="0">
                <a:latin typeface="Times New Roman"/>
                <a:cs typeface="Times New Roman"/>
              </a:rPr>
              <a:t>int vgap):  </a:t>
            </a:r>
            <a:r>
              <a:rPr sz="2400" dirty="0">
                <a:latin typeface="Times New Roman"/>
                <a:cs typeface="Times New Roman"/>
              </a:rPr>
              <a:t>creates a border layout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given  horizontal and vertical </a:t>
            </a:r>
            <a:r>
              <a:rPr sz="2400" spc="-5" dirty="0">
                <a:latin typeface="Times New Roman"/>
                <a:cs typeface="Times New Roman"/>
              </a:rPr>
              <a:t>gaps between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components.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0" y="1447800"/>
            <a:ext cx="3352800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246379"/>
            <a:ext cx="8093709" cy="6183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 smtClean="0">
                <a:latin typeface="Times New Roman"/>
                <a:cs typeface="Times New Roman"/>
              </a:rPr>
              <a:t>Grid</a:t>
            </a:r>
            <a:r>
              <a:rPr lang="en-US" sz="3600" b="1" spc="-5" dirty="0" smtClean="0">
                <a:latin typeface="Times New Roman"/>
                <a:cs typeface="Times New Roman"/>
              </a:rPr>
              <a:t> </a:t>
            </a:r>
            <a:r>
              <a:rPr sz="3600" b="1" spc="-5" dirty="0" smtClean="0">
                <a:latin typeface="Times New Roman"/>
                <a:cs typeface="Times New Roman"/>
              </a:rPr>
              <a:t>Layout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11683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GridLayout is used to arrange the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rectangular  </a:t>
            </a:r>
            <a:r>
              <a:rPr sz="2400" dirty="0">
                <a:latin typeface="Times New Roman"/>
                <a:cs typeface="Times New Roman"/>
              </a:rPr>
              <a:t>grid. </a:t>
            </a:r>
            <a:r>
              <a:rPr sz="2400" spc="-5" dirty="0">
                <a:latin typeface="Times New Roman"/>
                <a:cs typeface="Times New Roman"/>
              </a:rPr>
              <a:t>One component </a:t>
            </a:r>
            <a:r>
              <a:rPr sz="2400" dirty="0">
                <a:latin typeface="Times New Roman"/>
                <a:cs typeface="Times New Roman"/>
              </a:rPr>
              <a:t>is displayed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rectangle.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Constructors of GridLayout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843915">
              <a:lnSpc>
                <a:spcPct val="100000"/>
              </a:lnSpc>
              <a:buSzPct val="95833"/>
              <a:buAutoNum type="arabicPeriod"/>
              <a:tabLst>
                <a:tab pos="2419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GridLayout(): </a:t>
            </a:r>
            <a:r>
              <a:rPr sz="2400" dirty="0">
                <a:latin typeface="Times New Roman"/>
                <a:cs typeface="Times New Roman"/>
              </a:rPr>
              <a:t>creates a grid </a:t>
            </a:r>
            <a:r>
              <a:rPr sz="2400" spc="5" dirty="0">
                <a:latin typeface="Times New Roman"/>
                <a:cs typeface="Times New Roman"/>
              </a:rPr>
              <a:t>layout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column per  component </a:t>
            </a:r>
            <a:r>
              <a:rPr sz="2400" dirty="0">
                <a:latin typeface="Times New Roman"/>
                <a:cs typeface="Times New Roman"/>
              </a:rPr>
              <a:t>in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row.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AutoNum type="arabicPeriod"/>
              <a:tabLst>
                <a:tab pos="2419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GridLayout(int rows, int columns): </a:t>
            </a:r>
            <a:r>
              <a:rPr sz="2400" spc="-5" dirty="0">
                <a:latin typeface="Times New Roman"/>
                <a:cs typeface="Times New Roman"/>
              </a:rPr>
              <a:t>creates </a:t>
            </a:r>
            <a:r>
              <a:rPr sz="2400" dirty="0">
                <a:latin typeface="Times New Roman"/>
                <a:cs typeface="Times New Roman"/>
              </a:rPr>
              <a:t>a grid layout </a:t>
            </a:r>
            <a:r>
              <a:rPr sz="2400" spc="-5" dirty="0">
                <a:latin typeface="Times New Roman"/>
                <a:cs typeface="Times New Roman"/>
              </a:rPr>
              <a:t>with  </a:t>
            </a:r>
            <a:r>
              <a:rPr sz="2400" dirty="0">
                <a:latin typeface="Times New Roman"/>
                <a:cs typeface="Times New Roman"/>
              </a:rPr>
              <a:t>the given </a:t>
            </a:r>
            <a:r>
              <a:rPr sz="2400" spc="-5" dirty="0">
                <a:latin typeface="Times New Roman"/>
                <a:cs typeface="Times New Roman"/>
              </a:rPr>
              <a:t>rows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columns </a:t>
            </a:r>
            <a:r>
              <a:rPr sz="2400" dirty="0">
                <a:latin typeface="Times New Roman"/>
                <a:cs typeface="Times New Roman"/>
              </a:rPr>
              <a:t>but no gaps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components.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latin typeface="Times New Roman"/>
              <a:cs typeface="Times New Roman"/>
            </a:endParaRPr>
          </a:p>
          <a:p>
            <a:pPr marL="12700" marR="194310">
              <a:lnSpc>
                <a:spcPct val="100000"/>
              </a:lnSpc>
              <a:buSzPct val="95833"/>
              <a:buAutoNum type="arabicPeriod"/>
              <a:tabLst>
                <a:tab pos="2419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GridLayout(int rows, int columns, int hgap, int vgap):  </a:t>
            </a:r>
            <a:r>
              <a:rPr sz="2400" dirty="0">
                <a:latin typeface="Times New Roman"/>
                <a:cs typeface="Times New Roman"/>
              </a:rPr>
              <a:t>creates a grid layout with the </a:t>
            </a: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rows and </a:t>
            </a:r>
            <a:r>
              <a:rPr sz="2400" spc="-5" dirty="0">
                <a:latin typeface="Times New Roman"/>
                <a:cs typeface="Times New Roman"/>
              </a:rPr>
              <a:t>columns </a:t>
            </a:r>
            <a:r>
              <a:rPr sz="2400" dirty="0">
                <a:latin typeface="Times New Roman"/>
                <a:cs typeface="Times New Roman"/>
              </a:rPr>
              <a:t>alongwith  given horizontal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vertical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gaps.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58237"/>
            <a:ext cx="30867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i="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3200" b="1" i="0" spc="1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i="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32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3200" b="1" i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i="0" spc="1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200" b="1" i="0" dirty="0">
                <a:solidFill>
                  <a:srgbClr val="000000"/>
                </a:solidFill>
                <a:latin typeface="Times New Roman"/>
                <a:cs typeface="Times New Roman"/>
              </a:rPr>
              <a:t>out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47800" y="1752600"/>
            <a:ext cx="4533900" cy="3952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17251"/>
            <a:ext cx="297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dirty="0">
                <a:solidFill>
                  <a:srgbClr val="000000"/>
                </a:solidFill>
                <a:latin typeface="Times New Roman"/>
                <a:cs typeface="Times New Roman"/>
              </a:rPr>
              <a:t>Flo</a:t>
            </a:r>
            <a:r>
              <a:rPr sz="3600" b="1" i="0" spc="-15" dirty="0">
                <a:solidFill>
                  <a:srgbClr val="000000"/>
                </a:solidFill>
                <a:latin typeface="Times New Roman"/>
                <a:cs typeface="Times New Roman"/>
              </a:rPr>
              <a:t>wL</a:t>
            </a:r>
            <a:r>
              <a:rPr sz="3600" b="1" i="0" dirty="0">
                <a:solidFill>
                  <a:srgbClr val="000000"/>
                </a:solidFill>
                <a:latin typeface="Times New Roman"/>
                <a:cs typeface="Times New Roman"/>
              </a:rPr>
              <a:t>ayo</a:t>
            </a:r>
            <a:r>
              <a:rPr sz="36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600" b="1" i="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80158"/>
            <a:ext cx="7585709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FlowLayout 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arrange the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in a  line, one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another (in a </a:t>
            </a:r>
            <a:r>
              <a:rPr sz="2400" spc="-5" dirty="0">
                <a:latin typeface="Times New Roman"/>
                <a:cs typeface="Times New Roman"/>
              </a:rPr>
              <a:t>flow). </a:t>
            </a:r>
            <a:r>
              <a:rPr sz="2400" dirty="0">
                <a:latin typeface="Times New Roman"/>
                <a:cs typeface="Times New Roman"/>
              </a:rPr>
              <a:t>It is the </a:t>
            </a:r>
            <a:r>
              <a:rPr sz="2400" spc="-5" dirty="0">
                <a:latin typeface="Times New Roman"/>
                <a:cs typeface="Times New Roman"/>
              </a:rPr>
              <a:t>default </a:t>
            </a:r>
            <a:r>
              <a:rPr sz="2400" dirty="0">
                <a:latin typeface="Times New Roman"/>
                <a:cs typeface="Times New Roman"/>
              </a:rPr>
              <a:t>layout  of applet 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panel.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Fields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10" dirty="0">
                <a:latin typeface="Times New Roman"/>
                <a:cs typeface="Times New Roman"/>
              </a:rPr>
              <a:t>FlowLayout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23495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1.public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</a:t>
            </a:r>
            <a:r>
              <a:rPr sz="2400" b="1" dirty="0">
                <a:latin typeface="Times New Roman"/>
                <a:cs typeface="Times New Roman"/>
              </a:rPr>
              <a:t>int </a:t>
            </a:r>
            <a:r>
              <a:rPr sz="2400" b="1" spc="-5" dirty="0">
                <a:latin typeface="Times New Roman"/>
                <a:cs typeface="Times New Roman"/>
              </a:rPr>
              <a:t>LEFT  </a:t>
            </a:r>
            <a:endParaRPr lang="en-US" sz="2400" b="1" spc="-5" dirty="0" smtClean="0">
              <a:latin typeface="Times New Roman"/>
              <a:cs typeface="Times New Roman"/>
            </a:endParaRPr>
          </a:p>
          <a:p>
            <a:pPr marL="12700" marR="2349500">
              <a:lnSpc>
                <a:spcPct val="100000"/>
              </a:lnSpc>
            </a:pPr>
            <a:r>
              <a:rPr sz="2400" b="1" spc="-5" dirty="0" smtClean="0">
                <a:latin typeface="Times New Roman"/>
                <a:cs typeface="Times New Roman"/>
              </a:rPr>
              <a:t>2.public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</a:t>
            </a:r>
            <a:r>
              <a:rPr sz="2400" b="1" dirty="0">
                <a:latin typeface="Times New Roman"/>
                <a:cs typeface="Times New Roman"/>
              </a:rPr>
              <a:t>int </a:t>
            </a:r>
            <a:r>
              <a:rPr sz="2400" b="1" spc="-5" dirty="0">
                <a:latin typeface="Times New Roman"/>
                <a:cs typeface="Times New Roman"/>
              </a:rPr>
              <a:t>RIGHT  </a:t>
            </a:r>
            <a:endParaRPr lang="en-US" sz="2400" b="1" spc="-5" dirty="0" smtClean="0">
              <a:latin typeface="Times New Roman"/>
              <a:cs typeface="Times New Roman"/>
            </a:endParaRPr>
          </a:p>
          <a:p>
            <a:pPr marL="12700" marR="2349500">
              <a:lnSpc>
                <a:spcPct val="100000"/>
              </a:lnSpc>
            </a:pPr>
            <a:r>
              <a:rPr sz="2400" b="1" spc="-5" dirty="0" smtClean="0">
                <a:latin typeface="Times New Roman"/>
                <a:cs typeface="Times New Roman"/>
              </a:rPr>
              <a:t>3.public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</a:t>
            </a:r>
            <a:r>
              <a:rPr sz="2400" b="1" dirty="0">
                <a:latin typeface="Times New Roman"/>
                <a:cs typeface="Times New Roman"/>
              </a:rPr>
              <a:t>int </a:t>
            </a:r>
            <a:r>
              <a:rPr sz="2400" b="1" spc="-10" dirty="0">
                <a:latin typeface="Times New Roman"/>
                <a:cs typeface="Times New Roman"/>
              </a:rPr>
              <a:t>CENTER  </a:t>
            </a:r>
            <a:r>
              <a:rPr sz="2400" b="1" spc="-5" dirty="0">
                <a:latin typeface="Times New Roman"/>
                <a:cs typeface="Times New Roman"/>
              </a:rPr>
              <a:t>4.public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</a:t>
            </a:r>
            <a:r>
              <a:rPr sz="2400" b="1" dirty="0">
                <a:latin typeface="Times New Roman"/>
                <a:cs typeface="Times New Roman"/>
              </a:rPr>
              <a:t>int </a:t>
            </a:r>
            <a:r>
              <a:rPr sz="2400" b="1" spc="-5" dirty="0">
                <a:latin typeface="Times New Roman"/>
                <a:cs typeface="Times New Roman"/>
              </a:rPr>
              <a:t>LEADING  5.public </a:t>
            </a: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b="1" spc="-5" dirty="0">
                <a:latin typeface="Times New Roman"/>
                <a:cs typeface="Times New Roman"/>
              </a:rPr>
              <a:t>final </a:t>
            </a:r>
            <a:r>
              <a:rPr sz="2400" b="1" dirty="0">
                <a:latin typeface="Times New Roman"/>
                <a:cs typeface="Times New Roman"/>
              </a:rPr>
              <a:t>int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TRAILING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643890"/>
            <a:ext cx="6887845" cy="498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Constructors </a:t>
            </a:r>
            <a:r>
              <a:rPr sz="3200" b="1" dirty="0">
                <a:latin typeface="Times New Roman"/>
                <a:cs typeface="Times New Roman"/>
              </a:rPr>
              <a:t>of </a:t>
            </a:r>
            <a:r>
              <a:rPr sz="3200" b="1" spc="-10" dirty="0">
                <a:latin typeface="Times New Roman"/>
                <a:cs typeface="Times New Roman"/>
              </a:rPr>
              <a:t>FlowLayout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class: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94970" algn="just">
              <a:lnSpc>
                <a:spcPct val="100000"/>
              </a:lnSpc>
              <a:buSzPct val="95833"/>
              <a:buAutoNum type="arabicPeriod"/>
              <a:tabLst>
                <a:tab pos="2419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FlowLayout(): </a:t>
            </a:r>
            <a:r>
              <a:rPr sz="2400" dirty="0">
                <a:latin typeface="Times New Roman"/>
                <a:cs typeface="Times New Roman"/>
              </a:rPr>
              <a:t>creates a </a:t>
            </a:r>
            <a:r>
              <a:rPr sz="2400" spc="-5" dirty="0">
                <a:latin typeface="Times New Roman"/>
                <a:cs typeface="Times New Roman"/>
              </a:rPr>
              <a:t>flow </a:t>
            </a:r>
            <a:r>
              <a:rPr sz="2400" dirty="0">
                <a:latin typeface="Times New Roman"/>
                <a:cs typeface="Times New Roman"/>
              </a:rPr>
              <a:t>layout with centered  </a:t>
            </a:r>
            <a:r>
              <a:rPr sz="2400" spc="-5" dirty="0">
                <a:latin typeface="Times New Roman"/>
                <a:cs typeface="Times New Roman"/>
              </a:rPr>
              <a:t>alignment </a:t>
            </a:r>
            <a:r>
              <a:rPr sz="2400" dirty="0">
                <a:latin typeface="Times New Roman"/>
                <a:cs typeface="Times New Roman"/>
              </a:rPr>
              <a:t>and a </a:t>
            </a:r>
            <a:r>
              <a:rPr sz="2400" spc="-5" dirty="0">
                <a:latin typeface="Times New Roman"/>
                <a:cs typeface="Times New Roman"/>
              </a:rPr>
              <a:t>default </a:t>
            </a:r>
            <a:r>
              <a:rPr sz="2400" dirty="0">
                <a:latin typeface="Times New Roman"/>
                <a:cs typeface="Times New Roman"/>
              </a:rPr>
              <a:t>5 unit horizontal and vertical  gap.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AutoNum type="arabicPeriod"/>
              <a:tabLst>
                <a:tab pos="2419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FlowLayout(int </a:t>
            </a:r>
            <a:r>
              <a:rPr sz="2400" b="1" dirty="0">
                <a:latin typeface="Times New Roman"/>
                <a:cs typeface="Times New Roman"/>
              </a:rPr>
              <a:t>align): </a:t>
            </a:r>
            <a:r>
              <a:rPr sz="2400" spc="-5" dirty="0">
                <a:latin typeface="Times New Roman"/>
                <a:cs typeface="Times New Roman"/>
              </a:rPr>
              <a:t>creates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flow </a:t>
            </a:r>
            <a:r>
              <a:rPr sz="2400" dirty="0">
                <a:latin typeface="Times New Roman"/>
                <a:cs typeface="Times New Roman"/>
              </a:rPr>
              <a:t>layout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 given </a:t>
            </a:r>
            <a:r>
              <a:rPr sz="2400" spc="-5" dirty="0">
                <a:latin typeface="Times New Roman"/>
                <a:cs typeface="Times New Roman"/>
              </a:rPr>
              <a:t>alignment </a:t>
            </a:r>
            <a:r>
              <a:rPr sz="2400" dirty="0">
                <a:latin typeface="Times New Roman"/>
                <a:cs typeface="Times New Roman"/>
              </a:rPr>
              <a:t>and a default 5 unit horizontal and  vertical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gap.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buSzPct val="95833"/>
              <a:buAutoNum type="arabicPeriod"/>
              <a:tabLst>
                <a:tab pos="2419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FlowLayout(int </a:t>
            </a:r>
            <a:r>
              <a:rPr sz="2400" b="1" dirty="0">
                <a:latin typeface="Times New Roman"/>
                <a:cs typeface="Times New Roman"/>
              </a:rPr>
              <a:t>align, </a:t>
            </a:r>
            <a:r>
              <a:rPr sz="2400" b="1" spc="-5" dirty="0">
                <a:latin typeface="Times New Roman"/>
                <a:cs typeface="Times New Roman"/>
              </a:rPr>
              <a:t>int hgap, </a:t>
            </a:r>
            <a:r>
              <a:rPr sz="2400" b="1" dirty="0">
                <a:latin typeface="Times New Roman"/>
                <a:cs typeface="Times New Roman"/>
              </a:rPr>
              <a:t>int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vgap):</a:t>
            </a:r>
            <a:endParaRPr sz="2400" dirty="0">
              <a:latin typeface="Times New Roman"/>
              <a:cs typeface="Times New Roman"/>
            </a:endParaRPr>
          </a:p>
          <a:p>
            <a:pPr marL="12700" marR="25082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creates a flow </a:t>
            </a:r>
            <a:r>
              <a:rPr sz="2400" spc="5" dirty="0">
                <a:latin typeface="Times New Roman"/>
                <a:cs typeface="Times New Roman"/>
              </a:rPr>
              <a:t>layout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given </a:t>
            </a:r>
            <a:r>
              <a:rPr sz="2400" spc="-5" dirty="0">
                <a:latin typeface="Times New Roman"/>
                <a:cs typeface="Times New Roman"/>
              </a:rPr>
              <a:t>alignment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given horizontal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vertical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gap.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EF79D9-5CD9-440A-968B-B1DA22EC258C}"/>
</file>

<file path=customXml/itemProps2.xml><?xml version="1.0" encoding="utf-8"?>
<ds:datastoreItem xmlns:ds="http://schemas.openxmlformats.org/officeDocument/2006/customXml" ds:itemID="{E0ACFD75-A77C-4813-8D83-D2F777940DF8}"/>
</file>

<file path=customXml/itemProps3.xml><?xml version="1.0" encoding="utf-8"?>
<ds:datastoreItem xmlns:ds="http://schemas.openxmlformats.org/officeDocument/2006/customXml" ds:itemID="{640101A4-93D3-4D88-8C23-F57D32CF12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670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Verdana</vt:lpstr>
      <vt:lpstr>Office Theme</vt:lpstr>
      <vt:lpstr>Java Layout Manager</vt:lpstr>
      <vt:lpstr>Layout Managers</vt:lpstr>
      <vt:lpstr>PowerPoint Presentation</vt:lpstr>
      <vt:lpstr>PowerPoint Presentation</vt:lpstr>
      <vt:lpstr>PowerPoint Presentation</vt:lpstr>
      <vt:lpstr>PowerPoint Presentation</vt:lpstr>
      <vt:lpstr>GridLayout</vt:lpstr>
      <vt:lpstr>FlowLayout</vt:lpstr>
      <vt:lpstr>PowerPoint Presentation</vt:lpstr>
      <vt:lpstr>FlowLayout</vt:lpstr>
      <vt:lpstr>Card Layout </vt:lpstr>
      <vt:lpstr>PowerPoint Presentation</vt:lpstr>
      <vt:lpstr>Box Layout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Layout Manager</dc:title>
  <cp:lastModifiedBy>rajiv shah</cp:lastModifiedBy>
  <cp:revision>8</cp:revision>
  <dcterms:created xsi:type="dcterms:W3CDTF">2020-02-18T16:20:26Z</dcterms:created>
  <dcterms:modified xsi:type="dcterms:W3CDTF">2020-02-20T05:44:54Z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2020-02-18T00:00:00Z</vt:filetime>
  </property>
  <property fmtid="{D5CDD505-2E9C-101B-9397-08002B2CF9AE}" pid="5" name="ContentTypeId">
    <vt:lpwstr>0x010100CE5A3AA27A710F4FB0ACC4A0987CBA4E</vt:lpwstr>
  </property>
</Properties>
</file>