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59537674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59537674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6190dd0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6190dd0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59537674d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59537674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Debugging was considered a software testing method at the beginning of software testing. In 1957, Charles L. Baker from RAND Corporation distinguished program testing from debugging in his review of the book Digital Computer Programming. Then, developers start testing their software in real-world scenarios; this boosted software quality assurance testing, an essential part of SDLC, i.e., the Software Development Life Cycle.</a:t>
            </a:r>
            <a:endParaRPr/>
          </a:p>
          <a:p>
            <a:pPr indent="0" lvl="0" marL="0" rtl="0" algn="l">
              <a:spcBef>
                <a:spcPts val="0"/>
              </a:spcBef>
              <a:spcAft>
                <a:spcPts val="0"/>
              </a:spcAft>
              <a:buNone/>
            </a:pPr>
            <a:r>
              <a:rPr lang="en-GB"/>
              <a:t>•	In 1970, Winston Royce described a waterfall model; a year later, Richard Lipton proposed the concept of mutation, which is a type of software testing that includes certain source code statements that are changed/mutated to check if the test cases can find errors in the source code. In 1978, Functional testing was introduced by William Howden. The first version of the Standard for Software Test Documentation was published in 1983. From this time, the testers focus on checking the quality of the software. They scan the software until there are approximately no errors in the code. Testing had reached a qualitatively new level, which led to the further development of methodologies and powerful tools for managing the testing process.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59537674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59537674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	The late 90s saw the introduction of various testing methodologies, including exploratory testing, which allowed for more creative and unstructured testing methods. With the growth of software development, a more comprehensive approach was needed; the consequence was that the creation of Agile testing incremental and iterative approach met this need and led to the automation of repetitive tests. This day's testing was done manually using detailed test cases and plans.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The turn of the millennium brought new approaches to software testing that transformed the process, and testing became a crucial part of the software development life cycle at every stage, with increased emphasis on quality assurance and control. Automation has elevated testing to new heights with the availability of numerous automated testing frameworks, enabling testers to work with improved efficiency. This period also saw the need for scaling up testing, facilitated by crowdsourcing and cloud testing; these solutions allow for faster and cost-effective testing of products.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59537674d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a59537674d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59537674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59537674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59537674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59537674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a59537674d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a59537674d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30600" y="718050"/>
            <a:ext cx="7893000" cy="185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Introduction to Software Testing</a:t>
            </a:r>
            <a:endParaRPr/>
          </a:p>
        </p:txBody>
      </p:sp>
      <p:sp>
        <p:nvSpPr>
          <p:cNvPr id="278" name="Google Shape;278;p13"/>
          <p:cNvSpPr txBox="1"/>
          <p:nvPr>
            <p:ph idx="1" type="subTitle"/>
          </p:nvPr>
        </p:nvSpPr>
        <p:spPr>
          <a:xfrm>
            <a:off x="311700" y="2941275"/>
            <a:ext cx="8520600" cy="16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Maven Pro"/>
                <a:ea typeface="Maven Pro"/>
                <a:cs typeface="Maven Pro"/>
                <a:sym typeface="Maven Pro"/>
              </a:rPr>
              <a:t>Presentation</a:t>
            </a:r>
            <a:r>
              <a:rPr b="1" lang="en-GB">
                <a:latin typeface="Maven Pro"/>
                <a:ea typeface="Maven Pro"/>
                <a:cs typeface="Maven Pro"/>
                <a:sym typeface="Maven Pro"/>
              </a:rPr>
              <a:t> by:</a:t>
            </a:r>
            <a:endParaRPr b="1">
              <a:latin typeface="Maven Pro"/>
              <a:ea typeface="Maven Pro"/>
              <a:cs typeface="Maven Pro"/>
              <a:sym typeface="Maven Pro"/>
            </a:endParaRPr>
          </a:p>
          <a:p>
            <a:pPr indent="0" lvl="0" marL="0" rtl="0" algn="l">
              <a:spcBef>
                <a:spcPts val="0"/>
              </a:spcBef>
              <a:spcAft>
                <a:spcPts val="0"/>
              </a:spcAft>
              <a:buNone/>
            </a:pPr>
            <a:r>
              <a:t/>
            </a:r>
            <a:endParaRPr b="1">
              <a:latin typeface="Maven Pro"/>
              <a:ea typeface="Maven Pro"/>
              <a:cs typeface="Maven Pro"/>
              <a:sym typeface="Maven Pro"/>
            </a:endParaRPr>
          </a:p>
          <a:p>
            <a:pPr indent="0" lvl="0" marL="0" rtl="0" algn="l">
              <a:spcBef>
                <a:spcPts val="0"/>
              </a:spcBef>
              <a:spcAft>
                <a:spcPts val="0"/>
              </a:spcAft>
              <a:buNone/>
            </a:pPr>
            <a:r>
              <a:rPr lang="en-GB">
                <a:latin typeface="Maven Pro"/>
                <a:ea typeface="Maven Pro"/>
                <a:cs typeface="Maven Pro"/>
                <a:sym typeface="Maven Pro"/>
              </a:rPr>
              <a:t>Magdalena Kilianska</a:t>
            </a:r>
            <a:endParaRPr>
              <a:latin typeface="Maven Pro"/>
              <a:ea typeface="Maven Pro"/>
              <a:cs typeface="Maven Pro"/>
              <a:sym typeface="Maven Pro"/>
            </a:endParaRPr>
          </a:p>
          <a:p>
            <a:pPr indent="0" lvl="0" marL="0" rtl="0" algn="l">
              <a:spcBef>
                <a:spcPts val="0"/>
              </a:spcBef>
              <a:spcAft>
                <a:spcPts val="0"/>
              </a:spcAft>
              <a:buNone/>
            </a:pPr>
            <a:r>
              <a:rPr lang="en-GB">
                <a:latin typeface="Maven Pro"/>
                <a:ea typeface="Maven Pro"/>
                <a:cs typeface="Maven Pro"/>
                <a:sym typeface="Maven Pro"/>
              </a:rPr>
              <a:t>Roman Jodlowski</a:t>
            </a:r>
            <a:endParaRPr>
              <a:latin typeface="Maven Pro"/>
              <a:ea typeface="Maven Pro"/>
              <a:cs typeface="Maven Pro"/>
              <a:sym typeface="Maven Pro"/>
            </a:endParaRPr>
          </a:p>
          <a:p>
            <a:pPr indent="0" lvl="0" marL="0" rtl="0" algn="l">
              <a:spcBef>
                <a:spcPts val="0"/>
              </a:spcBef>
              <a:spcAft>
                <a:spcPts val="0"/>
              </a:spcAft>
              <a:buNone/>
            </a:pPr>
            <a:r>
              <a:rPr lang="en-GB">
                <a:latin typeface="Maven Pro"/>
                <a:ea typeface="Maven Pro"/>
                <a:cs typeface="Maven Pro"/>
                <a:sym typeface="Maven Pro"/>
              </a:rPr>
              <a:t>Oliwia Kupinska</a:t>
            </a:r>
            <a:endParaRPr>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Software Testing</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282675" y="6270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alibri"/>
                <a:ea typeface="Calibri"/>
                <a:cs typeface="Calibri"/>
                <a:sym typeface="Calibri"/>
              </a:rPr>
              <a:t>History of Software Testing</a:t>
            </a:r>
            <a:endParaRPr>
              <a:latin typeface="Calibri"/>
              <a:ea typeface="Calibri"/>
              <a:cs typeface="Calibri"/>
              <a:sym typeface="Calibri"/>
            </a:endParaRPr>
          </a:p>
        </p:txBody>
      </p:sp>
      <p:pic>
        <p:nvPicPr>
          <p:cNvPr id="296" name="Google Shape;296;p16"/>
          <p:cNvPicPr preferRelativeResize="0"/>
          <p:nvPr/>
        </p:nvPicPr>
        <p:blipFill>
          <a:blip r:embed="rId3">
            <a:alphaModFix/>
          </a:blip>
          <a:stretch>
            <a:fillRect/>
          </a:stretch>
        </p:blipFill>
        <p:spPr>
          <a:xfrm>
            <a:off x="5516450" y="834875"/>
            <a:ext cx="3294325" cy="1187050"/>
          </a:xfrm>
          <a:prstGeom prst="rect">
            <a:avLst/>
          </a:prstGeom>
          <a:noFill/>
          <a:ln cap="flat" cmpd="sng" w="19050">
            <a:solidFill>
              <a:schemeClr val="dk2"/>
            </a:solidFill>
            <a:prstDash val="solid"/>
            <a:round/>
            <a:headEnd len="sm" w="sm" type="none"/>
            <a:tailEnd len="sm" w="sm" type="none"/>
          </a:ln>
        </p:spPr>
      </p:pic>
      <p:pic>
        <p:nvPicPr>
          <p:cNvPr id="297" name="Google Shape;297;p16"/>
          <p:cNvPicPr preferRelativeResize="0"/>
          <p:nvPr/>
        </p:nvPicPr>
        <p:blipFill>
          <a:blip r:embed="rId4">
            <a:alphaModFix/>
          </a:blip>
          <a:stretch>
            <a:fillRect/>
          </a:stretch>
        </p:blipFill>
        <p:spPr>
          <a:xfrm>
            <a:off x="621100" y="2987928"/>
            <a:ext cx="2619700" cy="1815173"/>
          </a:xfrm>
          <a:prstGeom prst="rect">
            <a:avLst/>
          </a:prstGeom>
          <a:noFill/>
          <a:ln cap="flat" cmpd="sng" w="9525">
            <a:solidFill>
              <a:schemeClr val="dk2"/>
            </a:solidFill>
            <a:prstDash val="solid"/>
            <a:round/>
            <a:headEnd len="sm" w="sm" type="none"/>
            <a:tailEnd len="sm" w="sm" type="none"/>
          </a:ln>
        </p:spPr>
      </p:pic>
      <p:sp>
        <p:nvSpPr>
          <p:cNvPr id="298" name="Google Shape;298;p16"/>
          <p:cNvSpPr txBox="1"/>
          <p:nvPr/>
        </p:nvSpPr>
        <p:spPr>
          <a:xfrm>
            <a:off x="621100" y="1910875"/>
            <a:ext cx="81507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en-GB" sz="1600">
                <a:latin typeface="Calibri"/>
                <a:ea typeface="Calibri"/>
                <a:cs typeface="Calibri"/>
                <a:sym typeface="Calibri"/>
              </a:rPr>
              <a:t>In the early days of software programming, testing and debugging were considered the same.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GB" sz="1600">
                <a:latin typeface="Calibri"/>
                <a:ea typeface="Calibri"/>
                <a:cs typeface="Calibri"/>
                <a:sym typeface="Calibri"/>
              </a:rPr>
              <a:t>Testing got its own identity in 1957 and was viewed as a separate activity from debugging.</a:t>
            </a:r>
            <a:endParaRPr sz="1600">
              <a:latin typeface="Calibri"/>
              <a:ea typeface="Calibri"/>
              <a:cs typeface="Calibri"/>
              <a:sym typeface="Calibri"/>
            </a:endParaRPr>
          </a:p>
        </p:txBody>
      </p:sp>
      <p:sp>
        <p:nvSpPr>
          <p:cNvPr id="299" name="Google Shape;299;p16"/>
          <p:cNvSpPr txBox="1"/>
          <p:nvPr/>
        </p:nvSpPr>
        <p:spPr>
          <a:xfrm>
            <a:off x="1168400" y="1322938"/>
            <a:ext cx="1805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2"/>
                </a:solidFill>
                <a:latin typeface="Calibri"/>
                <a:ea typeface="Calibri"/>
                <a:cs typeface="Calibri"/>
                <a:sym typeface="Calibri"/>
              </a:rPr>
              <a:t>The </a:t>
            </a:r>
            <a:r>
              <a:rPr b="1" lang="en-GB" sz="2000">
                <a:solidFill>
                  <a:schemeClr val="dk2"/>
                </a:solidFill>
                <a:latin typeface="Calibri"/>
                <a:ea typeface="Calibri"/>
                <a:cs typeface="Calibri"/>
                <a:sym typeface="Calibri"/>
              </a:rPr>
              <a:t>Beginning</a:t>
            </a:r>
            <a:endParaRPr b="1" sz="2000">
              <a:solidFill>
                <a:schemeClr val="dk2"/>
              </a:solidFill>
              <a:latin typeface="Calibri"/>
              <a:ea typeface="Calibri"/>
              <a:cs typeface="Calibri"/>
              <a:sym typeface="Calibri"/>
            </a:endParaRPr>
          </a:p>
        </p:txBody>
      </p:sp>
      <p:sp>
        <p:nvSpPr>
          <p:cNvPr id="300" name="Google Shape;300;p16"/>
          <p:cNvSpPr txBox="1"/>
          <p:nvPr/>
        </p:nvSpPr>
        <p:spPr>
          <a:xfrm>
            <a:off x="3793750" y="2894500"/>
            <a:ext cx="220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2"/>
                </a:solidFill>
                <a:latin typeface="Calibri"/>
                <a:ea typeface="Calibri"/>
                <a:cs typeface="Calibri"/>
                <a:sym typeface="Calibri"/>
              </a:rPr>
              <a:t>The Exploding Era</a:t>
            </a:r>
            <a:endParaRPr b="1" sz="2000">
              <a:solidFill>
                <a:schemeClr val="dk2"/>
              </a:solidFill>
              <a:latin typeface="Calibri"/>
              <a:ea typeface="Calibri"/>
              <a:cs typeface="Calibri"/>
              <a:sym typeface="Calibri"/>
            </a:endParaRPr>
          </a:p>
        </p:txBody>
      </p:sp>
      <p:sp>
        <p:nvSpPr>
          <p:cNvPr id="301" name="Google Shape;301;p16"/>
          <p:cNvSpPr txBox="1"/>
          <p:nvPr/>
        </p:nvSpPr>
        <p:spPr>
          <a:xfrm flipH="1">
            <a:off x="3240800" y="3387100"/>
            <a:ext cx="56772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During the late 70s, testing focused on met specified requirements and finding errors.</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In the 80s, testing became a quality measure defined as a managed process.</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Development and testing were treated as separate activities.</a:t>
            </a:r>
            <a:endParaRPr sz="1600">
              <a:solidFill>
                <a:schemeClr val="dk2"/>
              </a:solidFill>
              <a:latin typeface="Calibri"/>
              <a:ea typeface="Calibri"/>
              <a:cs typeface="Calibri"/>
              <a:sym typeface="Calibri"/>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latin typeface="Calibri"/>
                <a:ea typeface="Calibri"/>
                <a:cs typeface="Calibri"/>
                <a:sym typeface="Calibri"/>
              </a:rPr>
              <a:t>History of Software Testi</a:t>
            </a:r>
            <a:r>
              <a:rPr lang="en-GB"/>
              <a:t>ng</a:t>
            </a:r>
            <a:endParaRPr/>
          </a:p>
        </p:txBody>
      </p:sp>
      <p:pic>
        <p:nvPicPr>
          <p:cNvPr id="307" name="Google Shape;307;p17"/>
          <p:cNvPicPr preferRelativeResize="0"/>
          <p:nvPr/>
        </p:nvPicPr>
        <p:blipFill>
          <a:blip r:embed="rId3">
            <a:alphaModFix/>
          </a:blip>
          <a:stretch>
            <a:fillRect/>
          </a:stretch>
        </p:blipFill>
        <p:spPr>
          <a:xfrm>
            <a:off x="6111850" y="853475"/>
            <a:ext cx="2662475" cy="1689000"/>
          </a:xfrm>
          <a:prstGeom prst="rect">
            <a:avLst/>
          </a:prstGeom>
          <a:noFill/>
          <a:ln cap="flat" cmpd="sng" w="9525">
            <a:solidFill>
              <a:schemeClr val="dk2"/>
            </a:solidFill>
            <a:prstDash val="solid"/>
            <a:round/>
            <a:headEnd len="sm" w="sm" type="none"/>
            <a:tailEnd len="sm" w="sm" type="none"/>
          </a:ln>
        </p:spPr>
      </p:pic>
      <p:pic>
        <p:nvPicPr>
          <p:cNvPr id="308" name="Google Shape;308;p17"/>
          <p:cNvPicPr preferRelativeResize="0"/>
          <p:nvPr/>
        </p:nvPicPr>
        <p:blipFill>
          <a:blip r:embed="rId4">
            <a:alphaModFix/>
          </a:blip>
          <a:stretch>
            <a:fillRect/>
          </a:stretch>
        </p:blipFill>
        <p:spPr>
          <a:xfrm>
            <a:off x="607050" y="3198769"/>
            <a:ext cx="4217475" cy="1556200"/>
          </a:xfrm>
          <a:prstGeom prst="rect">
            <a:avLst/>
          </a:prstGeom>
          <a:noFill/>
          <a:ln cap="flat" cmpd="sng" w="9525">
            <a:solidFill>
              <a:schemeClr val="dk2"/>
            </a:solidFill>
            <a:prstDash val="solid"/>
            <a:round/>
            <a:headEnd len="sm" w="sm" type="none"/>
            <a:tailEnd len="sm" w="sm" type="none"/>
          </a:ln>
        </p:spPr>
      </p:pic>
      <p:sp>
        <p:nvSpPr>
          <p:cNvPr id="309" name="Google Shape;309;p17"/>
          <p:cNvSpPr txBox="1"/>
          <p:nvPr/>
        </p:nvSpPr>
        <p:spPr>
          <a:xfrm>
            <a:off x="607049" y="1936625"/>
            <a:ext cx="51858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By the mid 90s, testing had its own life cycle within the software development process.</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Introduction of various testing methodologies.</a:t>
            </a:r>
            <a:endParaRPr sz="1600">
              <a:solidFill>
                <a:schemeClr val="dk2"/>
              </a:solidFill>
              <a:latin typeface="Calibri"/>
              <a:ea typeface="Calibri"/>
              <a:cs typeface="Calibri"/>
              <a:sym typeface="Calibri"/>
            </a:endParaRPr>
          </a:p>
        </p:txBody>
      </p:sp>
      <p:sp>
        <p:nvSpPr>
          <p:cNvPr id="310" name="Google Shape;310;p17"/>
          <p:cNvSpPr txBox="1"/>
          <p:nvPr/>
        </p:nvSpPr>
        <p:spPr>
          <a:xfrm>
            <a:off x="1303800" y="1451675"/>
            <a:ext cx="124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2"/>
                </a:solidFill>
                <a:latin typeface="Calibri"/>
                <a:ea typeface="Calibri"/>
                <a:cs typeface="Calibri"/>
                <a:sym typeface="Calibri"/>
              </a:rPr>
              <a:t>90’s</a:t>
            </a:r>
            <a:endParaRPr b="1" sz="2000">
              <a:solidFill>
                <a:schemeClr val="dk2"/>
              </a:solidFill>
              <a:latin typeface="Calibri"/>
              <a:ea typeface="Calibri"/>
              <a:cs typeface="Calibri"/>
              <a:sym typeface="Calibri"/>
            </a:endParaRPr>
          </a:p>
        </p:txBody>
      </p:sp>
      <p:sp>
        <p:nvSpPr>
          <p:cNvPr id="311" name="Google Shape;311;p17"/>
          <p:cNvSpPr txBox="1"/>
          <p:nvPr/>
        </p:nvSpPr>
        <p:spPr>
          <a:xfrm>
            <a:off x="5228850" y="2943725"/>
            <a:ext cx="3216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2"/>
                </a:solidFill>
                <a:latin typeface="Calibri"/>
                <a:ea typeface="Calibri"/>
                <a:cs typeface="Calibri"/>
                <a:sym typeface="Calibri"/>
              </a:rPr>
              <a:t>The </a:t>
            </a:r>
            <a:r>
              <a:rPr b="1" lang="en-GB" sz="2000">
                <a:solidFill>
                  <a:schemeClr val="dk2"/>
                </a:solidFill>
                <a:latin typeface="Calibri"/>
                <a:ea typeface="Calibri"/>
                <a:cs typeface="Calibri"/>
                <a:sym typeface="Calibri"/>
              </a:rPr>
              <a:t>Millennium </a:t>
            </a:r>
            <a:endParaRPr b="1" sz="2000">
              <a:solidFill>
                <a:schemeClr val="dk2"/>
              </a:solidFill>
              <a:latin typeface="Calibri"/>
              <a:ea typeface="Calibri"/>
              <a:cs typeface="Calibri"/>
              <a:sym typeface="Calibri"/>
            </a:endParaRPr>
          </a:p>
        </p:txBody>
      </p:sp>
      <p:sp>
        <p:nvSpPr>
          <p:cNvPr id="312" name="Google Shape;312;p17"/>
          <p:cNvSpPr txBox="1"/>
          <p:nvPr/>
        </p:nvSpPr>
        <p:spPr>
          <a:xfrm>
            <a:off x="4824525" y="3436325"/>
            <a:ext cx="4013700" cy="1616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Testing became a crucial part of the software development life cycle.</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Automation elevated testing.</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The millennium is needed to scale up the testing.</a:t>
            </a:r>
            <a:endParaRPr sz="16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6" name="Shape 316"/>
        <p:cNvGrpSpPr/>
        <p:nvPr/>
      </p:nvGrpSpPr>
      <p:grpSpPr>
        <a:xfrm>
          <a:off x="0" y="0"/>
          <a:ext cx="0" cy="0"/>
          <a:chOff x="0" y="0"/>
          <a:chExt cx="0" cy="0"/>
        </a:xfrm>
      </p:grpSpPr>
      <p:sp>
        <p:nvSpPr>
          <p:cNvPr id="317" name="Google Shape;31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Testing Methodologies</a:t>
            </a:r>
            <a:endParaRPr/>
          </a:p>
        </p:txBody>
      </p:sp>
      <p:sp>
        <p:nvSpPr>
          <p:cNvPr id="318" name="Google Shape;31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2" name="Shape 322"/>
        <p:cNvGrpSpPr/>
        <p:nvPr/>
      </p:nvGrpSpPr>
      <p:grpSpPr>
        <a:xfrm>
          <a:off x="0" y="0"/>
          <a:ext cx="0" cy="0"/>
          <a:chOff x="0" y="0"/>
          <a:chExt cx="0" cy="0"/>
        </a:xfrm>
      </p:grpSpPr>
      <p:sp>
        <p:nvSpPr>
          <p:cNvPr id="323" name="Google Shape;32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Testing Methodologies</a:t>
            </a:r>
            <a:endParaRPr/>
          </a:p>
        </p:txBody>
      </p:sp>
      <p:sp>
        <p:nvSpPr>
          <p:cNvPr id="324" name="Google Shape;32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Conclusions</a:t>
            </a:r>
            <a:endParaRPr/>
          </a:p>
        </p:txBody>
      </p:sp>
      <p:sp>
        <p:nvSpPr>
          <p:cNvPr id="330" name="Google Shape;33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sp>
        <p:nvSpPr>
          <p:cNvPr id="335" name="Google Shape;335;p21"/>
          <p:cNvSpPr txBox="1"/>
          <p:nvPr>
            <p:ph idx="1" type="body"/>
          </p:nvPr>
        </p:nvSpPr>
        <p:spPr>
          <a:xfrm>
            <a:off x="2680275" y="1466700"/>
            <a:ext cx="4487400" cy="2210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4500">
                <a:solidFill>
                  <a:schemeClr val="dk1"/>
                </a:solidFill>
              </a:rPr>
              <a:t>Questions ???</a:t>
            </a:r>
            <a:endParaRPr sz="3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