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9"/>
  </p:notesMasterIdLst>
  <p:sldIdLst>
    <p:sldId id="257" r:id="rId3"/>
    <p:sldId id="258" r:id="rId4"/>
    <p:sldId id="461" r:id="rId5"/>
    <p:sldId id="259" r:id="rId6"/>
    <p:sldId id="462" r:id="rId7"/>
    <p:sldId id="463" r:id="rId8"/>
    <p:sldId id="496" r:id="rId9"/>
    <p:sldId id="473" r:id="rId10"/>
    <p:sldId id="466" r:id="rId11"/>
    <p:sldId id="467" r:id="rId12"/>
    <p:sldId id="468" r:id="rId13"/>
    <p:sldId id="469" r:id="rId14"/>
    <p:sldId id="470" r:id="rId15"/>
    <p:sldId id="471" r:id="rId16"/>
    <p:sldId id="472" r:id="rId17"/>
    <p:sldId id="4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5B8EAB-F240-458D-96EC-18E61A71361D}" v="67" dt="2023-11-22T23:21:30.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4271" autoAdjust="0"/>
  </p:normalViewPr>
  <p:slideViewPr>
    <p:cSldViewPr snapToGrid="0">
      <p:cViewPr varScale="1">
        <p:scale>
          <a:sx n="46" d="100"/>
          <a:sy n="46" d="100"/>
        </p:scale>
        <p:origin x="137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 Id="rId27"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Mahoney" userId="8f9d4a02-1c34-4f65-aa45-c5efdf5829c1" providerId="ADAL" clId="{7B5B8EAB-F240-458D-96EC-18E61A71361D}"/>
    <pc:docChg chg="undo custSel addSld delSld modSld">
      <pc:chgData name="Ryan Mahoney" userId="8f9d4a02-1c34-4f65-aa45-c5efdf5829c1" providerId="ADAL" clId="{7B5B8EAB-F240-458D-96EC-18E61A71361D}" dt="2023-11-22T23:21:42.627" v="111" actId="1076"/>
      <pc:docMkLst>
        <pc:docMk/>
      </pc:docMkLst>
      <pc:sldChg chg="modSp mod">
        <pc:chgData name="Ryan Mahoney" userId="8f9d4a02-1c34-4f65-aa45-c5efdf5829c1" providerId="ADAL" clId="{7B5B8EAB-F240-458D-96EC-18E61A71361D}" dt="2023-11-22T22:49:52.693" v="0" actId="313"/>
        <pc:sldMkLst>
          <pc:docMk/>
          <pc:sldMk cId="0" sldId="257"/>
        </pc:sldMkLst>
        <pc:spChg chg="mod">
          <ac:chgData name="Ryan Mahoney" userId="8f9d4a02-1c34-4f65-aa45-c5efdf5829c1" providerId="ADAL" clId="{7B5B8EAB-F240-458D-96EC-18E61A71361D}" dt="2023-11-22T22:49:52.693" v="0" actId="313"/>
          <ac:spMkLst>
            <pc:docMk/>
            <pc:sldMk cId="0" sldId="257"/>
            <ac:spMk id="6146" creationId="{A8EF1845-E18C-4F08-852D-88579A86801E}"/>
          </ac:spMkLst>
        </pc:spChg>
      </pc:sldChg>
      <pc:sldChg chg="modSp">
        <pc:chgData name="Ryan Mahoney" userId="8f9d4a02-1c34-4f65-aa45-c5efdf5829c1" providerId="ADAL" clId="{7B5B8EAB-F240-458D-96EC-18E61A71361D}" dt="2023-11-22T22:50:31.007" v="60" actId="20577"/>
        <pc:sldMkLst>
          <pc:docMk/>
          <pc:sldMk cId="773235733" sldId="461"/>
        </pc:sldMkLst>
        <pc:spChg chg="mod">
          <ac:chgData name="Ryan Mahoney" userId="8f9d4a02-1c34-4f65-aa45-c5efdf5829c1" providerId="ADAL" clId="{7B5B8EAB-F240-458D-96EC-18E61A71361D}" dt="2023-11-22T22:50:31.007" v="60" actId="20577"/>
          <ac:spMkLst>
            <pc:docMk/>
            <pc:sldMk cId="773235733" sldId="461"/>
            <ac:spMk id="3" creationId="{7A75C8C3-CC85-414A-8BBB-3B4209E82E07}"/>
          </ac:spMkLst>
        </pc:spChg>
      </pc:sldChg>
      <pc:sldChg chg="del">
        <pc:chgData name="Ryan Mahoney" userId="8f9d4a02-1c34-4f65-aa45-c5efdf5829c1" providerId="ADAL" clId="{7B5B8EAB-F240-458D-96EC-18E61A71361D}" dt="2023-11-22T23:01:16.438" v="61" actId="47"/>
        <pc:sldMkLst>
          <pc:docMk/>
          <pc:sldMk cId="100847599" sldId="463"/>
        </pc:sldMkLst>
      </pc:sldChg>
      <pc:sldChg chg="modNotesTx">
        <pc:chgData name="Ryan Mahoney" userId="8f9d4a02-1c34-4f65-aa45-c5efdf5829c1" providerId="ADAL" clId="{7B5B8EAB-F240-458D-96EC-18E61A71361D}" dt="2023-11-22T23:12:20.101" v="98" actId="20577"/>
        <pc:sldMkLst>
          <pc:docMk/>
          <pc:sldMk cId="0" sldId="467"/>
        </pc:sldMkLst>
      </pc:sldChg>
      <pc:sldChg chg="modNotesTx">
        <pc:chgData name="Ryan Mahoney" userId="8f9d4a02-1c34-4f65-aa45-c5efdf5829c1" providerId="ADAL" clId="{7B5B8EAB-F240-458D-96EC-18E61A71361D}" dt="2023-11-22T23:12:23.019" v="99"/>
        <pc:sldMkLst>
          <pc:docMk/>
          <pc:sldMk cId="0" sldId="468"/>
        </pc:sldMkLst>
      </pc:sldChg>
      <pc:sldChg chg="modNotesTx">
        <pc:chgData name="Ryan Mahoney" userId="8f9d4a02-1c34-4f65-aa45-c5efdf5829c1" providerId="ADAL" clId="{7B5B8EAB-F240-458D-96EC-18E61A71361D}" dt="2023-11-22T23:12:39.861" v="100"/>
        <pc:sldMkLst>
          <pc:docMk/>
          <pc:sldMk cId="0" sldId="469"/>
        </pc:sldMkLst>
      </pc:sldChg>
      <pc:sldChg chg="modSp modNotesTx">
        <pc:chgData name="Ryan Mahoney" userId="8f9d4a02-1c34-4f65-aa45-c5efdf5829c1" providerId="ADAL" clId="{7B5B8EAB-F240-458D-96EC-18E61A71361D}" dt="2023-11-22T23:13:13.788" v="103"/>
        <pc:sldMkLst>
          <pc:docMk/>
          <pc:sldMk cId="0" sldId="470"/>
        </pc:sldMkLst>
        <pc:spChg chg="mod">
          <ac:chgData name="Ryan Mahoney" userId="8f9d4a02-1c34-4f65-aa45-c5efdf5829c1" providerId="ADAL" clId="{7B5B8EAB-F240-458D-96EC-18E61A71361D}" dt="2023-11-22T23:09:23.059" v="90" actId="20577"/>
          <ac:spMkLst>
            <pc:docMk/>
            <pc:sldMk cId="0" sldId="470"/>
            <ac:spMk id="14339" creationId="{7FAF58DA-DEB3-4620-851D-62C1A0B116BF}"/>
          </ac:spMkLst>
        </pc:spChg>
      </pc:sldChg>
      <pc:sldChg chg="modNotesTx">
        <pc:chgData name="Ryan Mahoney" userId="8f9d4a02-1c34-4f65-aa45-c5efdf5829c1" providerId="ADAL" clId="{7B5B8EAB-F240-458D-96EC-18E61A71361D}" dt="2023-11-22T23:13:30.597" v="104"/>
        <pc:sldMkLst>
          <pc:docMk/>
          <pc:sldMk cId="0" sldId="471"/>
        </pc:sldMkLst>
      </pc:sldChg>
      <pc:sldChg chg="del">
        <pc:chgData name="Ryan Mahoney" userId="8f9d4a02-1c34-4f65-aa45-c5efdf5829c1" providerId="ADAL" clId="{7B5B8EAB-F240-458D-96EC-18E61A71361D}" dt="2023-11-22T23:01:17.588" v="62" actId="47"/>
        <pc:sldMkLst>
          <pc:docMk/>
          <pc:sldMk cId="587834197" sldId="473"/>
        </pc:sldMkLst>
      </pc:sldChg>
      <pc:sldChg chg="addSp modSp new mod modNotesTx">
        <pc:chgData name="Ryan Mahoney" userId="8f9d4a02-1c34-4f65-aa45-c5efdf5829c1" providerId="ADAL" clId="{7B5B8EAB-F240-458D-96EC-18E61A71361D}" dt="2023-11-22T23:21:42.627" v="111" actId="1076"/>
        <pc:sldMkLst>
          <pc:docMk/>
          <pc:sldMk cId="1947536926" sldId="473"/>
        </pc:sldMkLst>
        <pc:spChg chg="mod">
          <ac:chgData name="Ryan Mahoney" userId="8f9d4a02-1c34-4f65-aa45-c5efdf5829c1" providerId="ADAL" clId="{7B5B8EAB-F240-458D-96EC-18E61A71361D}" dt="2023-11-22T23:07:41.606" v="77" actId="20577"/>
          <ac:spMkLst>
            <pc:docMk/>
            <pc:sldMk cId="1947536926" sldId="473"/>
            <ac:spMk id="2" creationId="{764F4EA7-88FA-78CC-E301-2D389D2D5847}"/>
          </ac:spMkLst>
        </pc:spChg>
        <pc:spChg chg="mod">
          <ac:chgData name="Ryan Mahoney" userId="8f9d4a02-1c34-4f65-aa45-c5efdf5829c1" providerId="ADAL" clId="{7B5B8EAB-F240-458D-96EC-18E61A71361D}" dt="2023-11-22T23:21:28.086" v="107" actId="14100"/>
          <ac:spMkLst>
            <pc:docMk/>
            <pc:sldMk cId="1947536926" sldId="473"/>
            <ac:spMk id="3" creationId="{8BB55F5C-B03A-7E08-E62B-67F5FB04BB7A}"/>
          </ac:spMkLst>
        </pc:spChg>
        <pc:picChg chg="add mod">
          <ac:chgData name="Ryan Mahoney" userId="8f9d4a02-1c34-4f65-aa45-c5efdf5829c1" providerId="ADAL" clId="{7B5B8EAB-F240-458D-96EC-18E61A71361D}" dt="2023-11-22T23:21:42.627" v="111" actId="1076"/>
          <ac:picMkLst>
            <pc:docMk/>
            <pc:sldMk cId="1947536926" sldId="473"/>
            <ac:picMk id="4" creationId="{42BC0C60-D920-8CFE-D6F6-32D6E8C511AF}"/>
          </ac:picMkLst>
        </pc:picChg>
      </pc:sldChg>
      <pc:sldChg chg="new del">
        <pc:chgData name="Ryan Mahoney" userId="8f9d4a02-1c34-4f65-aa45-c5efdf5829c1" providerId="ADAL" clId="{7B5B8EAB-F240-458D-96EC-18E61A71361D}" dt="2023-11-22T23:20:24.562" v="106" actId="47"/>
        <pc:sldMkLst>
          <pc:docMk/>
          <pc:sldMk cId="950295006" sldId="474"/>
        </pc:sldMkLst>
      </pc:sldChg>
    </pc:docChg>
  </pc:docChgLst>
  <pc:docChgLst>
    <pc:chgData name="Ryan Mahoney" userId="8f9d4a02-1c34-4f65-aa45-c5efdf5829c1" providerId="ADAL" clId="{4588AB7D-01D6-43EA-868B-09DBA8E64814}"/>
    <pc:docChg chg="modSld">
      <pc:chgData name="Ryan Mahoney" userId="8f9d4a02-1c34-4f65-aa45-c5efdf5829c1" providerId="ADAL" clId="{4588AB7D-01D6-43EA-868B-09DBA8E64814}" dt="2023-10-12T14:26:06.270" v="0" actId="20577"/>
      <pc:docMkLst>
        <pc:docMk/>
      </pc:docMkLst>
      <pc:sldChg chg="modSp">
        <pc:chgData name="Ryan Mahoney" userId="8f9d4a02-1c34-4f65-aa45-c5efdf5829c1" providerId="ADAL" clId="{4588AB7D-01D6-43EA-868B-09DBA8E64814}" dt="2023-10-12T14:26:06.270" v="0" actId="20577"/>
        <pc:sldMkLst>
          <pc:docMk/>
          <pc:sldMk cId="3111231602" sldId="464"/>
        </pc:sldMkLst>
        <pc:spChg chg="mod">
          <ac:chgData name="Ryan Mahoney" userId="8f9d4a02-1c34-4f65-aa45-c5efdf5829c1" providerId="ADAL" clId="{4588AB7D-01D6-43EA-868B-09DBA8E64814}" dt="2023-10-12T14:26:06.270" v="0" actId="20577"/>
          <ac:spMkLst>
            <pc:docMk/>
            <pc:sldMk cId="3111231602" sldId="464"/>
            <ac:spMk id="3" creationId="{792ECF91-BF09-4E86-A9D7-9CF53B6BAF9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BE5C05-D512-4AA9-9C0A-B546886A98F2}" type="datetimeFigureOut">
              <a:rPr lang="en-GB" smtClean="0"/>
              <a:t>22/11/2023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2E25C9-3FE3-4CE2-9D1B-2A1C382631AF}" type="slidenum">
              <a:rPr lang="en-GB" smtClean="0"/>
              <a:t>‹#›</a:t>
            </a:fld>
            <a:endParaRPr lang="en-GB"/>
          </a:p>
        </p:txBody>
      </p:sp>
    </p:spTree>
    <p:extLst>
      <p:ext uri="{BB962C8B-B14F-4D97-AF65-F5344CB8AC3E}">
        <p14:creationId xmlns:p14="http://schemas.microsoft.com/office/powerpoint/2010/main" val="2748985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Self-awareness</a:t>
            </a:r>
            <a:r>
              <a:rPr lang="en-GB" dirty="0"/>
              <a:t>: Conducting a SWOT analysis encourages self-reflection. You can identify your strengths, weaknesses, opportunities, and threats, leading to a better understanding of yourself. This self-awareness is crucial for personal development and growth.</a:t>
            </a:r>
          </a:p>
          <a:p>
            <a:endParaRPr lang="en-GB" dirty="0"/>
          </a:p>
          <a:p>
            <a:r>
              <a:rPr lang="en-GB" b="1" dirty="0"/>
              <a:t>Goal setting: </a:t>
            </a:r>
            <a:r>
              <a:rPr lang="en-GB" dirty="0"/>
              <a:t>SWOT analysis can help you set realistic and achievable goals. By identifying your strengths and opportunities, you can leverage them to pursue meaningful objectives. Similarly, recognizing weaknesses and threats enables you to plan and mitigate potential challenges.</a:t>
            </a:r>
          </a:p>
          <a:p>
            <a:endParaRPr lang="en-GB" dirty="0"/>
          </a:p>
          <a:p>
            <a:r>
              <a:rPr lang="en-GB" b="1" dirty="0"/>
              <a:t>Decision-making: </a:t>
            </a:r>
            <a:r>
              <a:rPr lang="en-GB" dirty="0"/>
              <a:t>When faced with choices or challenges, a SWOT analysis can serve as a decision-making tool. By evaluating the internal and external factors, you can make more informed decisions that align with your strengths and capitalize on opportunities.</a:t>
            </a:r>
          </a:p>
          <a:p>
            <a:endParaRPr lang="en-GB" dirty="0"/>
          </a:p>
          <a:p>
            <a:r>
              <a:rPr lang="en-GB" b="1" dirty="0"/>
              <a:t>Career planning</a:t>
            </a:r>
            <a:r>
              <a:rPr lang="en-GB" dirty="0"/>
              <a:t>: SWOT analysis can be particularly valuable for career development. It allows you to assess your skills, experience, and aspirations (strengths and opportunities) as well as potential obstacles or areas for improvement (weaknesses and threats). This information can guide your career path and help you make strategic choices.</a:t>
            </a:r>
          </a:p>
          <a:p>
            <a:endParaRPr lang="en-GB" dirty="0"/>
          </a:p>
          <a:p>
            <a:r>
              <a:rPr lang="en-GB" b="1" dirty="0"/>
              <a:t>Personal development</a:t>
            </a:r>
            <a:r>
              <a:rPr lang="en-GB" dirty="0"/>
              <a:t>: Understanding your strengths and weaknesses provides a foundation for personal development. You can focus on enhancing your strengths and addressing your weaknesses, leading to continuous self-improvement.</a:t>
            </a:r>
          </a:p>
          <a:p>
            <a:endParaRPr lang="en-GB" dirty="0"/>
          </a:p>
          <a:p>
            <a:r>
              <a:rPr lang="en-GB" b="1" dirty="0"/>
              <a:t>Increased confidence</a:t>
            </a:r>
            <a:r>
              <a:rPr lang="en-GB" dirty="0"/>
              <a:t>: Recognizing and acknowledging your strengths can boost your self-confidence. This positive mindset can be beneficial in various aspects of your life, from personal relationships to professional </a:t>
            </a:r>
            <a:r>
              <a:rPr lang="en-GB" dirty="0" err="1"/>
              <a:t>endeavors</a:t>
            </a:r>
            <a:r>
              <a:rPr lang="en-GB" dirty="0"/>
              <a:t>.</a:t>
            </a:r>
          </a:p>
          <a:p>
            <a:endParaRPr lang="en-GB" dirty="0"/>
          </a:p>
          <a:p>
            <a:r>
              <a:rPr lang="en-GB" b="1" dirty="0"/>
              <a:t>Risk management: </a:t>
            </a:r>
            <a:r>
              <a:rPr lang="en-GB" dirty="0"/>
              <a:t>By identifying potential threats and weaknesses, you can proactively manage and mitigate risks. This can be crucial in both personal and professional settings, helping you navigate challenges more effectively.</a:t>
            </a:r>
          </a:p>
          <a:p>
            <a:endParaRPr lang="en-GB" dirty="0"/>
          </a:p>
          <a:p>
            <a:r>
              <a:rPr lang="en-GB" b="1" dirty="0"/>
              <a:t>Time management: </a:t>
            </a:r>
            <a:r>
              <a:rPr lang="en-GB" dirty="0"/>
              <a:t>Knowing your strengths and weaknesses can assist in effective time management. You can allocate your time and resources more efficiently, focusing on activities that align with your strengths and contribute to your overall goals.</a:t>
            </a:r>
          </a:p>
          <a:p>
            <a:endParaRPr lang="en-GB" dirty="0"/>
          </a:p>
          <a:p>
            <a:r>
              <a:rPr lang="en-GB" b="1" dirty="0"/>
              <a:t>Adaptability: </a:t>
            </a:r>
            <a:r>
              <a:rPr lang="en-GB" dirty="0"/>
              <a:t>A SWOT analysis encourages adaptability by helping you anticipate and prepare for changes or challenges. Being aware of potential threats allows you to develop strategies for overcoming obstacles and maintaining resilience.</a:t>
            </a:r>
          </a:p>
          <a:p>
            <a:endParaRPr lang="en-GB" dirty="0"/>
          </a:p>
          <a:p>
            <a:r>
              <a:rPr lang="en-GB" b="1" dirty="0"/>
              <a:t>Communication: </a:t>
            </a:r>
            <a:r>
              <a:rPr lang="en-GB" dirty="0"/>
              <a:t>If you choose to share your SWOT analysis with others, it can serve as a communication tool. Whether in personal relationships or professional settings, it provides a structured way to discuss your strengths, weaknesses, opportunities, and threats with others, fostering better understanding and collaboration.</a:t>
            </a:r>
          </a:p>
        </p:txBody>
      </p:sp>
      <p:sp>
        <p:nvSpPr>
          <p:cNvPr id="4" name="Slide Number Placeholder 3"/>
          <p:cNvSpPr>
            <a:spLocks noGrp="1"/>
          </p:cNvSpPr>
          <p:nvPr>
            <p:ph type="sldNum" sz="quarter" idx="5"/>
          </p:nvPr>
        </p:nvSpPr>
        <p:spPr/>
        <p:txBody>
          <a:bodyPr/>
          <a:lstStyle/>
          <a:p>
            <a:fld id="{B42E25C9-3FE3-4CE2-9D1B-2A1C382631AF}" type="slidenum">
              <a:rPr lang="en-GB" smtClean="0"/>
              <a:t>8</a:t>
            </a:fld>
            <a:endParaRPr lang="en-GB"/>
          </a:p>
        </p:txBody>
      </p:sp>
    </p:spTree>
    <p:extLst>
      <p:ext uri="{BB962C8B-B14F-4D97-AF65-F5344CB8AC3E}">
        <p14:creationId xmlns:p14="http://schemas.microsoft.com/office/powerpoint/2010/main" val="23902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effectLst/>
                <a:latin typeface="Söhne"/>
              </a:rPr>
              <a:t>Strengths:</a:t>
            </a:r>
            <a:endParaRPr lang="en-GB" b="0" i="0" dirty="0">
              <a:effectLst/>
              <a:latin typeface="Söhne"/>
            </a:endParaRPr>
          </a:p>
          <a:p>
            <a:pPr algn="l">
              <a:buFont typeface="+mj-lt"/>
              <a:buAutoNum type="arabicPeriod"/>
            </a:pPr>
            <a:r>
              <a:rPr lang="en-GB" b="1" i="0" dirty="0">
                <a:effectLst/>
                <a:latin typeface="Söhne"/>
              </a:rPr>
              <a:t>Education and Skills:</a:t>
            </a:r>
            <a:endParaRPr lang="en-GB" b="0" i="0" dirty="0">
              <a:effectLst/>
              <a:latin typeface="Söhne"/>
            </a:endParaRPr>
          </a:p>
          <a:p>
            <a:pPr marL="742950" lvl="1" indent="-285750" algn="l">
              <a:buFont typeface="+mj-lt"/>
              <a:buAutoNum type="arabicPeriod"/>
            </a:pPr>
            <a:r>
              <a:rPr lang="en-GB" b="0" i="0" dirty="0">
                <a:effectLst/>
                <a:latin typeface="Söhne"/>
              </a:rPr>
              <a:t>Degree in [Your Field] and specialized skills in [Key Skill Areas].</a:t>
            </a:r>
          </a:p>
          <a:p>
            <a:pPr marL="742950" lvl="1" indent="-285750" algn="l">
              <a:buFont typeface="+mj-lt"/>
              <a:buAutoNum type="arabicPeriod"/>
            </a:pPr>
            <a:r>
              <a:rPr lang="en-GB" b="0" i="0" dirty="0">
                <a:effectLst/>
                <a:latin typeface="Söhne"/>
              </a:rPr>
              <a:t>Proficient in [Software/Tools].</a:t>
            </a:r>
          </a:p>
          <a:p>
            <a:pPr marL="742950" lvl="1" indent="-285750" algn="l">
              <a:buFont typeface="+mj-lt"/>
              <a:buAutoNum type="arabicPeriod"/>
            </a:pPr>
            <a:r>
              <a:rPr lang="en-GB" b="0" i="0" dirty="0">
                <a:effectLst/>
                <a:latin typeface="Söhne"/>
              </a:rPr>
              <a:t>[Any certifications or additional training].</a:t>
            </a:r>
          </a:p>
          <a:p>
            <a:pPr algn="l">
              <a:buFont typeface="+mj-lt"/>
              <a:buAutoNum type="arabicPeriod"/>
            </a:pPr>
            <a:r>
              <a:rPr lang="en-GB" b="1" i="0" dirty="0">
                <a:effectLst/>
                <a:latin typeface="Söhne"/>
              </a:rPr>
              <a:t>Experience:</a:t>
            </a:r>
            <a:endParaRPr lang="en-GB" b="0" i="0" dirty="0">
              <a:effectLst/>
              <a:latin typeface="Söhne"/>
            </a:endParaRPr>
          </a:p>
          <a:p>
            <a:pPr marL="742950" lvl="1" indent="-285750" algn="l">
              <a:buFont typeface="+mj-lt"/>
              <a:buAutoNum type="arabicPeriod"/>
            </a:pPr>
            <a:r>
              <a:rPr lang="en-GB" b="0" i="0" dirty="0">
                <a:effectLst/>
                <a:latin typeface="Söhne"/>
              </a:rPr>
              <a:t>[X years] of experience in [Your Industry].</a:t>
            </a:r>
          </a:p>
          <a:p>
            <a:pPr marL="742950" lvl="1" indent="-285750" algn="l">
              <a:buFont typeface="+mj-lt"/>
              <a:buAutoNum type="arabicPeriod"/>
            </a:pPr>
            <a:r>
              <a:rPr lang="en-GB" b="0" i="0" dirty="0">
                <a:effectLst/>
                <a:latin typeface="Söhne"/>
              </a:rPr>
              <a:t>Successfully led [specific projects or teams].</a:t>
            </a:r>
          </a:p>
          <a:p>
            <a:pPr algn="l">
              <a:buFont typeface="+mj-lt"/>
              <a:buAutoNum type="arabicPeriod"/>
            </a:pPr>
            <a:r>
              <a:rPr lang="en-GB" b="1" i="0" dirty="0">
                <a:effectLst/>
                <a:latin typeface="Söhne"/>
              </a:rPr>
              <a:t>Personal Qualities:</a:t>
            </a:r>
            <a:endParaRPr lang="en-GB" b="0" i="0" dirty="0">
              <a:effectLst/>
              <a:latin typeface="Söhne"/>
            </a:endParaRPr>
          </a:p>
          <a:p>
            <a:pPr marL="742950" lvl="1" indent="-285750" algn="l">
              <a:buFont typeface="+mj-lt"/>
              <a:buAutoNum type="arabicPeriod"/>
            </a:pPr>
            <a:r>
              <a:rPr lang="en-GB" b="0" i="0" dirty="0">
                <a:effectLst/>
                <a:latin typeface="Söhne"/>
              </a:rPr>
              <a:t>Strong work ethic and dedication.</a:t>
            </a:r>
          </a:p>
          <a:p>
            <a:pPr marL="742950" lvl="1" indent="-285750" algn="l">
              <a:buFont typeface="+mj-lt"/>
              <a:buAutoNum type="arabicPeriod"/>
            </a:pPr>
            <a:r>
              <a:rPr lang="en-GB" b="0" i="0" dirty="0">
                <a:effectLst/>
                <a:latin typeface="Söhne"/>
              </a:rPr>
              <a:t>Excellent communication and interpersonal skills.</a:t>
            </a:r>
          </a:p>
          <a:p>
            <a:pPr marL="742950" lvl="1" indent="-285750" algn="l">
              <a:buFont typeface="+mj-lt"/>
              <a:buAutoNum type="arabicPeriod"/>
            </a:pPr>
            <a:r>
              <a:rPr lang="en-GB" b="0" i="0" dirty="0">
                <a:effectLst/>
                <a:latin typeface="Söhne"/>
              </a:rPr>
              <a:t>Ability to work well under pressure.</a:t>
            </a:r>
          </a:p>
          <a:p>
            <a:endParaRPr lang="en-GB" dirty="0"/>
          </a:p>
        </p:txBody>
      </p:sp>
      <p:sp>
        <p:nvSpPr>
          <p:cNvPr id="4" name="Slide Number Placeholder 3"/>
          <p:cNvSpPr>
            <a:spLocks noGrp="1"/>
          </p:cNvSpPr>
          <p:nvPr>
            <p:ph type="sldNum" sz="quarter" idx="5"/>
          </p:nvPr>
        </p:nvSpPr>
        <p:spPr/>
        <p:txBody>
          <a:bodyPr/>
          <a:lstStyle/>
          <a:p>
            <a:fld id="{B42E25C9-3FE3-4CE2-9D1B-2A1C382631AF}" type="slidenum">
              <a:rPr lang="en-GB" smtClean="0"/>
              <a:t>10</a:t>
            </a:fld>
            <a:endParaRPr lang="en-GB"/>
          </a:p>
        </p:txBody>
      </p:sp>
    </p:spTree>
    <p:extLst>
      <p:ext uri="{BB962C8B-B14F-4D97-AF65-F5344CB8AC3E}">
        <p14:creationId xmlns:p14="http://schemas.microsoft.com/office/powerpoint/2010/main" val="1732996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1" i="0" dirty="0">
                <a:effectLst/>
                <a:latin typeface="Söhne"/>
              </a:rPr>
              <a:t>Network:</a:t>
            </a:r>
            <a:endParaRPr lang="en-GB" b="0" i="0" dirty="0">
              <a:effectLst/>
              <a:latin typeface="Söhne"/>
            </a:endParaRPr>
          </a:p>
          <a:p>
            <a:pPr marL="742950" lvl="1" indent="-285750" algn="l">
              <a:buFont typeface="+mj-lt"/>
              <a:buAutoNum type="arabicPeriod"/>
            </a:pPr>
            <a:r>
              <a:rPr lang="en-GB" b="0" i="0" dirty="0">
                <a:effectLst/>
                <a:latin typeface="Söhne"/>
              </a:rPr>
              <a:t>Well-established professional network.</a:t>
            </a:r>
          </a:p>
          <a:p>
            <a:pPr marL="742950" lvl="1" indent="-285750" algn="l">
              <a:buFont typeface="+mj-lt"/>
              <a:buAutoNum type="arabicPeriod"/>
            </a:pPr>
            <a:r>
              <a:rPr lang="en-GB" b="0" i="0" dirty="0">
                <a:effectLst/>
                <a:latin typeface="Söhne"/>
              </a:rPr>
              <a:t>Mentoring relationships with industry experts.</a:t>
            </a:r>
          </a:p>
          <a:p>
            <a:endParaRPr lang="en-GB" dirty="0"/>
          </a:p>
        </p:txBody>
      </p:sp>
      <p:sp>
        <p:nvSpPr>
          <p:cNvPr id="4" name="Slide Number Placeholder 3"/>
          <p:cNvSpPr>
            <a:spLocks noGrp="1"/>
          </p:cNvSpPr>
          <p:nvPr>
            <p:ph type="sldNum" sz="quarter" idx="5"/>
          </p:nvPr>
        </p:nvSpPr>
        <p:spPr/>
        <p:txBody>
          <a:bodyPr/>
          <a:lstStyle/>
          <a:p>
            <a:fld id="{B42E25C9-3FE3-4CE2-9D1B-2A1C382631AF}" type="slidenum">
              <a:rPr lang="en-GB" smtClean="0"/>
              <a:t>11</a:t>
            </a:fld>
            <a:endParaRPr lang="en-GB"/>
          </a:p>
        </p:txBody>
      </p:sp>
    </p:spTree>
    <p:extLst>
      <p:ext uri="{BB962C8B-B14F-4D97-AF65-F5344CB8AC3E}">
        <p14:creationId xmlns:p14="http://schemas.microsoft.com/office/powerpoint/2010/main" val="673317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effectLst/>
                <a:latin typeface="Söhne"/>
              </a:rPr>
              <a:t>Weaknesses:</a:t>
            </a:r>
            <a:endParaRPr lang="en-GB" b="0" i="0" dirty="0">
              <a:effectLst/>
              <a:latin typeface="Söhne"/>
            </a:endParaRPr>
          </a:p>
          <a:p>
            <a:pPr algn="l">
              <a:buFont typeface="+mj-lt"/>
              <a:buAutoNum type="arabicPeriod"/>
            </a:pPr>
            <a:r>
              <a:rPr lang="en-GB" b="1" i="0" dirty="0">
                <a:effectLst/>
                <a:latin typeface="Söhne"/>
              </a:rPr>
              <a:t>Skills Gap:</a:t>
            </a:r>
            <a:endParaRPr lang="en-GB" b="0" i="0" dirty="0">
              <a:effectLst/>
              <a:latin typeface="Söhne"/>
            </a:endParaRPr>
          </a:p>
          <a:p>
            <a:pPr marL="742950" lvl="1" indent="-285750" algn="l">
              <a:buFont typeface="+mj-lt"/>
              <a:buAutoNum type="arabicPeriod"/>
            </a:pPr>
            <a:r>
              <a:rPr lang="en-GB" b="0" i="0" dirty="0">
                <a:effectLst/>
                <a:latin typeface="Söhne"/>
              </a:rPr>
              <a:t>Limited experience in [specific skill].</a:t>
            </a:r>
          </a:p>
          <a:p>
            <a:pPr marL="742950" lvl="1" indent="-285750" algn="l">
              <a:buFont typeface="+mj-lt"/>
              <a:buAutoNum type="arabicPeriod"/>
            </a:pPr>
            <a:r>
              <a:rPr lang="en-GB" b="0" i="0" dirty="0">
                <a:effectLst/>
                <a:latin typeface="Söhne"/>
              </a:rPr>
              <a:t>Need to improve proficiency in [specific tool].</a:t>
            </a:r>
          </a:p>
          <a:p>
            <a:pPr algn="l">
              <a:buFont typeface="+mj-lt"/>
              <a:buAutoNum type="arabicPeriod"/>
            </a:pPr>
            <a:r>
              <a:rPr lang="en-GB" b="1" i="0" dirty="0">
                <a:effectLst/>
                <a:latin typeface="Söhne"/>
              </a:rPr>
              <a:t>Time Management:</a:t>
            </a:r>
            <a:endParaRPr lang="en-GB" b="0" i="0" dirty="0">
              <a:effectLst/>
              <a:latin typeface="Söhne"/>
            </a:endParaRPr>
          </a:p>
          <a:p>
            <a:pPr marL="742950" lvl="1" indent="-285750" algn="l">
              <a:buFont typeface="+mj-lt"/>
              <a:buAutoNum type="arabicPeriod"/>
            </a:pPr>
            <a:r>
              <a:rPr lang="en-GB" b="0" i="0" dirty="0">
                <a:effectLst/>
                <a:latin typeface="Söhne"/>
              </a:rPr>
              <a:t>Tendency to overcommit and struggle with time management.</a:t>
            </a:r>
          </a:p>
          <a:p>
            <a:pPr marL="742950" lvl="1" indent="-285750" algn="l">
              <a:buFont typeface="+mj-lt"/>
              <a:buAutoNum type="arabicPeriod"/>
            </a:pPr>
            <a:r>
              <a:rPr lang="en-GB" b="0" i="0" dirty="0">
                <a:effectLst/>
                <a:latin typeface="Söhne"/>
              </a:rPr>
              <a:t>Difficulty in saying 'no' to additional tasks.</a:t>
            </a:r>
          </a:p>
          <a:p>
            <a:pPr algn="l">
              <a:buFont typeface="+mj-lt"/>
              <a:buAutoNum type="arabicPeriod"/>
            </a:pPr>
            <a:r>
              <a:rPr lang="en-GB" b="1" i="0" dirty="0">
                <a:effectLst/>
                <a:latin typeface="Söhne"/>
              </a:rPr>
              <a:t>Public Speaking:</a:t>
            </a:r>
            <a:endParaRPr lang="en-GB" b="0" i="0" dirty="0">
              <a:effectLst/>
              <a:latin typeface="Söhne"/>
            </a:endParaRPr>
          </a:p>
          <a:p>
            <a:pPr marL="742950" lvl="1" indent="-285750" algn="l">
              <a:buFont typeface="+mj-lt"/>
              <a:buAutoNum type="arabicPeriod"/>
            </a:pPr>
            <a:r>
              <a:rPr lang="en-GB" b="0" i="0" dirty="0">
                <a:effectLst/>
                <a:latin typeface="Söhne"/>
              </a:rPr>
              <a:t>Limited experience or confidence in public speaking.</a:t>
            </a:r>
          </a:p>
          <a:p>
            <a:pPr marL="742950" lvl="1" indent="-285750" algn="l">
              <a:buFont typeface="+mj-lt"/>
              <a:buAutoNum type="arabicPeriod"/>
            </a:pPr>
            <a:r>
              <a:rPr lang="en-GB" b="0" i="0" dirty="0">
                <a:effectLst/>
                <a:latin typeface="Söhne"/>
              </a:rPr>
              <a:t>Opportunity for improvement in presenting ideas effectively.</a:t>
            </a:r>
          </a:p>
          <a:p>
            <a:endParaRPr lang="en-GB" dirty="0"/>
          </a:p>
        </p:txBody>
      </p:sp>
      <p:sp>
        <p:nvSpPr>
          <p:cNvPr id="4" name="Slide Number Placeholder 3"/>
          <p:cNvSpPr>
            <a:spLocks noGrp="1"/>
          </p:cNvSpPr>
          <p:nvPr>
            <p:ph type="sldNum" sz="quarter" idx="5"/>
          </p:nvPr>
        </p:nvSpPr>
        <p:spPr/>
        <p:txBody>
          <a:bodyPr/>
          <a:lstStyle/>
          <a:p>
            <a:fld id="{B42E25C9-3FE3-4CE2-9D1B-2A1C382631AF}" type="slidenum">
              <a:rPr lang="en-GB" smtClean="0"/>
              <a:t>12</a:t>
            </a:fld>
            <a:endParaRPr lang="en-GB"/>
          </a:p>
        </p:txBody>
      </p:sp>
    </p:spTree>
    <p:extLst>
      <p:ext uri="{BB962C8B-B14F-4D97-AF65-F5344CB8AC3E}">
        <p14:creationId xmlns:p14="http://schemas.microsoft.com/office/powerpoint/2010/main" val="2636862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effectLst/>
                <a:latin typeface="Söhne"/>
              </a:rPr>
              <a:t>Opportunities:</a:t>
            </a:r>
            <a:endParaRPr lang="en-GB" b="0" i="0" dirty="0">
              <a:effectLst/>
              <a:latin typeface="Söhne"/>
            </a:endParaRPr>
          </a:p>
          <a:p>
            <a:pPr algn="l">
              <a:buFont typeface="+mj-lt"/>
              <a:buAutoNum type="arabicPeriod"/>
            </a:pPr>
            <a:r>
              <a:rPr lang="en-GB" b="1" i="0" dirty="0">
                <a:effectLst/>
                <a:latin typeface="Söhne"/>
              </a:rPr>
              <a:t>Market Trends:</a:t>
            </a:r>
            <a:endParaRPr lang="en-GB" b="0" i="0" dirty="0">
              <a:effectLst/>
              <a:latin typeface="Söhne"/>
            </a:endParaRPr>
          </a:p>
          <a:p>
            <a:pPr marL="742950" lvl="1" indent="-285750" algn="l">
              <a:buFont typeface="+mj-lt"/>
              <a:buAutoNum type="arabicPeriod"/>
            </a:pPr>
            <a:r>
              <a:rPr lang="en-GB" b="0" i="0" dirty="0">
                <a:effectLst/>
                <a:latin typeface="Söhne"/>
              </a:rPr>
              <a:t>Emerging trends in [Your Industry] align with my skills.</a:t>
            </a:r>
          </a:p>
          <a:p>
            <a:pPr marL="742950" lvl="1" indent="-285750" algn="l">
              <a:buFont typeface="+mj-lt"/>
              <a:buAutoNum type="arabicPeriod"/>
            </a:pPr>
            <a:r>
              <a:rPr lang="en-GB" b="0" i="0" dirty="0">
                <a:effectLst/>
                <a:latin typeface="Söhne"/>
              </a:rPr>
              <a:t>Opportunities for growth in [specific market segment].</a:t>
            </a:r>
          </a:p>
          <a:p>
            <a:pPr algn="l">
              <a:buFont typeface="+mj-lt"/>
              <a:buAutoNum type="arabicPeriod"/>
            </a:pPr>
            <a:r>
              <a:rPr lang="en-GB" b="1" i="0" dirty="0">
                <a:effectLst/>
                <a:latin typeface="Söhne"/>
              </a:rPr>
              <a:t>Networking:</a:t>
            </a:r>
            <a:endParaRPr lang="en-GB" b="0" i="0" dirty="0">
              <a:effectLst/>
              <a:latin typeface="Söhne"/>
            </a:endParaRPr>
          </a:p>
          <a:p>
            <a:pPr marL="742950" lvl="1" indent="-285750" algn="l">
              <a:buFont typeface="+mj-lt"/>
              <a:buAutoNum type="arabicPeriod"/>
            </a:pPr>
            <a:r>
              <a:rPr lang="en-GB" b="0" i="0" dirty="0">
                <a:effectLst/>
                <a:latin typeface="Söhne"/>
              </a:rPr>
              <a:t>Potential collaborations with professionals met through networking events.</a:t>
            </a:r>
          </a:p>
          <a:p>
            <a:pPr marL="742950" lvl="1" indent="-285750" algn="l">
              <a:buFont typeface="+mj-lt"/>
              <a:buAutoNum type="arabicPeriod"/>
            </a:pPr>
            <a:r>
              <a:rPr lang="en-GB" b="0" i="0" dirty="0">
                <a:effectLst/>
                <a:latin typeface="Söhne"/>
              </a:rPr>
              <a:t>Opportunities for mentorship and learning from industry leaders.</a:t>
            </a:r>
          </a:p>
          <a:p>
            <a:pPr algn="l">
              <a:buFont typeface="+mj-lt"/>
              <a:buAutoNum type="arabicPeriod"/>
            </a:pPr>
            <a:r>
              <a:rPr lang="en-GB" b="1" i="0" dirty="0">
                <a:effectLst/>
                <a:latin typeface="Söhne"/>
              </a:rPr>
              <a:t>Professional Development:</a:t>
            </a:r>
            <a:endParaRPr lang="en-GB" b="0" i="0" dirty="0">
              <a:effectLst/>
              <a:latin typeface="Söhne"/>
            </a:endParaRPr>
          </a:p>
          <a:p>
            <a:pPr marL="742950" lvl="1" indent="-285750" algn="l">
              <a:buFont typeface="+mj-lt"/>
              <a:buAutoNum type="arabicPeriod"/>
            </a:pPr>
            <a:r>
              <a:rPr lang="en-GB" b="0" i="0" dirty="0">
                <a:effectLst/>
                <a:latin typeface="Söhne"/>
              </a:rPr>
              <a:t>Possibility for further education or certifications.</a:t>
            </a:r>
          </a:p>
          <a:p>
            <a:pPr marL="742950" lvl="1" indent="-285750" algn="l">
              <a:buFont typeface="+mj-lt"/>
              <a:buAutoNum type="arabicPeriod"/>
            </a:pPr>
            <a:r>
              <a:rPr lang="en-GB" b="0" i="0" dirty="0">
                <a:effectLst/>
                <a:latin typeface="Söhne"/>
              </a:rPr>
              <a:t>Opportunities to attend conferences or workshops.</a:t>
            </a:r>
          </a:p>
          <a:p>
            <a:endParaRPr lang="en-GB" dirty="0"/>
          </a:p>
        </p:txBody>
      </p:sp>
      <p:sp>
        <p:nvSpPr>
          <p:cNvPr id="4" name="Slide Number Placeholder 3"/>
          <p:cNvSpPr>
            <a:spLocks noGrp="1"/>
          </p:cNvSpPr>
          <p:nvPr>
            <p:ph type="sldNum" sz="quarter" idx="5"/>
          </p:nvPr>
        </p:nvSpPr>
        <p:spPr/>
        <p:txBody>
          <a:bodyPr/>
          <a:lstStyle/>
          <a:p>
            <a:fld id="{B42E25C9-3FE3-4CE2-9D1B-2A1C382631AF}" type="slidenum">
              <a:rPr lang="en-GB" smtClean="0"/>
              <a:t>13</a:t>
            </a:fld>
            <a:endParaRPr lang="en-GB"/>
          </a:p>
        </p:txBody>
      </p:sp>
    </p:spTree>
    <p:extLst>
      <p:ext uri="{BB962C8B-B14F-4D97-AF65-F5344CB8AC3E}">
        <p14:creationId xmlns:p14="http://schemas.microsoft.com/office/powerpoint/2010/main" val="3879916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effectLst/>
                <a:latin typeface="Söhne"/>
              </a:rPr>
              <a:t>Threats:</a:t>
            </a:r>
            <a:endParaRPr lang="en-GB" b="0" i="0" dirty="0">
              <a:effectLst/>
              <a:latin typeface="Söhne"/>
            </a:endParaRPr>
          </a:p>
          <a:p>
            <a:pPr algn="l">
              <a:buFont typeface="+mj-lt"/>
              <a:buAutoNum type="arabicPeriod"/>
            </a:pPr>
            <a:r>
              <a:rPr lang="en-GB" b="1" i="0" dirty="0">
                <a:effectLst/>
                <a:latin typeface="Söhne"/>
              </a:rPr>
              <a:t>Industry Competition:</a:t>
            </a:r>
            <a:endParaRPr lang="en-GB" b="0" i="0" dirty="0">
              <a:effectLst/>
              <a:latin typeface="Söhne"/>
            </a:endParaRPr>
          </a:p>
          <a:p>
            <a:pPr marL="742950" lvl="1" indent="-285750" algn="l">
              <a:buFont typeface="+mj-lt"/>
              <a:buAutoNum type="arabicPeriod"/>
            </a:pPr>
            <a:r>
              <a:rPr lang="en-GB" b="0" i="0" dirty="0">
                <a:effectLst/>
                <a:latin typeface="Söhne"/>
              </a:rPr>
              <a:t>Increasing competition in [Your Industry].</a:t>
            </a:r>
          </a:p>
          <a:p>
            <a:pPr marL="742950" lvl="1" indent="-285750" algn="l">
              <a:buFont typeface="+mj-lt"/>
              <a:buAutoNum type="arabicPeriod"/>
            </a:pPr>
            <a:r>
              <a:rPr lang="en-GB" b="0" i="0" dirty="0">
                <a:effectLst/>
                <a:latin typeface="Söhne"/>
              </a:rPr>
              <a:t>Need to stay updated on industry advancements.</a:t>
            </a:r>
          </a:p>
          <a:p>
            <a:pPr algn="l">
              <a:buFont typeface="+mj-lt"/>
              <a:buAutoNum type="arabicPeriod"/>
            </a:pPr>
            <a:r>
              <a:rPr lang="en-GB" b="1" i="0" dirty="0">
                <a:effectLst/>
                <a:latin typeface="Söhne"/>
              </a:rPr>
              <a:t>Economic Factors:</a:t>
            </a:r>
            <a:endParaRPr lang="en-GB" b="0" i="0" dirty="0">
              <a:effectLst/>
              <a:latin typeface="Söhne"/>
            </a:endParaRPr>
          </a:p>
          <a:p>
            <a:pPr marL="742950" lvl="1" indent="-285750" algn="l">
              <a:buFont typeface="+mj-lt"/>
              <a:buAutoNum type="arabicPeriod"/>
            </a:pPr>
            <a:r>
              <a:rPr lang="en-GB" b="0" i="0" dirty="0">
                <a:effectLst/>
                <a:latin typeface="Söhne"/>
              </a:rPr>
              <a:t>Economic downturn affecting job stability.</a:t>
            </a:r>
          </a:p>
          <a:p>
            <a:pPr marL="742950" lvl="1" indent="-285750" algn="l">
              <a:buFont typeface="+mj-lt"/>
              <a:buAutoNum type="arabicPeriod"/>
            </a:pPr>
            <a:r>
              <a:rPr lang="en-GB" b="0" i="0" dirty="0">
                <a:effectLst/>
                <a:latin typeface="Söhne"/>
              </a:rPr>
              <a:t>Budget constraints impacting professional development opportunities.</a:t>
            </a:r>
          </a:p>
          <a:p>
            <a:pPr algn="l">
              <a:buFont typeface="+mj-lt"/>
              <a:buAutoNum type="arabicPeriod"/>
            </a:pPr>
            <a:r>
              <a:rPr lang="en-GB" b="1" i="0" dirty="0">
                <a:effectLst/>
                <a:latin typeface="Söhne"/>
              </a:rPr>
              <a:t>Technology Changes:</a:t>
            </a:r>
            <a:endParaRPr lang="en-GB" b="0" i="0" dirty="0">
              <a:effectLst/>
              <a:latin typeface="Söhne"/>
            </a:endParaRPr>
          </a:p>
          <a:p>
            <a:pPr marL="742950" lvl="1" indent="-285750" algn="l">
              <a:buFont typeface="+mj-lt"/>
              <a:buAutoNum type="arabicPeriod"/>
            </a:pPr>
            <a:r>
              <a:rPr lang="en-GB" b="0" i="0" dirty="0">
                <a:effectLst/>
                <a:latin typeface="Söhne"/>
              </a:rPr>
              <a:t>Rapid technological changes affecting current skill relevance.</a:t>
            </a:r>
          </a:p>
          <a:p>
            <a:pPr marL="742950" lvl="1" indent="-285750" algn="l">
              <a:buFont typeface="+mj-lt"/>
              <a:buAutoNum type="arabicPeriod"/>
            </a:pPr>
            <a:r>
              <a:rPr lang="en-GB" b="0" i="0" dirty="0">
                <a:effectLst/>
                <a:latin typeface="Söhne"/>
              </a:rPr>
              <a:t>Need to adapt to new tools and technologies.</a:t>
            </a:r>
          </a:p>
          <a:p>
            <a:endParaRPr lang="en-GB" dirty="0"/>
          </a:p>
        </p:txBody>
      </p:sp>
      <p:sp>
        <p:nvSpPr>
          <p:cNvPr id="4" name="Slide Number Placeholder 3"/>
          <p:cNvSpPr>
            <a:spLocks noGrp="1"/>
          </p:cNvSpPr>
          <p:nvPr>
            <p:ph type="sldNum" sz="quarter" idx="5"/>
          </p:nvPr>
        </p:nvSpPr>
        <p:spPr/>
        <p:txBody>
          <a:bodyPr/>
          <a:lstStyle/>
          <a:p>
            <a:fld id="{B42E25C9-3FE3-4CE2-9D1B-2A1C382631AF}" type="slidenum">
              <a:rPr lang="en-GB" smtClean="0"/>
              <a:t>14</a:t>
            </a:fld>
            <a:endParaRPr lang="en-GB"/>
          </a:p>
        </p:txBody>
      </p:sp>
    </p:spTree>
    <p:extLst>
      <p:ext uri="{BB962C8B-B14F-4D97-AF65-F5344CB8AC3E}">
        <p14:creationId xmlns:p14="http://schemas.microsoft.com/office/powerpoint/2010/main" val="18796768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For the future graphic.png">
            <a:extLst>
              <a:ext uri="{FF2B5EF4-FFF2-40B4-BE49-F238E27FC236}">
                <a16:creationId xmlns:a16="http://schemas.microsoft.com/office/drawing/2014/main" id="{51C3F2B9-CD4C-44AB-9B0B-1E474ECC4EB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88089"/>
            <a:ext cx="1219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ec_fullcolour_strapline_40mm_CMYK.eps">
            <a:extLst>
              <a:ext uri="{FF2B5EF4-FFF2-40B4-BE49-F238E27FC236}">
                <a16:creationId xmlns:a16="http://schemas.microsoft.com/office/drawing/2014/main" id="{02FB5B29-2E6F-48CD-8E5F-2494E4C4DD1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3100" y="-98425"/>
            <a:ext cx="27432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p:spPr>
        <p:txBody>
          <a:bodyPr/>
          <a:lstStyle>
            <a:lvl1pPr>
              <a:defRPr b="0" i="0">
                <a:solidFill>
                  <a:srgbClr val="1A2B32"/>
                </a:solidFill>
                <a:latin typeface="Lato Bold"/>
                <a:cs typeface="Lato Bold"/>
              </a:defRPr>
            </a:lvl1pPr>
          </a:lstStyle>
          <a:p>
            <a:r>
              <a:rPr lang="en-GB" dirty="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b="0" i="0">
                <a:solidFill>
                  <a:srgbClr val="1A2B32"/>
                </a:solidFill>
                <a:latin typeface="Lato Medium"/>
                <a:cs typeface="Lato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9734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C27A0E-5FA8-4762-AC22-A8ED72FD06C7}"/>
              </a:ext>
            </a:extLst>
          </p:cNvPr>
          <p:cNvSpPr>
            <a:spLocks noGrp="1"/>
          </p:cNvSpPr>
          <p:nvPr>
            <p:ph type="dt" sz="half" idx="10"/>
          </p:nvPr>
        </p:nvSpPr>
        <p:spPr/>
        <p:txBody>
          <a:bodyPr/>
          <a:lstStyle>
            <a:lvl1pPr>
              <a:defRPr/>
            </a:lvl1pPr>
          </a:lstStyle>
          <a:p>
            <a:pPr>
              <a:defRPr/>
            </a:pPr>
            <a:fld id="{28ED0D08-087D-4960-A3B3-AF71CCC98304}" type="datetimeFigureOut">
              <a:rPr lang="en-US" altLang="en-US"/>
              <a:pPr>
                <a:defRPr/>
              </a:pPr>
              <a:t>11/22/2023</a:t>
            </a:fld>
            <a:endParaRPr lang="en-US" altLang="en-US"/>
          </a:p>
        </p:txBody>
      </p:sp>
      <p:sp>
        <p:nvSpPr>
          <p:cNvPr id="5" name="Footer Placeholder 4">
            <a:extLst>
              <a:ext uri="{FF2B5EF4-FFF2-40B4-BE49-F238E27FC236}">
                <a16:creationId xmlns:a16="http://schemas.microsoft.com/office/drawing/2014/main" id="{391ACD53-6ECC-406B-B657-B438C74A8FE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B4F5B64-A990-4C42-A407-6F1DAA649D0D}"/>
              </a:ext>
            </a:extLst>
          </p:cNvPr>
          <p:cNvSpPr>
            <a:spLocks noGrp="1"/>
          </p:cNvSpPr>
          <p:nvPr>
            <p:ph type="sldNum" sz="quarter" idx="12"/>
          </p:nvPr>
        </p:nvSpPr>
        <p:spPr/>
        <p:txBody>
          <a:bodyPr/>
          <a:lstStyle>
            <a:lvl1pPr>
              <a:defRPr/>
            </a:lvl1pPr>
          </a:lstStyle>
          <a:p>
            <a:fld id="{03E1A2C9-6B66-4544-9E5E-6BB9C669E393}" type="slidenum">
              <a:rPr lang="en-US" altLang="en-US"/>
              <a:pPr/>
              <a:t>‹#›</a:t>
            </a:fld>
            <a:endParaRPr lang="en-US" altLang="en-US"/>
          </a:p>
        </p:txBody>
      </p:sp>
    </p:spTree>
    <p:extLst>
      <p:ext uri="{BB962C8B-B14F-4D97-AF65-F5344CB8AC3E}">
        <p14:creationId xmlns:p14="http://schemas.microsoft.com/office/powerpoint/2010/main" val="362392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11248D-EB40-4769-A3BF-7D2A0326F46F}"/>
              </a:ext>
            </a:extLst>
          </p:cNvPr>
          <p:cNvSpPr>
            <a:spLocks noGrp="1"/>
          </p:cNvSpPr>
          <p:nvPr>
            <p:ph type="dt" sz="half" idx="10"/>
          </p:nvPr>
        </p:nvSpPr>
        <p:spPr/>
        <p:txBody>
          <a:bodyPr/>
          <a:lstStyle>
            <a:lvl1pPr>
              <a:defRPr/>
            </a:lvl1pPr>
          </a:lstStyle>
          <a:p>
            <a:pPr>
              <a:defRPr/>
            </a:pPr>
            <a:fld id="{E23DC68D-0336-416F-BB05-CDD17A960397}" type="datetimeFigureOut">
              <a:rPr lang="en-US" altLang="en-US"/>
              <a:pPr>
                <a:defRPr/>
              </a:pPr>
              <a:t>11/22/2023</a:t>
            </a:fld>
            <a:endParaRPr lang="en-US" altLang="en-US"/>
          </a:p>
        </p:txBody>
      </p:sp>
      <p:sp>
        <p:nvSpPr>
          <p:cNvPr id="5" name="Footer Placeholder 4">
            <a:extLst>
              <a:ext uri="{FF2B5EF4-FFF2-40B4-BE49-F238E27FC236}">
                <a16:creationId xmlns:a16="http://schemas.microsoft.com/office/drawing/2014/main" id="{07CC5D29-C2F0-4DAC-8282-C221FB289CC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42D115C-200E-4431-AC49-1ADC1845396A}"/>
              </a:ext>
            </a:extLst>
          </p:cNvPr>
          <p:cNvSpPr>
            <a:spLocks noGrp="1"/>
          </p:cNvSpPr>
          <p:nvPr>
            <p:ph type="sldNum" sz="quarter" idx="12"/>
          </p:nvPr>
        </p:nvSpPr>
        <p:spPr/>
        <p:txBody>
          <a:bodyPr/>
          <a:lstStyle>
            <a:lvl1pPr>
              <a:defRPr/>
            </a:lvl1pPr>
          </a:lstStyle>
          <a:p>
            <a:fld id="{7D9C0D90-1849-41BE-9BF2-1E61342A4590}" type="slidenum">
              <a:rPr lang="en-US" altLang="en-US"/>
              <a:pPr/>
              <a:t>‹#›</a:t>
            </a:fld>
            <a:endParaRPr lang="en-US" altLang="en-US"/>
          </a:p>
        </p:txBody>
      </p:sp>
    </p:spTree>
    <p:extLst>
      <p:ext uri="{BB962C8B-B14F-4D97-AF65-F5344CB8AC3E}">
        <p14:creationId xmlns:p14="http://schemas.microsoft.com/office/powerpoint/2010/main" val="289729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b="0" i="0">
                <a:solidFill>
                  <a:srgbClr val="1A2B32"/>
                </a:solidFill>
                <a:latin typeface="Lato Bold"/>
                <a:cs typeface="Lato Bold"/>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b="0" i="0">
                <a:solidFill>
                  <a:srgbClr val="1A2B32"/>
                </a:solidFill>
                <a:latin typeface="Lato Medium"/>
                <a:cs typeface="Lato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rotWithShape="1">
          <a:blip r:embed="rId2"/>
          <a:srcRect b="14050"/>
          <a:stretch/>
        </p:blipFill>
        <p:spPr>
          <a:xfrm>
            <a:off x="9742980" y="442300"/>
            <a:ext cx="1859289" cy="1436269"/>
          </a:xfrm>
          <a:prstGeom prst="rect">
            <a:avLst/>
          </a:prstGeom>
        </p:spPr>
      </p:pic>
      <p:pic>
        <p:nvPicPr>
          <p:cNvPr id="4" name="Picture 3" descr="For the future graphi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288790"/>
            <a:ext cx="12192000" cy="396240"/>
          </a:xfrm>
          <a:prstGeom prst="rect">
            <a:avLst/>
          </a:prstGeom>
        </p:spPr>
      </p:pic>
    </p:spTree>
    <p:extLst>
      <p:ext uri="{BB962C8B-B14F-4D97-AF65-F5344CB8AC3E}">
        <p14:creationId xmlns:p14="http://schemas.microsoft.com/office/powerpoint/2010/main" val="135910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442298"/>
            <a:ext cx="8543647" cy="1383764"/>
          </a:xfrm>
        </p:spPr>
        <p:txBody>
          <a:bodyPr/>
          <a:lstStyle>
            <a:lvl1pPr algn="l">
              <a:defRPr b="0" i="0">
                <a:solidFill>
                  <a:srgbClr val="1A2B32"/>
                </a:solidFill>
                <a:latin typeface="Lato Bold"/>
                <a:cs typeface="Lato Bold"/>
              </a:defRPr>
            </a:lvl1pPr>
          </a:lstStyle>
          <a:p>
            <a:r>
              <a:rPr lang="en-US"/>
              <a:t>Click to edit Master title style</a:t>
            </a:r>
            <a:endParaRPr lang="en-US" dirty="0"/>
          </a:p>
        </p:txBody>
      </p:sp>
      <p:sp>
        <p:nvSpPr>
          <p:cNvPr id="3" name="Content Placeholder 2"/>
          <p:cNvSpPr>
            <a:spLocks noGrp="1"/>
          </p:cNvSpPr>
          <p:nvPr>
            <p:ph idx="1"/>
          </p:nvPr>
        </p:nvSpPr>
        <p:spPr>
          <a:xfrm>
            <a:off x="609600" y="2232033"/>
            <a:ext cx="10992669" cy="3894130"/>
          </a:xfrm>
        </p:spPr>
        <p:txBody>
          <a:bodyPr/>
          <a:lstStyle>
            <a:lvl1pPr>
              <a:defRPr b="0" i="0">
                <a:solidFill>
                  <a:srgbClr val="1A2B32"/>
                </a:solidFill>
                <a:latin typeface="Lato Regular"/>
                <a:cs typeface="Lato Regular"/>
              </a:defRPr>
            </a:lvl1pPr>
            <a:lvl2pPr>
              <a:defRPr b="0" i="0">
                <a:solidFill>
                  <a:srgbClr val="1A2B32"/>
                </a:solidFill>
                <a:latin typeface="Lato Regular"/>
                <a:cs typeface="Lato Regular"/>
              </a:defRPr>
            </a:lvl2pPr>
            <a:lvl3pPr>
              <a:defRPr b="0" i="0">
                <a:solidFill>
                  <a:srgbClr val="1A2B32"/>
                </a:solidFill>
                <a:latin typeface="Lato Regular"/>
                <a:cs typeface="Lato Regular"/>
              </a:defRPr>
            </a:lvl3pPr>
            <a:lvl4pPr>
              <a:defRPr b="0" i="0">
                <a:solidFill>
                  <a:srgbClr val="1A2B32"/>
                </a:solidFill>
                <a:latin typeface="Lato Regular"/>
                <a:cs typeface="Lato Regular"/>
              </a:defRPr>
            </a:lvl4pPr>
            <a:lvl5pPr>
              <a:defRPr b="0" i="0">
                <a:solidFill>
                  <a:srgbClr val="1A2B32"/>
                </a:solidFill>
                <a:latin typeface="Lato Regular"/>
                <a:cs typeface="Lato Regul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rotWithShape="1">
          <a:blip r:embed="rId2"/>
          <a:srcRect b="14050"/>
          <a:stretch/>
        </p:blipFill>
        <p:spPr>
          <a:xfrm>
            <a:off x="9742980" y="442300"/>
            <a:ext cx="1859289" cy="1436269"/>
          </a:xfrm>
          <a:prstGeom prst="rect">
            <a:avLst/>
          </a:prstGeom>
        </p:spPr>
      </p:pic>
      <p:pic>
        <p:nvPicPr>
          <p:cNvPr id="9" name="Picture 8" descr="For the future graphi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288790"/>
            <a:ext cx="12192000" cy="396240"/>
          </a:xfrm>
          <a:prstGeom prst="rect">
            <a:avLst/>
          </a:prstGeom>
        </p:spPr>
      </p:pic>
    </p:spTree>
    <p:extLst>
      <p:ext uri="{BB962C8B-B14F-4D97-AF65-F5344CB8AC3E}">
        <p14:creationId xmlns:p14="http://schemas.microsoft.com/office/powerpoint/2010/main" val="1656158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F4D3E-45D7-6845-B75B-CD91D34E80DF}"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5F660-82C7-9044-BF27-8D984DA7B82C}" type="slidenum">
              <a:rPr lang="en-US" smtClean="0"/>
              <a:t>‹#›</a:t>
            </a:fld>
            <a:endParaRPr lang="en-US"/>
          </a:p>
        </p:txBody>
      </p:sp>
    </p:spTree>
    <p:extLst>
      <p:ext uri="{BB962C8B-B14F-4D97-AF65-F5344CB8AC3E}">
        <p14:creationId xmlns:p14="http://schemas.microsoft.com/office/powerpoint/2010/main" val="2060026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FF4D3E-45D7-6845-B75B-CD91D34E80DF}"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5F660-82C7-9044-BF27-8D984DA7B82C}" type="slidenum">
              <a:rPr lang="en-US" smtClean="0"/>
              <a:t>‹#›</a:t>
            </a:fld>
            <a:endParaRPr lang="en-US"/>
          </a:p>
        </p:txBody>
      </p:sp>
    </p:spTree>
    <p:extLst>
      <p:ext uri="{BB962C8B-B14F-4D97-AF65-F5344CB8AC3E}">
        <p14:creationId xmlns:p14="http://schemas.microsoft.com/office/powerpoint/2010/main" val="2735502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FF4D3E-45D7-6845-B75B-CD91D34E80DF}" type="datetimeFigureOut">
              <a:rPr lang="en-US" smtClean="0"/>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D5F660-82C7-9044-BF27-8D984DA7B82C}" type="slidenum">
              <a:rPr lang="en-US" smtClean="0"/>
              <a:t>‹#›</a:t>
            </a:fld>
            <a:endParaRPr lang="en-US"/>
          </a:p>
        </p:txBody>
      </p:sp>
    </p:spTree>
    <p:extLst>
      <p:ext uri="{BB962C8B-B14F-4D97-AF65-F5344CB8AC3E}">
        <p14:creationId xmlns:p14="http://schemas.microsoft.com/office/powerpoint/2010/main" val="2004232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FF4D3E-45D7-6845-B75B-CD91D34E80DF}" type="datetimeFigureOut">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D5F660-82C7-9044-BF27-8D984DA7B82C}" type="slidenum">
              <a:rPr lang="en-US" smtClean="0"/>
              <a:t>‹#›</a:t>
            </a:fld>
            <a:endParaRPr lang="en-US"/>
          </a:p>
        </p:txBody>
      </p:sp>
    </p:spTree>
    <p:extLst>
      <p:ext uri="{BB962C8B-B14F-4D97-AF65-F5344CB8AC3E}">
        <p14:creationId xmlns:p14="http://schemas.microsoft.com/office/powerpoint/2010/main" val="34298100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F4D3E-45D7-6845-B75B-CD91D34E80DF}" type="datetimeFigureOut">
              <a:rPr lang="en-US" smtClean="0"/>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D5F660-82C7-9044-BF27-8D984DA7B82C}" type="slidenum">
              <a:rPr lang="en-US" smtClean="0"/>
              <a:t>‹#›</a:t>
            </a:fld>
            <a:endParaRPr lang="en-US"/>
          </a:p>
        </p:txBody>
      </p:sp>
    </p:spTree>
    <p:extLst>
      <p:ext uri="{BB962C8B-B14F-4D97-AF65-F5344CB8AC3E}">
        <p14:creationId xmlns:p14="http://schemas.microsoft.com/office/powerpoint/2010/main" val="39300677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F4D3E-45D7-6845-B75B-CD91D34E80DF}"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5F660-82C7-9044-BF27-8D984DA7B82C}" type="slidenum">
              <a:rPr lang="en-US" smtClean="0"/>
              <a:t>‹#›</a:t>
            </a:fld>
            <a:endParaRPr lang="en-US"/>
          </a:p>
        </p:txBody>
      </p:sp>
    </p:spTree>
    <p:extLst>
      <p:ext uri="{BB962C8B-B14F-4D97-AF65-F5344CB8AC3E}">
        <p14:creationId xmlns:p14="http://schemas.microsoft.com/office/powerpoint/2010/main" val="1591768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For the future graphic.png">
            <a:extLst>
              <a:ext uri="{FF2B5EF4-FFF2-40B4-BE49-F238E27FC236}">
                <a16:creationId xmlns:a16="http://schemas.microsoft.com/office/drawing/2014/main" id="{4185A921-4474-4C40-A1F7-06D0BC99126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88089"/>
            <a:ext cx="1219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ec_fullcolour_strapline_40mm_CMYK.eps">
            <a:extLst>
              <a:ext uri="{FF2B5EF4-FFF2-40B4-BE49-F238E27FC236}">
                <a16:creationId xmlns:a16="http://schemas.microsoft.com/office/drawing/2014/main" id="{9F08088B-7531-46D0-BB80-FD743DC9466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3100" y="-98425"/>
            <a:ext cx="27432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1" y="442298"/>
            <a:ext cx="8543647" cy="1383764"/>
          </a:xfrm>
        </p:spPr>
        <p:txBody>
          <a:bodyPr/>
          <a:lstStyle>
            <a:lvl1pPr algn="l">
              <a:defRPr b="0" i="0">
                <a:solidFill>
                  <a:srgbClr val="1A2B32"/>
                </a:solidFill>
                <a:latin typeface="Lato Bold"/>
                <a:cs typeface="Lato Bold"/>
              </a:defRPr>
            </a:lvl1pPr>
          </a:lstStyle>
          <a:p>
            <a:r>
              <a:rPr lang="en-GB" dirty="0"/>
              <a:t>Click to edit Master title style</a:t>
            </a:r>
            <a:endParaRPr lang="en-US" dirty="0"/>
          </a:p>
        </p:txBody>
      </p:sp>
      <p:sp>
        <p:nvSpPr>
          <p:cNvPr id="3" name="Content Placeholder 2"/>
          <p:cNvSpPr>
            <a:spLocks noGrp="1"/>
          </p:cNvSpPr>
          <p:nvPr>
            <p:ph idx="1"/>
          </p:nvPr>
        </p:nvSpPr>
        <p:spPr>
          <a:xfrm>
            <a:off x="609600" y="2232033"/>
            <a:ext cx="10992669" cy="3894130"/>
          </a:xfrm>
        </p:spPr>
        <p:txBody>
          <a:bodyPr/>
          <a:lstStyle>
            <a:lvl1pPr>
              <a:defRPr b="0" i="0">
                <a:solidFill>
                  <a:srgbClr val="1A2B32"/>
                </a:solidFill>
                <a:latin typeface="Lato Regular"/>
                <a:cs typeface="Lato Regular"/>
              </a:defRPr>
            </a:lvl1pPr>
            <a:lvl2pPr>
              <a:defRPr b="0" i="0">
                <a:solidFill>
                  <a:srgbClr val="1A2B32"/>
                </a:solidFill>
                <a:latin typeface="Lato Regular"/>
                <a:cs typeface="Lato Regular"/>
              </a:defRPr>
            </a:lvl2pPr>
            <a:lvl3pPr>
              <a:defRPr b="0" i="0">
                <a:solidFill>
                  <a:srgbClr val="1A2B32"/>
                </a:solidFill>
                <a:latin typeface="Lato Regular"/>
                <a:cs typeface="Lato Regular"/>
              </a:defRPr>
            </a:lvl3pPr>
            <a:lvl4pPr>
              <a:defRPr b="0" i="0">
                <a:solidFill>
                  <a:srgbClr val="1A2B32"/>
                </a:solidFill>
                <a:latin typeface="Lato Regular"/>
                <a:cs typeface="Lato Regular"/>
              </a:defRPr>
            </a:lvl4pPr>
            <a:lvl5pPr>
              <a:defRPr b="0" i="0">
                <a:solidFill>
                  <a:srgbClr val="1A2B32"/>
                </a:solidFill>
                <a:latin typeface="Lato Regular"/>
                <a:cs typeface="Lato Regul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4875197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F4D3E-45D7-6845-B75B-CD91D34E80DF}"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5F660-82C7-9044-BF27-8D984DA7B82C}" type="slidenum">
              <a:rPr lang="en-US" smtClean="0"/>
              <a:t>‹#›</a:t>
            </a:fld>
            <a:endParaRPr lang="en-US"/>
          </a:p>
        </p:txBody>
      </p:sp>
    </p:spTree>
    <p:extLst>
      <p:ext uri="{BB962C8B-B14F-4D97-AF65-F5344CB8AC3E}">
        <p14:creationId xmlns:p14="http://schemas.microsoft.com/office/powerpoint/2010/main" val="167300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F4D3E-45D7-6845-B75B-CD91D34E80DF}"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5F660-82C7-9044-BF27-8D984DA7B82C}" type="slidenum">
              <a:rPr lang="en-US" smtClean="0"/>
              <a:t>‹#›</a:t>
            </a:fld>
            <a:endParaRPr lang="en-US"/>
          </a:p>
        </p:txBody>
      </p:sp>
    </p:spTree>
    <p:extLst>
      <p:ext uri="{BB962C8B-B14F-4D97-AF65-F5344CB8AC3E}">
        <p14:creationId xmlns:p14="http://schemas.microsoft.com/office/powerpoint/2010/main" val="39125585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F4D3E-45D7-6845-B75B-CD91D34E80DF}"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5F660-82C7-9044-BF27-8D984DA7B82C}" type="slidenum">
              <a:rPr lang="en-US" smtClean="0"/>
              <a:t>‹#›</a:t>
            </a:fld>
            <a:endParaRPr lang="en-US"/>
          </a:p>
        </p:txBody>
      </p:sp>
    </p:spTree>
    <p:extLst>
      <p:ext uri="{BB962C8B-B14F-4D97-AF65-F5344CB8AC3E}">
        <p14:creationId xmlns:p14="http://schemas.microsoft.com/office/powerpoint/2010/main" val="184099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BF007A3-659C-48DF-9BB7-0A413D229781}"/>
              </a:ext>
            </a:extLst>
          </p:cNvPr>
          <p:cNvSpPr>
            <a:spLocks noGrp="1"/>
          </p:cNvSpPr>
          <p:nvPr>
            <p:ph type="dt" sz="half" idx="10"/>
          </p:nvPr>
        </p:nvSpPr>
        <p:spPr/>
        <p:txBody>
          <a:bodyPr/>
          <a:lstStyle>
            <a:lvl1pPr>
              <a:defRPr/>
            </a:lvl1pPr>
          </a:lstStyle>
          <a:p>
            <a:pPr>
              <a:defRPr/>
            </a:pPr>
            <a:fld id="{9CD69492-1617-4C29-AB30-E74199E2E6FC}" type="datetimeFigureOut">
              <a:rPr lang="en-US" altLang="en-US"/>
              <a:pPr>
                <a:defRPr/>
              </a:pPr>
              <a:t>11/22/2023</a:t>
            </a:fld>
            <a:endParaRPr lang="en-US" altLang="en-US"/>
          </a:p>
        </p:txBody>
      </p:sp>
      <p:sp>
        <p:nvSpPr>
          <p:cNvPr id="5" name="Footer Placeholder 4">
            <a:extLst>
              <a:ext uri="{FF2B5EF4-FFF2-40B4-BE49-F238E27FC236}">
                <a16:creationId xmlns:a16="http://schemas.microsoft.com/office/drawing/2014/main" id="{3ACA8A03-EA40-4EAE-AA05-80D438E3BC4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6D4F110-C0A7-40B0-A0A4-0388F18CA697}"/>
              </a:ext>
            </a:extLst>
          </p:cNvPr>
          <p:cNvSpPr>
            <a:spLocks noGrp="1"/>
          </p:cNvSpPr>
          <p:nvPr>
            <p:ph type="sldNum" sz="quarter" idx="12"/>
          </p:nvPr>
        </p:nvSpPr>
        <p:spPr/>
        <p:txBody>
          <a:bodyPr/>
          <a:lstStyle>
            <a:lvl1pPr>
              <a:defRPr/>
            </a:lvl1pPr>
          </a:lstStyle>
          <a:p>
            <a:fld id="{5C9DD892-8A5F-4197-9FCF-F4363259D59E}" type="slidenum">
              <a:rPr lang="en-US" altLang="en-US"/>
              <a:pPr/>
              <a:t>‹#›</a:t>
            </a:fld>
            <a:endParaRPr lang="en-US" altLang="en-US"/>
          </a:p>
        </p:txBody>
      </p:sp>
    </p:spTree>
    <p:extLst>
      <p:ext uri="{BB962C8B-B14F-4D97-AF65-F5344CB8AC3E}">
        <p14:creationId xmlns:p14="http://schemas.microsoft.com/office/powerpoint/2010/main" val="272724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a:extLst>
              <a:ext uri="{FF2B5EF4-FFF2-40B4-BE49-F238E27FC236}">
                <a16:creationId xmlns:a16="http://schemas.microsoft.com/office/drawing/2014/main" id="{8BC12DC9-DC90-41E4-B4BA-5B6BECCC7D33}"/>
              </a:ext>
            </a:extLst>
          </p:cNvPr>
          <p:cNvSpPr>
            <a:spLocks noGrp="1"/>
          </p:cNvSpPr>
          <p:nvPr>
            <p:ph type="dt" sz="half" idx="10"/>
          </p:nvPr>
        </p:nvSpPr>
        <p:spPr/>
        <p:txBody>
          <a:bodyPr/>
          <a:lstStyle>
            <a:lvl1pPr>
              <a:defRPr/>
            </a:lvl1pPr>
          </a:lstStyle>
          <a:p>
            <a:pPr>
              <a:defRPr/>
            </a:pPr>
            <a:fld id="{E618F3A0-77A7-4287-92E5-9264700FCA46}" type="datetimeFigureOut">
              <a:rPr lang="en-US" altLang="en-US"/>
              <a:pPr>
                <a:defRPr/>
              </a:pPr>
              <a:t>11/22/2023</a:t>
            </a:fld>
            <a:endParaRPr lang="en-US" altLang="en-US"/>
          </a:p>
        </p:txBody>
      </p:sp>
      <p:sp>
        <p:nvSpPr>
          <p:cNvPr id="6" name="Footer Placeholder 4">
            <a:extLst>
              <a:ext uri="{FF2B5EF4-FFF2-40B4-BE49-F238E27FC236}">
                <a16:creationId xmlns:a16="http://schemas.microsoft.com/office/drawing/2014/main" id="{80817342-4BF4-459A-95A9-87F34D7D4F9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2F5FAB7-A74D-4C80-8C3E-2B6B4B6209E8}"/>
              </a:ext>
            </a:extLst>
          </p:cNvPr>
          <p:cNvSpPr>
            <a:spLocks noGrp="1"/>
          </p:cNvSpPr>
          <p:nvPr>
            <p:ph type="sldNum" sz="quarter" idx="12"/>
          </p:nvPr>
        </p:nvSpPr>
        <p:spPr/>
        <p:txBody>
          <a:bodyPr/>
          <a:lstStyle>
            <a:lvl1pPr>
              <a:defRPr/>
            </a:lvl1pPr>
          </a:lstStyle>
          <a:p>
            <a:fld id="{1E7F6590-63A8-46A1-AFA8-64290306FA3D}" type="slidenum">
              <a:rPr lang="en-US" altLang="en-US"/>
              <a:pPr/>
              <a:t>‹#›</a:t>
            </a:fld>
            <a:endParaRPr lang="en-US" altLang="en-US"/>
          </a:p>
        </p:txBody>
      </p:sp>
    </p:spTree>
    <p:extLst>
      <p:ext uri="{BB962C8B-B14F-4D97-AF65-F5344CB8AC3E}">
        <p14:creationId xmlns:p14="http://schemas.microsoft.com/office/powerpoint/2010/main" val="79331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a:extLst>
              <a:ext uri="{FF2B5EF4-FFF2-40B4-BE49-F238E27FC236}">
                <a16:creationId xmlns:a16="http://schemas.microsoft.com/office/drawing/2014/main" id="{05BEA089-9A77-4F75-A742-14AD4768D41A}"/>
              </a:ext>
            </a:extLst>
          </p:cNvPr>
          <p:cNvSpPr>
            <a:spLocks noGrp="1"/>
          </p:cNvSpPr>
          <p:nvPr>
            <p:ph type="dt" sz="half" idx="10"/>
          </p:nvPr>
        </p:nvSpPr>
        <p:spPr/>
        <p:txBody>
          <a:bodyPr/>
          <a:lstStyle>
            <a:lvl1pPr>
              <a:defRPr/>
            </a:lvl1pPr>
          </a:lstStyle>
          <a:p>
            <a:pPr>
              <a:defRPr/>
            </a:pPr>
            <a:fld id="{0A86BCE8-3E19-45D4-B6D5-49B7C71DCC52}" type="datetimeFigureOut">
              <a:rPr lang="en-US" altLang="en-US"/>
              <a:pPr>
                <a:defRPr/>
              </a:pPr>
              <a:t>11/22/2023</a:t>
            </a:fld>
            <a:endParaRPr lang="en-US" altLang="en-US"/>
          </a:p>
        </p:txBody>
      </p:sp>
      <p:sp>
        <p:nvSpPr>
          <p:cNvPr id="8" name="Footer Placeholder 4">
            <a:extLst>
              <a:ext uri="{FF2B5EF4-FFF2-40B4-BE49-F238E27FC236}">
                <a16:creationId xmlns:a16="http://schemas.microsoft.com/office/drawing/2014/main" id="{93690780-3543-4C90-932B-AA8FB27DF35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79D927D-AC91-4372-B3A8-BF87E7BBAD5C}"/>
              </a:ext>
            </a:extLst>
          </p:cNvPr>
          <p:cNvSpPr>
            <a:spLocks noGrp="1"/>
          </p:cNvSpPr>
          <p:nvPr>
            <p:ph type="sldNum" sz="quarter" idx="12"/>
          </p:nvPr>
        </p:nvSpPr>
        <p:spPr/>
        <p:txBody>
          <a:bodyPr/>
          <a:lstStyle>
            <a:lvl1pPr>
              <a:defRPr/>
            </a:lvl1pPr>
          </a:lstStyle>
          <a:p>
            <a:fld id="{F6BF0BA1-A1D0-4373-B10F-C0BD667F4F24}" type="slidenum">
              <a:rPr lang="en-US" altLang="en-US"/>
              <a:pPr/>
              <a:t>‹#›</a:t>
            </a:fld>
            <a:endParaRPr lang="en-US" altLang="en-US"/>
          </a:p>
        </p:txBody>
      </p:sp>
    </p:spTree>
    <p:extLst>
      <p:ext uri="{BB962C8B-B14F-4D97-AF65-F5344CB8AC3E}">
        <p14:creationId xmlns:p14="http://schemas.microsoft.com/office/powerpoint/2010/main" val="366153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a:extLst>
              <a:ext uri="{FF2B5EF4-FFF2-40B4-BE49-F238E27FC236}">
                <a16:creationId xmlns:a16="http://schemas.microsoft.com/office/drawing/2014/main" id="{F8EC63EE-9292-4988-B2AD-21C86BFC427A}"/>
              </a:ext>
            </a:extLst>
          </p:cNvPr>
          <p:cNvSpPr>
            <a:spLocks noGrp="1"/>
          </p:cNvSpPr>
          <p:nvPr>
            <p:ph type="dt" sz="half" idx="10"/>
          </p:nvPr>
        </p:nvSpPr>
        <p:spPr/>
        <p:txBody>
          <a:bodyPr/>
          <a:lstStyle>
            <a:lvl1pPr>
              <a:defRPr/>
            </a:lvl1pPr>
          </a:lstStyle>
          <a:p>
            <a:pPr>
              <a:defRPr/>
            </a:pPr>
            <a:fld id="{E90568E6-AB35-43EB-ACE2-FF148B0528CB}" type="datetimeFigureOut">
              <a:rPr lang="en-US" altLang="en-US"/>
              <a:pPr>
                <a:defRPr/>
              </a:pPr>
              <a:t>11/22/2023</a:t>
            </a:fld>
            <a:endParaRPr lang="en-US" altLang="en-US"/>
          </a:p>
        </p:txBody>
      </p:sp>
      <p:sp>
        <p:nvSpPr>
          <p:cNvPr id="4" name="Footer Placeholder 4">
            <a:extLst>
              <a:ext uri="{FF2B5EF4-FFF2-40B4-BE49-F238E27FC236}">
                <a16:creationId xmlns:a16="http://schemas.microsoft.com/office/drawing/2014/main" id="{29976E1C-0C53-4674-A6EC-5B3B84CE61E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01EA954-8E5E-4555-B438-E124BED06B28}"/>
              </a:ext>
            </a:extLst>
          </p:cNvPr>
          <p:cNvSpPr>
            <a:spLocks noGrp="1"/>
          </p:cNvSpPr>
          <p:nvPr>
            <p:ph type="sldNum" sz="quarter" idx="12"/>
          </p:nvPr>
        </p:nvSpPr>
        <p:spPr/>
        <p:txBody>
          <a:bodyPr/>
          <a:lstStyle>
            <a:lvl1pPr>
              <a:defRPr/>
            </a:lvl1pPr>
          </a:lstStyle>
          <a:p>
            <a:fld id="{9E379F6D-3698-4B64-8D02-777CA5B508FC}" type="slidenum">
              <a:rPr lang="en-US" altLang="en-US"/>
              <a:pPr/>
              <a:t>‹#›</a:t>
            </a:fld>
            <a:endParaRPr lang="en-US" altLang="en-US"/>
          </a:p>
        </p:txBody>
      </p:sp>
    </p:spTree>
    <p:extLst>
      <p:ext uri="{BB962C8B-B14F-4D97-AF65-F5344CB8AC3E}">
        <p14:creationId xmlns:p14="http://schemas.microsoft.com/office/powerpoint/2010/main" val="1984580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9365F21-50AA-4696-BCFB-E52F60E22354}"/>
              </a:ext>
            </a:extLst>
          </p:cNvPr>
          <p:cNvSpPr>
            <a:spLocks noGrp="1"/>
          </p:cNvSpPr>
          <p:nvPr>
            <p:ph type="dt" sz="half" idx="10"/>
          </p:nvPr>
        </p:nvSpPr>
        <p:spPr/>
        <p:txBody>
          <a:bodyPr/>
          <a:lstStyle>
            <a:lvl1pPr>
              <a:defRPr/>
            </a:lvl1pPr>
          </a:lstStyle>
          <a:p>
            <a:pPr>
              <a:defRPr/>
            </a:pPr>
            <a:fld id="{F4C4B86E-326B-4CCC-A7B3-B9895004422A}" type="datetimeFigureOut">
              <a:rPr lang="en-US" altLang="en-US"/>
              <a:pPr>
                <a:defRPr/>
              </a:pPr>
              <a:t>11/22/2023</a:t>
            </a:fld>
            <a:endParaRPr lang="en-US" altLang="en-US"/>
          </a:p>
        </p:txBody>
      </p:sp>
      <p:sp>
        <p:nvSpPr>
          <p:cNvPr id="3" name="Footer Placeholder 4">
            <a:extLst>
              <a:ext uri="{FF2B5EF4-FFF2-40B4-BE49-F238E27FC236}">
                <a16:creationId xmlns:a16="http://schemas.microsoft.com/office/drawing/2014/main" id="{55A5C803-C981-40DD-B67B-46BEF1C109E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74E821B-8CF1-45A4-B4A9-D81924D4B4A6}"/>
              </a:ext>
            </a:extLst>
          </p:cNvPr>
          <p:cNvSpPr>
            <a:spLocks noGrp="1"/>
          </p:cNvSpPr>
          <p:nvPr>
            <p:ph type="sldNum" sz="quarter" idx="12"/>
          </p:nvPr>
        </p:nvSpPr>
        <p:spPr/>
        <p:txBody>
          <a:bodyPr/>
          <a:lstStyle>
            <a:lvl1pPr>
              <a:defRPr/>
            </a:lvl1pPr>
          </a:lstStyle>
          <a:p>
            <a:fld id="{DE3FE068-87CC-42A1-804A-C09C06702D01}" type="slidenum">
              <a:rPr lang="en-US" altLang="en-US"/>
              <a:pPr/>
              <a:t>‹#›</a:t>
            </a:fld>
            <a:endParaRPr lang="en-US" altLang="en-US"/>
          </a:p>
        </p:txBody>
      </p:sp>
    </p:spTree>
    <p:extLst>
      <p:ext uri="{BB962C8B-B14F-4D97-AF65-F5344CB8AC3E}">
        <p14:creationId xmlns:p14="http://schemas.microsoft.com/office/powerpoint/2010/main" val="4070663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a:extLst>
              <a:ext uri="{FF2B5EF4-FFF2-40B4-BE49-F238E27FC236}">
                <a16:creationId xmlns:a16="http://schemas.microsoft.com/office/drawing/2014/main" id="{328BBA83-B979-4FFE-B023-7F300FEB8A1A}"/>
              </a:ext>
            </a:extLst>
          </p:cNvPr>
          <p:cNvSpPr>
            <a:spLocks noGrp="1"/>
          </p:cNvSpPr>
          <p:nvPr>
            <p:ph type="dt" sz="half" idx="10"/>
          </p:nvPr>
        </p:nvSpPr>
        <p:spPr/>
        <p:txBody>
          <a:bodyPr/>
          <a:lstStyle>
            <a:lvl1pPr>
              <a:defRPr/>
            </a:lvl1pPr>
          </a:lstStyle>
          <a:p>
            <a:pPr>
              <a:defRPr/>
            </a:pPr>
            <a:fld id="{FE8C1CB1-5E27-4389-923A-4CF6672A891E}" type="datetimeFigureOut">
              <a:rPr lang="en-US" altLang="en-US"/>
              <a:pPr>
                <a:defRPr/>
              </a:pPr>
              <a:t>11/22/2023</a:t>
            </a:fld>
            <a:endParaRPr lang="en-US" altLang="en-US"/>
          </a:p>
        </p:txBody>
      </p:sp>
      <p:sp>
        <p:nvSpPr>
          <p:cNvPr id="6" name="Footer Placeholder 4">
            <a:extLst>
              <a:ext uri="{FF2B5EF4-FFF2-40B4-BE49-F238E27FC236}">
                <a16:creationId xmlns:a16="http://schemas.microsoft.com/office/drawing/2014/main" id="{2F6D9FBE-1C7E-4838-8FE9-325CFA37B82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42FB8CD-33C7-414C-B65D-5C040EFE7DA6}"/>
              </a:ext>
            </a:extLst>
          </p:cNvPr>
          <p:cNvSpPr>
            <a:spLocks noGrp="1"/>
          </p:cNvSpPr>
          <p:nvPr>
            <p:ph type="sldNum" sz="quarter" idx="12"/>
          </p:nvPr>
        </p:nvSpPr>
        <p:spPr/>
        <p:txBody>
          <a:bodyPr/>
          <a:lstStyle>
            <a:lvl1pPr>
              <a:defRPr/>
            </a:lvl1pPr>
          </a:lstStyle>
          <a:p>
            <a:fld id="{9522FD63-E724-4DF6-A6EB-C6D58F18410A}" type="slidenum">
              <a:rPr lang="en-US" altLang="en-US"/>
              <a:pPr/>
              <a:t>‹#›</a:t>
            </a:fld>
            <a:endParaRPr lang="en-US" altLang="en-US"/>
          </a:p>
        </p:txBody>
      </p:sp>
    </p:spTree>
    <p:extLst>
      <p:ext uri="{BB962C8B-B14F-4D97-AF65-F5344CB8AC3E}">
        <p14:creationId xmlns:p14="http://schemas.microsoft.com/office/powerpoint/2010/main" val="871007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a:extLst>
              <a:ext uri="{FF2B5EF4-FFF2-40B4-BE49-F238E27FC236}">
                <a16:creationId xmlns:a16="http://schemas.microsoft.com/office/drawing/2014/main" id="{A5B1863A-E1DE-4843-83E8-5E7DF302340A}"/>
              </a:ext>
            </a:extLst>
          </p:cNvPr>
          <p:cNvSpPr>
            <a:spLocks noGrp="1"/>
          </p:cNvSpPr>
          <p:nvPr>
            <p:ph type="dt" sz="half" idx="10"/>
          </p:nvPr>
        </p:nvSpPr>
        <p:spPr/>
        <p:txBody>
          <a:bodyPr/>
          <a:lstStyle>
            <a:lvl1pPr>
              <a:defRPr/>
            </a:lvl1pPr>
          </a:lstStyle>
          <a:p>
            <a:pPr>
              <a:defRPr/>
            </a:pPr>
            <a:fld id="{1224377E-BEF5-4F8C-8590-47765DA101B6}" type="datetimeFigureOut">
              <a:rPr lang="en-US" altLang="en-US"/>
              <a:pPr>
                <a:defRPr/>
              </a:pPr>
              <a:t>11/22/2023</a:t>
            </a:fld>
            <a:endParaRPr lang="en-US" altLang="en-US"/>
          </a:p>
        </p:txBody>
      </p:sp>
      <p:sp>
        <p:nvSpPr>
          <p:cNvPr id="6" name="Footer Placeholder 4">
            <a:extLst>
              <a:ext uri="{FF2B5EF4-FFF2-40B4-BE49-F238E27FC236}">
                <a16:creationId xmlns:a16="http://schemas.microsoft.com/office/drawing/2014/main" id="{A7FC2094-6965-4B5B-B9DB-F1634BB1FF9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2A689A4-AAA3-4648-BD4E-46922FA61F9D}"/>
              </a:ext>
            </a:extLst>
          </p:cNvPr>
          <p:cNvSpPr>
            <a:spLocks noGrp="1"/>
          </p:cNvSpPr>
          <p:nvPr>
            <p:ph type="sldNum" sz="quarter" idx="12"/>
          </p:nvPr>
        </p:nvSpPr>
        <p:spPr/>
        <p:txBody>
          <a:bodyPr/>
          <a:lstStyle>
            <a:lvl1pPr>
              <a:defRPr/>
            </a:lvl1pPr>
          </a:lstStyle>
          <a:p>
            <a:fld id="{494D4DF5-AAE7-4D84-AE8D-8BF460CDB751}" type="slidenum">
              <a:rPr lang="en-US" altLang="en-US"/>
              <a:pPr/>
              <a:t>‹#›</a:t>
            </a:fld>
            <a:endParaRPr lang="en-US" altLang="en-US"/>
          </a:p>
        </p:txBody>
      </p:sp>
    </p:spTree>
    <p:extLst>
      <p:ext uri="{BB962C8B-B14F-4D97-AF65-F5344CB8AC3E}">
        <p14:creationId xmlns:p14="http://schemas.microsoft.com/office/powerpoint/2010/main" val="2570074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14E5C58-B102-4AB6-AA3E-FCD03E072CA4}"/>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endParaRPr lang="en-US" altLang="en-US"/>
          </a:p>
        </p:txBody>
      </p:sp>
      <p:sp>
        <p:nvSpPr>
          <p:cNvPr id="1027" name="Text Placeholder 2">
            <a:extLst>
              <a:ext uri="{FF2B5EF4-FFF2-40B4-BE49-F238E27FC236}">
                <a16:creationId xmlns:a16="http://schemas.microsoft.com/office/drawing/2014/main" id="{8F734956-F7A0-4B39-87BB-B8FFDCABA64F}"/>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sp>
        <p:nvSpPr>
          <p:cNvPr id="4" name="Date Placeholder 3">
            <a:extLst>
              <a:ext uri="{FF2B5EF4-FFF2-40B4-BE49-F238E27FC236}">
                <a16:creationId xmlns:a16="http://schemas.microsoft.com/office/drawing/2014/main" id="{4FF323A2-2539-46B4-9BA7-095D70203897}"/>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ＭＳ Ｐゴシック" panose="020B0600070205080204" pitchFamily="34" charset="-128"/>
              </a:defRPr>
            </a:lvl1pPr>
          </a:lstStyle>
          <a:p>
            <a:pPr>
              <a:defRPr/>
            </a:pPr>
            <a:fld id="{80D1C135-26BC-44E7-AEF8-0294A201351B}" type="datetimeFigureOut">
              <a:rPr lang="en-US" altLang="en-US"/>
              <a:pPr>
                <a:defRPr/>
              </a:pPr>
              <a:t>11/22/2023</a:t>
            </a:fld>
            <a:endParaRPr lang="en-US" altLang="en-US"/>
          </a:p>
        </p:txBody>
      </p:sp>
      <p:sp>
        <p:nvSpPr>
          <p:cNvPr id="5" name="Footer Placeholder 4">
            <a:extLst>
              <a:ext uri="{FF2B5EF4-FFF2-40B4-BE49-F238E27FC236}">
                <a16:creationId xmlns:a16="http://schemas.microsoft.com/office/drawing/2014/main" id="{EDD249AC-28F3-4B91-B31D-82F6C5EAE6D9}"/>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a:extLst>
              <a:ext uri="{FF2B5EF4-FFF2-40B4-BE49-F238E27FC236}">
                <a16:creationId xmlns:a16="http://schemas.microsoft.com/office/drawing/2014/main" id="{7BE37EA7-BB46-49D0-9E7E-5270BC373375}"/>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E8405DB4-668B-490C-97FF-E0CE59774F97}" type="slidenum">
              <a:rPr lang="en-US" altLang="en-US"/>
              <a:pPr/>
              <a:t>‹#›</a:t>
            </a:fld>
            <a:endParaRPr lang="en-US" altLang="en-US"/>
          </a:p>
        </p:txBody>
      </p:sp>
    </p:spTree>
    <p:extLst>
      <p:ext uri="{BB962C8B-B14F-4D97-AF65-F5344CB8AC3E}">
        <p14:creationId xmlns:p14="http://schemas.microsoft.com/office/powerpoint/2010/main" val="1436565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F4D3E-45D7-6845-B75B-CD91D34E80DF}" type="datetimeFigureOut">
              <a:rPr lang="en-US" smtClean="0"/>
              <a:t>11/22/2023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5F660-82C7-9044-BF27-8D984DA7B82C}" type="slidenum">
              <a:rPr lang="en-US" smtClean="0"/>
              <a:t>‹#›</a:t>
            </a:fld>
            <a:endParaRPr lang="en-US"/>
          </a:p>
        </p:txBody>
      </p:sp>
    </p:spTree>
    <p:extLst>
      <p:ext uri="{BB962C8B-B14F-4D97-AF65-F5344CB8AC3E}">
        <p14:creationId xmlns:p14="http://schemas.microsoft.com/office/powerpoint/2010/main" val="8482618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yan.Mahoney@edinburghcollege.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educationplanner.org/students/self-assessments/learning-styles-quiz.shtml"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8EF1845-E18C-4F08-852D-88579A86801E}"/>
              </a:ext>
            </a:extLst>
          </p:cNvPr>
          <p:cNvSpPr>
            <a:spLocks noGrp="1"/>
          </p:cNvSpPr>
          <p:nvPr>
            <p:ph type="ctrTitle"/>
          </p:nvPr>
        </p:nvSpPr>
        <p:spPr/>
        <p:txBody>
          <a:bodyPr/>
          <a:lstStyle/>
          <a:p>
            <a:pPr eaLnBrk="1" hangingPunct="1"/>
            <a:r>
              <a:rPr lang="en-GB" altLang="en-US" dirty="0">
                <a:solidFill>
                  <a:srgbClr val="EB5662"/>
                </a:solidFill>
                <a:latin typeface="Lato Bold" panose="020F0502020204030203" pitchFamily="34" charset="0"/>
              </a:rPr>
              <a:t>Career Skills:</a:t>
            </a:r>
            <a:br>
              <a:rPr lang="en-GB" altLang="en-US" dirty="0">
                <a:solidFill>
                  <a:srgbClr val="EB5662"/>
                </a:solidFill>
                <a:latin typeface="Lato Bold" panose="020F0502020204030203" pitchFamily="34" charset="0"/>
              </a:rPr>
            </a:br>
            <a:r>
              <a:rPr lang="en-GB" altLang="en-US" dirty="0">
                <a:solidFill>
                  <a:srgbClr val="EB5662"/>
                </a:solidFill>
                <a:latin typeface="Lato Bold" panose="020F0502020204030203" pitchFamily="34" charset="0"/>
              </a:rPr>
              <a:t>Code Space Software Development</a:t>
            </a:r>
            <a:br>
              <a:rPr lang="en-GB" altLang="en-US" dirty="0">
                <a:solidFill>
                  <a:srgbClr val="EB5662"/>
                </a:solidFill>
                <a:latin typeface="Lato Bold" panose="020F0502020204030203" pitchFamily="34" charset="0"/>
              </a:rPr>
            </a:br>
            <a:r>
              <a:rPr lang="en-US" altLang="en-US" dirty="0">
                <a:solidFill>
                  <a:srgbClr val="EB5662"/>
                </a:solidFill>
                <a:latin typeface="Lato Bold" panose="020F0502020204030203" pitchFamily="34" charset="0"/>
              </a:rPr>
              <a:t>Week 1</a:t>
            </a:r>
          </a:p>
        </p:txBody>
      </p:sp>
      <p:sp>
        <p:nvSpPr>
          <p:cNvPr id="6147" name="Subtitle 2">
            <a:extLst>
              <a:ext uri="{FF2B5EF4-FFF2-40B4-BE49-F238E27FC236}">
                <a16:creationId xmlns:a16="http://schemas.microsoft.com/office/drawing/2014/main" id="{C57936C3-2EFA-4D59-8A08-F411D562D5C5}"/>
              </a:ext>
            </a:extLst>
          </p:cNvPr>
          <p:cNvSpPr>
            <a:spLocks noGrp="1"/>
          </p:cNvSpPr>
          <p:nvPr>
            <p:ph type="subTitle" idx="1"/>
          </p:nvPr>
        </p:nvSpPr>
        <p:spPr>
          <a:xfrm>
            <a:off x="1828800" y="4454371"/>
            <a:ext cx="8534400" cy="1752600"/>
          </a:xfrm>
        </p:spPr>
        <p:txBody>
          <a:bodyPr/>
          <a:lstStyle/>
          <a:p>
            <a:pPr eaLnBrk="1" hangingPunct="1"/>
            <a:r>
              <a:rPr lang="en-US" altLang="en-US" sz="2400" dirty="0">
                <a:latin typeface="Lato Medium" panose="020F0502020204030203" pitchFamily="34" charset="0"/>
                <a:hlinkClick r:id="rId2"/>
              </a:rPr>
              <a:t>Ryan.Mahoney@edinburghcollege.ac.uk</a:t>
            </a:r>
            <a:r>
              <a:rPr lang="en-US" altLang="en-US" sz="2400" dirty="0">
                <a:latin typeface="Lato Medium" panose="020F0502020204030203" pitchFamily="34"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F2AE3CB-3C51-4294-A8DC-0632796F8BFE}"/>
              </a:ext>
            </a:extLst>
          </p:cNvPr>
          <p:cNvSpPr>
            <a:spLocks noGrp="1"/>
          </p:cNvSpPr>
          <p:nvPr>
            <p:ph type="title"/>
          </p:nvPr>
        </p:nvSpPr>
        <p:spPr/>
        <p:txBody>
          <a:bodyPr/>
          <a:lstStyle/>
          <a:p>
            <a:pPr eaLnBrk="1" hangingPunct="1"/>
            <a:r>
              <a:rPr lang="en-GB" altLang="en-US">
                <a:latin typeface="Lato Bold" panose="020F0502020204030203" pitchFamily="34" charset="0"/>
              </a:rPr>
              <a:t>Strengths</a:t>
            </a:r>
          </a:p>
        </p:txBody>
      </p:sp>
      <p:sp>
        <p:nvSpPr>
          <p:cNvPr id="10243" name="Content Placeholder 2">
            <a:extLst>
              <a:ext uri="{FF2B5EF4-FFF2-40B4-BE49-F238E27FC236}">
                <a16:creationId xmlns:a16="http://schemas.microsoft.com/office/drawing/2014/main" id="{271FBA59-7F8F-4BF8-A179-C8F23FFB9A2C}"/>
              </a:ext>
            </a:extLst>
          </p:cNvPr>
          <p:cNvSpPr>
            <a:spLocks noGrp="1"/>
          </p:cNvSpPr>
          <p:nvPr>
            <p:ph idx="1"/>
          </p:nvPr>
        </p:nvSpPr>
        <p:spPr/>
        <p:txBody>
          <a:bodyPr/>
          <a:lstStyle/>
          <a:p>
            <a:pPr eaLnBrk="1" hangingPunct="1"/>
            <a:r>
              <a:rPr lang="en-US" altLang="en-US">
                <a:latin typeface="Lato Regular" panose="020F0502020204030203" pitchFamily="34" charset="0"/>
              </a:rPr>
              <a:t>What advantages do you have that others don't have (for example, skills, certifications, education, or connections)?</a:t>
            </a:r>
          </a:p>
          <a:p>
            <a:pPr eaLnBrk="1" hangingPunct="1"/>
            <a:r>
              <a:rPr lang="en-US" altLang="en-US">
                <a:latin typeface="Lato Regular" panose="020F0502020204030203" pitchFamily="34" charset="0"/>
              </a:rPr>
              <a:t>What do you do better than anyone else?</a:t>
            </a:r>
          </a:p>
          <a:p>
            <a:pPr eaLnBrk="1" hangingPunct="1"/>
            <a:r>
              <a:rPr lang="en-US" altLang="en-US">
                <a:latin typeface="Lato Regular" panose="020F0502020204030203" pitchFamily="34" charset="0"/>
              </a:rPr>
              <a:t>What personal resources can you access?</a:t>
            </a:r>
          </a:p>
          <a:p>
            <a:pPr eaLnBrk="1" hangingPunct="1"/>
            <a:r>
              <a:rPr lang="en-US" altLang="en-US">
                <a:latin typeface="Lato Regular" panose="020F0502020204030203" pitchFamily="34" charset="0"/>
              </a:rPr>
              <a:t>What do other people (and your boss, in particular) see as your strengths?</a:t>
            </a:r>
          </a:p>
        </p:txBody>
      </p:sp>
      <p:pic>
        <p:nvPicPr>
          <p:cNvPr id="13316" name="Picture 1">
            <a:extLst>
              <a:ext uri="{FF2B5EF4-FFF2-40B4-BE49-F238E27FC236}">
                <a16:creationId xmlns:a16="http://schemas.microsoft.com/office/drawing/2014/main" id="{51CE1272-96ED-4E68-8BDE-0958B270C8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97675" y="98426"/>
            <a:ext cx="1943100"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arn(inVertical)">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arn(inVertical)">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arn(inVertical)">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barn(inVertical)">
                                      <p:cBhvr>
                                        <p:cTn id="22"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FA06EDC-ADF5-439F-AE90-C0928D2F5F8B}"/>
              </a:ext>
            </a:extLst>
          </p:cNvPr>
          <p:cNvSpPr>
            <a:spLocks noGrp="1"/>
          </p:cNvSpPr>
          <p:nvPr>
            <p:ph type="title"/>
          </p:nvPr>
        </p:nvSpPr>
        <p:spPr/>
        <p:txBody>
          <a:bodyPr/>
          <a:lstStyle/>
          <a:p>
            <a:pPr eaLnBrk="1" hangingPunct="1"/>
            <a:r>
              <a:rPr lang="en-GB" altLang="en-US">
                <a:latin typeface="Lato Bold" panose="020F0502020204030203" pitchFamily="34" charset="0"/>
              </a:rPr>
              <a:t>Strengths</a:t>
            </a:r>
          </a:p>
        </p:txBody>
      </p:sp>
      <p:sp>
        <p:nvSpPr>
          <p:cNvPr id="11267" name="Content Placeholder 2">
            <a:extLst>
              <a:ext uri="{FF2B5EF4-FFF2-40B4-BE49-F238E27FC236}">
                <a16:creationId xmlns:a16="http://schemas.microsoft.com/office/drawing/2014/main" id="{B24365F7-257F-4049-9AD0-CCAD8EBA1C93}"/>
              </a:ext>
            </a:extLst>
          </p:cNvPr>
          <p:cNvSpPr>
            <a:spLocks noGrp="1"/>
          </p:cNvSpPr>
          <p:nvPr>
            <p:ph idx="1"/>
          </p:nvPr>
        </p:nvSpPr>
        <p:spPr/>
        <p:txBody>
          <a:bodyPr/>
          <a:lstStyle/>
          <a:p>
            <a:pPr eaLnBrk="1" hangingPunct="1"/>
            <a:r>
              <a:rPr lang="en-US" altLang="en-US">
                <a:latin typeface="Lato Regular" panose="020F0502020204030203" pitchFamily="34" charset="0"/>
              </a:rPr>
              <a:t>Which of your achievements are you most proud of?</a:t>
            </a:r>
          </a:p>
          <a:p>
            <a:pPr eaLnBrk="1" hangingPunct="1"/>
            <a:r>
              <a:rPr lang="en-US" altLang="en-US">
                <a:latin typeface="Lato Regular" panose="020F0502020204030203" pitchFamily="34" charset="0"/>
              </a:rPr>
              <a:t>What values do you believe in that others fail to exhibit?</a:t>
            </a:r>
          </a:p>
          <a:p>
            <a:pPr eaLnBrk="1" hangingPunct="1"/>
            <a:r>
              <a:rPr lang="en-US" altLang="en-US">
                <a:latin typeface="Lato Regular" panose="020F0502020204030203" pitchFamily="34" charset="0"/>
              </a:rPr>
              <a:t>Are you part of a network that no one else is involved in? If so, what connections do you have with influential people?</a:t>
            </a:r>
          </a:p>
          <a:p>
            <a:pPr eaLnBrk="1" hangingPunct="1"/>
            <a:endParaRPr lang="en-GB" altLang="en-US">
              <a:latin typeface="Lato Regular" panose="020F0502020204030203" pitchFamily="34" charset="0"/>
            </a:endParaRPr>
          </a:p>
        </p:txBody>
      </p:sp>
      <p:pic>
        <p:nvPicPr>
          <p:cNvPr id="14340" name="Picture 1">
            <a:extLst>
              <a:ext uri="{FF2B5EF4-FFF2-40B4-BE49-F238E27FC236}">
                <a16:creationId xmlns:a16="http://schemas.microsoft.com/office/drawing/2014/main" id="{F943772A-8936-4AB5-9128-BD289245DC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03938" y="325439"/>
            <a:ext cx="2620962"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down)">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wipe(down)">
                                      <p:cBhvr>
                                        <p:cTn id="12" dur="500"/>
                                        <p:tgtEl>
                                          <p:spTgt spid="11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wipe(down)">
                                      <p:cBhvr>
                                        <p:cTn id="17" dur="500"/>
                                        <p:tgtEl>
                                          <p:spTgt spid="1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C4349432-D030-43CD-8261-DC957CB855A8}"/>
              </a:ext>
            </a:extLst>
          </p:cNvPr>
          <p:cNvSpPr>
            <a:spLocks noGrp="1"/>
          </p:cNvSpPr>
          <p:nvPr>
            <p:ph type="title"/>
          </p:nvPr>
        </p:nvSpPr>
        <p:spPr/>
        <p:txBody>
          <a:bodyPr/>
          <a:lstStyle/>
          <a:p>
            <a:pPr eaLnBrk="1" hangingPunct="1"/>
            <a:r>
              <a:rPr lang="en-GB" altLang="en-US">
                <a:latin typeface="Lato Bold" panose="020F0502020204030203" pitchFamily="34" charset="0"/>
              </a:rPr>
              <a:t>Weaknesses</a:t>
            </a:r>
          </a:p>
        </p:txBody>
      </p:sp>
      <p:sp>
        <p:nvSpPr>
          <p:cNvPr id="12291" name="Content Placeholder 2">
            <a:extLst>
              <a:ext uri="{FF2B5EF4-FFF2-40B4-BE49-F238E27FC236}">
                <a16:creationId xmlns:a16="http://schemas.microsoft.com/office/drawing/2014/main" id="{E3A6A14D-01C3-4C0C-8055-64127EE34717}"/>
              </a:ext>
            </a:extLst>
          </p:cNvPr>
          <p:cNvSpPr>
            <a:spLocks noGrp="1"/>
          </p:cNvSpPr>
          <p:nvPr>
            <p:ph idx="1"/>
          </p:nvPr>
        </p:nvSpPr>
        <p:spPr>
          <a:xfrm>
            <a:off x="609601" y="2089990"/>
            <a:ext cx="10992669" cy="3894130"/>
          </a:xfrm>
        </p:spPr>
        <p:txBody>
          <a:bodyPr/>
          <a:lstStyle/>
          <a:p>
            <a:pPr eaLnBrk="1" hangingPunct="1"/>
            <a:r>
              <a:rPr lang="en-US" altLang="en-US" sz="2400" dirty="0">
                <a:latin typeface="Lato Regular" panose="020F0502020204030203" pitchFamily="34" charset="0"/>
              </a:rPr>
              <a:t>What tasks do you usually avoid because you don't feel confident doing them?</a:t>
            </a:r>
          </a:p>
          <a:p>
            <a:pPr eaLnBrk="1" hangingPunct="1"/>
            <a:r>
              <a:rPr lang="en-US" altLang="en-US" sz="2400" dirty="0">
                <a:latin typeface="Lato Regular" panose="020F0502020204030203" pitchFamily="34" charset="0"/>
              </a:rPr>
              <a:t>What will the people around you see as your weaknesses?</a:t>
            </a:r>
          </a:p>
          <a:p>
            <a:pPr eaLnBrk="1" hangingPunct="1"/>
            <a:r>
              <a:rPr lang="en-US" altLang="en-US" sz="2400" dirty="0">
                <a:latin typeface="Lato Regular" panose="020F0502020204030203" pitchFamily="34" charset="0"/>
              </a:rPr>
              <a:t>Are you completely confident in your education and skills training? If not, where are you weakest?</a:t>
            </a:r>
          </a:p>
          <a:p>
            <a:pPr eaLnBrk="1" hangingPunct="1"/>
            <a:r>
              <a:rPr lang="en-US" altLang="en-US" sz="2400" dirty="0">
                <a:latin typeface="Lato Regular" panose="020F0502020204030203" pitchFamily="34" charset="0"/>
              </a:rPr>
              <a:t>What are your negative work habits (for example, are you often late, are you disorganized, do you have a short temper, or are you poor at handling stress)?</a:t>
            </a:r>
          </a:p>
          <a:p>
            <a:pPr eaLnBrk="1" hangingPunct="1"/>
            <a:r>
              <a:rPr lang="en-US" altLang="en-US" sz="2400" dirty="0">
                <a:latin typeface="Lato Regular" panose="020F0502020204030203" pitchFamily="34" charset="0"/>
              </a:rPr>
              <a:t>Do you have personality traits that hold you back in your field? For instance, if you must conduct meetings on a regular basis, a fear of public speaking would be a major weakness.</a:t>
            </a:r>
          </a:p>
          <a:p>
            <a:pPr eaLnBrk="1" hangingPunct="1"/>
            <a:endParaRPr lang="en-US" altLang="en-US" sz="2400" dirty="0">
              <a:latin typeface="Lato Regular" panose="020F0502020204030203" pitchFamily="34" charset="0"/>
            </a:endParaRPr>
          </a:p>
          <a:p>
            <a:pPr eaLnBrk="1" hangingPunct="1"/>
            <a:endParaRPr lang="en-GB" altLang="en-US" sz="2000" dirty="0">
              <a:latin typeface="Lato Regular" panose="020F0502020204030203" pitchFamily="34" charset="0"/>
            </a:endParaRPr>
          </a:p>
        </p:txBody>
      </p:sp>
      <p:pic>
        <p:nvPicPr>
          <p:cNvPr id="15364" name="Picture 1">
            <a:extLst>
              <a:ext uri="{FF2B5EF4-FFF2-40B4-BE49-F238E27FC236}">
                <a16:creationId xmlns:a16="http://schemas.microsoft.com/office/drawing/2014/main" id="{C2549E63-09C0-4ED7-89B8-5740F2983A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27714" y="292101"/>
            <a:ext cx="2981325"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heel(1)">
                                      <p:cBhvr>
                                        <p:cTn id="7" dur="20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heel(1)">
                                      <p:cBhvr>
                                        <p:cTn id="12" dur="20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wheel(1)">
                                      <p:cBhvr>
                                        <p:cTn id="17" dur="2000"/>
                                        <p:tgtEl>
                                          <p:spTgt spid="12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wheel(1)">
                                      <p:cBhvr>
                                        <p:cTn id="22" dur="2000"/>
                                        <p:tgtEl>
                                          <p:spTgt spid="12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wheel(1)">
                                      <p:cBhvr>
                                        <p:cTn id="27" dur="2000"/>
                                        <p:tgtEl>
                                          <p:spTgt spid="12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AE00EAB-0D2F-47F1-B16A-5AE1ECFB4057}"/>
              </a:ext>
            </a:extLst>
          </p:cNvPr>
          <p:cNvSpPr>
            <a:spLocks noGrp="1"/>
          </p:cNvSpPr>
          <p:nvPr>
            <p:ph type="title"/>
          </p:nvPr>
        </p:nvSpPr>
        <p:spPr/>
        <p:txBody>
          <a:bodyPr/>
          <a:lstStyle/>
          <a:p>
            <a:pPr eaLnBrk="1" hangingPunct="1"/>
            <a:r>
              <a:rPr lang="en-GB" altLang="en-US">
                <a:latin typeface="Lato Bold" panose="020F0502020204030203" pitchFamily="34" charset="0"/>
              </a:rPr>
              <a:t>Opportunities </a:t>
            </a:r>
          </a:p>
        </p:txBody>
      </p:sp>
      <p:sp>
        <p:nvSpPr>
          <p:cNvPr id="14339" name="Content Placeholder 2">
            <a:extLst>
              <a:ext uri="{FF2B5EF4-FFF2-40B4-BE49-F238E27FC236}">
                <a16:creationId xmlns:a16="http://schemas.microsoft.com/office/drawing/2014/main" id="{7FAF58DA-DEB3-4620-851D-62C1A0B116BF}"/>
              </a:ext>
            </a:extLst>
          </p:cNvPr>
          <p:cNvSpPr>
            <a:spLocks noGrp="1"/>
          </p:cNvSpPr>
          <p:nvPr>
            <p:ph idx="1"/>
          </p:nvPr>
        </p:nvSpPr>
        <p:spPr/>
        <p:txBody>
          <a:bodyPr/>
          <a:lstStyle/>
          <a:p>
            <a:pPr eaLnBrk="1" hangingPunct="1"/>
            <a:r>
              <a:rPr lang="en-US" altLang="en-US" sz="2800" dirty="0">
                <a:latin typeface="Lato Regular" panose="020F0502020204030203" pitchFamily="34" charset="0"/>
              </a:rPr>
              <a:t>Are any of your peers failing to do something important? If so, can you take advantage of their mistakes?</a:t>
            </a:r>
          </a:p>
          <a:p>
            <a:pPr eaLnBrk="1" hangingPunct="1"/>
            <a:r>
              <a:rPr lang="en-US" altLang="en-US" sz="2800" dirty="0">
                <a:latin typeface="Lato Regular" panose="020F0502020204030203" pitchFamily="34" charset="0"/>
              </a:rPr>
              <a:t>Is there a need in your company or industry that no one is filling?</a:t>
            </a:r>
          </a:p>
          <a:p>
            <a:pPr eaLnBrk="1" hangingPunct="1"/>
            <a:r>
              <a:rPr lang="en-US" altLang="en-US" sz="2800" dirty="0">
                <a:latin typeface="Lato Regular" panose="020F0502020204030203" pitchFamily="34" charset="0"/>
              </a:rPr>
              <a:t>Do your colleagues complain about something in your work? If so, could you create an opportunity by offering a solution or taking advantage?</a:t>
            </a:r>
          </a:p>
          <a:p>
            <a:pPr eaLnBrk="1" hangingPunct="1"/>
            <a:endParaRPr lang="en-GB" altLang="en-US" dirty="0">
              <a:latin typeface="Lato Regular" panose="020F0502020204030203" pitchFamily="34" charset="0"/>
            </a:endParaRPr>
          </a:p>
        </p:txBody>
      </p:sp>
      <p:pic>
        <p:nvPicPr>
          <p:cNvPr id="16388" name="Picture 1">
            <a:extLst>
              <a:ext uri="{FF2B5EF4-FFF2-40B4-BE49-F238E27FC236}">
                <a16:creationId xmlns:a16="http://schemas.microsoft.com/office/drawing/2014/main" id="{7B779B3E-AF76-4904-8193-3B4F1477DD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38875" y="442913"/>
            <a:ext cx="2503488"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arn(inVertical)">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arn(inVertical)">
                                      <p:cBhvr>
                                        <p:cTn id="12" dur="500"/>
                                        <p:tgtEl>
                                          <p:spTgt spid="14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arn(inVertical)">
                                      <p:cBhvr>
                                        <p:cTn id="17"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CD2DAAF-BFCE-4B3A-A178-A29F650BF5B9}"/>
              </a:ext>
            </a:extLst>
          </p:cNvPr>
          <p:cNvSpPr>
            <a:spLocks noGrp="1"/>
          </p:cNvSpPr>
          <p:nvPr>
            <p:ph type="title"/>
          </p:nvPr>
        </p:nvSpPr>
        <p:spPr/>
        <p:txBody>
          <a:bodyPr/>
          <a:lstStyle/>
          <a:p>
            <a:pPr eaLnBrk="1" hangingPunct="1"/>
            <a:r>
              <a:rPr lang="en-GB" altLang="en-US">
                <a:latin typeface="Lato Bold" panose="020F0502020204030203" pitchFamily="34" charset="0"/>
              </a:rPr>
              <a:t>Threats</a:t>
            </a:r>
          </a:p>
        </p:txBody>
      </p:sp>
      <p:sp>
        <p:nvSpPr>
          <p:cNvPr id="17411" name="Content Placeholder 2">
            <a:extLst>
              <a:ext uri="{FF2B5EF4-FFF2-40B4-BE49-F238E27FC236}">
                <a16:creationId xmlns:a16="http://schemas.microsoft.com/office/drawing/2014/main" id="{6C142588-3F23-4A64-BDB1-1A428E39A88C}"/>
              </a:ext>
            </a:extLst>
          </p:cNvPr>
          <p:cNvSpPr>
            <a:spLocks noGrp="1"/>
          </p:cNvSpPr>
          <p:nvPr>
            <p:ph idx="1"/>
          </p:nvPr>
        </p:nvSpPr>
        <p:spPr/>
        <p:txBody>
          <a:bodyPr/>
          <a:lstStyle/>
          <a:p>
            <a:pPr eaLnBrk="1" hangingPunct="1"/>
            <a:r>
              <a:rPr lang="en-US" altLang="en-US" sz="2800" dirty="0">
                <a:latin typeface="Lato Regular" panose="020F0502020204030203" pitchFamily="34" charset="0"/>
              </a:rPr>
              <a:t>What obstacles do you currently face at Work/College?</a:t>
            </a:r>
          </a:p>
          <a:p>
            <a:pPr eaLnBrk="1" hangingPunct="1"/>
            <a:r>
              <a:rPr lang="en-US" altLang="en-US" sz="2800" dirty="0">
                <a:latin typeface="Lato Regular" panose="020F0502020204030203" pitchFamily="34" charset="0"/>
              </a:rPr>
              <a:t>Are any of your colleagues/students competing with you for projects or roles?</a:t>
            </a:r>
          </a:p>
          <a:p>
            <a:pPr eaLnBrk="1" hangingPunct="1"/>
            <a:r>
              <a:rPr lang="en-US" altLang="en-US" sz="2800" dirty="0">
                <a:latin typeface="Lato Regular" panose="020F0502020204030203" pitchFamily="34" charset="0"/>
              </a:rPr>
              <a:t>Is your job (or the demand for the things you do) changing?</a:t>
            </a:r>
          </a:p>
          <a:p>
            <a:pPr eaLnBrk="1" hangingPunct="1"/>
            <a:r>
              <a:rPr lang="en-US" altLang="en-US" sz="2800" dirty="0">
                <a:latin typeface="Lato Regular" panose="020F0502020204030203" pitchFamily="34" charset="0"/>
              </a:rPr>
              <a:t>Does changing technology threaten your position?</a:t>
            </a:r>
          </a:p>
          <a:p>
            <a:pPr eaLnBrk="1" hangingPunct="1"/>
            <a:r>
              <a:rPr lang="en-US" altLang="en-US" sz="2800" dirty="0">
                <a:latin typeface="Lato Regular" panose="020F0502020204030203" pitchFamily="34" charset="0"/>
              </a:rPr>
              <a:t>Could any of your weaknesses lead to threats?</a:t>
            </a:r>
          </a:p>
          <a:p>
            <a:pPr eaLnBrk="1" hangingPunct="1"/>
            <a:endParaRPr lang="en-GB" altLang="en-US" dirty="0">
              <a:latin typeface="Lato Regular" panose="020F0502020204030203" pitchFamily="34" charset="0"/>
            </a:endParaRPr>
          </a:p>
        </p:txBody>
      </p:sp>
      <p:pic>
        <p:nvPicPr>
          <p:cNvPr id="17412" name="Picture 1">
            <a:extLst>
              <a:ext uri="{FF2B5EF4-FFF2-40B4-BE49-F238E27FC236}">
                <a16:creationId xmlns:a16="http://schemas.microsoft.com/office/drawing/2014/main" id="{5BBD4BBF-90B2-4CCF-9BB4-0157E16C30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001" y="241301"/>
            <a:ext cx="2379663"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B4F9-EAAF-4014-982C-E1AC96D516FE}"/>
              </a:ext>
            </a:extLst>
          </p:cNvPr>
          <p:cNvSpPr>
            <a:spLocks noGrp="1"/>
          </p:cNvSpPr>
          <p:nvPr>
            <p:ph type="title"/>
          </p:nvPr>
        </p:nvSpPr>
        <p:spPr/>
        <p:txBody>
          <a:bodyPr/>
          <a:lstStyle/>
          <a:p>
            <a:r>
              <a:rPr lang="en-GB" dirty="0"/>
              <a:t>Task</a:t>
            </a:r>
          </a:p>
        </p:txBody>
      </p:sp>
      <p:sp>
        <p:nvSpPr>
          <p:cNvPr id="3" name="Content Placeholder 2">
            <a:extLst>
              <a:ext uri="{FF2B5EF4-FFF2-40B4-BE49-F238E27FC236}">
                <a16:creationId xmlns:a16="http://schemas.microsoft.com/office/drawing/2014/main" id="{ABE213EA-343D-4E1D-A74C-2A5CE1633B77}"/>
              </a:ext>
            </a:extLst>
          </p:cNvPr>
          <p:cNvSpPr>
            <a:spLocks noGrp="1"/>
          </p:cNvSpPr>
          <p:nvPr>
            <p:ph idx="1"/>
          </p:nvPr>
        </p:nvSpPr>
        <p:spPr/>
        <p:txBody>
          <a:bodyPr/>
          <a:lstStyle/>
          <a:p>
            <a:r>
              <a:rPr lang="en-GB" sz="2800" dirty="0"/>
              <a:t>For next week, I want you to write a SWOT Analysis for yourself.</a:t>
            </a:r>
          </a:p>
          <a:p>
            <a:r>
              <a:rPr lang="en-GB" sz="2800" dirty="0"/>
              <a:t>We will discuss these in class.</a:t>
            </a:r>
          </a:p>
          <a:p>
            <a:r>
              <a:rPr lang="en-GB" sz="2800" dirty="0"/>
              <a:t>You will act as managers of a business to help, support and provide feedback to each other.  This will help form groups for presentations. </a:t>
            </a:r>
          </a:p>
          <a:p>
            <a:r>
              <a:rPr lang="en-GB" sz="2800" dirty="0"/>
              <a:t>Blank SWOT Analysis sheet can be found in the Files section of Career Skills Channel. </a:t>
            </a:r>
          </a:p>
        </p:txBody>
      </p:sp>
    </p:spTree>
    <p:extLst>
      <p:ext uri="{BB962C8B-B14F-4D97-AF65-F5344CB8AC3E}">
        <p14:creationId xmlns:p14="http://schemas.microsoft.com/office/powerpoint/2010/main" val="4170884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AA6C-6B5E-43AE-BFF4-A0F33BA74E1C}"/>
              </a:ext>
            </a:extLst>
          </p:cNvPr>
          <p:cNvSpPr>
            <a:spLocks noGrp="1"/>
          </p:cNvSpPr>
          <p:nvPr>
            <p:ph type="title"/>
          </p:nvPr>
        </p:nvSpPr>
        <p:spPr/>
        <p:txBody>
          <a:bodyPr/>
          <a:lstStyle/>
          <a:p>
            <a:r>
              <a:rPr lang="en-GB"/>
              <a:t>Questions?/</a:t>
            </a:r>
            <a:r>
              <a:rPr lang="en-GB" dirty="0"/>
              <a:t>Next Week</a:t>
            </a:r>
          </a:p>
        </p:txBody>
      </p:sp>
      <p:sp>
        <p:nvSpPr>
          <p:cNvPr id="3" name="Content Placeholder 2">
            <a:extLst>
              <a:ext uri="{FF2B5EF4-FFF2-40B4-BE49-F238E27FC236}">
                <a16:creationId xmlns:a16="http://schemas.microsoft.com/office/drawing/2014/main" id="{792ECF91-BF09-4E86-A9D7-9CF53B6BAF91}"/>
              </a:ext>
            </a:extLst>
          </p:cNvPr>
          <p:cNvSpPr>
            <a:spLocks noGrp="1"/>
          </p:cNvSpPr>
          <p:nvPr>
            <p:ph idx="1"/>
          </p:nvPr>
        </p:nvSpPr>
        <p:spPr/>
        <p:txBody>
          <a:bodyPr>
            <a:normAutofit/>
          </a:bodyPr>
          <a:lstStyle/>
          <a:p>
            <a:r>
              <a:rPr lang="en-GB"/>
              <a:t>SWOT </a:t>
            </a:r>
            <a:r>
              <a:rPr lang="en-GB" dirty="0"/>
              <a:t>Analysis to complete and discuss.</a:t>
            </a:r>
          </a:p>
          <a:p>
            <a:r>
              <a:rPr lang="en-GB" dirty="0"/>
              <a:t>SMART Goals and setting Aims for yourself.</a:t>
            </a:r>
          </a:p>
          <a:p>
            <a:r>
              <a:rPr lang="en-GB" dirty="0"/>
              <a:t>Presentation Groups/Topics</a:t>
            </a:r>
          </a:p>
          <a:p>
            <a:r>
              <a:rPr lang="en-GB" dirty="0"/>
              <a:t>Types of Communication/How to improve presenting skills.</a:t>
            </a:r>
          </a:p>
          <a:p>
            <a:endParaRPr lang="en-GB" dirty="0"/>
          </a:p>
        </p:txBody>
      </p:sp>
    </p:spTree>
    <p:extLst>
      <p:ext uri="{BB962C8B-B14F-4D97-AF65-F5344CB8AC3E}">
        <p14:creationId xmlns:p14="http://schemas.microsoft.com/office/powerpoint/2010/main" val="311123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0FD5-C7FD-427A-8A46-DF9BCA68DC79}"/>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7C814D6D-A438-44E6-945B-CE9D634EFC3B}"/>
              </a:ext>
            </a:extLst>
          </p:cNvPr>
          <p:cNvSpPr>
            <a:spLocks noGrp="1"/>
          </p:cNvSpPr>
          <p:nvPr>
            <p:ph idx="1"/>
          </p:nvPr>
        </p:nvSpPr>
        <p:spPr/>
        <p:txBody>
          <a:bodyPr/>
          <a:lstStyle/>
          <a:p>
            <a:r>
              <a:rPr lang="en-GB" dirty="0"/>
              <a:t>6 Week– Learning Plan</a:t>
            </a:r>
          </a:p>
          <a:p>
            <a:r>
              <a:rPr lang="en-GB" dirty="0"/>
              <a:t>Introductions</a:t>
            </a:r>
          </a:p>
          <a:p>
            <a:r>
              <a:rPr lang="en-GB" dirty="0"/>
              <a:t>Team Skills </a:t>
            </a:r>
          </a:p>
          <a:p>
            <a:r>
              <a:rPr lang="en-GB" dirty="0"/>
              <a:t>What type of learner are you?</a:t>
            </a:r>
          </a:p>
          <a:p>
            <a:r>
              <a:rPr lang="en-GB" dirty="0"/>
              <a:t>SWOT Analysis</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37600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0828-AEA5-4863-A7B4-941E06452119}"/>
              </a:ext>
            </a:extLst>
          </p:cNvPr>
          <p:cNvSpPr>
            <a:spLocks noGrp="1"/>
          </p:cNvSpPr>
          <p:nvPr>
            <p:ph type="title"/>
          </p:nvPr>
        </p:nvSpPr>
        <p:spPr/>
        <p:txBody>
          <a:bodyPr/>
          <a:lstStyle/>
          <a:p>
            <a:r>
              <a:rPr lang="en-GB" dirty="0"/>
              <a:t>Expectations</a:t>
            </a:r>
          </a:p>
        </p:txBody>
      </p:sp>
      <p:sp>
        <p:nvSpPr>
          <p:cNvPr id="3" name="Content Placeholder 2">
            <a:extLst>
              <a:ext uri="{FF2B5EF4-FFF2-40B4-BE49-F238E27FC236}">
                <a16:creationId xmlns:a16="http://schemas.microsoft.com/office/drawing/2014/main" id="{7A75C8C3-CC85-414A-8BBB-3B4209E82E07}"/>
              </a:ext>
            </a:extLst>
          </p:cNvPr>
          <p:cNvSpPr>
            <a:spLocks noGrp="1"/>
          </p:cNvSpPr>
          <p:nvPr>
            <p:ph idx="1"/>
          </p:nvPr>
        </p:nvSpPr>
        <p:spPr/>
        <p:txBody>
          <a:bodyPr/>
          <a:lstStyle/>
          <a:p>
            <a:r>
              <a:rPr lang="en-GB" dirty="0"/>
              <a:t>Every Thursday 2:15pm in this Teams channel.</a:t>
            </a:r>
          </a:p>
          <a:p>
            <a:r>
              <a:rPr lang="en-GB" dirty="0"/>
              <a:t>If you are unable to attend, please contact me via Teams. </a:t>
            </a:r>
          </a:p>
          <a:p>
            <a:r>
              <a:rPr lang="en-GB" dirty="0"/>
              <a:t>Cameras on and engagement from everyone.</a:t>
            </a:r>
          </a:p>
          <a:p>
            <a:r>
              <a:rPr lang="en-GB" dirty="0"/>
              <a:t>Complete tasks outlined during sessions – Time will be built into sessions.</a:t>
            </a:r>
          </a:p>
          <a:p>
            <a:r>
              <a:rPr lang="en-GB" dirty="0"/>
              <a:t>Learn, ask questions and have some fun </a:t>
            </a:r>
            <a:r>
              <a:rPr lang="en-GB" dirty="0">
                <a:sym typeface="Wingdings" panose="05000000000000000000" pitchFamily="2" charset="2"/>
              </a:rPr>
              <a:t></a:t>
            </a:r>
            <a:endParaRPr lang="en-GB" dirty="0"/>
          </a:p>
          <a:p>
            <a:endParaRPr lang="en-GB" dirty="0"/>
          </a:p>
        </p:txBody>
      </p:sp>
    </p:spTree>
    <p:extLst>
      <p:ext uri="{BB962C8B-B14F-4D97-AF65-F5344CB8AC3E}">
        <p14:creationId xmlns:p14="http://schemas.microsoft.com/office/powerpoint/2010/main" val="77323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80343-DEDD-426F-B066-4AD8CB65C13F}"/>
              </a:ext>
            </a:extLst>
          </p:cNvPr>
          <p:cNvSpPr>
            <a:spLocks noGrp="1"/>
          </p:cNvSpPr>
          <p:nvPr>
            <p:ph type="title"/>
          </p:nvPr>
        </p:nvSpPr>
        <p:spPr/>
        <p:txBody>
          <a:bodyPr/>
          <a:lstStyle/>
          <a:p>
            <a:r>
              <a:rPr lang="en-GB" dirty="0"/>
              <a:t>Getting to know you…</a:t>
            </a:r>
          </a:p>
        </p:txBody>
      </p:sp>
      <p:sp>
        <p:nvSpPr>
          <p:cNvPr id="3" name="Content Placeholder 2">
            <a:extLst>
              <a:ext uri="{FF2B5EF4-FFF2-40B4-BE49-F238E27FC236}">
                <a16:creationId xmlns:a16="http://schemas.microsoft.com/office/drawing/2014/main" id="{E0530B62-147A-4052-BC99-B75651D7905E}"/>
              </a:ext>
            </a:extLst>
          </p:cNvPr>
          <p:cNvSpPr>
            <a:spLocks noGrp="1"/>
          </p:cNvSpPr>
          <p:nvPr>
            <p:ph idx="1"/>
          </p:nvPr>
        </p:nvSpPr>
        <p:spPr/>
        <p:txBody>
          <a:bodyPr/>
          <a:lstStyle/>
          <a:p>
            <a:r>
              <a:rPr lang="en-GB" dirty="0"/>
              <a:t>Name</a:t>
            </a:r>
          </a:p>
          <a:p>
            <a:r>
              <a:rPr lang="en-GB" dirty="0"/>
              <a:t>Dream Holiday</a:t>
            </a:r>
          </a:p>
          <a:p>
            <a:r>
              <a:rPr lang="en-GB" dirty="0"/>
              <a:t>Hobbies</a:t>
            </a:r>
          </a:p>
          <a:p>
            <a:r>
              <a:rPr lang="en-GB" dirty="0"/>
              <a:t>Interesting fact about yourself</a:t>
            </a:r>
          </a:p>
          <a:p>
            <a:endParaRPr lang="en-GB" dirty="0"/>
          </a:p>
        </p:txBody>
      </p:sp>
      <p:pic>
        <p:nvPicPr>
          <p:cNvPr id="4" name="Picture 3">
            <a:extLst>
              <a:ext uri="{FF2B5EF4-FFF2-40B4-BE49-F238E27FC236}">
                <a16:creationId xmlns:a16="http://schemas.microsoft.com/office/drawing/2014/main" id="{BB6186D6-51A7-4798-8986-1FEB6C5220FF}"/>
              </a:ext>
            </a:extLst>
          </p:cNvPr>
          <p:cNvPicPr>
            <a:picLocks noChangeAspect="1"/>
          </p:cNvPicPr>
          <p:nvPr/>
        </p:nvPicPr>
        <p:blipFill>
          <a:blip r:embed="rId2"/>
          <a:stretch>
            <a:fillRect/>
          </a:stretch>
        </p:blipFill>
        <p:spPr>
          <a:xfrm>
            <a:off x="7601227" y="2697871"/>
            <a:ext cx="4187116" cy="2962453"/>
          </a:xfrm>
          <a:prstGeom prst="rect">
            <a:avLst/>
          </a:prstGeom>
        </p:spPr>
      </p:pic>
    </p:spTree>
    <p:extLst>
      <p:ext uri="{BB962C8B-B14F-4D97-AF65-F5344CB8AC3E}">
        <p14:creationId xmlns:p14="http://schemas.microsoft.com/office/powerpoint/2010/main" val="3903315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1F4A-FB49-4A4E-AB06-87A1AB70980E}"/>
              </a:ext>
            </a:extLst>
          </p:cNvPr>
          <p:cNvSpPr>
            <a:spLocks noGrp="1"/>
          </p:cNvSpPr>
          <p:nvPr>
            <p:ph type="title"/>
          </p:nvPr>
        </p:nvSpPr>
        <p:spPr/>
        <p:txBody>
          <a:bodyPr>
            <a:normAutofit/>
          </a:bodyPr>
          <a:lstStyle/>
          <a:p>
            <a:r>
              <a:rPr lang="en-GB" dirty="0"/>
              <a:t>What kind of learner are you?</a:t>
            </a:r>
          </a:p>
        </p:txBody>
      </p:sp>
      <p:sp>
        <p:nvSpPr>
          <p:cNvPr id="3" name="Content Placeholder 2">
            <a:extLst>
              <a:ext uri="{FF2B5EF4-FFF2-40B4-BE49-F238E27FC236}">
                <a16:creationId xmlns:a16="http://schemas.microsoft.com/office/drawing/2014/main" id="{D3E4CE01-9CCD-4DF6-A76A-CB32FE02C8EF}"/>
              </a:ext>
            </a:extLst>
          </p:cNvPr>
          <p:cNvSpPr>
            <a:spLocks noGrp="1"/>
          </p:cNvSpPr>
          <p:nvPr>
            <p:ph idx="1"/>
          </p:nvPr>
        </p:nvSpPr>
        <p:spPr/>
        <p:txBody>
          <a:bodyPr>
            <a:normAutofit lnSpcReduction="10000"/>
          </a:bodyPr>
          <a:lstStyle/>
          <a:p>
            <a:endParaRPr lang="en-GB"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ndParaRPr>
          </a:p>
          <a:p>
            <a:endParaRPr lang="en-GB" sz="1800" u="sng"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2"/>
            </a:endParaRPr>
          </a:p>
          <a:p>
            <a:endParaRPr lang="en-GB"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ndParaRPr>
          </a:p>
          <a:p>
            <a:endParaRPr lang="en-GB" sz="1800" u="sng"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2"/>
            </a:endParaRPr>
          </a:p>
          <a:p>
            <a:endParaRPr lang="en-GB"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ndParaRPr>
          </a:p>
          <a:p>
            <a:endParaRPr lang="en-GB" sz="1800" u="sng"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2"/>
            </a:endParaRPr>
          </a:p>
          <a:p>
            <a:endParaRPr lang="en-GB"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ndParaRPr>
          </a:p>
          <a:p>
            <a:endParaRPr lang="en-GB" sz="1800" u="sng"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2"/>
            </a:endParaRPr>
          </a:p>
          <a:p>
            <a:endParaRPr lang="en-GB"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ndParaRPr>
          </a:p>
          <a:p>
            <a:endParaRPr lang="en-GB" sz="1800" u="sng"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2"/>
            </a:endParaRPr>
          </a:p>
          <a:p>
            <a:endParaRPr lang="en-GB"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ndParaRPr>
          </a:p>
          <a:p>
            <a:pPr algn="ctr"/>
            <a:r>
              <a:rPr lang="en-GB"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What type of learner are you?</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4" name="Picture 3">
            <a:extLst>
              <a:ext uri="{FF2B5EF4-FFF2-40B4-BE49-F238E27FC236}">
                <a16:creationId xmlns:a16="http://schemas.microsoft.com/office/drawing/2014/main" id="{9468E16A-877A-4350-A03B-356AFE504660}"/>
              </a:ext>
            </a:extLst>
          </p:cNvPr>
          <p:cNvPicPr>
            <a:picLocks noChangeAspect="1"/>
          </p:cNvPicPr>
          <p:nvPr/>
        </p:nvPicPr>
        <p:blipFill>
          <a:blip r:embed="rId3"/>
          <a:stretch>
            <a:fillRect/>
          </a:stretch>
        </p:blipFill>
        <p:spPr>
          <a:xfrm>
            <a:off x="3708963" y="1755004"/>
            <a:ext cx="4793942" cy="3685343"/>
          </a:xfrm>
          <a:prstGeom prst="rect">
            <a:avLst/>
          </a:prstGeom>
        </p:spPr>
      </p:pic>
    </p:spTree>
    <p:extLst>
      <p:ext uri="{BB962C8B-B14F-4D97-AF65-F5344CB8AC3E}">
        <p14:creationId xmlns:p14="http://schemas.microsoft.com/office/powerpoint/2010/main" val="144356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90D33-C755-4131-8691-6640C4B7EB2A}"/>
              </a:ext>
            </a:extLst>
          </p:cNvPr>
          <p:cNvSpPr>
            <a:spLocks noGrp="1"/>
          </p:cNvSpPr>
          <p:nvPr>
            <p:ph type="title"/>
          </p:nvPr>
        </p:nvSpPr>
        <p:spPr/>
        <p:txBody>
          <a:bodyPr>
            <a:normAutofit fontScale="90000"/>
          </a:bodyPr>
          <a:lstStyle/>
          <a:p>
            <a:r>
              <a:rPr lang="en-GB" dirty="0"/>
              <a:t>Getting to know you – Teamwork and </a:t>
            </a:r>
            <a:r>
              <a:rPr lang="en-GB"/>
              <a:t>it’s importance.</a:t>
            </a:r>
            <a:endParaRPr lang="en-GB" dirty="0"/>
          </a:p>
        </p:txBody>
      </p:sp>
      <p:sp>
        <p:nvSpPr>
          <p:cNvPr id="3" name="Content Placeholder 2">
            <a:extLst>
              <a:ext uri="{FF2B5EF4-FFF2-40B4-BE49-F238E27FC236}">
                <a16:creationId xmlns:a16="http://schemas.microsoft.com/office/drawing/2014/main" id="{7EF2029B-B9B8-4329-B19D-6805D703EDFD}"/>
              </a:ext>
            </a:extLst>
          </p:cNvPr>
          <p:cNvSpPr>
            <a:spLocks noGrp="1"/>
          </p:cNvSpPr>
          <p:nvPr>
            <p:ph idx="1"/>
          </p:nvPr>
        </p:nvSpPr>
        <p:spPr/>
        <p:txBody>
          <a:bodyPr/>
          <a:lstStyle/>
          <a:p>
            <a:r>
              <a:rPr lang="en-GB" dirty="0"/>
              <a:t>Google – </a:t>
            </a:r>
            <a:r>
              <a:rPr lang="en-GB" dirty="0" err="1"/>
              <a:t>Slido</a:t>
            </a:r>
            <a:endParaRPr lang="en-GB" dirty="0"/>
          </a:p>
          <a:p>
            <a:r>
              <a:rPr lang="en-GB" dirty="0"/>
              <a:t>Enter website and enter pin number that I give you and wait until I begin the poll.</a:t>
            </a:r>
          </a:p>
          <a:p>
            <a:r>
              <a:rPr lang="en-GB" dirty="0"/>
              <a:t>1694443</a:t>
            </a:r>
          </a:p>
        </p:txBody>
      </p:sp>
    </p:spTree>
    <p:extLst>
      <p:ext uri="{BB962C8B-B14F-4D97-AF65-F5344CB8AC3E}">
        <p14:creationId xmlns:p14="http://schemas.microsoft.com/office/powerpoint/2010/main" val="10084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1020D-699E-D7CA-E264-C7FF0D49168B}"/>
              </a:ext>
            </a:extLst>
          </p:cNvPr>
          <p:cNvSpPr>
            <a:spLocks noGrp="1"/>
          </p:cNvSpPr>
          <p:nvPr>
            <p:ph type="title"/>
          </p:nvPr>
        </p:nvSpPr>
        <p:spPr/>
        <p:txBody>
          <a:bodyPr/>
          <a:lstStyle/>
          <a:p>
            <a:r>
              <a:rPr lang="en-GB" dirty="0"/>
              <a:t>Good v Bad Experiences</a:t>
            </a:r>
          </a:p>
        </p:txBody>
      </p:sp>
      <p:sp>
        <p:nvSpPr>
          <p:cNvPr id="3" name="Content Placeholder 2">
            <a:extLst>
              <a:ext uri="{FF2B5EF4-FFF2-40B4-BE49-F238E27FC236}">
                <a16:creationId xmlns:a16="http://schemas.microsoft.com/office/drawing/2014/main" id="{3B2CAB4E-4607-00FD-B0FF-E1275B593DB6}"/>
              </a:ext>
            </a:extLst>
          </p:cNvPr>
          <p:cNvSpPr>
            <a:spLocks noGrp="1"/>
          </p:cNvSpPr>
          <p:nvPr>
            <p:ph idx="1"/>
          </p:nvPr>
        </p:nvSpPr>
        <p:spPr/>
        <p:txBody>
          <a:bodyPr>
            <a:normAutofit fontScale="92500" lnSpcReduction="10000"/>
          </a:bodyPr>
          <a:lstStyle/>
          <a:p>
            <a:r>
              <a:rPr lang="en-GB" dirty="0"/>
              <a:t>Thinking back to the previous task can you provide any examples where you have experienced good and bad experiences of teamwork?</a:t>
            </a:r>
          </a:p>
          <a:p>
            <a:r>
              <a:rPr lang="en-GB" dirty="0"/>
              <a:t>How did you react/have input to these examples?</a:t>
            </a:r>
          </a:p>
          <a:p>
            <a:r>
              <a:rPr lang="en-GB" dirty="0"/>
              <a:t>Work</a:t>
            </a:r>
          </a:p>
          <a:p>
            <a:r>
              <a:rPr lang="en-GB" dirty="0"/>
              <a:t>School/College</a:t>
            </a:r>
          </a:p>
          <a:p>
            <a:r>
              <a:rPr lang="en-GB" dirty="0"/>
              <a:t>Friends/Family</a:t>
            </a:r>
          </a:p>
          <a:p>
            <a:r>
              <a:rPr lang="en-GB" dirty="0"/>
              <a:t>Hobbies</a:t>
            </a:r>
          </a:p>
        </p:txBody>
      </p:sp>
    </p:spTree>
    <p:extLst>
      <p:ext uri="{BB962C8B-B14F-4D97-AF65-F5344CB8AC3E}">
        <p14:creationId xmlns:p14="http://schemas.microsoft.com/office/powerpoint/2010/main" val="58783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4EA7-88FA-78CC-E301-2D389D2D5847}"/>
              </a:ext>
            </a:extLst>
          </p:cNvPr>
          <p:cNvSpPr>
            <a:spLocks noGrp="1"/>
          </p:cNvSpPr>
          <p:nvPr>
            <p:ph type="title"/>
          </p:nvPr>
        </p:nvSpPr>
        <p:spPr/>
        <p:txBody>
          <a:bodyPr/>
          <a:lstStyle/>
          <a:p>
            <a:r>
              <a:rPr lang="en-GB" dirty="0"/>
              <a:t>SWOT Analysis </a:t>
            </a:r>
          </a:p>
        </p:txBody>
      </p:sp>
      <p:sp>
        <p:nvSpPr>
          <p:cNvPr id="3" name="Content Placeholder 2">
            <a:extLst>
              <a:ext uri="{FF2B5EF4-FFF2-40B4-BE49-F238E27FC236}">
                <a16:creationId xmlns:a16="http://schemas.microsoft.com/office/drawing/2014/main" id="{8BB55F5C-B03A-7E08-E62B-67F5FB04BB7A}"/>
              </a:ext>
            </a:extLst>
          </p:cNvPr>
          <p:cNvSpPr>
            <a:spLocks noGrp="1"/>
          </p:cNvSpPr>
          <p:nvPr>
            <p:ph idx="1"/>
          </p:nvPr>
        </p:nvSpPr>
        <p:spPr>
          <a:xfrm>
            <a:off x="609600" y="2232033"/>
            <a:ext cx="6123709" cy="3894130"/>
          </a:xfrm>
        </p:spPr>
        <p:txBody>
          <a:bodyPr/>
          <a:lstStyle/>
          <a:p>
            <a:r>
              <a:rPr lang="en-GB" dirty="0"/>
              <a:t>A SWOT analysis for yourself is a valuable self-assessment tool that can lead to enhanced self-awareness, better decision-making, and improved personal and professional development.</a:t>
            </a:r>
          </a:p>
        </p:txBody>
      </p:sp>
      <p:pic>
        <p:nvPicPr>
          <p:cNvPr id="4" name="Picture 3">
            <a:extLst>
              <a:ext uri="{FF2B5EF4-FFF2-40B4-BE49-F238E27FC236}">
                <a16:creationId xmlns:a16="http://schemas.microsoft.com/office/drawing/2014/main" id="{42BC0C60-D920-8CFE-D6F6-32D6E8C511AF}"/>
              </a:ext>
            </a:extLst>
          </p:cNvPr>
          <p:cNvPicPr>
            <a:picLocks noChangeAspect="1"/>
          </p:cNvPicPr>
          <p:nvPr/>
        </p:nvPicPr>
        <p:blipFill>
          <a:blip r:embed="rId3"/>
          <a:stretch>
            <a:fillRect/>
          </a:stretch>
        </p:blipFill>
        <p:spPr>
          <a:xfrm>
            <a:off x="7287491" y="2568507"/>
            <a:ext cx="4294909" cy="3221182"/>
          </a:xfrm>
          <a:prstGeom prst="rect">
            <a:avLst/>
          </a:prstGeom>
        </p:spPr>
      </p:pic>
    </p:spTree>
    <p:extLst>
      <p:ext uri="{BB962C8B-B14F-4D97-AF65-F5344CB8AC3E}">
        <p14:creationId xmlns:p14="http://schemas.microsoft.com/office/powerpoint/2010/main" val="1947536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F55D2F5C-BFD5-4638-A9DE-6C36C2938E31}"/>
              </a:ext>
            </a:extLst>
          </p:cNvPr>
          <p:cNvSpPr>
            <a:spLocks noGrp="1"/>
          </p:cNvSpPr>
          <p:nvPr>
            <p:ph type="title"/>
          </p:nvPr>
        </p:nvSpPr>
        <p:spPr/>
        <p:txBody>
          <a:bodyPr/>
          <a:lstStyle/>
          <a:p>
            <a:pPr eaLnBrk="1" hangingPunct="1"/>
            <a:r>
              <a:rPr lang="en-GB" altLang="en-US">
                <a:latin typeface="Lato Bold" panose="020F0502020204030203" pitchFamily="34" charset="0"/>
              </a:rPr>
              <a:t>Task - SWOT analysis</a:t>
            </a:r>
          </a:p>
        </p:txBody>
      </p:sp>
      <p:sp>
        <p:nvSpPr>
          <p:cNvPr id="3" name="Content Placeholder 2">
            <a:extLst>
              <a:ext uri="{FF2B5EF4-FFF2-40B4-BE49-F238E27FC236}">
                <a16:creationId xmlns:a16="http://schemas.microsoft.com/office/drawing/2014/main" id="{7E6F38CA-5CD3-4B4F-9026-54BA173D4074}"/>
              </a:ext>
            </a:extLst>
          </p:cNvPr>
          <p:cNvSpPr>
            <a:spLocks noGrp="1"/>
          </p:cNvSpPr>
          <p:nvPr>
            <p:ph idx="1"/>
          </p:nvPr>
        </p:nvSpPr>
        <p:spPr/>
        <p:txBody>
          <a:bodyPr/>
          <a:lstStyle/>
          <a:p>
            <a:pPr eaLnBrk="1" hangingPunct="1"/>
            <a:r>
              <a:rPr lang="en-GB" altLang="en-US" sz="2800">
                <a:latin typeface="Lato Regular" panose="020F0502020204030203" pitchFamily="34" charset="0"/>
              </a:rPr>
              <a:t>Write your own SWOT analysis.</a:t>
            </a:r>
          </a:p>
          <a:p>
            <a:pPr eaLnBrk="1" hangingPunct="1"/>
            <a:endParaRPr lang="en-GB" altLang="en-US" sz="2800">
              <a:latin typeface="Lato Regular" panose="020F0502020204030203" pitchFamily="34" charset="0"/>
            </a:endParaRPr>
          </a:p>
          <a:p>
            <a:pPr eaLnBrk="1" hangingPunct="1"/>
            <a:r>
              <a:rPr lang="en-GB" altLang="en-US" sz="2800">
                <a:solidFill>
                  <a:srgbClr val="FF0000"/>
                </a:solidFill>
                <a:latin typeface="Lato Regular" panose="020F0502020204030203" pitchFamily="34" charset="0"/>
              </a:rPr>
              <a:t>Your strengths and weaknesses?</a:t>
            </a:r>
          </a:p>
          <a:p>
            <a:pPr eaLnBrk="1" hangingPunct="1"/>
            <a:r>
              <a:rPr lang="en-GB" altLang="en-US" sz="2800">
                <a:solidFill>
                  <a:srgbClr val="FF0000"/>
                </a:solidFill>
                <a:latin typeface="Lato Regular" panose="020F0502020204030203" pitchFamily="34" charset="0"/>
              </a:rPr>
              <a:t>Opportunities you have to improve yourself?</a:t>
            </a:r>
          </a:p>
          <a:p>
            <a:pPr eaLnBrk="1" hangingPunct="1"/>
            <a:r>
              <a:rPr lang="en-GB" altLang="en-US" sz="2800">
                <a:solidFill>
                  <a:srgbClr val="FF0000"/>
                </a:solidFill>
                <a:latin typeface="Lato Regular" panose="020F0502020204030203" pitchFamily="34" charset="0"/>
              </a:rPr>
              <a:t>Barriers that may get in the way?</a:t>
            </a:r>
          </a:p>
          <a:p>
            <a:pPr eaLnBrk="1" hangingPunct="1"/>
            <a:r>
              <a:rPr lang="en-GB" altLang="en-US" sz="2800">
                <a:solidFill>
                  <a:srgbClr val="FF0000"/>
                </a:solidFill>
                <a:latin typeface="Lato Regular" panose="020F0502020204030203" pitchFamily="34" charset="0"/>
              </a:rPr>
              <a:t>How can you overcome them?</a:t>
            </a:r>
          </a:p>
        </p:txBody>
      </p:sp>
      <p:pic>
        <p:nvPicPr>
          <p:cNvPr id="12292" name="Picture 3">
            <a:extLst>
              <a:ext uri="{FF2B5EF4-FFF2-40B4-BE49-F238E27FC236}">
                <a16:creationId xmlns:a16="http://schemas.microsoft.com/office/drawing/2014/main" id="{5A8B11B8-13DC-4DB8-AE92-20AC95CCC6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40701" y="3040063"/>
            <a:ext cx="2339975"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1)">
                                      <p:cBhvr>
                                        <p:cTn id="12" dur="2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heel(1)">
                                      <p:cBhvr>
                                        <p:cTn id="17" dur="20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heel(1)">
                                      <p:cBhvr>
                                        <p:cTn id="22" dur="20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heel(1)">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A36C221400BA48A64F7836A8CDACFE" ma:contentTypeVersion="11" ma:contentTypeDescription="Create a new document." ma:contentTypeScope="" ma:versionID="90b13640df4e63d1dcde48d077f922c1">
  <xsd:schema xmlns:xsd="http://www.w3.org/2001/XMLSchema" xmlns:xs="http://www.w3.org/2001/XMLSchema" xmlns:p="http://schemas.microsoft.com/office/2006/metadata/properties" xmlns:ns2="686b0f6e-6d48-43de-ad91-66e3b1902bae" xmlns:ns3="9fd4c30f-5ab4-4746-a3a4-79b93f2803b7" targetNamespace="http://schemas.microsoft.com/office/2006/metadata/properties" ma:root="true" ma:fieldsID="3e9de0eaa0c17a8b8e3839d5831e2989" ns2:_="" ns3:_="">
    <xsd:import namespace="686b0f6e-6d48-43de-ad91-66e3b1902bae"/>
    <xsd:import namespace="9fd4c30f-5ab4-4746-a3a4-79b93f2803b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6b0f6e-6d48-43de-ad91-66e3b1902b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a24786c-ec39-412a-85ac-0a52750c6827"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d4c30f-5ab4-4746-a3a4-79b93f2803b7"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3f1c9122-7dbb-4fc4-9b79-8de76e528758}" ma:internalName="TaxCatchAll" ma:showField="CatchAllData" ma:web="9fd4c30f-5ab4-4746-a3a4-79b93f2803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86b0f6e-6d48-43de-ad91-66e3b1902bae">
      <Terms xmlns="http://schemas.microsoft.com/office/infopath/2007/PartnerControls"/>
    </lcf76f155ced4ddcb4097134ff3c332f>
    <TaxCatchAll xmlns="9fd4c30f-5ab4-4746-a3a4-79b93f2803b7" xsi:nil="true"/>
  </documentManagement>
</p:properties>
</file>

<file path=customXml/itemProps1.xml><?xml version="1.0" encoding="utf-8"?>
<ds:datastoreItem xmlns:ds="http://schemas.openxmlformats.org/officeDocument/2006/customXml" ds:itemID="{E2CED85A-672C-4123-8397-446BB20EA3A2}"/>
</file>

<file path=customXml/itemProps2.xml><?xml version="1.0" encoding="utf-8"?>
<ds:datastoreItem xmlns:ds="http://schemas.openxmlformats.org/officeDocument/2006/customXml" ds:itemID="{764A012B-A1C0-4277-AFC0-3391780BC669}"/>
</file>

<file path=customXml/itemProps3.xml><?xml version="1.0" encoding="utf-8"?>
<ds:datastoreItem xmlns:ds="http://schemas.openxmlformats.org/officeDocument/2006/customXml" ds:itemID="{704880FF-CF91-4255-9655-B37192BF005E}"/>
</file>

<file path=docProps/app.xml><?xml version="1.0" encoding="utf-8"?>
<Properties xmlns="http://schemas.openxmlformats.org/officeDocument/2006/extended-properties" xmlns:vt="http://schemas.openxmlformats.org/officeDocument/2006/docPropsVTypes">
  <TotalTime>215</TotalTime>
  <Words>1392</Words>
  <Application>Microsoft Office PowerPoint</Application>
  <PresentationFormat>Widescreen</PresentationFormat>
  <Paragraphs>159</Paragraphs>
  <Slides>16</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Lato Bold</vt:lpstr>
      <vt:lpstr>Lato Medium</vt:lpstr>
      <vt:lpstr>Lato Regular</vt:lpstr>
      <vt:lpstr>Söhne</vt:lpstr>
      <vt:lpstr>Times New Roman</vt:lpstr>
      <vt:lpstr>1_Office Theme</vt:lpstr>
      <vt:lpstr>Office Theme</vt:lpstr>
      <vt:lpstr>Career Skills: Code Space Software Development Week 1</vt:lpstr>
      <vt:lpstr>Introduction</vt:lpstr>
      <vt:lpstr>Expectations</vt:lpstr>
      <vt:lpstr>Getting to know you…</vt:lpstr>
      <vt:lpstr>What kind of learner are you?</vt:lpstr>
      <vt:lpstr>Getting to know you – Teamwork and it’s importance.</vt:lpstr>
      <vt:lpstr>Good v Bad Experiences</vt:lpstr>
      <vt:lpstr>SWOT Analysis </vt:lpstr>
      <vt:lpstr>Task - SWOT analysis</vt:lpstr>
      <vt:lpstr>Strengths</vt:lpstr>
      <vt:lpstr>Strengths</vt:lpstr>
      <vt:lpstr>Weaknesses</vt:lpstr>
      <vt:lpstr>Opportunities </vt:lpstr>
      <vt:lpstr>Threats</vt:lpstr>
      <vt:lpstr>Task</vt:lpstr>
      <vt:lpstr>Questions?/Next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 Boost for Software Employment Week 1</dc:title>
  <dc:creator>Ryan Mahoney</dc:creator>
  <cp:lastModifiedBy>Ryan Mahoney</cp:lastModifiedBy>
  <cp:revision>8</cp:revision>
  <dcterms:created xsi:type="dcterms:W3CDTF">2022-02-09T23:51:48Z</dcterms:created>
  <dcterms:modified xsi:type="dcterms:W3CDTF">2023-11-22T23:21:52Z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17377ac-e5ac-4c41-ba53-0bbd98a190e5_Enabled">
    <vt:lpwstr>true</vt:lpwstr>
  </property>
  <property fmtid="{D5CDD505-2E9C-101B-9397-08002B2CF9AE}" pid="3" name="MSIP_Label_917377ac-e5ac-4c41-ba53-0bbd98a190e5_SetDate">
    <vt:lpwstr>2022-02-09T23:51:48Z</vt:lpwstr>
  </property>
  <property fmtid="{D5CDD505-2E9C-101B-9397-08002B2CF9AE}" pid="4" name="MSIP_Label_917377ac-e5ac-4c41-ba53-0bbd98a190e5_Method">
    <vt:lpwstr>Standard</vt:lpwstr>
  </property>
  <property fmtid="{D5CDD505-2E9C-101B-9397-08002B2CF9AE}" pid="5" name="MSIP_Label_917377ac-e5ac-4c41-ba53-0bbd98a190e5_Name">
    <vt:lpwstr>AIP Sensitivity Labels</vt:lpwstr>
  </property>
  <property fmtid="{D5CDD505-2E9C-101B-9397-08002B2CF9AE}" pid="6" name="MSIP_Label_917377ac-e5ac-4c41-ba53-0bbd98a190e5_SiteId">
    <vt:lpwstr>de73f96d-8ea1-4b80-a6a2-5165bfd494db</vt:lpwstr>
  </property>
  <property fmtid="{D5CDD505-2E9C-101B-9397-08002B2CF9AE}" pid="7" name="MSIP_Label_917377ac-e5ac-4c41-ba53-0bbd98a190e5_ActionId">
    <vt:lpwstr>3b3f6a5e-02f3-4191-90f2-ec279055d0d0</vt:lpwstr>
  </property>
  <property fmtid="{D5CDD505-2E9C-101B-9397-08002B2CF9AE}" pid="8" name="MSIP_Label_917377ac-e5ac-4c41-ba53-0bbd98a190e5_ContentBits">
    <vt:lpwstr>0</vt:lpwstr>
  </property>
  <property fmtid="{D5CDD505-2E9C-101B-9397-08002B2CF9AE}" pid="9" name="ContentTypeId">
    <vt:lpwstr>0x010100B1A36C221400BA48A64F7836A8CDACFE</vt:lpwstr>
  </property>
</Properties>
</file>