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2" r:id="rId3"/>
    <p:sldId id="257" r:id="rId4"/>
    <p:sldId id="259" r:id="rId5"/>
    <p:sldId id="258"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74" r:id="rId23"/>
    <p:sldId id="27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Alpine-Wemyss ec1928944" userId="S::ec1928944@edinburghcollege.ac.uk::b0c12d92-6128-41ea-ae10-d6f18eed22f2" providerId="AD" clId="Web-{58C84FD8-D41F-4BE9-AE69-92B571ACDE42}"/>
    <pc:docChg chg="modSld">
      <pc:chgData name="Robert McAlpine-Wemyss ec1928944" userId="S::ec1928944@edinburghcollege.ac.uk::b0c12d92-6128-41ea-ae10-d6f18eed22f2" providerId="AD" clId="Web-{58C84FD8-D41F-4BE9-AE69-92B571ACDE42}" dt="2023-02-27T13:59:00.746" v="17" actId="20577"/>
      <pc:docMkLst>
        <pc:docMk/>
      </pc:docMkLst>
      <pc:sldChg chg="modSp">
        <pc:chgData name="Robert McAlpine-Wemyss ec1928944" userId="S::ec1928944@edinburghcollege.ac.uk::b0c12d92-6128-41ea-ae10-d6f18eed22f2" providerId="AD" clId="Web-{58C84FD8-D41F-4BE9-AE69-92B571ACDE42}" dt="2023-02-27T13:58:30.699" v="3" actId="20577"/>
        <pc:sldMkLst>
          <pc:docMk/>
          <pc:sldMk cId="3842978861" sldId="275"/>
        </pc:sldMkLst>
        <pc:spChg chg="mod">
          <ac:chgData name="Robert McAlpine-Wemyss ec1928944" userId="S::ec1928944@edinburghcollege.ac.uk::b0c12d92-6128-41ea-ae10-d6f18eed22f2" providerId="AD" clId="Web-{58C84FD8-D41F-4BE9-AE69-92B571ACDE42}" dt="2023-02-27T13:58:30.699" v="3" actId="20577"/>
          <ac:spMkLst>
            <pc:docMk/>
            <pc:sldMk cId="3842978861" sldId="275"/>
            <ac:spMk id="4" creationId="{CDD50D28-ACD9-856B-213D-4801BF64862D}"/>
          </ac:spMkLst>
        </pc:spChg>
      </pc:sldChg>
      <pc:sldChg chg="modSp">
        <pc:chgData name="Robert McAlpine-Wemyss ec1928944" userId="S::ec1928944@edinburghcollege.ac.uk::b0c12d92-6128-41ea-ae10-d6f18eed22f2" providerId="AD" clId="Web-{58C84FD8-D41F-4BE9-AE69-92B571ACDE42}" dt="2023-02-27T13:59:00.746" v="17" actId="20577"/>
        <pc:sldMkLst>
          <pc:docMk/>
          <pc:sldMk cId="966759794" sldId="278"/>
        </pc:sldMkLst>
        <pc:spChg chg="mod">
          <ac:chgData name="Robert McAlpine-Wemyss ec1928944" userId="S::ec1928944@edinburghcollege.ac.uk::b0c12d92-6128-41ea-ae10-d6f18eed22f2" providerId="AD" clId="Web-{58C84FD8-D41F-4BE9-AE69-92B571ACDE42}" dt="2023-02-27T13:59:00.746" v="17" actId="20577"/>
          <ac:spMkLst>
            <pc:docMk/>
            <pc:sldMk cId="966759794" sldId="278"/>
            <ac:spMk id="3" creationId="{58F616B5-A083-84A4-7EE1-6C45D49B1405}"/>
          </ac:spMkLst>
        </pc:spChg>
      </pc:sldChg>
    </pc:docChg>
  </pc:docChgLst>
  <pc:docChgLst>
    <pc:chgData name="Robert McAlpine-Wemyss ec1928944" userId="S::ec1928944@edinburghcollege.ac.uk::b0c12d92-6128-41ea-ae10-d6f18eed22f2" providerId="AD" clId="Web-{68CDF5EE-B0EB-486D-9A79-C57082D7CEF6}"/>
    <pc:docChg chg="addSld delSld modSld sldOrd">
      <pc:chgData name="Robert McAlpine-Wemyss ec1928944" userId="S::ec1928944@edinburghcollege.ac.uk::b0c12d92-6128-41ea-ae10-d6f18eed22f2" providerId="AD" clId="Web-{68CDF5EE-B0EB-486D-9A79-C57082D7CEF6}" dt="2023-02-23T12:32:14.866" v="80" actId="20577"/>
      <pc:docMkLst>
        <pc:docMk/>
      </pc:docMkLst>
      <pc:sldChg chg="modSp add replId">
        <pc:chgData name="Robert McAlpine-Wemyss ec1928944" userId="S::ec1928944@edinburghcollege.ac.uk::b0c12d92-6128-41ea-ae10-d6f18eed22f2" providerId="AD" clId="Web-{68CDF5EE-B0EB-486D-9A79-C57082D7CEF6}" dt="2023-02-23T12:32:05.366" v="78" actId="20577"/>
        <pc:sldMkLst>
          <pc:docMk/>
          <pc:sldMk cId="501396970" sldId="274"/>
        </pc:sldMkLst>
        <pc:spChg chg="mod">
          <ac:chgData name="Robert McAlpine-Wemyss ec1928944" userId="S::ec1928944@edinburghcollege.ac.uk::b0c12d92-6128-41ea-ae10-d6f18eed22f2" providerId="AD" clId="Web-{68CDF5EE-B0EB-486D-9A79-C57082D7CEF6}" dt="2023-02-23T12:28:34.907" v="26" actId="1076"/>
          <ac:spMkLst>
            <pc:docMk/>
            <pc:sldMk cId="501396970" sldId="274"/>
            <ac:spMk id="2" creationId="{45547669-4B8D-4880-0FCA-D18791CC0BCF}"/>
          </ac:spMkLst>
        </pc:spChg>
        <pc:spChg chg="mod">
          <ac:chgData name="Robert McAlpine-Wemyss ec1928944" userId="S::ec1928944@edinburghcollege.ac.uk::b0c12d92-6128-41ea-ae10-d6f18eed22f2" providerId="AD" clId="Web-{68CDF5EE-B0EB-486D-9A79-C57082D7CEF6}" dt="2023-02-23T12:32:05.366" v="78" actId="20577"/>
          <ac:spMkLst>
            <pc:docMk/>
            <pc:sldMk cId="501396970" sldId="274"/>
            <ac:spMk id="4" creationId="{CDD50D28-ACD9-856B-213D-4801BF64862D}"/>
          </ac:spMkLst>
        </pc:spChg>
      </pc:sldChg>
      <pc:sldChg chg="modSp add ord replId">
        <pc:chgData name="Robert McAlpine-Wemyss ec1928944" userId="S::ec1928944@edinburghcollege.ac.uk::b0c12d92-6128-41ea-ae10-d6f18eed22f2" providerId="AD" clId="Web-{68CDF5EE-B0EB-486D-9A79-C57082D7CEF6}" dt="2023-02-23T12:31:56.475" v="76" actId="20577"/>
        <pc:sldMkLst>
          <pc:docMk/>
          <pc:sldMk cId="3842978861" sldId="275"/>
        </pc:sldMkLst>
        <pc:spChg chg="mod">
          <ac:chgData name="Robert McAlpine-Wemyss ec1928944" userId="S::ec1928944@edinburghcollege.ac.uk::b0c12d92-6128-41ea-ae10-d6f18eed22f2" providerId="AD" clId="Web-{68CDF5EE-B0EB-486D-9A79-C57082D7CEF6}" dt="2023-02-23T12:29:10.831" v="35" actId="20577"/>
          <ac:spMkLst>
            <pc:docMk/>
            <pc:sldMk cId="3842978861" sldId="275"/>
            <ac:spMk id="2" creationId="{45547669-4B8D-4880-0FCA-D18791CC0BCF}"/>
          </ac:spMkLst>
        </pc:spChg>
        <pc:spChg chg="mod">
          <ac:chgData name="Robert McAlpine-Wemyss ec1928944" userId="S::ec1928944@edinburghcollege.ac.uk::b0c12d92-6128-41ea-ae10-d6f18eed22f2" providerId="AD" clId="Web-{68CDF5EE-B0EB-486D-9A79-C57082D7CEF6}" dt="2023-02-23T12:31:56.475" v="76" actId="20577"/>
          <ac:spMkLst>
            <pc:docMk/>
            <pc:sldMk cId="3842978861" sldId="275"/>
            <ac:spMk id="4" creationId="{CDD50D28-ACD9-856B-213D-4801BF64862D}"/>
          </ac:spMkLst>
        </pc:spChg>
      </pc:sldChg>
      <pc:sldChg chg="modSp add del replId">
        <pc:chgData name="Robert McAlpine-Wemyss ec1928944" userId="S::ec1928944@edinburghcollege.ac.uk::b0c12d92-6128-41ea-ae10-d6f18eed22f2" providerId="AD" clId="Web-{68CDF5EE-B0EB-486D-9A79-C57082D7CEF6}" dt="2023-02-23T12:30:34.176" v="61"/>
        <pc:sldMkLst>
          <pc:docMk/>
          <pc:sldMk cId="2051187935" sldId="276"/>
        </pc:sldMkLst>
        <pc:spChg chg="mod">
          <ac:chgData name="Robert McAlpine-Wemyss ec1928944" userId="S::ec1928944@edinburghcollege.ac.uk::b0c12d92-6128-41ea-ae10-d6f18eed22f2" providerId="AD" clId="Web-{68CDF5EE-B0EB-486D-9A79-C57082D7CEF6}" dt="2023-02-23T12:30:09.863" v="58" actId="20577"/>
          <ac:spMkLst>
            <pc:docMk/>
            <pc:sldMk cId="2051187935" sldId="276"/>
            <ac:spMk id="2" creationId="{45547669-4B8D-4880-0FCA-D18791CC0BCF}"/>
          </ac:spMkLst>
        </pc:spChg>
      </pc:sldChg>
      <pc:sldChg chg="modSp add replId">
        <pc:chgData name="Robert McAlpine-Wemyss ec1928944" userId="S::ec1928944@edinburghcollege.ac.uk::b0c12d92-6128-41ea-ae10-d6f18eed22f2" providerId="AD" clId="Web-{68CDF5EE-B0EB-486D-9A79-C57082D7CEF6}" dt="2023-02-23T12:32:14.866" v="80" actId="20577"/>
        <pc:sldMkLst>
          <pc:docMk/>
          <pc:sldMk cId="3941907337" sldId="277"/>
        </pc:sldMkLst>
        <pc:spChg chg="mod">
          <ac:chgData name="Robert McAlpine-Wemyss ec1928944" userId="S::ec1928944@edinburghcollege.ac.uk::b0c12d92-6128-41ea-ae10-d6f18eed22f2" providerId="AD" clId="Web-{68CDF5EE-B0EB-486D-9A79-C57082D7CEF6}" dt="2023-02-23T12:30:42.348" v="64" actId="20577"/>
          <ac:spMkLst>
            <pc:docMk/>
            <pc:sldMk cId="3941907337" sldId="277"/>
            <ac:spMk id="2" creationId="{45547669-4B8D-4880-0FCA-D18791CC0BCF}"/>
          </ac:spMkLst>
        </pc:spChg>
        <pc:spChg chg="mod">
          <ac:chgData name="Robert McAlpine-Wemyss ec1928944" userId="S::ec1928944@edinburghcollege.ac.uk::b0c12d92-6128-41ea-ae10-d6f18eed22f2" providerId="AD" clId="Web-{68CDF5EE-B0EB-486D-9A79-C57082D7CEF6}" dt="2023-02-23T12:32:14.866" v="80" actId="20577"/>
          <ac:spMkLst>
            <pc:docMk/>
            <pc:sldMk cId="3941907337" sldId="277"/>
            <ac:spMk id="4" creationId="{CDD50D28-ACD9-856B-213D-4801BF64862D}"/>
          </ac:spMkLst>
        </pc:spChg>
      </pc:sldChg>
    </pc:docChg>
  </pc:docChgLst>
  <pc:docChgLst>
    <pc:chgData name="Roman Jodlowski ec1851028" userId="07551061-46f2-4ff9-847a-7ba05e0e89fe" providerId="ADAL" clId="{B1D16E11-A3B7-4BC9-9F16-94D780FDBE2B}"/>
    <pc:docChg chg="undo custSel addSld modSld">
      <pc:chgData name="Roman Jodlowski ec1851028" userId="07551061-46f2-4ff9-847a-7ba05e0e89fe" providerId="ADAL" clId="{B1D16E11-A3B7-4BC9-9F16-94D780FDBE2B}" dt="2023-02-09T22:05:11.697" v="71" actId="255"/>
      <pc:docMkLst>
        <pc:docMk/>
      </pc:docMkLst>
      <pc:sldChg chg="modSp new mod">
        <pc:chgData name="Roman Jodlowski ec1851028" userId="07551061-46f2-4ff9-847a-7ba05e0e89fe" providerId="ADAL" clId="{B1D16E11-A3B7-4BC9-9F16-94D780FDBE2B}" dt="2023-02-09T21:48:36.434" v="9" actId="27636"/>
        <pc:sldMkLst>
          <pc:docMk/>
          <pc:sldMk cId="2684200232" sldId="268"/>
        </pc:sldMkLst>
        <pc:spChg chg="mod">
          <ac:chgData name="Roman Jodlowski ec1851028" userId="07551061-46f2-4ff9-847a-7ba05e0e89fe" providerId="ADAL" clId="{B1D16E11-A3B7-4BC9-9F16-94D780FDBE2B}" dt="2023-02-09T16:44:54.887" v="1"/>
          <ac:spMkLst>
            <pc:docMk/>
            <pc:sldMk cId="2684200232" sldId="268"/>
            <ac:spMk id="2" creationId="{F440CA6C-8729-CCAC-28E9-2FBA98FE652B}"/>
          </ac:spMkLst>
        </pc:spChg>
        <pc:spChg chg="mod">
          <ac:chgData name="Roman Jodlowski ec1851028" userId="07551061-46f2-4ff9-847a-7ba05e0e89fe" providerId="ADAL" clId="{B1D16E11-A3B7-4BC9-9F16-94D780FDBE2B}" dt="2023-02-09T21:48:36.434" v="9" actId="27636"/>
          <ac:spMkLst>
            <pc:docMk/>
            <pc:sldMk cId="2684200232" sldId="268"/>
            <ac:spMk id="3" creationId="{CF1288B9-8F38-B2B8-9FC9-C75FD5BD8A99}"/>
          </ac:spMkLst>
        </pc:spChg>
      </pc:sldChg>
      <pc:sldChg chg="delSp modSp new mod">
        <pc:chgData name="Roman Jodlowski ec1851028" userId="07551061-46f2-4ff9-847a-7ba05e0e89fe" providerId="ADAL" clId="{B1D16E11-A3B7-4BC9-9F16-94D780FDBE2B}" dt="2023-02-09T21:52:05.675" v="23" actId="14100"/>
        <pc:sldMkLst>
          <pc:docMk/>
          <pc:sldMk cId="2301639611" sldId="269"/>
        </pc:sldMkLst>
        <pc:spChg chg="del">
          <ac:chgData name="Roman Jodlowski ec1851028" userId="07551061-46f2-4ff9-847a-7ba05e0e89fe" providerId="ADAL" clId="{B1D16E11-A3B7-4BC9-9F16-94D780FDBE2B}" dt="2023-02-09T21:49:32.064" v="11" actId="478"/>
          <ac:spMkLst>
            <pc:docMk/>
            <pc:sldMk cId="2301639611" sldId="269"/>
            <ac:spMk id="2" creationId="{A3301A4D-C704-3F15-ED27-67BA8C8D863D}"/>
          </ac:spMkLst>
        </pc:spChg>
        <pc:spChg chg="mod">
          <ac:chgData name="Roman Jodlowski ec1851028" userId="07551061-46f2-4ff9-847a-7ba05e0e89fe" providerId="ADAL" clId="{B1D16E11-A3B7-4BC9-9F16-94D780FDBE2B}" dt="2023-02-09T21:52:05.675" v="23" actId="14100"/>
          <ac:spMkLst>
            <pc:docMk/>
            <pc:sldMk cId="2301639611" sldId="269"/>
            <ac:spMk id="3" creationId="{109F8555-18F5-8689-7E9E-6A17CB7CEBCA}"/>
          </ac:spMkLst>
        </pc:spChg>
      </pc:sldChg>
      <pc:sldChg chg="delSp modSp new mod">
        <pc:chgData name="Roman Jodlowski ec1851028" userId="07551061-46f2-4ff9-847a-7ba05e0e89fe" providerId="ADAL" clId="{B1D16E11-A3B7-4BC9-9F16-94D780FDBE2B}" dt="2023-02-09T21:53:27.932" v="27"/>
        <pc:sldMkLst>
          <pc:docMk/>
          <pc:sldMk cId="974633950" sldId="270"/>
        </pc:sldMkLst>
        <pc:spChg chg="del">
          <ac:chgData name="Roman Jodlowski ec1851028" userId="07551061-46f2-4ff9-847a-7ba05e0e89fe" providerId="ADAL" clId="{B1D16E11-A3B7-4BC9-9F16-94D780FDBE2B}" dt="2023-02-09T21:53:11.004" v="25" actId="478"/>
          <ac:spMkLst>
            <pc:docMk/>
            <pc:sldMk cId="974633950" sldId="270"/>
            <ac:spMk id="2" creationId="{1E2DD453-514B-0466-2BC7-2F242EBE97B9}"/>
          </ac:spMkLst>
        </pc:spChg>
        <pc:spChg chg="mod">
          <ac:chgData name="Roman Jodlowski ec1851028" userId="07551061-46f2-4ff9-847a-7ba05e0e89fe" providerId="ADAL" clId="{B1D16E11-A3B7-4BC9-9F16-94D780FDBE2B}" dt="2023-02-09T21:53:27.932" v="27"/>
          <ac:spMkLst>
            <pc:docMk/>
            <pc:sldMk cId="974633950" sldId="270"/>
            <ac:spMk id="3" creationId="{186F18F0-A9B6-0426-564E-1488C093A218}"/>
          </ac:spMkLst>
        </pc:spChg>
      </pc:sldChg>
      <pc:sldChg chg="modSp new mod">
        <pc:chgData name="Roman Jodlowski ec1851028" userId="07551061-46f2-4ff9-847a-7ba05e0e89fe" providerId="ADAL" clId="{B1D16E11-A3B7-4BC9-9F16-94D780FDBE2B}" dt="2023-02-09T21:54:49.052" v="30"/>
        <pc:sldMkLst>
          <pc:docMk/>
          <pc:sldMk cId="43192170" sldId="271"/>
        </pc:sldMkLst>
        <pc:spChg chg="mod">
          <ac:chgData name="Roman Jodlowski ec1851028" userId="07551061-46f2-4ff9-847a-7ba05e0e89fe" providerId="ADAL" clId="{B1D16E11-A3B7-4BC9-9F16-94D780FDBE2B}" dt="2023-02-09T21:54:21.953" v="29"/>
          <ac:spMkLst>
            <pc:docMk/>
            <pc:sldMk cId="43192170" sldId="271"/>
            <ac:spMk id="2" creationId="{3D5CCBB0-88B1-173D-48DE-FB684D80A2A5}"/>
          </ac:spMkLst>
        </pc:spChg>
        <pc:spChg chg="mod">
          <ac:chgData name="Roman Jodlowski ec1851028" userId="07551061-46f2-4ff9-847a-7ba05e0e89fe" providerId="ADAL" clId="{B1D16E11-A3B7-4BC9-9F16-94D780FDBE2B}" dt="2023-02-09T21:54:49.052" v="30"/>
          <ac:spMkLst>
            <pc:docMk/>
            <pc:sldMk cId="43192170" sldId="271"/>
            <ac:spMk id="3" creationId="{C7928BA9-C33D-1A0E-9CA6-FA8D6AA872A4}"/>
          </ac:spMkLst>
        </pc:spChg>
      </pc:sldChg>
      <pc:sldChg chg="modSp new mod">
        <pc:chgData name="Roman Jodlowski ec1851028" userId="07551061-46f2-4ff9-847a-7ba05e0e89fe" providerId="ADAL" clId="{B1D16E11-A3B7-4BC9-9F16-94D780FDBE2B}" dt="2023-02-09T22:05:11.697" v="71" actId="255"/>
        <pc:sldMkLst>
          <pc:docMk/>
          <pc:sldMk cId="723976992" sldId="272"/>
        </pc:sldMkLst>
        <pc:spChg chg="mod">
          <ac:chgData name="Roman Jodlowski ec1851028" userId="07551061-46f2-4ff9-847a-7ba05e0e89fe" providerId="ADAL" clId="{B1D16E11-A3B7-4BC9-9F16-94D780FDBE2B}" dt="2023-02-09T22:03:34.701" v="66" actId="1076"/>
          <ac:spMkLst>
            <pc:docMk/>
            <pc:sldMk cId="723976992" sldId="272"/>
            <ac:spMk id="2" creationId="{F86DEC12-A74E-9FF0-C800-F589E2CD54CE}"/>
          </ac:spMkLst>
        </pc:spChg>
        <pc:spChg chg="mod">
          <ac:chgData name="Roman Jodlowski ec1851028" userId="07551061-46f2-4ff9-847a-7ba05e0e89fe" providerId="ADAL" clId="{B1D16E11-A3B7-4BC9-9F16-94D780FDBE2B}" dt="2023-02-09T22:05:11.697" v="71" actId="255"/>
          <ac:spMkLst>
            <pc:docMk/>
            <pc:sldMk cId="723976992" sldId="272"/>
            <ac:spMk id="3" creationId="{566D755D-2EE5-D6FC-360E-B1556F4E8512}"/>
          </ac:spMkLst>
        </pc:spChg>
      </pc:sldChg>
      <pc:sldChg chg="delSp modSp new mod">
        <pc:chgData name="Roman Jodlowski ec1851028" userId="07551061-46f2-4ff9-847a-7ba05e0e89fe" providerId="ADAL" clId="{B1D16E11-A3B7-4BC9-9F16-94D780FDBE2B}" dt="2023-02-09T22:02:21.286" v="62" actId="113"/>
        <pc:sldMkLst>
          <pc:docMk/>
          <pc:sldMk cId="1311921689" sldId="273"/>
        </pc:sldMkLst>
        <pc:spChg chg="del">
          <ac:chgData name="Roman Jodlowski ec1851028" userId="07551061-46f2-4ff9-847a-7ba05e0e89fe" providerId="ADAL" clId="{B1D16E11-A3B7-4BC9-9F16-94D780FDBE2B}" dt="2023-02-09T21:58:14.296" v="44" actId="478"/>
          <ac:spMkLst>
            <pc:docMk/>
            <pc:sldMk cId="1311921689" sldId="273"/>
            <ac:spMk id="2" creationId="{8CB1891C-4681-BB22-980B-A08C942F0CD5}"/>
          </ac:spMkLst>
        </pc:spChg>
        <pc:spChg chg="mod">
          <ac:chgData name="Roman Jodlowski ec1851028" userId="07551061-46f2-4ff9-847a-7ba05e0e89fe" providerId="ADAL" clId="{B1D16E11-A3B7-4BC9-9F16-94D780FDBE2B}" dt="2023-02-09T22:02:21.286" v="62" actId="113"/>
          <ac:spMkLst>
            <pc:docMk/>
            <pc:sldMk cId="1311921689" sldId="273"/>
            <ac:spMk id="3" creationId="{53D3646A-EF93-8B80-EA70-08C6A580E3FD}"/>
          </ac:spMkLst>
        </pc:spChg>
      </pc:sldChg>
    </pc:docChg>
  </pc:docChgLst>
  <pc:docChgLst>
    <pc:chgData name="Louis McGarry ec2057132" userId="S::ec2057132@edinburghcollege.ac.uk::697f5d45-3899-4667-8436-85d7dd8a5894" providerId="AD" clId="Web-{71DD8AA1-A610-40C4-843D-4BBC77F1403D}"/>
    <pc:docChg chg="addSld modSld">
      <pc:chgData name="Louis McGarry ec2057132" userId="S::ec2057132@edinburghcollege.ac.uk::697f5d45-3899-4667-8436-85d7dd8a5894" providerId="AD" clId="Web-{71DD8AA1-A610-40C4-843D-4BBC77F1403D}" dt="2023-02-27T14:43:43.545" v="1496" actId="20577"/>
      <pc:docMkLst>
        <pc:docMk/>
      </pc:docMkLst>
      <pc:sldChg chg="modSp new">
        <pc:chgData name="Louis McGarry ec2057132" userId="S::ec2057132@edinburghcollege.ac.uk::697f5d45-3899-4667-8436-85d7dd8a5894" providerId="AD" clId="Web-{71DD8AA1-A610-40C4-843D-4BBC77F1403D}" dt="2023-02-27T14:08:58.582" v="704" actId="20577"/>
        <pc:sldMkLst>
          <pc:docMk/>
          <pc:sldMk cId="966759794" sldId="278"/>
        </pc:sldMkLst>
        <pc:spChg chg="mod">
          <ac:chgData name="Louis McGarry ec2057132" userId="S::ec2057132@edinburghcollege.ac.uk::697f5d45-3899-4667-8436-85d7dd8a5894" providerId="AD" clId="Web-{71DD8AA1-A610-40C4-843D-4BBC77F1403D}" dt="2023-02-27T13:50:22.333" v="4" actId="20577"/>
          <ac:spMkLst>
            <pc:docMk/>
            <pc:sldMk cId="966759794" sldId="278"/>
            <ac:spMk id="2" creationId="{525B018F-0D30-C746-7553-4871EB68AAA8}"/>
          </ac:spMkLst>
        </pc:spChg>
        <pc:spChg chg="mod">
          <ac:chgData name="Louis McGarry ec2057132" userId="S::ec2057132@edinburghcollege.ac.uk::697f5d45-3899-4667-8436-85d7dd8a5894" providerId="AD" clId="Web-{71DD8AA1-A610-40C4-843D-4BBC77F1403D}" dt="2023-02-27T14:08:58.582" v="704" actId="20577"/>
          <ac:spMkLst>
            <pc:docMk/>
            <pc:sldMk cId="966759794" sldId="278"/>
            <ac:spMk id="3" creationId="{58F616B5-A083-84A4-7EE1-6C45D49B1405}"/>
          </ac:spMkLst>
        </pc:spChg>
      </pc:sldChg>
      <pc:sldChg chg="addSp delSp modSp new">
        <pc:chgData name="Louis McGarry ec2057132" userId="S::ec2057132@edinburghcollege.ac.uk::697f5d45-3899-4667-8436-85d7dd8a5894" providerId="AD" clId="Web-{71DD8AA1-A610-40C4-843D-4BBC77F1403D}" dt="2023-02-27T14:29:39.084" v="1192" actId="20577"/>
        <pc:sldMkLst>
          <pc:docMk/>
          <pc:sldMk cId="3779817490" sldId="279"/>
        </pc:sldMkLst>
        <pc:spChg chg="add del mod">
          <ac:chgData name="Louis McGarry ec2057132" userId="S::ec2057132@edinburghcollege.ac.uk::697f5d45-3899-4667-8436-85d7dd8a5894" providerId="AD" clId="Web-{71DD8AA1-A610-40C4-843D-4BBC77F1403D}" dt="2023-02-27T14:09:37.740" v="722" actId="20577"/>
          <ac:spMkLst>
            <pc:docMk/>
            <pc:sldMk cId="3779817490" sldId="279"/>
            <ac:spMk id="2" creationId="{A10B48DD-5C3F-78F9-21C5-67D3FC543865}"/>
          </ac:spMkLst>
        </pc:spChg>
        <pc:spChg chg="mod">
          <ac:chgData name="Louis McGarry ec2057132" userId="S::ec2057132@edinburghcollege.ac.uk::697f5d45-3899-4667-8436-85d7dd8a5894" providerId="AD" clId="Web-{71DD8AA1-A610-40C4-843D-4BBC77F1403D}" dt="2023-02-27T14:29:39.084" v="1192" actId="20577"/>
          <ac:spMkLst>
            <pc:docMk/>
            <pc:sldMk cId="3779817490" sldId="279"/>
            <ac:spMk id="3" creationId="{172EBC0E-05AB-49EC-D98C-442AC738141D}"/>
          </ac:spMkLst>
        </pc:spChg>
        <pc:spChg chg="add del mod">
          <ac:chgData name="Louis McGarry ec2057132" userId="S::ec2057132@edinburghcollege.ac.uk::697f5d45-3899-4667-8436-85d7dd8a5894" providerId="AD" clId="Web-{71DD8AA1-A610-40C4-843D-4BBC77F1403D}" dt="2023-02-27T14:09:31.802" v="709"/>
          <ac:spMkLst>
            <pc:docMk/>
            <pc:sldMk cId="3779817490" sldId="279"/>
            <ac:spMk id="5" creationId="{589143E8-2663-159A-CBD9-37F9A43645D3}"/>
          </ac:spMkLst>
        </pc:spChg>
      </pc:sldChg>
      <pc:sldChg chg="modSp new">
        <pc:chgData name="Louis McGarry ec2057132" userId="S::ec2057132@edinburghcollege.ac.uk::697f5d45-3899-4667-8436-85d7dd8a5894" providerId="AD" clId="Web-{71DD8AA1-A610-40C4-843D-4BBC77F1403D}" dt="2023-02-27T14:43:43.545" v="1496" actId="20577"/>
        <pc:sldMkLst>
          <pc:docMk/>
          <pc:sldMk cId="919725652" sldId="280"/>
        </pc:sldMkLst>
        <pc:spChg chg="mod">
          <ac:chgData name="Louis McGarry ec2057132" userId="S::ec2057132@edinburghcollege.ac.uk::697f5d45-3899-4667-8436-85d7dd8a5894" providerId="AD" clId="Web-{71DD8AA1-A610-40C4-843D-4BBC77F1403D}" dt="2023-02-27T14:30:35.273" v="1215" actId="20577"/>
          <ac:spMkLst>
            <pc:docMk/>
            <pc:sldMk cId="919725652" sldId="280"/>
            <ac:spMk id="2" creationId="{632B723F-BA92-D562-B178-56AECF44F048}"/>
          </ac:spMkLst>
        </pc:spChg>
        <pc:spChg chg="mod">
          <ac:chgData name="Louis McGarry ec2057132" userId="S::ec2057132@edinburghcollege.ac.uk::697f5d45-3899-4667-8436-85d7dd8a5894" providerId="AD" clId="Web-{71DD8AA1-A610-40C4-843D-4BBC77F1403D}" dt="2023-02-27T14:43:43.545" v="1496" actId="20577"/>
          <ac:spMkLst>
            <pc:docMk/>
            <pc:sldMk cId="919725652" sldId="280"/>
            <ac:spMk id="3" creationId="{36BFD128-FB20-325A-FCFA-69792C842659}"/>
          </ac:spMkLst>
        </pc:spChg>
      </pc:sldChg>
    </pc:docChg>
  </pc:docChgLst>
  <pc:docChgLst>
    <pc:chgData name="Jamie Lawson ec1947548" userId="S::ec1947548@edinburghcollege.ac.uk::b023bc33-0aca-4e34-97bc-68066042e8da" providerId="AD" clId="Web-{55EA4F8F-5C35-4DEA-9D8F-55B23A46D957}"/>
    <pc:docChg chg="mod">
      <pc:chgData name="Jamie Lawson ec1947548" userId="S::ec1947548@edinburghcollege.ac.uk::b023bc33-0aca-4e34-97bc-68066042e8da" providerId="AD" clId="Web-{55EA4F8F-5C35-4DEA-9D8F-55B23A46D957}" dt="2023-02-02T18:15:08.461" v="0" actId="33475"/>
      <pc:docMkLst>
        <pc:docMk/>
      </pc:docMkLst>
    </pc:docChg>
  </pc:docChgLst>
  <pc:docChgLst>
    <pc:chgData name="Roman Jodlowski ec1851028" userId="07551061-46f2-4ff9-847a-7ba05e0e89fe" providerId="ADAL" clId="{87733FE5-5300-43F6-9017-9900AA44D367}"/>
    <pc:docChg chg="modSld">
      <pc:chgData name="Roman Jodlowski ec1851028" userId="07551061-46f2-4ff9-847a-7ba05e0e89fe" providerId="ADAL" clId="{87733FE5-5300-43F6-9017-9900AA44D367}" dt="2023-12-04T11:23:14.968" v="1" actId="20577"/>
      <pc:docMkLst>
        <pc:docMk/>
      </pc:docMkLst>
      <pc:sldChg chg="modSp mod">
        <pc:chgData name="Roman Jodlowski ec1851028" userId="07551061-46f2-4ff9-847a-7ba05e0e89fe" providerId="ADAL" clId="{87733FE5-5300-43F6-9017-9900AA44D367}" dt="2023-12-04T11:23:14.968" v="1" actId="20577"/>
        <pc:sldMkLst>
          <pc:docMk/>
          <pc:sldMk cId="3598526494" sldId="256"/>
        </pc:sldMkLst>
        <pc:spChg chg="mod">
          <ac:chgData name="Roman Jodlowski ec1851028" userId="07551061-46f2-4ff9-847a-7ba05e0e89fe" providerId="ADAL" clId="{87733FE5-5300-43F6-9017-9900AA44D367}" dt="2023-12-04T11:23:14.968" v="1" actId="20577"/>
          <ac:spMkLst>
            <pc:docMk/>
            <pc:sldMk cId="3598526494" sldId="256"/>
            <ac:spMk id="3" creationId="{C9B1BB90-5A51-231A-4882-1ED6C6872B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2A279-0833-481D-8C56-F67FD0AC6C50}"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577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7DA83-5663-4C9C-B9AA-0B40A3DAFF81}"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10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048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00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AC38D-0552-4C82-B593-E6124DFADBE2}"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436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420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9224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6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1218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49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12/4/2023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0792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CDEE-D61F-1250-89D3-559DB356D0AF}"/>
              </a:ext>
            </a:extLst>
          </p:cNvPr>
          <p:cNvSpPr>
            <a:spLocks noGrp="1"/>
          </p:cNvSpPr>
          <p:nvPr>
            <p:ph type="ctrTitle"/>
          </p:nvPr>
        </p:nvSpPr>
        <p:spPr>
          <a:xfrm>
            <a:off x="248644" y="4007680"/>
            <a:ext cx="7355668" cy="2850320"/>
          </a:xfrm>
        </p:spPr>
        <p:txBody>
          <a:bodyPr>
            <a:normAutofit/>
          </a:bodyPr>
          <a:lstStyle/>
          <a:p>
            <a:r>
              <a:rPr lang="en-GB" sz="5400">
                <a:solidFill>
                  <a:srgbClr val="FFFFFF"/>
                </a:solidFill>
              </a:rPr>
              <a:t>Software development:</a:t>
            </a:r>
            <a:br>
              <a:rPr lang="en-GB" sz="5400">
                <a:solidFill>
                  <a:srgbClr val="FFFFFF"/>
                </a:solidFill>
              </a:rPr>
            </a:br>
            <a:r>
              <a:rPr lang="en-GB" sz="5400">
                <a:solidFill>
                  <a:srgbClr val="FFFFFF"/>
                </a:solidFill>
              </a:rPr>
              <a:t>Software Testing</a:t>
            </a:r>
          </a:p>
        </p:txBody>
      </p:sp>
      <p:sp>
        <p:nvSpPr>
          <p:cNvPr id="3" name="Subtitle 2">
            <a:extLst>
              <a:ext uri="{FF2B5EF4-FFF2-40B4-BE49-F238E27FC236}">
                <a16:creationId xmlns:a16="http://schemas.microsoft.com/office/drawing/2014/main" id="{C9B1BB90-5A51-231A-4882-1ED6C6872BE3}"/>
              </a:ext>
            </a:extLst>
          </p:cNvPr>
          <p:cNvSpPr>
            <a:spLocks noGrp="1"/>
          </p:cNvSpPr>
          <p:nvPr>
            <p:ph type="subTitle" idx="1"/>
          </p:nvPr>
        </p:nvSpPr>
        <p:spPr>
          <a:xfrm>
            <a:off x="8390839" y="4914793"/>
            <a:ext cx="3659246" cy="1596655"/>
          </a:xfrm>
        </p:spPr>
        <p:txBody>
          <a:bodyPr>
            <a:normAutofit/>
          </a:bodyPr>
          <a:lstStyle/>
          <a:p>
            <a:endParaRPr lang="en-GB" sz="1800" dirty="0">
              <a:solidFill>
                <a:srgbClr val="FFFFFF"/>
              </a:solidFill>
            </a:endParaRPr>
          </a:p>
        </p:txBody>
      </p:sp>
    </p:spTree>
    <p:extLst>
      <p:ext uri="{BB962C8B-B14F-4D97-AF65-F5344CB8AC3E}">
        <p14:creationId xmlns:p14="http://schemas.microsoft.com/office/powerpoint/2010/main" val="35985264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ltLang="en-US"/>
              <a:t>WHAT IS A SOFTWARE TESTER?</a:t>
            </a:r>
            <a:endParaRPr lang="en-GB"/>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917622"/>
            <a:ext cx="99384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GB" sz="1800">
                <a:latin typeface="Arial" panose="020B0604020202020204" pitchFamily="34" charset="0"/>
              </a:rPr>
              <a:t>Testing is an important part of the development process because it helps eliminate any problems before they become an issue for developers and cause them unnecessary headaches later-on. </a:t>
            </a:r>
            <a:br>
              <a:rPr lang="en-GB" sz="1800">
                <a:latin typeface="Arial" panose="020B0604020202020204" pitchFamily="34" charset="0"/>
              </a:rPr>
            </a:br>
            <a:endParaRPr lang="en-GB"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GB" sz="1800">
                <a:latin typeface="Arial" panose="020B0604020202020204" pitchFamily="34" charset="0"/>
              </a:rPr>
              <a:t>Testing often uncovers minor glitches that could have otherwise gone unnoticed had it not been for testers who constantly use their knowledge and experience to closely examine every aspect of an application.</a:t>
            </a: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47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ltLang="en-US"/>
              <a:t>TYPES OF TESTING</a:t>
            </a:r>
            <a:endParaRPr lang="en-GB"/>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640624"/>
            <a:ext cx="99384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GB" sz="1800">
                <a:latin typeface="Arial" panose="020B0604020202020204" pitchFamily="34" charset="0"/>
              </a:rPr>
              <a:t>There are many types of testing, such as functional, usability and regression testing. Each one is meant for a specific purpose, but they all share the same objective which is to ensure the quality of software products. </a:t>
            </a:r>
          </a:p>
          <a:p>
            <a:pPr eaLnBrk="0" fontAlgn="base" hangingPunct="0">
              <a:lnSpc>
                <a:spcPct val="100000"/>
              </a:lnSpc>
              <a:spcBef>
                <a:spcPct val="0"/>
              </a:spcBef>
              <a:spcAft>
                <a:spcPct val="0"/>
              </a:spcAft>
              <a:buClrTx/>
              <a:buSzTx/>
              <a:buFont typeface="Arial" panose="020B0604020202020204" pitchFamily="34" charset="0"/>
              <a:buChar char="•"/>
            </a:pPr>
            <a:endParaRPr lang="en-GB"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GB" sz="1800">
                <a:latin typeface="Arial" panose="020B0604020202020204" pitchFamily="34" charset="0"/>
              </a:rPr>
              <a:t>The most common type of testing is functional or black-box testing. It's commonly done by testers who don't have access to the source code and rely on what they can see from the outside, such as UI/UX components. This type of testing requires knowledge about how software works and an understanding of its features. A tester will use these skills to perform different scenarios that may cause problems with the application.</a:t>
            </a: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283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F001-158E-4D0B-CA58-3F2E0464593F}"/>
              </a:ext>
            </a:extLst>
          </p:cNvPr>
          <p:cNvSpPr>
            <a:spLocks noGrp="1"/>
          </p:cNvSpPr>
          <p:nvPr>
            <p:ph type="title"/>
          </p:nvPr>
        </p:nvSpPr>
        <p:spPr/>
        <p:txBody>
          <a:bodyPr/>
          <a:lstStyle/>
          <a:p>
            <a:r>
              <a:rPr lang="en-GB"/>
              <a:t>TYPES OF TESTING</a:t>
            </a:r>
          </a:p>
        </p:txBody>
      </p:sp>
      <p:sp>
        <p:nvSpPr>
          <p:cNvPr id="3" name="Content Placeholder 2">
            <a:extLst>
              <a:ext uri="{FF2B5EF4-FFF2-40B4-BE49-F238E27FC236}">
                <a16:creationId xmlns:a16="http://schemas.microsoft.com/office/drawing/2014/main" id="{DA155E65-D276-251B-94C7-0BF27C1DDA26}"/>
              </a:ext>
            </a:extLst>
          </p:cNvPr>
          <p:cNvSpPr>
            <a:spLocks noGrp="1"/>
          </p:cNvSpPr>
          <p:nvPr>
            <p:ph idx="1"/>
          </p:nvPr>
        </p:nvSpPr>
        <p:spPr/>
        <p:txBody>
          <a:bodyPr/>
          <a:lstStyle/>
          <a:p>
            <a:pPr>
              <a:buClrTx/>
              <a:buFont typeface="Arial" panose="020B0604020202020204" pitchFamily="34" charset="0"/>
              <a:buChar char="•"/>
            </a:pPr>
            <a:r>
              <a:rPr lang="en-GB" sz="1800">
                <a:latin typeface="Arial" panose="020B0604020202020204" pitchFamily="34" charset="0"/>
              </a:rPr>
              <a:t>White box testing is another common type of testing. It involves looking at the code and using various tools to test different conditions. This type of testing is meant for developers, but it can also be used by testers who want to perform more in-depth examinations.</a:t>
            </a:r>
          </a:p>
          <a:p>
            <a:pPr>
              <a:buClrTx/>
              <a:buFont typeface="Arial" panose="020B0604020202020204" pitchFamily="34" charset="0"/>
              <a:buChar char="•"/>
            </a:pPr>
            <a:r>
              <a:rPr lang="en-GB" sz="1800">
                <a:latin typeface="Arial" panose="020B0604020202020204" pitchFamily="34" charset="0"/>
              </a:rPr>
              <a:t>Functional testing can be divided into different categories, such as acceptance and regression testing. </a:t>
            </a:r>
          </a:p>
          <a:p>
            <a:pPr lvl="1">
              <a:buClrTx/>
              <a:buFont typeface="Arial" panose="020B0604020202020204" pitchFamily="34" charset="0"/>
              <a:buChar char="•"/>
            </a:pPr>
            <a:r>
              <a:rPr lang="en-GB" sz="1400">
                <a:latin typeface="Arial" panose="020B0604020202020204" pitchFamily="34" charset="0"/>
              </a:rPr>
              <a:t>Acceptance testing is performed by business stakeholders to ensure that the application meets their requirements before release. </a:t>
            </a:r>
          </a:p>
          <a:p>
            <a:pPr lvl="1">
              <a:buClrTx/>
              <a:buFont typeface="Arial" panose="020B0604020202020204" pitchFamily="34" charset="0"/>
              <a:buChar char="•"/>
            </a:pPr>
            <a:r>
              <a:rPr lang="en-GB" sz="1400">
                <a:latin typeface="Arial" panose="020B0604020202020204" pitchFamily="34" charset="0"/>
              </a:rPr>
              <a:t>Regression testing, on the other hand, is meant to catch any issues that were previously fixed but weren't properly taken care of or weren't noticed.</a:t>
            </a:r>
          </a:p>
          <a:p>
            <a:pPr>
              <a:buClrTx/>
              <a:buFont typeface="Arial" panose="020B0604020202020204" pitchFamily="34" charset="0"/>
              <a:buChar char="•"/>
            </a:pPr>
            <a:r>
              <a:rPr lang="en-GB" sz="1800">
                <a:latin typeface="Arial" panose="020B0604020202020204" pitchFamily="34" charset="0"/>
              </a:rPr>
              <a:t>Testers must be able to communicate with both business and technical staff, which makes it important for them to have good communication skills as well as knowledge about various aspects of software development. It's also very helpful if they are familiar with programming languages that may be used in the project, as well as with testing tools and techniques. </a:t>
            </a:r>
          </a:p>
        </p:txBody>
      </p:sp>
    </p:spTree>
    <p:extLst>
      <p:ext uri="{BB962C8B-B14F-4D97-AF65-F5344CB8AC3E}">
        <p14:creationId xmlns:p14="http://schemas.microsoft.com/office/powerpoint/2010/main" val="225479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CA6C-8729-CCAC-28E9-2FBA98FE652B}"/>
              </a:ext>
            </a:extLst>
          </p:cNvPr>
          <p:cNvSpPr>
            <a:spLocks noGrp="1"/>
          </p:cNvSpPr>
          <p:nvPr>
            <p:ph type="title"/>
          </p:nvPr>
        </p:nvSpPr>
        <p:spPr/>
        <p:txBody>
          <a:bodyPr/>
          <a:lstStyle/>
          <a:p>
            <a:r>
              <a:rPr lang="en-GB"/>
              <a:t>Key Testing Techniques (Methods).</a:t>
            </a:r>
          </a:p>
        </p:txBody>
      </p:sp>
      <p:sp>
        <p:nvSpPr>
          <p:cNvPr id="3" name="Content Placeholder 2">
            <a:extLst>
              <a:ext uri="{FF2B5EF4-FFF2-40B4-BE49-F238E27FC236}">
                <a16:creationId xmlns:a16="http://schemas.microsoft.com/office/drawing/2014/main" id="{CF1288B9-8F38-B2B8-9FC9-C75FD5BD8A99}"/>
              </a:ext>
            </a:extLst>
          </p:cNvPr>
          <p:cNvSpPr>
            <a:spLocks noGrp="1"/>
          </p:cNvSpPr>
          <p:nvPr>
            <p:ph idx="1"/>
          </p:nvPr>
        </p:nvSpPr>
        <p:spPr>
          <a:xfrm>
            <a:off x="1024128" y="1812471"/>
            <a:ext cx="9720073" cy="4496889"/>
          </a:xfrm>
        </p:spPr>
        <p:txBody>
          <a:bodyPr>
            <a:normAutofit fontScale="85000" lnSpcReduction="20000"/>
          </a:bodyPr>
          <a:lstStyle/>
          <a:p>
            <a:pPr>
              <a:lnSpc>
                <a:spcPct val="107000"/>
              </a:lnSpc>
              <a:spcAft>
                <a:spcPts val="800"/>
              </a:spcAft>
            </a:pPr>
            <a:r>
              <a:rPr lang="en-GB" sz="2100" b="1">
                <a:effectLst/>
                <a:latin typeface="Arial" panose="020B0604020202020204" pitchFamily="34" charset="0"/>
                <a:ea typeface="Calibri" panose="020F0502020204030204" pitchFamily="34" charset="0"/>
                <a:cs typeface="Times New Roman" panose="02020603050405020304" pitchFamily="18" charset="0"/>
              </a:rPr>
              <a:t>Agile Methodology</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This methodology can cover testing platforms, software development, and marketing.</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Sprint is a sequence of short iterations based on the Agile method. </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Each sprint is performed by a group and includes planning, requirements, analysis, and testing.</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This kind of testing approach improves the program's quality because every iteration enriches the team experience from the previous one.</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b="1">
                <a:effectLst/>
                <a:latin typeface="Arial" panose="020B0604020202020204" pitchFamily="34" charset="0"/>
                <a:ea typeface="Calibri" panose="020F0502020204030204" pitchFamily="34" charset="0"/>
                <a:cs typeface="Times New Roman" panose="02020603050405020304" pitchFamily="18" charset="0"/>
              </a:rPr>
              <a:t>Waterfall Methodology</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 This model has steps that the next can start when the previous is finished. </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100">
                <a:effectLst/>
                <a:latin typeface="Arial" panose="020B0604020202020204" pitchFamily="34" charset="0"/>
                <a:ea typeface="Calibri" panose="020F0502020204030204" pitchFamily="34" charset="0"/>
                <a:cs typeface="Times New Roman" panose="02020603050405020304" pitchFamily="18" charset="0"/>
              </a:rPr>
              <a:t>It is a relatively simple method, but the process is much longer if there is some correction. </a:t>
            </a:r>
            <a:endParaRPr lang="en-GB" sz="21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268420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F8555-18F5-8689-7E9E-6A17CB7CEBCA}"/>
              </a:ext>
            </a:extLst>
          </p:cNvPr>
          <p:cNvSpPr>
            <a:spLocks noGrp="1"/>
          </p:cNvSpPr>
          <p:nvPr>
            <p:ph idx="1"/>
          </p:nvPr>
        </p:nvSpPr>
        <p:spPr>
          <a:xfrm>
            <a:off x="1024128" y="1469572"/>
            <a:ext cx="9720073" cy="3869872"/>
          </a:xfrm>
        </p:spPr>
        <p:txBody>
          <a:bodyPr>
            <a:normAutofit/>
          </a:bodyPr>
          <a:lstStyle/>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Verification and Validation Methodology (V – Model)</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is a step–by–step model, and the testing process is conducted at the same time as the development process. The significant advantage of this model is that the speed of development is much quicker, and any errors can be removed quickly by the team.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Incremental Methodology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The testing includes multiple repetitions, and every cycle adds a new feature and improves the entire application.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model has three stages: design and development,  testing and implementation.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a:p>
        </p:txBody>
      </p:sp>
    </p:spTree>
    <p:extLst>
      <p:ext uri="{BB962C8B-B14F-4D97-AF65-F5344CB8AC3E}">
        <p14:creationId xmlns:p14="http://schemas.microsoft.com/office/powerpoint/2010/main" val="230163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F18F0-A9B6-0426-564E-1488C093A218}"/>
              </a:ext>
            </a:extLst>
          </p:cNvPr>
          <p:cNvSpPr>
            <a:spLocks noGrp="1"/>
          </p:cNvSpPr>
          <p:nvPr>
            <p:ph idx="1"/>
          </p:nvPr>
        </p:nvSpPr>
        <p:spPr>
          <a:xfrm>
            <a:off x="1235963" y="1417320"/>
            <a:ext cx="9720073" cy="4023360"/>
          </a:xfrm>
        </p:spPr>
        <p:txBody>
          <a:bodyPr/>
          <a:lstStyle/>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Spiral Methodology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model can become incremental testing and involve planning, risk analysis, engineering and evaluation. It is like a waterfall; every step can start after completing the previous one.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method allows one to eliminate mistakes quickly.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Extreme Programming Methodology (XP)</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XP is based on parallel testing of two testers; while one is working on the code, the second is testing it simultaneously. After testing, this stage is completed.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Extreme Programming produces a high–quality code checking every part of the code closely.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97463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CBB0-88B1-173D-48DE-FB684D80A2A5}"/>
              </a:ext>
            </a:extLst>
          </p:cNvPr>
          <p:cNvSpPr>
            <a:spLocks noGrp="1"/>
          </p:cNvSpPr>
          <p:nvPr>
            <p:ph type="title"/>
          </p:nvPr>
        </p:nvSpPr>
        <p:spPr/>
        <p:txBody>
          <a:bodyPr/>
          <a:lstStyle/>
          <a:p>
            <a:r>
              <a:rPr lang="en-GB"/>
              <a:t>Levels of software testing</a:t>
            </a:r>
          </a:p>
        </p:txBody>
      </p:sp>
      <p:sp>
        <p:nvSpPr>
          <p:cNvPr id="3" name="Content Placeholder 2">
            <a:extLst>
              <a:ext uri="{FF2B5EF4-FFF2-40B4-BE49-F238E27FC236}">
                <a16:creationId xmlns:a16="http://schemas.microsoft.com/office/drawing/2014/main" id="{C7928BA9-C33D-1A0E-9CA6-FA8D6AA872A4}"/>
              </a:ext>
            </a:extLst>
          </p:cNvPr>
          <p:cNvSpPr>
            <a:spLocks noGrp="1"/>
          </p:cNvSpPr>
          <p:nvPr>
            <p:ph idx="1"/>
          </p:nvPr>
        </p:nvSpPr>
        <p:spPr/>
        <p:txBody>
          <a:bodyPr/>
          <a:lstStyle/>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Smoke Testing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Smoke Testing tests the most critical part of the application that the app is made.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Critical Path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It tests the functionality of the typical user at the standard runtime.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Extended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testing is conducted when the customer wants to change part of the app or is unhappy about some function. There is an opportunity to test critical factors to ensure all is assembled correctly.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4319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EC12-A74E-9FF0-C800-F589E2CD54CE}"/>
              </a:ext>
            </a:extLst>
          </p:cNvPr>
          <p:cNvSpPr>
            <a:spLocks noGrp="1"/>
          </p:cNvSpPr>
          <p:nvPr>
            <p:ph type="title"/>
          </p:nvPr>
        </p:nvSpPr>
        <p:spPr>
          <a:xfrm>
            <a:off x="1235964" y="0"/>
            <a:ext cx="9720072" cy="1562318"/>
          </a:xfrm>
        </p:spPr>
        <p:txBody>
          <a:bodyPr/>
          <a:lstStyle/>
          <a:p>
            <a:r>
              <a:rPr lang="en-GB"/>
              <a:t>Non – Functional Software Testing </a:t>
            </a:r>
          </a:p>
        </p:txBody>
      </p:sp>
      <p:sp>
        <p:nvSpPr>
          <p:cNvPr id="3" name="Content Placeholder 2">
            <a:extLst>
              <a:ext uri="{FF2B5EF4-FFF2-40B4-BE49-F238E27FC236}">
                <a16:creationId xmlns:a16="http://schemas.microsoft.com/office/drawing/2014/main" id="{566D755D-2EE5-D6FC-360E-B1556F4E8512}"/>
              </a:ext>
            </a:extLst>
          </p:cNvPr>
          <p:cNvSpPr>
            <a:spLocks noGrp="1"/>
          </p:cNvSpPr>
          <p:nvPr>
            <p:ph idx="1"/>
          </p:nvPr>
        </p:nvSpPr>
        <p:spPr>
          <a:xfrm>
            <a:off x="1024128" y="1094015"/>
            <a:ext cx="9720073" cy="5763986"/>
          </a:xfrm>
        </p:spPr>
        <p:txBody>
          <a:bodyPr>
            <a:normAutofit fontScale="92500" lnSpcReduction="20000"/>
          </a:bodyPr>
          <a:lstStyle/>
          <a:p>
            <a:pPr>
              <a:lnSpc>
                <a:spcPct val="120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It includes the system's function; its importance is much less than functional.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The testing check usually functions outside the app in the environment where the program is implemented.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Types of the non – functional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Performance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Arial" panose="020B0604020202020204" pitchFamily="34" charset="0"/>
              <a:buChar char="-"/>
            </a:pPr>
            <a:r>
              <a:rPr lang="en-GB" sz="1800">
                <a:effectLst/>
                <a:latin typeface="Arial" panose="020B0604020202020204" pitchFamily="34" charset="0"/>
                <a:ea typeface="Calibri" panose="020F0502020204030204" pitchFamily="34" charset="0"/>
                <a:cs typeface="Times New Roman" panose="02020603050405020304" pitchFamily="18" charset="0"/>
              </a:rPr>
              <a:t>Load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20000"/>
              </a:lnSpc>
            </a:pPr>
            <a:r>
              <a:rPr lang="en-GB" sz="1800">
                <a:effectLst/>
                <a:latin typeface="Arial" panose="020B0604020202020204" pitchFamily="34" charset="0"/>
                <a:ea typeface="Calibri" panose="020F0502020204030204" pitchFamily="34" charset="0"/>
                <a:cs typeface="Times New Roman" panose="02020603050405020304" pitchFamily="18" charset="0"/>
              </a:rPr>
              <a:t>User is testing the app in their typical environment.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Arial" panose="020B0604020202020204" pitchFamily="34" charset="0"/>
              <a:buChar char="-"/>
            </a:pPr>
            <a:r>
              <a:rPr lang="en-GB" sz="1800">
                <a:effectLst/>
                <a:latin typeface="Arial" panose="020B0604020202020204" pitchFamily="34" charset="0"/>
                <a:ea typeface="Calibri" panose="020F0502020204030204" pitchFamily="34" charset="0"/>
                <a:cs typeface="Times New Roman" panose="02020603050405020304" pitchFamily="18" charset="0"/>
              </a:rPr>
              <a:t>Stress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20000"/>
              </a:lnSpc>
            </a:pPr>
            <a:r>
              <a:rPr lang="en-GB" sz="1800">
                <a:effectLst/>
                <a:latin typeface="Arial" panose="020B0604020202020204" pitchFamily="34" charset="0"/>
                <a:ea typeface="Calibri" panose="020F0502020204030204" pitchFamily="34" charset="0"/>
                <a:cs typeface="Times New Roman" panose="02020603050405020304" pitchFamily="18" charset="0"/>
              </a:rPr>
              <a:t>Testing the app in a highly challenging environment.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Arial" panose="020B0604020202020204" pitchFamily="34" charset="0"/>
              <a:buChar char="-"/>
            </a:pPr>
            <a:r>
              <a:rPr lang="en-GB" sz="1800">
                <a:effectLst/>
                <a:latin typeface="Arial" panose="020B0604020202020204" pitchFamily="34" charset="0"/>
                <a:ea typeface="Calibri" panose="020F0502020204030204" pitchFamily="34" charset="0"/>
                <a:cs typeface="Times New Roman" panose="02020603050405020304" pitchFamily="18" charset="0"/>
              </a:rPr>
              <a:t>Endurance Testing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20000"/>
              </a:lnSpc>
            </a:pPr>
            <a:r>
              <a:rPr lang="en-GB" sz="1800">
                <a:effectLst/>
                <a:latin typeface="Arial" panose="020B0604020202020204" pitchFamily="34" charset="0"/>
                <a:ea typeface="Calibri" panose="020F0502020204030204" pitchFamily="34" charset="0"/>
                <a:cs typeface="Times New Roman" panose="02020603050405020304" pitchFamily="18" charset="0"/>
              </a:rPr>
              <a:t>Test the time how long the app can run at a typical load.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Arial" panose="020B0604020202020204" pitchFamily="34" charset="0"/>
              <a:buChar char="-"/>
            </a:pPr>
            <a:r>
              <a:rPr lang="en-GB" sz="1800">
                <a:effectLst/>
                <a:latin typeface="Arial" panose="020B0604020202020204" pitchFamily="34" charset="0"/>
                <a:ea typeface="Calibri" panose="020F0502020204030204" pitchFamily="34" charset="0"/>
                <a:cs typeface="Times New Roman" panose="02020603050405020304" pitchFamily="18" charset="0"/>
              </a:rPr>
              <a:t>Spike Testing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20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The test is running when there is an unexpected user load.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72397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3646A-EF93-8B80-EA70-08C6A580E3FD}"/>
              </a:ext>
            </a:extLst>
          </p:cNvPr>
          <p:cNvSpPr>
            <a:spLocks noGrp="1"/>
          </p:cNvSpPr>
          <p:nvPr>
            <p:ph idx="1"/>
          </p:nvPr>
        </p:nvSpPr>
        <p:spPr>
          <a:xfrm>
            <a:off x="1024128" y="685800"/>
            <a:ext cx="9720073" cy="5623560"/>
          </a:xfrm>
        </p:spPr>
        <p:txBody>
          <a:bodyPr>
            <a:normAutofit lnSpcReduction="10000"/>
          </a:bodyPr>
          <a:lstStyle/>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UI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a:effectLst/>
                <a:latin typeface="Arial" panose="020B0604020202020204" pitchFamily="34" charset="0"/>
                <a:ea typeface="Calibri" panose="020F0502020204030204" pitchFamily="34" charset="0"/>
                <a:cs typeface="Times New Roman" panose="02020603050405020304" pitchFamily="18" charset="0"/>
              </a:rPr>
              <a:t>The testing includes the interface design.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Security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a:effectLst/>
                <a:latin typeface="Arial" panose="020B0604020202020204" pitchFamily="34" charset="0"/>
                <a:ea typeface="Calibri" panose="020F0502020204030204" pitchFamily="34" charset="0"/>
                <a:cs typeface="Times New Roman" panose="02020603050405020304" pitchFamily="18" charset="0"/>
              </a:rPr>
              <a:t>The security testing is running to prevent unauthorized access.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Configuration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a:effectLst/>
                <a:latin typeface="Arial" panose="020B0604020202020204" pitchFamily="34" charset="0"/>
                <a:ea typeface="Calibri" panose="020F0502020204030204" pitchFamily="34" charset="0"/>
                <a:cs typeface="Times New Roman" panose="02020603050405020304" pitchFamily="18" charset="0"/>
              </a:rPr>
              <a:t>Check the behaviour of the application by applying various options in the program.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Compatibility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a:effectLst/>
                <a:latin typeface="Arial" panose="020B0604020202020204" pitchFamily="34" charset="0"/>
                <a:ea typeface="Calibri" panose="020F0502020204030204" pitchFamily="34" charset="0"/>
                <a:cs typeface="Times New Roman" panose="02020603050405020304" pitchFamily="18" charset="0"/>
              </a:rPr>
              <a:t>It is the software testing using this application on various operating systems platforms.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Localization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a:effectLst/>
                <a:latin typeface="Arial" panose="020B0604020202020204" pitchFamily="34" charset="0"/>
                <a:ea typeface="Calibri" panose="020F0502020204030204" pitchFamily="34" charset="0"/>
                <a:cs typeface="Times New Roman" panose="02020603050405020304" pitchFamily="18" charset="0"/>
              </a:rPr>
              <a:t>Testing the local settings on the different regions.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a:effectLst/>
                <a:latin typeface="Arial" panose="020B0604020202020204" pitchFamily="34" charset="0"/>
                <a:ea typeface="Calibri" panose="020F0502020204030204" pitchFamily="34" charset="0"/>
                <a:cs typeface="Times New Roman" panose="02020603050405020304" pitchFamily="18" charset="0"/>
              </a:rPr>
              <a:t>Usability Testing</a:t>
            </a:r>
            <a:endParaRPr lang="en-GB" sz="1800" b="1">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800">
                <a:effectLst/>
                <a:latin typeface="Arial" panose="020B0604020202020204" pitchFamily="34" charset="0"/>
                <a:ea typeface="Calibri" panose="020F0502020204030204" pitchFamily="34" charset="0"/>
                <a:cs typeface="Times New Roman" panose="02020603050405020304" pitchFamily="18" charset="0"/>
              </a:rPr>
              <a:t>This kind of testing checks if the application is user–friendly and accessible.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131192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018F-0D30-C746-7553-4871EB68AAA8}"/>
              </a:ext>
            </a:extLst>
          </p:cNvPr>
          <p:cNvSpPr>
            <a:spLocks noGrp="1"/>
          </p:cNvSpPr>
          <p:nvPr>
            <p:ph type="title"/>
          </p:nvPr>
        </p:nvSpPr>
        <p:spPr/>
        <p:txBody>
          <a:bodyPr/>
          <a:lstStyle/>
          <a:p>
            <a:r>
              <a:rPr lang="en-GB">
                <a:ea typeface="+mj-lt"/>
                <a:cs typeface="+mj-lt"/>
              </a:rPr>
              <a:t>The requirement for Quality Assurance in the System Development Life Cycles.</a:t>
            </a:r>
            <a:endParaRPr lang="en-US"/>
          </a:p>
        </p:txBody>
      </p:sp>
      <p:sp>
        <p:nvSpPr>
          <p:cNvPr id="3" name="Content Placeholder 2">
            <a:extLst>
              <a:ext uri="{FF2B5EF4-FFF2-40B4-BE49-F238E27FC236}">
                <a16:creationId xmlns:a16="http://schemas.microsoft.com/office/drawing/2014/main" id="{58F616B5-A083-84A4-7EE1-6C45D49B1405}"/>
              </a:ext>
            </a:extLst>
          </p:cNvPr>
          <p:cNvSpPr>
            <a:spLocks noGrp="1"/>
          </p:cNvSpPr>
          <p:nvPr>
            <p:ph idx="1"/>
          </p:nvPr>
        </p:nvSpPr>
        <p:spPr/>
        <p:txBody>
          <a:bodyPr vert="horz" lIns="45720" tIns="45720" rIns="45720" bIns="45720" rtlCol="0" anchor="t">
            <a:normAutofit lnSpcReduction="10000"/>
          </a:bodyPr>
          <a:lstStyle/>
          <a:p>
            <a:r>
              <a:rPr lang="en-GB"/>
              <a:t>There're 6 main sections to the Software Development Lifecycle(SDLC); Planning, Design, Implementation, Testing, Deployment and Maintenance. All these sections as the project progresses will go through a level of Quality Assurance.</a:t>
            </a:r>
          </a:p>
          <a:p>
            <a:endParaRPr lang="en-GB"/>
          </a:p>
          <a:p>
            <a:r>
              <a:rPr lang="en-GB" b="1" u="sng"/>
              <a:t>Planning</a:t>
            </a:r>
          </a:p>
          <a:p>
            <a:pPr marL="264795" lvl="1">
              <a:buFont typeface="Calibri" panose="020B0602020104020603" pitchFamily="34" charset="0"/>
              <a:buChar char="-"/>
            </a:pPr>
            <a:r>
              <a:rPr lang="en-GB" sz="2000"/>
              <a:t>Having Quality Assurance Engineers(QAE) involved in this stage of development is not exactly necessary or likely to make any significant changes to the overall project however allowing QA Engineers to be involved may allow them to pre-empt future test cases.</a:t>
            </a:r>
          </a:p>
          <a:p>
            <a:pPr marL="127635" lvl="1" indent="0">
              <a:buNone/>
            </a:pPr>
            <a:r>
              <a:rPr lang="en-GB" sz="2000" b="1" u="sng"/>
              <a:t>Design</a:t>
            </a:r>
          </a:p>
          <a:p>
            <a:pPr marL="264795" lvl="1">
              <a:buFont typeface="Calibri" pitchFamily="18" charset="2"/>
              <a:buChar char="-"/>
            </a:pPr>
            <a:r>
              <a:rPr lang="en-GB" sz="2000"/>
              <a:t>Involving QAE in the design phase will help designers identify potential problems to user experience while they are still being designed rather than finding these issues later and having to backtrack from the testing phase and redoing wireframes.</a:t>
            </a:r>
          </a:p>
        </p:txBody>
      </p:sp>
    </p:spTree>
    <p:extLst>
      <p:ext uri="{BB962C8B-B14F-4D97-AF65-F5344CB8AC3E}">
        <p14:creationId xmlns:p14="http://schemas.microsoft.com/office/powerpoint/2010/main" val="9667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a:xfrm>
            <a:off x="1024128" y="585216"/>
            <a:ext cx="9720072" cy="5714644"/>
          </a:xfrm>
        </p:spPr>
        <p:txBody>
          <a:bodyPr>
            <a:normAutofit/>
          </a:bodyPr>
          <a:lstStyle/>
          <a:p>
            <a:r>
              <a:rPr lang="en-GB" sz="7200"/>
              <a:t>The history and purpose of testing</a:t>
            </a:r>
          </a:p>
        </p:txBody>
      </p:sp>
    </p:spTree>
    <p:extLst>
      <p:ext uri="{BB962C8B-B14F-4D97-AF65-F5344CB8AC3E}">
        <p14:creationId xmlns:p14="http://schemas.microsoft.com/office/powerpoint/2010/main" val="3351472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48DD-5C3F-78F9-21C5-67D3FC543865}"/>
              </a:ext>
            </a:extLst>
          </p:cNvPr>
          <p:cNvSpPr>
            <a:spLocks noGrp="1"/>
          </p:cNvSpPr>
          <p:nvPr>
            <p:ph type="title"/>
          </p:nvPr>
        </p:nvSpPr>
        <p:spPr/>
        <p:txBody>
          <a:bodyPr>
            <a:normAutofit fontScale="90000"/>
          </a:bodyPr>
          <a:lstStyle/>
          <a:p>
            <a:r>
              <a:rPr lang="en-GB"/>
              <a:t>THE REQUIREMENT FOR QUALITY ASSURANCE IN THE SYSTEM DEVELOPMENT LIFE CYCLES continued...</a:t>
            </a:r>
            <a:endParaRPr lang="en-GB">
              <a:ea typeface="+mj-lt"/>
              <a:cs typeface="+mj-lt"/>
            </a:endParaRPr>
          </a:p>
        </p:txBody>
      </p:sp>
      <p:sp>
        <p:nvSpPr>
          <p:cNvPr id="3" name="Content Placeholder 2">
            <a:extLst>
              <a:ext uri="{FF2B5EF4-FFF2-40B4-BE49-F238E27FC236}">
                <a16:creationId xmlns:a16="http://schemas.microsoft.com/office/drawing/2014/main" id="{172EBC0E-05AB-49EC-D98C-442AC738141D}"/>
              </a:ext>
            </a:extLst>
          </p:cNvPr>
          <p:cNvSpPr>
            <a:spLocks noGrp="1"/>
          </p:cNvSpPr>
          <p:nvPr>
            <p:ph idx="1"/>
          </p:nvPr>
        </p:nvSpPr>
        <p:spPr/>
        <p:txBody>
          <a:bodyPr vert="horz" lIns="45720" tIns="45720" rIns="45720" bIns="45720" rtlCol="0" anchor="t">
            <a:normAutofit/>
          </a:bodyPr>
          <a:lstStyle/>
          <a:p>
            <a:r>
              <a:rPr lang="en-GB" b="1" u="sng"/>
              <a:t>Implementation</a:t>
            </a:r>
          </a:p>
          <a:p>
            <a:pPr>
              <a:buFont typeface="Calibri" panose="020B0602020104020603" pitchFamily="34" charset="0"/>
              <a:buChar char="-"/>
            </a:pPr>
            <a:r>
              <a:rPr lang="en-GB"/>
              <a:t>During this phase QAE can weigh in on developer's decisions for implementing new features by looking at their pros and cons with regards to the user's experience and suggest solutions to making more complex problems simplified and appear nicer to the user on the front end. (E.G., adding loading screens to pages that have lots of data to load.)</a:t>
            </a:r>
          </a:p>
          <a:p>
            <a:pPr marL="0" indent="0">
              <a:buFont typeface="Calibri" panose="020B0602020104020603" pitchFamily="34" charset="0"/>
              <a:buNone/>
            </a:pPr>
            <a:r>
              <a:rPr lang="en-GB" b="1" u="sng"/>
              <a:t>Testing</a:t>
            </a:r>
          </a:p>
          <a:p>
            <a:pPr>
              <a:buFont typeface="Calibri" panose="020B0602020104020603" pitchFamily="34" charset="0"/>
              <a:buChar char="-"/>
            </a:pPr>
            <a:r>
              <a:rPr lang="en-GB"/>
              <a:t> QAE are involved in writing test cases for even small features of the project, bug reports, tracking updates and notifying developers of how the app preforms on different devices and browsers.</a:t>
            </a:r>
          </a:p>
        </p:txBody>
      </p:sp>
    </p:spTree>
    <p:extLst>
      <p:ext uri="{BB962C8B-B14F-4D97-AF65-F5344CB8AC3E}">
        <p14:creationId xmlns:p14="http://schemas.microsoft.com/office/powerpoint/2010/main" val="377981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723F-BA92-D562-B178-56AECF44F048}"/>
              </a:ext>
            </a:extLst>
          </p:cNvPr>
          <p:cNvSpPr>
            <a:spLocks noGrp="1"/>
          </p:cNvSpPr>
          <p:nvPr>
            <p:ph type="title"/>
          </p:nvPr>
        </p:nvSpPr>
        <p:spPr>
          <a:xfrm>
            <a:off x="1024128" y="585216"/>
            <a:ext cx="10316419" cy="1499616"/>
          </a:xfrm>
        </p:spPr>
        <p:txBody>
          <a:bodyPr>
            <a:normAutofit fontScale="90000"/>
          </a:bodyPr>
          <a:lstStyle/>
          <a:p>
            <a:r>
              <a:rPr lang="en-GB">
                <a:ea typeface="+mj-lt"/>
                <a:cs typeface="+mj-lt"/>
              </a:rPr>
              <a:t>THE REQUIREMENT FOR QUALITY ASSURANCE IN THE SYSTEM DEVELOPMENT LIFE CYCLES CONTINUED...</a:t>
            </a:r>
          </a:p>
        </p:txBody>
      </p:sp>
      <p:sp>
        <p:nvSpPr>
          <p:cNvPr id="3" name="Content Placeholder 2">
            <a:extLst>
              <a:ext uri="{FF2B5EF4-FFF2-40B4-BE49-F238E27FC236}">
                <a16:creationId xmlns:a16="http://schemas.microsoft.com/office/drawing/2014/main" id="{36BFD128-FB20-325A-FCFA-69792C842659}"/>
              </a:ext>
            </a:extLst>
          </p:cNvPr>
          <p:cNvSpPr>
            <a:spLocks noGrp="1"/>
          </p:cNvSpPr>
          <p:nvPr>
            <p:ph idx="1"/>
          </p:nvPr>
        </p:nvSpPr>
        <p:spPr/>
        <p:txBody>
          <a:bodyPr vert="horz" lIns="45720" tIns="45720" rIns="45720" bIns="45720" rtlCol="0" anchor="t">
            <a:normAutofit/>
          </a:bodyPr>
          <a:lstStyle/>
          <a:p>
            <a:r>
              <a:rPr lang="en-GB" b="1" u="sng"/>
              <a:t>Deployment</a:t>
            </a:r>
          </a:p>
          <a:p>
            <a:pPr>
              <a:buFont typeface="Calibri" panose="020B0602020104020603" pitchFamily="34" charset="0"/>
              <a:buChar char="-"/>
            </a:pPr>
            <a:r>
              <a:rPr lang="en-GB"/>
              <a:t>During this phase QAE are at the ready to use the smoke testing method to make sure no errors occurred during the deployment phase and all features are working across all devices as intended.</a:t>
            </a:r>
          </a:p>
          <a:p>
            <a:pPr marL="0" indent="0">
              <a:buNone/>
            </a:pPr>
            <a:r>
              <a:rPr lang="en-GB" b="1" u="sng"/>
              <a:t>Maintenance</a:t>
            </a:r>
          </a:p>
          <a:p>
            <a:pPr>
              <a:buFont typeface="Calibri" panose="020B0602020104020603" pitchFamily="34" charset="0"/>
              <a:buChar char="-"/>
            </a:pPr>
            <a:r>
              <a:rPr lang="en-GB"/>
              <a:t>This is a very similar process to the above point in that not all bugs and errors will not be found 100% of the time, so QAE will continue testing for flagged errors with the app and will test when new updates are released for the app as well.</a:t>
            </a:r>
          </a:p>
          <a:p>
            <a:pPr marL="0" indent="0">
              <a:buNone/>
            </a:pPr>
            <a:r>
              <a:rPr lang="en-GB"/>
              <a:t>QAE are involved in all phases of the SDLC, with the purpose of preventing them all together.</a:t>
            </a:r>
          </a:p>
        </p:txBody>
      </p:sp>
    </p:spTree>
    <p:extLst>
      <p:ext uri="{BB962C8B-B14F-4D97-AF65-F5344CB8AC3E}">
        <p14:creationId xmlns:p14="http://schemas.microsoft.com/office/powerpoint/2010/main" val="91972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a:xfrm>
            <a:off x="1238023" y="157427"/>
            <a:ext cx="9720072" cy="1499616"/>
          </a:xfrm>
        </p:spPr>
        <p:txBody>
          <a:bodyPr/>
          <a:lstStyle/>
          <a:p>
            <a:r>
              <a:rPr lang="en-GB" altLang="en-US"/>
              <a:t>The importance of test documentation</a:t>
            </a:r>
            <a:endParaRPr lang="en-GB"/>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1761922"/>
            <a:ext cx="9938458" cy="461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GB" sz="1800">
                <a:latin typeface="Arial"/>
                <a:ea typeface="+mn-lt"/>
                <a:cs typeface="+mn-lt"/>
              </a:rPr>
              <a:t>The importance of test documentation in software development is often overlooked, but it can be one of the most valuable assets when conducting testing. This article will discuss how documentation can benefit software testers and what information should be included in such documents.</a:t>
            </a:r>
            <a:endParaRPr lang="en-GB" sz="1800">
              <a:latin typeface="Arial"/>
              <a:cs typeface="Arial"/>
            </a:endParaRPr>
          </a:p>
          <a:p>
            <a:pPr eaLnBrk="0" fontAlgn="base" hangingPunct="0">
              <a:buClrTx/>
              <a:buSzTx/>
              <a:buFont typeface="Tw Cen MT" panose="020B0604020202020204" pitchFamily="34" charset="0"/>
              <a:buChar char=" "/>
            </a:pPr>
            <a:r>
              <a:rPr lang="en-GB" sz="1800" b="1">
                <a:latin typeface="Arial"/>
                <a:ea typeface="+mn-lt"/>
                <a:cs typeface="+mn-lt"/>
              </a:rPr>
              <a:t>What Is Test Documentation?</a:t>
            </a:r>
            <a:endParaRPr lang="en-GB" sz="1800" b="1">
              <a:latin typeface="Arial"/>
              <a:cs typeface="Arial" panose="020B0604020202020204" pitchFamily="34" charset="0"/>
            </a:endParaRPr>
          </a:p>
          <a:p>
            <a:pPr>
              <a:buClrTx/>
              <a:buSzTx/>
              <a:buFont typeface="Tw Cen MT" panose="020B0604020202020204" pitchFamily="34" charset="0"/>
              <a:buChar char=" "/>
            </a:pPr>
            <a:r>
              <a:rPr lang="en-GB" sz="1800">
                <a:latin typeface="Arial"/>
                <a:ea typeface="+mn-lt"/>
                <a:cs typeface="+mn-lt"/>
              </a:rPr>
              <a:t>Test documentation refers to all the information created during test planning, execution, evaluation and reporting. Documenting the testing process helps everyone involved in the development cycle better understand their roles and responsibilities. Furthermore, it provides a reference for future use whenever changes or updates need to be made to the software.</a:t>
            </a:r>
            <a:endParaRPr lang="en-GB">
              <a:latin typeface="Arial"/>
              <a:cs typeface="Arial"/>
            </a:endParaRPr>
          </a:p>
          <a:p>
            <a:pPr>
              <a:buClrTx/>
              <a:buSzTx/>
              <a:buFont typeface="Tw Cen MT" panose="020B0604020202020204" pitchFamily="34" charset="0"/>
              <a:buChar char=" "/>
            </a:pPr>
            <a:r>
              <a:rPr lang="en-GB" sz="1800" b="1">
                <a:latin typeface="Arial"/>
                <a:ea typeface="+mn-lt"/>
                <a:cs typeface="+mn-lt"/>
              </a:rPr>
              <a:t>Benefits of Good Test Documentation</a:t>
            </a:r>
            <a:endParaRPr lang="en-GB" b="1">
              <a:latin typeface="Arial"/>
              <a:cs typeface="Arial"/>
            </a:endParaRPr>
          </a:p>
          <a:p>
            <a:pPr marL="0" indent="0">
              <a:lnSpc>
                <a:spcPct val="100000"/>
              </a:lnSpc>
              <a:spcBef>
                <a:spcPct val="0"/>
              </a:spcBef>
              <a:spcAft>
                <a:spcPct val="0"/>
              </a:spcAft>
              <a:buClrTx/>
              <a:buSzTx/>
              <a:buNone/>
            </a:pPr>
            <a:r>
              <a:rPr lang="en-GB" sz="1800">
                <a:latin typeface="Arial"/>
                <a:ea typeface="+mn-lt"/>
                <a:cs typeface="+mn-lt"/>
              </a:rPr>
              <a:t>Documentation can be a great asset for everyone involved in the testing process, including developers and managers. By clearly defining roles and responsibilities, documentation eliminates confusion about who is responsible for what task. Furthermore, it allows testers to focus on their work without distraction, which can result in improved productivity.</a:t>
            </a:r>
            <a:endParaRPr lang="en-GB">
              <a:latin typeface="Arial"/>
              <a:ea typeface="+mn-lt"/>
              <a:cs typeface="+mn-lt"/>
            </a:endParaRP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39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a:xfrm>
            <a:off x="1238023" y="157427"/>
            <a:ext cx="9720072" cy="1499616"/>
          </a:xfrm>
        </p:spPr>
        <p:txBody>
          <a:bodyPr/>
          <a:lstStyle/>
          <a:p>
            <a:r>
              <a:rPr lang="en-GB">
                <a:ea typeface="+mj-lt"/>
                <a:cs typeface="+mj-lt"/>
              </a:rPr>
              <a:t>the benefits that can be gained from good test documentation</a:t>
            </a:r>
            <a:endParaRPr lang="en-US">
              <a:ea typeface="+mj-lt"/>
              <a:cs typeface="+mj-lt"/>
            </a:endParaRP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1991726"/>
            <a:ext cx="9938458" cy="416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buClrTx/>
              <a:buSzTx/>
              <a:buFont typeface="Tw Cen MT" panose="020B0604020202020204" pitchFamily="34" charset="0"/>
              <a:buChar char=" "/>
            </a:pPr>
            <a:r>
              <a:rPr lang="en-GB" sz="1800">
                <a:latin typeface="Arial"/>
                <a:ea typeface="+mn-lt"/>
                <a:cs typeface="+mn-lt"/>
              </a:rPr>
              <a:t>1. Improved Communication</a:t>
            </a:r>
            <a:endParaRPr lang="en-GB" sz="1800">
              <a:latin typeface="Arial"/>
              <a:cs typeface="Arial"/>
            </a:endParaRPr>
          </a:p>
          <a:p>
            <a:pPr>
              <a:buClrTx/>
              <a:buSzTx/>
              <a:buFont typeface="Tw Cen MT" panose="020B0604020202020204" pitchFamily="34" charset="0"/>
              <a:buChar char=" "/>
            </a:pPr>
            <a:r>
              <a:rPr lang="en-GB" sz="1800">
                <a:latin typeface="Arial"/>
                <a:ea typeface="+mn-lt"/>
                <a:cs typeface="+mn-lt"/>
              </a:rPr>
              <a:t>By creating a common understanding of the testing process, everyone involved can communicate more effectively. Developers are able to better understand what needs to be done in order for their work to be completed successfully and testers can explain any issues or problems that arise during execution. </a:t>
            </a:r>
            <a:endParaRPr lang="en-GB">
              <a:latin typeface="Arial"/>
              <a:cs typeface="Arial"/>
            </a:endParaRPr>
          </a:p>
          <a:p>
            <a:pPr>
              <a:buClrTx/>
              <a:buSzTx/>
              <a:buFont typeface="Tw Cen MT" panose="020B0604020202020204" pitchFamily="34" charset="0"/>
              <a:buChar char=" "/>
            </a:pPr>
            <a:r>
              <a:rPr lang="en-GB" sz="1800">
                <a:latin typeface="Arial"/>
                <a:ea typeface="+mn-lt"/>
                <a:cs typeface="+mn-lt"/>
              </a:rPr>
              <a:t>2. Improved Collaboration</a:t>
            </a:r>
            <a:endParaRPr lang="en-GB">
              <a:latin typeface="Arial"/>
              <a:cs typeface="Arial"/>
            </a:endParaRPr>
          </a:p>
          <a:p>
            <a:pPr>
              <a:buClrTx/>
              <a:buSzTx/>
              <a:buFont typeface="Tw Cen MT" panose="020B0604020202020204" pitchFamily="34" charset="0"/>
              <a:buChar char=" "/>
            </a:pPr>
            <a:r>
              <a:rPr lang="en-GB" sz="1800">
                <a:latin typeface="Arial"/>
                <a:ea typeface="+mn-lt"/>
                <a:cs typeface="+mn-lt"/>
              </a:rPr>
              <a:t>Documentation helps facilitate collaboration between team members by outlining the specific tasks each member should perform. This allows developers and testers alike to focus on their respective roles without worrying about the other person's responsibilities. </a:t>
            </a:r>
            <a:endParaRPr lang="en-GB">
              <a:latin typeface="Arial"/>
              <a:cs typeface="Arial"/>
            </a:endParaRPr>
          </a:p>
          <a:p>
            <a:pPr>
              <a:buClrTx/>
              <a:buSzTx/>
              <a:buFont typeface="Tw Cen MT" panose="020B0604020202020204" pitchFamily="34" charset="0"/>
              <a:buChar char=" "/>
            </a:pPr>
            <a:r>
              <a:rPr lang="en-GB" sz="1800">
                <a:latin typeface="Arial"/>
                <a:ea typeface="+mn-lt"/>
                <a:cs typeface="+mn-lt"/>
              </a:rPr>
              <a:t>3. Reduced risk of Failure</a:t>
            </a:r>
            <a:endParaRPr lang="en-GB">
              <a:latin typeface="Arial"/>
              <a:cs typeface="Arial"/>
            </a:endParaRPr>
          </a:p>
          <a:p>
            <a:pPr marL="0" indent="0">
              <a:lnSpc>
                <a:spcPct val="100000"/>
              </a:lnSpc>
              <a:spcBef>
                <a:spcPct val="0"/>
              </a:spcBef>
              <a:spcAft>
                <a:spcPct val="0"/>
              </a:spcAft>
              <a:buClrTx/>
              <a:buSzTx/>
              <a:buNone/>
            </a:pPr>
            <a:r>
              <a:rPr lang="en-GB" sz="1800">
                <a:latin typeface="Arial"/>
                <a:ea typeface="+mn-lt"/>
                <a:cs typeface="+mn-lt"/>
              </a:rPr>
              <a:t>By properly documenting the testing process, you can reduce the risk of failure and ensure that your software works as intended. This is especially beneficial when conducting complex or extensive testing. </a:t>
            </a:r>
            <a:endParaRPr lang="en-US">
              <a:latin typeface="Arial"/>
              <a:cs typeface="Arial"/>
            </a:endParaRPr>
          </a:p>
        </p:txBody>
      </p:sp>
    </p:spTree>
    <p:extLst>
      <p:ext uri="{BB962C8B-B14F-4D97-AF65-F5344CB8AC3E}">
        <p14:creationId xmlns:p14="http://schemas.microsoft.com/office/powerpoint/2010/main" val="384297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a:xfrm>
            <a:off x="1238023" y="157427"/>
            <a:ext cx="9720072" cy="1499616"/>
          </a:xfrm>
        </p:spPr>
        <p:txBody>
          <a:bodyPr/>
          <a:lstStyle/>
          <a:p>
            <a:r>
              <a:rPr lang="en-GB">
                <a:ea typeface="+mj-lt"/>
                <a:cs typeface="+mj-lt"/>
              </a:rPr>
              <a:t>the benefits that can be gained from good test documentation cont.</a:t>
            </a:r>
            <a:endParaRPr lang="en-US">
              <a:ea typeface="+mj-lt"/>
              <a:cs typeface="+mj-lt"/>
            </a:endParaRP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385166"/>
            <a:ext cx="9938458" cy="337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SzTx/>
              <a:buFont typeface="Tw Cen MT" panose="020B0604020202020204" pitchFamily="34" charset="0"/>
              <a:buChar char=" "/>
            </a:pPr>
            <a:r>
              <a:rPr lang="en-GB" sz="1800">
                <a:latin typeface="Arial"/>
                <a:ea typeface="+mn-lt"/>
                <a:cs typeface="+mn-lt"/>
              </a:rPr>
              <a:t>4. Increased Efficiency</a:t>
            </a:r>
            <a:endParaRPr lang="en-GB" sz="1800">
              <a:latin typeface="Arial"/>
              <a:ea typeface="+mn-lt"/>
              <a:cs typeface="Arial"/>
            </a:endParaRPr>
          </a:p>
          <a:p>
            <a:pPr>
              <a:buClrTx/>
              <a:buSzTx/>
              <a:buFont typeface="Tw Cen MT" panose="020B0604020202020204" pitchFamily="34" charset="0"/>
              <a:buChar char=" "/>
            </a:pPr>
            <a:r>
              <a:rPr lang="en-GB" sz="1800">
                <a:latin typeface="Arial"/>
                <a:ea typeface="+mn-lt"/>
                <a:cs typeface="+mn-lt"/>
              </a:rPr>
              <a:t>Good documentation allows everyone on the team to perform their tasks more efficiently. By clearly outlining roles and responsibilities, you can avoid mistakes and wasted time spent on unnecessary tasks. Furthermore, by creating a reference guide for future use, you can significantly improve efficiency in development, debugging and QA tasks. </a:t>
            </a:r>
            <a:endParaRPr lang="en-GB">
              <a:latin typeface="Arial"/>
              <a:cs typeface="Arial"/>
            </a:endParaRPr>
          </a:p>
          <a:p>
            <a:pPr>
              <a:buClrTx/>
              <a:buSzTx/>
              <a:buFont typeface="Tw Cen MT" panose="020B0604020202020204" pitchFamily="34" charset="0"/>
              <a:buChar char=" "/>
            </a:pPr>
            <a:r>
              <a:rPr lang="en-GB" sz="1800">
                <a:latin typeface="Arial"/>
                <a:ea typeface="+mn-lt"/>
                <a:cs typeface="+mn-lt"/>
              </a:rPr>
              <a:t>5. Reduced Costs</a:t>
            </a:r>
            <a:endParaRPr lang="en-GB">
              <a:latin typeface="Arial"/>
              <a:cs typeface="Arial"/>
            </a:endParaRPr>
          </a:p>
          <a:p>
            <a:pPr>
              <a:buClrTx/>
              <a:buSzTx/>
              <a:buFont typeface="Tw Cen MT" panose="020B0604020202020204" pitchFamily="34" charset="0"/>
              <a:buChar char=" "/>
            </a:pPr>
            <a:r>
              <a:rPr lang="en-GB" sz="1800">
                <a:latin typeface="Arial"/>
                <a:ea typeface="+mn-lt"/>
                <a:cs typeface="+mn-lt"/>
              </a:rPr>
              <a:t>Documenting the software development process can help reduce costs when it comes to both development and testing. By clearly defining roles and responsibilities, you can avoid expensive mistakes that would otherwise occur due to miscommunication or misunderstanding of responsibilities. Furthermore, it allows developers to spend less time on unnecessary tasks and improve overall efficiency.</a:t>
            </a:r>
            <a:endParaRPr lang="en-US">
              <a:latin typeface="Arial"/>
              <a:ea typeface="+mn-lt"/>
              <a:cs typeface="+mn-lt"/>
            </a:endParaRPr>
          </a:p>
        </p:txBody>
      </p:sp>
    </p:spTree>
    <p:extLst>
      <p:ext uri="{BB962C8B-B14F-4D97-AF65-F5344CB8AC3E}">
        <p14:creationId xmlns:p14="http://schemas.microsoft.com/office/powerpoint/2010/main" val="394190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t>Evolution of Software Testing: A Brief History</a:t>
            </a: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363615"/>
            <a:ext cx="99384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 the early days of software programming, testing and debugging were considered the same.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Testing got its own identity in 1957 and was viewed as a separate activity from debugging.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During the late 70s, testing focused on ensuring software met specified requirements and finding errors.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 the 80s, testing became a measure of software quality and was treated as a defined and managed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By the mid 90s, testing had its own life cycle within the software development process. </a:t>
            </a:r>
          </a:p>
        </p:txBody>
      </p:sp>
    </p:spTree>
    <p:extLst>
      <p:ext uri="{BB962C8B-B14F-4D97-AF65-F5344CB8AC3E}">
        <p14:creationId xmlns:p14="http://schemas.microsoft.com/office/powerpoint/2010/main" val="108215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t>Development &amp; Testing in the Early Era</a:t>
            </a: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640617"/>
            <a:ext cx="99384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Development and testing were treated as separate activities.</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Testers were not involved in the requirement analysis phase and relied on documentation and developer knowledge.</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Limited testing strategies due to lack of customer insight.</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Testing was ad-hoc and not comprehensive.</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The era was replaced by Exploratory and Manual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3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t>Advancements in Testing Methodologies</a:t>
            </a: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502117"/>
            <a:ext cx="99384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The late 90s saw the introduction of various testing methodologies, including agile testing and exploratory testing.</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Traditional testing was done manually using detailed test cases and plans.</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Exploratory testing allowed for more creative and unstructured testing methods.</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With the growth of software development, a more comprehensive approach was needed.</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18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Agile testing's incremental and iterative approach met this need and led to the automation of repetitive tests.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1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t>Revolutionizing Software Testing in the New Millennium</a:t>
            </a: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502119"/>
            <a:ext cx="99384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The turn of the millennium brought new approaches to software testing that transformed the process.</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Testing became a crucial part of the software development life cycle (SDLC) at every stage, with increased emphasis on quality assurance and control.</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Automation elevated testing to new heights with the availability of numerous automated testing frameworks, enabling testers to work with improved efficiency.</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This period also saw the need for scaling up testing, which was facilitated by crowdsourcing and cloud testing. These solutions allowed for faster and cost-effective testing of products.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5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t>Continuous Testing in the Era of DevOps and CI/CD</a:t>
            </a:r>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363622"/>
            <a:ext cx="99384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Business dynamics changed with a demand for frequent software releases.</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Improved network infrastructure facilitated faster deployment and testing.</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Concepts like Continuous Integration, Continuous Deployment, and Continuous Testing gained importance.</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DevOps and CI/CD resulted in shorter delivery cycles and real-time risk assessment.</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Continuous testing helps manage risks and ensure high-quality software releases.</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GB" altLang="en-US" sz="1800" b="0" i="0" u="none" strike="noStrike" cap="none" normalizeH="0" baseline="0">
                <a:ln>
                  <a:noFill/>
                </a:ln>
                <a:solidFill>
                  <a:schemeClr val="tx1"/>
                </a:solidFill>
                <a:effectLst/>
                <a:latin typeface="Arial" panose="020B0604020202020204" pitchFamily="34" charset="0"/>
              </a:rPr>
              <a:t>The use of Artificial Intelligence in testing has evolved to meet the needs of continuous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80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a:xfrm>
            <a:off x="1024128" y="585216"/>
            <a:ext cx="9720072" cy="5714644"/>
          </a:xfrm>
        </p:spPr>
        <p:txBody>
          <a:bodyPr>
            <a:normAutofit/>
          </a:bodyPr>
          <a:lstStyle/>
          <a:p>
            <a:r>
              <a:rPr lang="en-GB" sz="7200"/>
              <a:t>The role of a software tester</a:t>
            </a:r>
          </a:p>
        </p:txBody>
      </p:sp>
    </p:spTree>
    <p:extLst>
      <p:ext uri="{BB962C8B-B14F-4D97-AF65-F5344CB8AC3E}">
        <p14:creationId xmlns:p14="http://schemas.microsoft.com/office/powerpoint/2010/main" val="412927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7669-4B8D-4880-0FCA-D18791CC0BCF}"/>
              </a:ext>
            </a:extLst>
          </p:cNvPr>
          <p:cNvSpPr>
            <a:spLocks noGrp="1"/>
          </p:cNvSpPr>
          <p:nvPr>
            <p:ph type="title"/>
          </p:nvPr>
        </p:nvSpPr>
        <p:spPr/>
        <p:txBody>
          <a:bodyPr/>
          <a:lstStyle/>
          <a:p>
            <a:r>
              <a:rPr lang="en-GB" altLang="en-US"/>
              <a:t>WHAT IS A SOFTWARE TESTER?</a:t>
            </a:r>
            <a:endParaRPr lang="en-GB"/>
          </a:p>
        </p:txBody>
      </p:sp>
      <p:sp>
        <p:nvSpPr>
          <p:cNvPr id="4" name="Rectangle 1">
            <a:extLst>
              <a:ext uri="{FF2B5EF4-FFF2-40B4-BE49-F238E27FC236}">
                <a16:creationId xmlns:a16="http://schemas.microsoft.com/office/drawing/2014/main" id="{CDD50D28-ACD9-856B-213D-4801BF64862D}"/>
              </a:ext>
            </a:extLst>
          </p:cNvPr>
          <p:cNvSpPr>
            <a:spLocks noGrp="1" noChangeArrowheads="1"/>
          </p:cNvSpPr>
          <p:nvPr>
            <p:ph idx="1"/>
          </p:nvPr>
        </p:nvSpPr>
        <p:spPr bwMode="auto">
          <a:xfrm>
            <a:off x="1217222" y="2363623"/>
            <a:ext cx="99384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GB" altLang="en-US" sz="1800">
                <a:latin typeface="Arial" panose="020B0604020202020204" pitchFamily="34" charset="0"/>
              </a:rPr>
              <a:t>The role of a software tester is to find bugs and defects in software. </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GB" altLang="en-US" sz="1800">
                <a:latin typeface="Arial" panose="020B0604020202020204" pitchFamily="34" charset="0"/>
              </a:rPr>
              <a:t>A tester's job is not just to manually check if an app works or not, but also to use various tools and techniques to explore different scenarios that can cause issues.</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GB" altLang="en-US" sz="1800">
                <a:latin typeface="Arial" panose="020B0604020202020204" pitchFamily="34" charset="0"/>
              </a:rPr>
              <a:t>A good tester is always learning new things and developing.</a:t>
            </a:r>
          </a:p>
          <a:p>
            <a:pPr eaLnBrk="0" fontAlgn="base" hangingPunct="0">
              <a:lnSpc>
                <a:spcPct val="100000"/>
              </a:lnSpc>
              <a:spcBef>
                <a:spcPct val="0"/>
              </a:spcBef>
              <a:spcAft>
                <a:spcPct val="0"/>
              </a:spcAft>
              <a:buClrTx/>
              <a:buSzTx/>
              <a:buFont typeface="Arial" panose="020B0604020202020204" pitchFamily="34" charset="0"/>
              <a:buChar char="•"/>
            </a:pPr>
            <a:endParaRPr lang="en-GB" altLang="en-US" sz="1800">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lang="en-GB" altLang="en-US" sz="1800">
                <a:latin typeface="Arial" panose="020B0604020202020204" pitchFamily="34" charset="0"/>
              </a:rPr>
              <a:t>Testers play an important role in any organization that develops software. They're not only responsible for finding bugs and errors, but also reporting them and helping developers with their work. Without effective cooperation between these two roles, there would be a lot more issues in the final product.</a:t>
            </a: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53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2322</Words>
  <Application>Microsoft Office PowerPoint</Application>
  <PresentationFormat>Widescreen</PresentationFormat>
  <Paragraphs>163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Tw Cen MT</vt:lpstr>
      <vt:lpstr>Tw Cen MT Condensed</vt:lpstr>
      <vt:lpstr>Wingdings 3</vt:lpstr>
      <vt:lpstr>Integral</vt:lpstr>
      <vt:lpstr>Software development: Software Testing</vt:lpstr>
      <vt:lpstr>The history and purpose of testing</vt:lpstr>
      <vt:lpstr>Evolution of Software Testing: A Brief History</vt:lpstr>
      <vt:lpstr>Development &amp; Testing in the Early Era</vt:lpstr>
      <vt:lpstr>Advancements in Testing Methodologies</vt:lpstr>
      <vt:lpstr>Revolutionizing Software Testing in the New Millennium</vt:lpstr>
      <vt:lpstr>Continuous Testing in the Era of DevOps and CI/CD</vt:lpstr>
      <vt:lpstr>The role of a software tester</vt:lpstr>
      <vt:lpstr>WHAT IS A SOFTWARE TESTER?</vt:lpstr>
      <vt:lpstr>WHAT IS A SOFTWARE TESTER?</vt:lpstr>
      <vt:lpstr>TYPES OF TESTING</vt:lpstr>
      <vt:lpstr>TYPES OF TESTING</vt:lpstr>
      <vt:lpstr>Key Testing Techniques (Methods).</vt:lpstr>
      <vt:lpstr>PowerPoint Presentation</vt:lpstr>
      <vt:lpstr>PowerPoint Presentation</vt:lpstr>
      <vt:lpstr>Levels of software testing</vt:lpstr>
      <vt:lpstr>Non – Functional Software Testing </vt:lpstr>
      <vt:lpstr>PowerPoint Presentation</vt:lpstr>
      <vt:lpstr>The requirement for Quality Assurance in the System Development Life Cycles.</vt:lpstr>
      <vt:lpstr>THE REQUIREMENT FOR QUALITY ASSURANCE IN THE SYSTEM DEVELOPMENT LIFE CYCLES continued...</vt:lpstr>
      <vt:lpstr>THE REQUIREMENT FOR QUALITY ASSURANCE IN THE SYSTEM DEVELOPMENT LIFE CYCLES CONTINUED...</vt:lpstr>
      <vt:lpstr>The importance of test documentation</vt:lpstr>
      <vt:lpstr>the benefits that can be gained from good test documentation</vt:lpstr>
      <vt:lpstr>the benefits that can be gained from good test documentation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Software Testing</dc:title>
  <dc:creator>Robert McAlpine-Wemyss</dc:creator>
  <cp:lastModifiedBy>Roman Jodlowski ec1851028</cp:lastModifiedBy>
  <cp:revision>1</cp:revision>
  <dcterms:created xsi:type="dcterms:W3CDTF">2023-02-02T15:36:19Z</dcterms:created>
  <dcterms:modified xsi:type="dcterms:W3CDTF">2023-12-04T11:23:20Z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17377ac-e5ac-4c41-ba53-0bbd98a190e5_Enabled">
    <vt:lpwstr>true</vt:lpwstr>
  </property>
  <property fmtid="{D5CDD505-2E9C-101B-9397-08002B2CF9AE}" pid="3" name="MSIP_Label_917377ac-e5ac-4c41-ba53-0bbd98a190e5_SetDate">
    <vt:lpwstr>2023-02-02T18:15:08Z</vt:lpwstr>
  </property>
  <property fmtid="{D5CDD505-2E9C-101B-9397-08002B2CF9AE}" pid="4" name="MSIP_Label_917377ac-e5ac-4c41-ba53-0bbd98a190e5_Method">
    <vt:lpwstr>Standard</vt:lpwstr>
  </property>
  <property fmtid="{D5CDD505-2E9C-101B-9397-08002B2CF9AE}" pid="5" name="MSIP_Label_917377ac-e5ac-4c41-ba53-0bbd98a190e5_Name">
    <vt:lpwstr>AIP Sensitivity Labels</vt:lpwstr>
  </property>
  <property fmtid="{D5CDD505-2E9C-101B-9397-08002B2CF9AE}" pid="6" name="MSIP_Label_917377ac-e5ac-4c41-ba53-0bbd98a190e5_SiteId">
    <vt:lpwstr>de73f96d-8ea1-4b80-a6a2-5165bfd494db</vt:lpwstr>
  </property>
  <property fmtid="{D5CDD505-2E9C-101B-9397-08002B2CF9AE}" pid="7" name="MSIP_Label_917377ac-e5ac-4c41-ba53-0bbd98a190e5_ActionId">
    <vt:lpwstr>96b8a0a9-35ba-44d0-b27d-9cdc61704e43</vt:lpwstr>
  </property>
  <property fmtid="{D5CDD505-2E9C-101B-9397-08002B2CF9AE}" pid="8" name="MSIP_Label_917377ac-e5ac-4c41-ba53-0bbd98a190e5_ContentBits">
    <vt:lpwstr>0</vt:lpwstr>
  </property>
</Properties>
</file>