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7" r:id="rId2"/>
    <p:sldId id="267" r:id="rId3"/>
    <p:sldId id="266" r:id="rId4"/>
    <p:sldId id="268" r:id="rId5"/>
    <p:sldId id="259" r:id="rId6"/>
    <p:sldId id="269" r:id="rId7"/>
    <p:sldId id="270" r:id="rId8"/>
    <p:sldId id="271" r:id="rId9"/>
    <p:sldId id="260" r:id="rId10"/>
    <p:sldId id="264" r:id="rId11"/>
    <p:sldId id="286" r:id="rId12"/>
    <p:sldId id="284" r:id="rId13"/>
    <p:sldId id="272" r:id="rId14"/>
    <p:sldId id="291" r:id="rId15"/>
    <p:sldId id="261" r:id="rId16"/>
    <p:sldId id="273" r:id="rId17"/>
    <p:sldId id="275" r:id="rId18"/>
    <p:sldId id="276" r:id="rId19"/>
    <p:sldId id="277" r:id="rId20"/>
    <p:sldId id="279" r:id="rId21"/>
    <p:sldId id="263" r:id="rId22"/>
    <p:sldId id="278" r:id="rId23"/>
    <p:sldId id="28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4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81b600a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81b600a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81b600a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81b600a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80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81b600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81b600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47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81b600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81b600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81b600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81b600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545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81b600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81b600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8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81b600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81b600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48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81b600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81b600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693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81b600a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81b600a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39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81b600a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81b600a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81b600a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81b600a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03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81b600a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81b600a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4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81b600a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81b600a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18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81b600a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81b600a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81b600a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81b600a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202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81b600a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81b600a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3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81b600a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81b600a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1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1">
            <a:alphaModFix amt="10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1E271BD5-4702-47E1-A6B0-3585B0866A7A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Dataset </a:t>
            </a:r>
            <a:r>
              <a:rPr lang="ru-RU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Netflix</a:t>
            </a:r>
            <a:endParaRPr lang="ru-RU" sz="48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E978284-BB31-4D7C-B6BC-FB83D988C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67470"/>
              </p:ext>
            </p:extLst>
          </p:nvPr>
        </p:nvGraphicFramePr>
        <p:xfrm>
          <a:off x="406773" y="863598"/>
          <a:ext cx="5323664" cy="3416303"/>
        </p:xfrm>
        <a:graphic>
          <a:graphicData uri="http://schemas.openxmlformats.org/drawingml/2006/table">
            <a:tbl>
              <a:tblPr/>
              <a:tblGrid>
                <a:gridCol w="1955401">
                  <a:extLst>
                    <a:ext uri="{9D8B030D-6E8A-4147-A177-3AD203B41FA5}">
                      <a16:colId xmlns:a16="http://schemas.microsoft.com/office/drawing/2014/main" val="545926355"/>
                    </a:ext>
                  </a:extLst>
                </a:gridCol>
                <a:gridCol w="2158853">
                  <a:extLst>
                    <a:ext uri="{9D8B030D-6E8A-4147-A177-3AD203B41FA5}">
                      <a16:colId xmlns:a16="http://schemas.microsoft.com/office/drawing/2014/main" val="759535386"/>
                    </a:ext>
                  </a:extLst>
                </a:gridCol>
                <a:gridCol w="1209410">
                  <a:extLst>
                    <a:ext uri="{9D8B030D-6E8A-4147-A177-3AD203B41FA5}">
                      <a16:colId xmlns:a16="http://schemas.microsoft.com/office/drawing/2014/main" val="3073757463"/>
                    </a:ext>
                  </a:extLst>
                </a:gridCol>
              </a:tblGrid>
              <a:tr h="4492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Категории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Описание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Тип данны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87800"/>
                  </a:ext>
                </a:extLst>
              </a:tr>
              <a:tr h="4238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название шоу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94896"/>
                  </a:ext>
                </a:extLst>
              </a:tr>
              <a:tr h="4238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rating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рейтинг шоу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66385"/>
                  </a:ext>
                </a:extLst>
              </a:tr>
              <a:tr h="4238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ratingLevel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описание рейтинговой группы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12787"/>
                  </a:ext>
                </a:extLst>
              </a:tr>
              <a:tr h="4238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ratingDescription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рейтинг шоу, закодированный в числом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int64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330951"/>
                  </a:ext>
                </a:extLst>
              </a:tr>
              <a:tr h="4238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release year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год выпуска шоу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int64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765581"/>
                  </a:ext>
                </a:extLst>
              </a:tr>
              <a:tr h="4238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user rating score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оценка пользователей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float64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059"/>
                  </a:ext>
                </a:extLst>
              </a:tr>
              <a:tr h="4238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user_rating_size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общий рейтинг пользователей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int64</a:t>
                      </a:r>
                    </a:p>
                  </a:txBody>
                  <a:tcPr marL="8477" marR="8477" marT="8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42879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4F38B9F3-19FE-42AC-9846-CC3C2B4D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46070"/>
              </p:ext>
            </p:extLst>
          </p:nvPr>
        </p:nvGraphicFramePr>
        <p:xfrm>
          <a:off x="5957455" y="863598"/>
          <a:ext cx="2969918" cy="3416302"/>
        </p:xfrm>
        <a:graphic>
          <a:graphicData uri="http://schemas.openxmlformats.org/drawingml/2006/table">
            <a:tbl>
              <a:tblPr/>
              <a:tblGrid>
                <a:gridCol w="1882741">
                  <a:extLst>
                    <a:ext uri="{9D8B030D-6E8A-4147-A177-3AD203B41FA5}">
                      <a16:colId xmlns:a16="http://schemas.microsoft.com/office/drawing/2014/main" val="4280406681"/>
                    </a:ext>
                  </a:extLst>
                </a:gridCol>
                <a:gridCol w="1087177">
                  <a:extLst>
                    <a:ext uri="{9D8B030D-6E8A-4147-A177-3AD203B41FA5}">
                      <a16:colId xmlns:a16="http://schemas.microsoft.com/office/drawing/2014/main" val="641229552"/>
                    </a:ext>
                  </a:extLst>
                </a:gridCol>
              </a:tblGrid>
              <a:tr h="6773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Число строк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07559"/>
                  </a:ext>
                </a:extLst>
              </a:tr>
              <a:tr h="6773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Число категорий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190067"/>
                  </a:ext>
                </a:extLst>
              </a:tr>
              <a:tr h="70710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Наличие пропусков?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да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221316"/>
                  </a:ext>
                </a:extLst>
              </a:tr>
              <a:tr h="6773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Тип пропуска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18575"/>
                  </a:ext>
                </a:extLst>
              </a:tr>
              <a:tr h="6773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Наличие дублей?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да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620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ACF53BF-029F-498E-9E84-51582D7EA4B3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Выбросы (года)</a:t>
            </a:r>
            <a:endParaRPr lang="ru-RU" sz="4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301F1F-19CB-4E5E-B0C5-A0F338E9F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" b="4174"/>
          <a:stretch/>
        </p:blipFill>
        <p:spPr bwMode="auto">
          <a:xfrm>
            <a:off x="406773" y="909926"/>
            <a:ext cx="2371063" cy="38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A30651-446C-40C3-B6D8-416DA6F1D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4" r="1531"/>
          <a:stretch/>
        </p:blipFill>
        <p:spPr>
          <a:xfrm>
            <a:off x="3679908" y="909926"/>
            <a:ext cx="5197538" cy="38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9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ACF53BF-029F-498E-9E84-51582D7EA4B3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Выбросы (года)</a:t>
            </a:r>
            <a:endParaRPr lang="ru-RU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964915-F511-4787-BA85-74C56BEC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03"/>
            <a:ext cx="9144000" cy="37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ACF53BF-029F-498E-9E84-51582D7EA4B3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Выбросы (года)</a:t>
            </a:r>
            <a:endParaRPr lang="ru-RU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D58DF0-FDE6-416F-BB21-A1CB4C5A4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9144000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9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ACF53BF-029F-498E-9E84-51582D7EA4B3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Выбросы (оценки)</a:t>
            </a:r>
            <a:endParaRPr lang="ru-RU" sz="4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CBD54F7-EC53-4703-A43A-02DE0CBDD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"/>
          <a:stretch/>
        </p:blipFill>
        <p:spPr bwMode="auto">
          <a:xfrm>
            <a:off x="406772" y="858982"/>
            <a:ext cx="8206837" cy="407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7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C0A31B6-2941-4C8C-8772-9D7AADFEBB61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Виолончель анализ оценок</a:t>
            </a:r>
            <a:endParaRPr lang="ru-RU" sz="48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9BA03C4-5EBC-4F14-B918-805AEF55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74620"/>
            <a:ext cx="4571999" cy="23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12A0BD3-638E-4A8C-84D0-113F0D07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74620"/>
            <a:ext cx="4572000" cy="236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F2D01B3-9CAC-4182-BD49-25625A36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" y="248140"/>
            <a:ext cx="4520192" cy="234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7D387B9-597B-4C25-AA51-47091B3C8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92" y="248140"/>
            <a:ext cx="4486756" cy="232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3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C0A31B6-2941-4C8C-8772-9D7AADFEBB61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2016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vs 2017 </a:t>
            </a:r>
            <a:endParaRPr lang="ru-RU" sz="4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DAF134A-2D86-481A-8FE8-8A897E094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3"/>
          <a:stretch/>
        </p:blipFill>
        <p:spPr bwMode="auto">
          <a:xfrm>
            <a:off x="406773" y="1268340"/>
            <a:ext cx="3968318" cy="260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FCE6CE-B229-4F94-BC5F-4DF6DC86B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7" t="59125" r="67424" b="26599"/>
          <a:stretch/>
        </p:blipFill>
        <p:spPr>
          <a:xfrm>
            <a:off x="3173175" y="4102980"/>
            <a:ext cx="2797649" cy="872187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73E34E67-17C2-4E59-99DC-6E90154E3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 bwMode="auto">
          <a:xfrm>
            <a:off x="4768910" y="1268340"/>
            <a:ext cx="3972869" cy="260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C0A31B6-2941-4C8C-8772-9D7AADFEBB61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2016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vs 2017 </a:t>
            </a:r>
            <a:endParaRPr lang="ru-RU" sz="48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2C7BBB1-D28D-4781-A4AA-61994D200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3" y="393106"/>
            <a:ext cx="4364182" cy="223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BC5EE95-E8F7-4017-A9C6-9232A507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2" y="2791691"/>
            <a:ext cx="4364181" cy="225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079B10-F527-4B21-A85D-49BE5DFC23CE}"/>
              </a:ext>
            </a:extLst>
          </p:cNvPr>
          <p:cNvSpPr txBox="1"/>
          <p:nvPr/>
        </p:nvSpPr>
        <p:spPr>
          <a:xfrm>
            <a:off x="5881255" y="2201136"/>
            <a:ext cx="26115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Асимметрия 2016: -0.81 Эксцесс 2016: -0.51</a:t>
            </a:r>
            <a:endParaRPr lang="ru-RU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FC548-8597-4B62-84E9-2ED07111F3E3}"/>
              </a:ext>
            </a:extLst>
          </p:cNvPr>
          <p:cNvSpPr txBox="1"/>
          <p:nvPr/>
        </p:nvSpPr>
        <p:spPr>
          <a:xfrm>
            <a:off x="5881255" y="4530108"/>
            <a:ext cx="26115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Асимметрия 2017: -0.84 Эксцесс 2017: -0.18</a:t>
            </a:r>
            <a:endParaRPr lang="ru-RU" sz="1100" dirty="0"/>
          </a:p>
        </p:txBody>
      </p:sp>
      <p:pic>
        <p:nvPicPr>
          <p:cNvPr id="1030" name="Picture 6" descr="Misleading kurtosis | Andrey Akinshin">
            <a:extLst>
              <a:ext uri="{FF2B5EF4-FFF2-40B4-BE49-F238E27FC236}">
                <a16:creationId xmlns:a16="http://schemas.microsoft.com/office/drawing/2014/main" id="{3731C911-B792-4E97-A136-575F727E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801" y="425487"/>
            <a:ext cx="3017572" cy="169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F44BEF-E156-4BF1-B7DC-4780870FD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45" y="2710288"/>
            <a:ext cx="2956592" cy="174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97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C0A31B6-2941-4C8C-8772-9D7AADFEBB61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H0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2016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= 2017</a:t>
            </a:r>
            <a:endParaRPr lang="ru-RU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441F8F-BEB1-44DE-AD18-E22FD2B02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2" y="393106"/>
            <a:ext cx="36480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4F6BAE-C184-42FD-B0F1-3F0DD3FAF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3" y="2752725"/>
            <a:ext cx="36480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33B88-1F82-4304-832F-96C7ED5D8FE8}"/>
              </a:ext>
            </a:extLst>
          </p:cNvPr>
          <p:cNvSpPr txBox="1"/>
          <p:nvPr/>
        </p:nvSpPr>
        <p:spPr>
          <a:xfrm>
            <a:off x="4274127" y="4345026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Z-тест: -1.57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Критическая область:(-</a:t>
            </a:r>
            <a:r>
              <a:rPr lang="ru-RU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inf</a:t>
            </a:r>
            <a:r>
              <a:rPr lang="ru-RU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; -1.96) (1.96 ; </a:t>
            </a:r>
            <a:r>
              <a:rPr lang="ru-RU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inf</a:t>
            </a:r>
            <a:r>
              <a:rPr lang="ru-RU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C077C-1CBD-4795-9D8F-E327F68C8E9B}"/>
              </a:ext>
            </a:extLst>
          </p:cNvPr>
          <p:cNvSpPr txBox="1"/>
          <p:nvPr/>
        </p:nvSpPr>
        <p:spPr>
          <a:xfrm>
            <a:off x="4274127" y="2260661"/>
            <a:ext cx="46532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t-тест:-1.50 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-value:0.14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Критическая область: (-</a:t>
            </a:r>
            <a:r>
              <a:rPr lang="ru-RU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inf</a:t>
            </a:r>
            <a:r>
              <a:rPr lang="ru-RU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; -1.98) (1.98 ; </a:t>
            </a:r>
            <a:r>
              <a:rPr lang="ru-RU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inf</a:t>
            </a:r>
            <a:r>
              <a:rPr lang="ru-RU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5268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C0A31B6-2941-4C8C-8772-9D7AADFEBB61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Круговая диаграмма рейтинговых групп</a:t>
            </a:r>
            <a:endParaRPr lang="ru-RU" sz="4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23CEE0-EAEF-48A6-BEFC-8EBE53254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/>
          <a:stretch/>
        </p:blipFill>
        <p:spPr bwMode="auto">
          <a:xfrm>
            <a:off x="2160876" y="775853"/>
            <a:ext cx="42957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1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C0A31B6-2941-4C8C-8772-9D7AADFEBB61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Пузырьковая диаграмма рейтинговых групп</a:t>
            </a:r>
            <a:endParaRPr lang="ru-RU" sz="4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EA2905-DD29-4443-B778-5BC4BFE77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"/>
          <a:stretch/>
        </p:blipFill>
        <p:spPr bwMode="auto">
          <a:xfrm>
            <a:off x="0" y="393106"/>
            <a:ext cx="9144000" cy="454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08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B2EBD748-89B5-4BAB-B389-39ECAB4BF917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Dataset </a:t>
            </a:r>
            <a:r>
              <a:rPr lang="ru-RU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Netflix</a:t>
            </a:r>
            <a:endParaRPr 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106F9A-8CD5-42FA-89FF-63BA46EC4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9" t="40404" r="19067" b="30505"/>
          <a:stretch/>
        </p:blipFill>
        <p:spPr>
          <a:xfrm>
            <a:off x="406773" y="852056"/>
            <a:ext cx="8280028" cy="34774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406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C0A31B6-2941-4C8C-8772-9D7AADFEBB61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Breaking Bad</a:t>
            </a:r>
            <a:endParaRPr lang="ru-RU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C4BC3D-5BFA-4B7B-B143-AF3412B4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85" y="286035"/>
            <a:ext cx="4571429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3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E59F0F-61DD-4845-BF08-6DE4CADDC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 t="3637" b="3165"/>
          <a:stretch/>
        </p:blipFill>
        <p:spPr bwMode="auto">
          <a:xfrm>
            <a:off x="540327" y="349827"/>
            <a:ext cx="8139546" cy="47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2166344F-001C-431E-BB69-3A26B20B0584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ТОР-25 шоу</a:t>
            </a:r>
            <a:endParaRPr lang="ru-RU" sz="4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2BCCAF-DB4F-4A0F-866B-E8140AAABF3E}"/>
              </a:ext>
            </a:extLst>
          </p:cNvPr>
          <p:cNvSpPr/>
          <p:nvPr/>
        </p:nvSpPr>
        <p:spPr>
          <a:xfrm>
            <a:off x="7405255" y="3485111"/>
            <a:ext cx="104775" cy="1152525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652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1A7DC02-D1DC-4823-93E2-9074CA97B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t="4421" b="3565"/>
          <a:stretch/>
        </p:blipFill>
        <p:spPr bwMode="auto">
          <a:xfrm>
            <a:off x="406773" y="393106"/>
            <a:ext cx="8409709" cy="42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2166344F-001C-431E-BB69-3A26B20B0584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ТОР-10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(TV-MA)</a:t>
            </a:r>
            <a:endParaRPr lang="ru-RU" sz="4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0404EB-2867-4579-B790-27B223A4D7CF}"/>
              </a:ext>
            </a:extLst>
          </p:cNvPr>
          <p:cNvSpPr/>
          <p:nvPr/>
        </p:nvSpPr>
        <p:spPr>
          <a:xfrm>
            <a:off x="4488180" y="3462078"/>
            <a:ext cx="167640" cy="1042035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80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559B729-BBAB-4BEE-8378-C0D954C73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" b="3008"/>
          <a:stretch/>
        </p:blipFill>
        <p:spPr bwMode="auto">
          <a:xfrm>
            <a:off x="1347788" y="790574"/>
            <a:ext cx="5584032" cy="41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2166344F-001C-431E-BB69-3A26B20B0584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#1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(2013)</a:t>
            </a:r>
            <a:endParaRPr lang="ru-RU" sz="4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0404EB-2867-4579-B790-27B223A4D7CF}"/>
              </a:ext>
            </a:extLst>
          </p:cNvPr>
          <p:cNvSpPr/>
          <p:nvPr/>
        </p:nvSpPr>
        <p:spPr>
          <a:xfrm>
            <a:off x="1838325" y="3333750"/>
            <a:ext cx="142875" cy="1152525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9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DC81B62D-40F1-40EE-9C15-1E652C3897E3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Рейтинговые группы</a:t>
            </a:r>
            <a:endParaRPr lang="ru-RU" sz="4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4FFB8F-EC4B-491A-B6B6-BEECC2260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"/>
          <a:stretch/>
        </p:blipFill>
        <p:spPr bwMode="auto">
          <a:xfrm>
            <a:off x="406773" y="746760"/>
            <a:ext cx="8432584" cy="41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70A904-A0B9-4EF3-9216-631AA1E77ED7}"/>
              </a:ext>
            </a:extLst>
          </p:cNvPr>
          <p:cNvSpPr txBox="1"/>
          <p:nvPr/>
        </p:nvSpPr>
        <p:spPr>
          <a:xfrm>
            <a:off x="4028902" y="682336"/>
            <a:ext cx="260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13 </a:t>
            </a:r>
            <a:r>
              <a:rPr lang="ru-RU" sz="2800" dirty="0">
                <a:solidFill>
                  <a:schemeClr val="accent5">
                    <a:lumMod val="75000"/>
                  </a:schemeClr>
                </a:solidFill>
              </a:rPr>
              <a:t>групп</a:t>
            </a:r>
          </a:p>
        </p:txBody>
      </p:sp>
    </p:spTree>
    <p:extLst>
      <p:ext uri="{BB962C8B-B14F-4D97-AF65-F5344CB8AC3E}">
        <p14:creationId xmlns:p14="http://schemas.microsoft.com/office/powerpoint/2010/main" val="298613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DC81B62D-40F1-40EE-9C15-1E652C3897E3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Самые частые оценки</a:t>
            </a:r>
            <a:endParaRPr lang="ru-RU" sz="48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F258600-8057-4461-B063-713BD2A6E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3"/>
          <a:stretch/>
        </p:blipFill>
        <p:spPr bwMode="auto">
          <a:xfrm>
            <a:off x="406773" y="769620"/>
            <a:ext cx="8351176" cy="41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0EF02246-8D1F-443A-A2A1-615ECD6CA344}"/>
              </a:ext>
            </a:extLst>
          </p:cNvPr>
          <p:cNvCxnSpPr>
            <a:cxnSpLocks/>
          </p:cNvCxnSpPr>
          <p:nvPr/>
        </p:nvCxnSpPr>
        <p:spPr>
          <a:xfrm>
            <a:off x="7932420" y="4869180"/>
            <a:ext cx="60198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1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7230722C-1E0F-496E-9D56-A18DF2A96067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Самые частые оценки (рейтинговые группы)</a:t>
            </a:r>
            <a:endParaRPr lang="ru-RU" sz="4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F25C54-702B-4EEB-AAB5-9E11E7DB4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/>
          <a:stretch/>
        </p:blipFill>
        <p:spPr bwMode="auto">
          <a:xfrm>
            <a:off x="406772" y="770749"/>
            <a:ext cx="8386708" cy="418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7230722C-1E0F-496E-9D56-A18DF2A96067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Самые частые оценки (годы выпуска)</a:t>
            </a:r>
            <a:endParaRPr lang="ru-RU" sz="4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5DB29C-01F1-4A33-A82B-B1842CF8B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/>
          <a:stretch/>
        </p:blipFill>
        <p:spPr bwMode="auto">
          <a:xfrm>
            <a:off x="406773" y="822960"/>
            <a:ext cx="8282010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0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7230722C-1E0F-496E-9D56-A18DF2A96067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Диапазоны оценок</a:t>
            </a:r>
            <a:endParaRPr lang="ru-RU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16570B-031F-46D0-AE98-5E6899736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2"/>
          <a:stretch/>
        </p:blipFill>
        <p:spPr bwMode="auto">
          <a:xfrm>
            <a:off x="406772" y="679565"/>
            <a:ext cx="5793137" cy="34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F72AFD-CCCD-4C7F-AA48-3F53DF876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50" t="56000" r="10906" b="27204"/>
          <a:stretch/>
        </p:blipFill>
        <p:spPr>
          <a:xfrm>
            <a:off x="5324211" y="4176407"/>
            <a:ext cx="3713999" cy="8639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654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7230722C-1E0F-496E-9D56-A18DF2A96067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Распределение оценок</a:t>
            </a:r>
            <a:endParaRPr lang="ru-RU" sz="4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CEB991-5B4C-499A-9C63-ACEF2B569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5"/>
          <a:stretch/>
        </p:blipFill>
        <p:spPr bwMode="auto">
          <a:xfrm>
            <a:off x="406773" y="965200"/>
            <a:ext cx="6197213" cy="306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8E0ED0-3C41-4FCC-ABD6-6A9F5E774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4" t="42171" r="79227" b="18660"/>
          <a:stretch/>
        </p:blipFill>
        <p:spPr>
          <a:xfrm>
            <a:off x="6972299" y="965199"/>
            <a:ext cx="1764927" cy="278972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8249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ACF53BF-029F-498E-9E84-51582D7EA4B3}"/>
              </a:ext>
            </a:extLst>
          </p:cNvPr>
          <p:cNvSpPr txBox="1">
            <a:spLocks/>
          </p:cNvSpPr>
          <p:nvPr/>
        </p:nvSpPr>
        <p:spPr>
          <a:xfrm>
            <a:off x="406773" y="103175"/>
            <a:ext cx="8520600" cy="28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Количество шоу в год</a:t>
            </a:r>
            <a:endParaRPr lang="ru-RU" sz="4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8316FE2-EFA7-4746-AD85-F8C64CFEA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"/>
          <a:stretch/>
        </p:blipFill>
        <p:spPr bwMode="auto">
          <a:xfrm>
            <a:off x="406773" y="863600"/>
            <a:ext cx="8197548" cy="40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205</Words>
  <Application>Microsoft Office PowerPoint</Application>
  <PresentationFormat>Экран (16:9)</PresentationFormat>
  <Paragraphs>64</Paragraphs>
  <Slides>23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Courier New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dc:creator>Roman</dc:creator>
  <cp:lastModifiedBy>Roman Kushnirenko</cp:lastModifiedBy>
  <cp:revision>46</cp:revision>
  <dcterms:modified xsi:type="dcterms:W3CDTF">2024-01-27T18:12:27Z</dcterms:modified>
</cp:coreProperties>
</file>