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46CDB-F40B-EF96-3EDF-C57B08972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60A09D-B990-587B-2706-A0A0B7A4D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FACBDE-10A1-4785-D5BC-025F7CEB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92AC-DAC3-4622-999A-F5F3AE50E902}" type="datetimeFigureOut">
              <a:rPr lang="es-AR" smtClean="0"/>
              <a:t>23/6/2025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BFEB2F-259C-91CC-D7F3-8D5E7EF0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458390-B379-D345-58E6-C5B9B663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6D07-746C-4F82-9066-59ACC74300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11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5064F-64DE-F733-45D3-95D62B82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FB7046-B828-3E7A-7CE4-AFFE9285F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8D0F5-BBC5-0DBA-B7CE-C3945E98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92AC-DAC3-4622-999A-F5F3AE50E902}" type="datetimeFigureOut">
              <a:rPr lang="es-AR" smtClean="0"/>
              <a:t>23/6/2025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39240C-1FB4-E179-9280-E4413E98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7A2EC0-2B66-C521-9811-05860930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6D07-746C-4F82-9066-59ACC74300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399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0DEAC4-A8AE-2AAB-AF82-1CDF168D4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C078C1-5434-F293-0145-645D043A3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F908D3-4410-B428-014B-AD69FB4A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92AC-DAC3-4622-999A-F5F3AE50E902}" type="datetimeFigureOut">
              <a:rPr lang="es-AR" smtClean="0"/>
              <a:t>23/6/2025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94BFF2-32CE-CCCB-5A28-FB862BB1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C73DC1-DCB2-1AC8-77D4-6324F5CB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6D07-746C-4F82-9066-59ACC74300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9096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009C-12A0-1668-B92A-796979D3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579541-AD66-0F34-49E6-D62E32B27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9D25AA-AC3D-0D47-8B5E-2D7C28F0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92AC-DAC3-4622-999A-F5F3AE50E902}" type="datetimeFigureOut">
              <a:rPr lang="es-AR" smtClean="0"/>
              <a:t>23/6/2025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0D9B24-17FD-8805-53F0-588C32AF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9BAE6F-5669-32E5-52BB-CBFC55DF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6D07-746C-4F82-9066-59ACC74300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725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7E0FF-4007-20D1-EBC8-0239391E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66E984-60D1-9051-6D2E-380B8248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94B54A-EA89-6847-1AD6-9FDAB363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92AC-DAC3-4622-999A-F5F3AE50E902}" type="datetimeFigureOut">
              <a:rPr lang="es-AR" smtClean="0"/>
              <a:t>23/6/2025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77404F-6104-9436-3F69-252CB4C8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B8909-2200-3BFB-A7B1-33341051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6D07-746C-4F82-9066-59ACC74300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113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CEF24-FB2F-1B96-4BFF-B61F509C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E4717E-983B-6070-2DCF-9D0937736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A24EBF-7C5C-581E-601D-D3E20362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92AC-DAC3-4622-999A-F5F3AE50E902}" type="datetimeFigureOut">
              <a:rPr lang="es-AR" smtClean="0"/>
              <a:t>23/6/2025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303680-48D7-4C06-2C6F-6487D92C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648D6-E149-8CB9-0590-2E5DB3AB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6D07-746C-4F82-9066-59ACC74300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285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F93E1-6C63-C21E-7C8D-251535F2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D07D7A-DBB8-9A21-7D88-A911179C0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45319E-7AE0-D687-DE34-CFB9ED41F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FD1CEC-9E19-77DD-8753-426E8650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92AC-DAC3-4622-999A-F5F3AE50E902}" type="datetimeFigureOut">
              <a:rPr lang="es-AR" smtClean="0"/>
              <a:t>23/6/2025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3D67E5-43DD-B10B-4A76-9CFCCF82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249684-B58C-9B84-2E51-62A667DA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6D07-746C-4F82-9066-59ACC74300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593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907D1-57EA-EEC3-9954-C72FBC1A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A2598C-144B-D1C2-2986-DAF9F89CB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C95707-CAB2-6FA7-7D43-6642950B6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22CAF5-1C64-E6D5-2BEF-CAEDB15DC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06813C-7294-A6A3-84DF-8E27FE80D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83AB25-CC33-AB77-3F3B-52B99C06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92AC-DAC3-4622-999A-F5F3AE50E902}" type="datetimeFigureOut">
              <a:rPr lang="es-AR" smtClean="0"/>
              <a:t>23/6/2025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EE1932-220A-5593-0406-49488B20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59FE5B-B326-BAC4-4661-8146E0E5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6D07-746C-4F82-9066-59ACC74300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999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B2AEB-B33C-3CFD-468F-0DE4D73E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4CAD-BC67-50B0-E519-F54E165B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92AC-DAC3-4622-999A-F5F3AE50E902}" type="datetimeFigureOut">
              <a:rPr lang="es-AR" smtClean="0"/>
              <a:t>23/6/2025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398D1A-832D-E1CE-2912-317C44F0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3AF29F-4129-3EDC-10F4-EEAD975D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6D07-746C-4F82-9066-59ACC74300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249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3848D4-606D-18DD-2453-C4FF4DE1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92AC-DAC3-4622-999A-F5F3AE50E902}" type="datetimeFigureOut">
              <a:rPr lang="es-AR" smtClean="0"/>
              <a:t>23/6/2025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D7EE47-B3DC-14A4-AE49-39344D18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24E28F-86A9-A59C-D6FF-0C22D6FB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6D07-746C-4F82-9066-59ACC74300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619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F7056-6A9D-FDD4-6B27-37DC9D73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EDCF5-9D1E-C221-1260-57A150AD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492D48-E612-F44C-BE25-B66ECEF48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C4AB1-C5DE-8901-9BAF-19DE8E7F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92AC-DAC3-4622-999A-F5F3AE50E902}" type="datetimeFigureOut">
              <a:rPr lang="es-AR" smtClean="0"/>
              <a:t>23/6/2025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EAA71A-5DA1-E81C-39FA-BAECA359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A621DE-7C6A-4599-D567-1143EB1F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6D07-746C-4F82-9066-59ACC74300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429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77170-01AF-8880-819C-CE13F197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D4CC11-21E0-3C35-2C20-E03CC96EC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F3AE5A-DEA9-A8F8-4D73-151BE71D9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09CCF0-423E-E39A-34F9-705B5E1D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92AC-DAC3-4622-999A-F5F3AE50E902}" type="datetimeFigureOut">
              <a:rPr lang="es-AR" smtClean="0"/>
              <a:t>23/6/2025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52B4D1-6AF3-9418-F783-DE3BCA8B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007416-53EB-9B30-07A1-DEF78A29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6D07-746C-4F82-9066-59ACC74300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51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52B6C3-3CE5-7AD4-F6DC-A2B8D34F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28FCD2-DF7C-7F82-5FB6-E770C779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3B5B5-6C69-591B-C453-F5745DBD5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5392AC-DAC3-4622-999A-F5F3AE50E902}" type="datetimeFigureOut">
              <a:rPr lang="es-AR" smtClean="0"/>
              <a:t>23/6/2025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452F9F-8DAE-FC45-2CEB-3805FCEC4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B7E00-19E2-7088-5881-6883F9D5D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DD6D07-746C-4F82-9066-59ACC74300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39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jn.gov.ar/medprev/verMultimedia?data=8100" TargetMode="External"/><Relationship Id="rId3" Type="http://schemas.openxmlformats.org/officeDocument/2006/relationships/hyperlink" Target="chrome-extension://efaidnbmnnnibpcajpcglclefindmkaj/https:/www.santafe.gov.ar/index.php/web/content/download/281055/1454977/file/INFORME_EPIDEMIOLOGICO_SE22_2025.pdf" TargetMode="External"/><Relationship Id="rId7" Type="http://schemas.openxmlformats.org/officeDocument/2006/relationships/hyperlink" Target="https://www.conicet.gov.ar/especialistas-del-conicet-desarrollan-el-primer-test-de-antigenos-de-origen-nacional-para-el-diagnostico-del-dengue/" TargetMode="External"/><Relationship Id="rId2" Type="http://schemas.openxmlformats.org/officeDocument/2006/relationships/hyperlink" Target="https://www.argentina.gob.ar/salud/boletines-2025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argentina.gob.ar/noticias/se-confirmo-el-excelente-desempeno-del-kit-detect-ar-dengue-para-la-deteccion-del-antigeno" TargetMode="External"/><Relationship Id="rId5" Type="http://schemas.openxmlformats.org/officeDocument/2006/relationships/hyperlink" Target="https://www.argentina.gob.ar/sites/default/files/09-2024-lt-vacuna-tetravalente-de-dengue.pdf" TargetMode="External"/><Relationship Id="rId4" Type="http://schemas.openxmlformats.org/officeDocument/2006/relationships/hyperlink" Target="https://datos.rosario.gob.ar/sites/default/files/2025-06/Situaci%C3%B3n%20epidemiol%C3%B3gica%20semana%2023%202025.pdf" TargetMode="External"/><Relationship Id="rId9" Type="http://schemas.openxmlformats.org/officeDocument/2006/relationships/hyperlink" Target="https://save.org.ar/vacunas/dengu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F86A236-DC08-EEBD-2D07-A9B21254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2982" y="1716138"/>
            <a:ext cx="8659368" cy="2387918"/>
          </a:xfrm>
        </p:spPr>
        <p:txBody>
          <a:bodyPr anchor="b">
            <a:normAutofit/>
          </a:bodyPr>
          <a:lstStyle/>
          <a:p>
            <a:r>
              <a:rPr lang="es-MX" sz="4400" dirty="0">
                <a:solidFill>
                  <a:schemeClr val="tx2"/>
                </a:solidFill>
              </a:rPr>
              <a:t>Epidemiología, vacunas, legislación y situación actual del dengue en Argentina</a:t>
            </a:r>
            <a:endParaRPr lang="es-AR" sz="44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909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6B5B74-C104-EC19-237B-D6CBA5142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FBFCB1-E433-8573-EED7-E284E58F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31" y="296674"/>
            <a:ext cx="4858709" cy="1509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400"/>
              </a:spcAft>
            </a:pPr>
            <a:r>
              <a:rPr lang="en-US" sz="3600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Legislación</a:t>
            </a:r>
            <a:r>
              <a:rPr lang="en-US" sz="36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del dengue </a:t>
            </a:r>
            <a:r>
              <a:rPr lang="en-US" sz="3600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en</a:t>
            </a:r>
            <a:r>
              <a:rPr lang="en-US" sz="36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Argentina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0D90C9-7382-270C-6DA7-9D5061558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272" y="1681316"/>
            <a:ext cx="5185868" cy="47391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endParaRPr lang="en-US" sz="15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  <a:effectLst/>
              </a:rPr>
              <a:t>la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detección</a:t>
            </a:r>
            <a:r>
              <a:rPr lang="en-US" sz="1600" dirty="0">
                <a:solidFill>
                  <a:schemeClr val="tx2"/>
                </a:solidFill>
                <a:effectLst/>
              </a:rPr>
              <a:t> y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prevención</a:t>
            </a:r>
            <a:r>
              <a:rPr lang="en-US" sz="1600" dirty="0">
                <a:solidFill>
                  <a:schemeClr val="tx2"/>
                </a:solidFill>
                <a:effectLst/>
              </a:rPr>
              <a:t> del dengue se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rigen</a:t>
            </a:r>
            <a:r>
              <a:rPr lang="en-US" sz="160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por</a:t>
            </a:r>
            <a:r>
              <a:rPr lang="en-US" sz="1600" dirty="0">
                <a:solidFill>
                  <a:schemeClr val="tx2"/>
                </a:solidFill>
                <a:effectLst/>
              </a:rPr>
              <a:t> un conjunto de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disposiciones</a:t>
            </a:r>
            <a:r>
              <a:rPr lang="en-US" sz="1600" dirty="0">
                <a:solidFill>
                  <a:schemeClr val="tx2"/>
                </a:solidFill>
                <a:effectLst/>
              </a:rPr>
              <a:t> que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incluyen</a:t>
            </a:r>
            <a:r>
              <a:rPr lang="en-US" sz="1600" dirty="0">
                <a:solidFill>
                  <a:schemeClr val="tx2"/>
                </a:solidFill>
                <a:effectLst/>
              </a:rPr>
              <a:t> la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aprobación</a:t>
            </a:r>
            <a:r>
              <a:rPr lang="en-US" sz="1600" dirty="0">
                <a:solidFill>
                  <a:schemeClr val="tx2"/>
                </a:solidFill>
                <a:effectLst/>
              </a:rPr>
              <a:t> de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herramientas</a:t>
            </a:r>
            <a:r>
              <a:rPr lang="en-US" sz="160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diagnósticas</a:t>
            </a:r>
            <a:r>
              <a:rPr lang="en-US" sz="1600" dirty="0">
                <a:solidFill>
                  <a:schemeClr val="tx2"/>
                </a:solidFill>
                <a:effectLst/>
              </a:rPr>
              <a:t> y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vacunas</a:t>
            </a:r>
            <a:r>
              <a:rPr lang="en-US" sz="160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por</a:t>
            </a:r>
            <a:r>
              <a:rPr lang="en-US" sz="160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parte</a:t>
            </a:r>
            <a:r>
              <a:rPr lang="en-US" sz="1600" dirty="0">
                <a:solidFill>
                  <a:schemeClr val="tx2"/>
                </a:solidFill>
                <a:effectLst/>
              </a:rPr>
              <a:t> de </a:t>
            </a:r>
            <a:r>
              <a:rPr lang="en-US" sz="1600" dirty="0">
                <a:solidFill>
                  <a:schemeClr val="tx2"/>
                </a:solidFill>
              </a:rPr>
              <a:t>ANMAT</a:t>
            </a:r>
            <a:endParaRPr lang="en-US" sz="1600" dirty="0">
              <a:solidFill>
                <a:schemeClr val="tx2"/>
              </a:solidFill>
              <a:effectLst/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Screening: ANMAT </a:t>
            </a:r>
            <a:r>
              <a:rPr lang="en-US" sz="1600" dirty="0" err="1">
                <a:solidFill>
                  <a:schemeClr val="tx2"/>
                </a:solidFill>
              </a:rPr>
              <a:t>aprobó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DetectAR</a:t>
            </a:r>
            <a:r>
              <a:rPr lang="en-US" sz="1600" dirty="0">
                <a:solidFill>
                  <a:schemeClr val="tx2"/>
                </a:solidFill>
              </a:rPr>
              <a:t> Dengue, un test </a:t>
            </a:r>
            <a:r>
              <a:rPr lang="en-US" sz="1600" dirty="0" err="1">
                <a:solidFill>
                  <a:schemeClr val="tx2"/>
                </a:solidFill>
              </a:rPr>
              <a:t>nacional</a:t>
            </a:r>
            <a:r>
              <a:rPr lang="en-US" sz="1600" dirty="0">
                <a:solidFill>
                  <a:schemeClr val="tx2"/>
                </a:solidFill>
              </a:rPr>
              <a:t> de </a:t>
            </a:r>
            <a:r>
              <a:rPr lang="en-US" sz="1600" dirty="0" err="1">
                <a:solidFill>
                  <a:schemeClr val="tx2"/>
                </a:solidFill>
              </a:rPr>
              <a:t>facil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aplicación</a:t>
            </a:r>
            <a:r>
              <a:rPr lang="en-US" sz="1600" dirty="0">
                <a:solidFill>
                  <a:schemeClr val="tx2"/>
                </a:solidFill>
              </a:rPr>
              <a:t> y </a:t>
            </a:r>
            <a:r>
              <a:rPr lang="en-US" sz="1600" dirty="0" err="1">
                <a:solidFill>
                  <a:schemeClr val="tx2"/>
                </a:solidFill>
              </a:rPr>
              <a:t>distribución</a:t>
            </a:r>
            <a:r>
              <a:rPr lang="en-US" sz="1600" dirty="0">
                <a:solidFill>
                  <a:schemeClr val="tx2"/>
                </a:solidFill>
              </a:rPr>
              <a:t>. </a:t>
            </a:r>
          </a:p>
          <a:p>
            <a:r>
              <a:rPr lang="en-US" sz="1600" dirty="0">
                <a:solidFill>
                  <a:schemeClr val="tx2"/>
                </a:solidFill>
                <a:effectLst/>
              </a:rPr>
              <a:t>Durante la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etapa</a:t>
            </a:r>
            <a:r>
              <a:rPr lang="en-US" sz="160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febril</a:t>
            </a:r>
            <a:r>
              <a:rPr lang="en-US" sz="1600" dirty="0">
                <a:solidFill>
                  <a:schemeClr val="tx2"/>
                </a:solidFill>
                <a:effectLst/>
              </a:rPr>
              <a:t>,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el</a:t>
            </a:r>
            <a:r>
              <a:rPr lang="en-US" sz="1600" dirty="0">
                <a:solidFill>
                  <a:schemeClr val="tx2"/>
                </a:solidFill>
                <a:effectLst/>
              </a:rPr>
              <a:t> virus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está</a:t>
            </a:r>
            <a:r>
              <a:rPr lang="en-US" sz="160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presente</a:t>
            </a:r>
            <a:r>
              <a:rPr lang="en-US" sz="160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en</a:t>
            </a:r>
            <a:r>
              <a:rPr lang="en-US" sz="1600" dirty="0">
                <a:solidFill>
                  <a:schemeClr val="tx2"/>
                </a:solidFill>
                <a:effectLst/>
              </a:rPr>
              <a:t> la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sangre</a:t>
            </a:r>
            <a:r>
              <a:rPr lang="en-US" sz="1600" dirty="0">
                <a:solidFill>
                  <a:schemeClr val="tx2"/>
                </a:solidFill>
                <a:effectLst/>
              </a:rPr>
              <a:t> del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paciente</a:t>
            </a:r>
            <a:r>
              <a:rPr lang="en-US" sz="1600" dirty="0">
                <a:solidFill>
                  <a:schemeClr val="tx2"/>
                </a:solidFill>
                <a:effectLst/>
              </a:rPr>
              <a:t> (viremia), lo que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permite</a:t>
            </a:r>
            <a:r>
              <a:rPr lang="en-US" sz="1600" dirty="0">
                <a:solidFill>
                  <a:schemeClr val="tx2"/>
                </a:solidFill>
                <a:effectLst/>
              </a:rPr>
              <a:t> la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detección</a:t>
            </a:r>
            <a:r>
              <a:rPr lang="en-US" sz="1600" dirty="0">
                <a:solidFill>
                  <a:schemeClr val="tx2"/>
                </a:solidFill>
                <a:effectLst/>
              </a:rPr>
              <a:t> del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antígeno</a:t>
            </a:r>
            <a:r>
              <a:rPr lang="en-US" sz="1600" dirty="0">
                <a:solidFill>
                  <a:schemeClr val="tx2"/>
                </a:solidFill>
                <a:effectLst/>
              </a:rPr>
              <a:t> NS1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mediante</a:t>
            </a:r>
            <a:r>
              <a:rPr lang="en-US" sz="160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pruebas</a:t>
            </a:r>
            <a:r>
              <a:rPr lang="en-US" sz="160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como</a:t>
            </a:r>
            <a:r>
              <a:rPr lang="en-US" sz="160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el</a:t>
            </a:r>
            <a:r>
              <a:rPr lang="en-US" sz="1600" dirty="0">
                <a:solidFill>
                  <a:schemeClr val="tx2"/>
                </a:solidFill>
                <a:effectLst/>
              </a:rPr>
              <a:t> Kit Detect-AR Dengue.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 descr="Guía de SVCA en pacientes con dengue￼ – Enlaces Xochimilco">
            <a:extLst>
              <a:ext uri="{FF2B5EF4-FFF2-40B4-BE49-F238E27FC236}">
                <a16:creationId xmlns:a16="http://schemas.microsoft.com/office/drawing/2014/main" id="{B4790F45-7A9D-F6E1-1D31-B159F5860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988" y="2421683"/>
            <a:ext cx="5636637" cy="2043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821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A87C57-4A59-A570-6351-9DC344AAC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62C172-2A56-BE4A-01AC-BFE99075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55" y="232250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400"/>
              </a:spcAft>
            </a:pPr>
            <a:r>
              <a:rPr lang="en-US" sz="3600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Legislación</a:t>
            </a:r>
            <a:r>
              <a:rPr lang="en-US" sz="36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del dengue </a:t>
            </a:r>
            <a:r>
              <a:rPr lang="en-US" sz="3600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en</a:t>
            </a:r>
            <a:r>
              <a:rPr lang="en-US" sz="36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Argentina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BD6714-D638-D80E-1B48-963BE7A7E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620" y="1602658"/>
            <a:ext cx="5385620" cy="50230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endParaRPr lang="en-US" sz="13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la </a:t>
            </a:r>
            <a:r>
              <a:rPr lang="en-US" sz="1600" dirty="0" err="1">
                <a:solidFill>
                  <a:schemeClr val="tx2"/>
                </a:solidFill>
              </a:rPr>
              <a:t>vacuna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aprobada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por</a:t>
            </a:r>
            <a:r>
              <a:rPr lang="en-US" sz="1600" dirty="0">
                <a:solidFill>
                  <a:schemeClr val="tx2"/>
                </a:solidFill>
              </a:rPr>
              <a:t> la ANMAT para </a:t>
            </a:r>
            <a:r>
              <a:rPr lang="en-US" sz="1600" dirty="0" err="1">
                <a:solidFill>
                  <a:schemeClr val="tx2"/>
                </a:solidFill>
              </a:rPr>
              <a:t>prevenir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el</a:t>
            </a:r>
            <a:r>
              <a:rPr lang="en-US" sz="1600" dirty="0">
                <a:solidFill>
                  <a:schemeClr val="tx2"/>
                </a:solidFill>
              </a:rPr>
              <a:t> Dengue, la </a:t>
            </a:r>
            <a:r>
              <a:rPr lang="en-US" sz="1600" dirty="0" err="1">
                <a:solidFill>
                  <a:schemeClr val="tx2"/>
                </a:solidFill>
              </a:rPr>
              <a:t>única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vacuna</a:t>
            </a:r>
            <a:r>
              <a:rPr lang="en-US" sz="1600" dirty="0">
                <a:solidFill>
                  <a:schemeClr val="tx2"/>
                </a:solidFill>
              </a:rPr>
              <a:t> con </a:t>
            </a:r>
            <a:r>
              <a:rPr lang="en-US" sz="1600" dirty="0" err="1">
                <a:solidFill>
                  <a:schemeClr val="tx2"/>
                </a:solidFill>
              </a:rPr>
              <a:t>registro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en</a:t>
            </a:r>
            <a:r>
              <a:rPr lang="en-US" sz="1600" dirty="0">
                <a:solidFill>
                  <a:schemeClr val="tx2"/>
                </a:solidFill>
              </a:rPr>
              <a:t> Argentina es QDENGA (TAK-003)</a:t>
            </a:r>
          </a:p>
          <a:p>
            <a:r>
              <a:rPr lang="en-US" sz="1600" dirty="0" err="1">
                <a:solidFill>
                  <a:schemeClr val="tx2"/>
                </a:solidFill>
                <a:effectLst/>
              </a:rPr>
              <a:t>vacuna</a:t>
            </a:r>
            <a:r>
              <a:rPr lang="en-US" sz="1600" dirty="0">
                <a:solidFill>
                  <a:schemeClr val="tx2"/>
                </a:solidFill>
                <a:effectLst/>
              </a:rPr>
              <a:t> a virus vivo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atenuado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  <a:effectLst/>
              </a:rPr>
              <a:t>La población a la que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está</a:t>
            </a:r>
            <a:r>
              <a:rPr lang="en-US" sz="160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destinada</a:t>
            </a:r>
            <a:r>
              <a:rPr lang="en-US" sz="1600" dirty="0">
                <a:solidFill>
                  <a:schemeClr val="tx2"/>
                </a:solidFill>
                <a:effectLst/>
              </a:rPr>
              <a:t> la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vacuna</a:t>
            </a:r>
            <a:r>
              <a:rPr lang="en-US" sz="1600" dirty="0">
                <a:solidFill>
                  <a:schemeClr val="tx2"/>
                </a:solidFill>
                <a:effectLst/>
              </a:rPr>
              <a:t> QDENGA es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amplia</a:t>
            </a:r>
            <a:r>
              <a:rPr lang="en-US" sz="1600" dirty="0">
                <a:solidFill>
                  <a:schemeClr val="tx2"/>
                </a:solidFill>
                <a:effectLst/>
              </a:rPr>
              <a:t>,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abarcando</a:t>
            </a:r>
            <a:r>
              <a:rPr lang="en-US" sz="1600" dirty="0">
                <a:solidFill>
                  <a:schemeClr val="tx2"/>
                </a:solidFill>
                <a:effectLst/>
              </a:rPr>
              <a:t> a personas a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partir</a:t>
            </a:r>
            <a:r>
              <a:rPr lang="en-US" sz="1600" dirty="0">
                <a:solidFill>
                  <a:schemeClr val="tx2"/>
                </a:solidFill>
                <a:effectLst/>
              </a:rPr>
              <a:t> de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los</a:t>
            </a:r>
            <a:r>
              <a:rPr lang="en-US" sz="1600" dirty="0">
                <a:solidFill>
                  <a:schemeClr val="tx2"/>
                </a:solidFill>
                <a:effectLst/>
              </a:rPr>
              <a:t> 4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años</a:t>
            </a:r>
            <a:r>
              <a:rPr lang="en-US" sz="1600" dirty="0">
                <a:solidFill>
                  <a:schemeClr val="tx2"/>
                </a:solidFill>
                <a:effectLst/>
              </a:rPr>
              <a:t> de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edad</a:t>
            </a:r>
            <a:r>
              <a:rPr lang="en-US" sz="1600" dirty="0">
                <a:solidFill>
                  <a:schemeClr val="tx2"/>
                </a:solidFill>
                <a:effectLst/>
              </a:rPr>
              <a:t>.</a:t>
            </a:r>
          </a:p>
          <a:p>
            <a:r>
              <a:rPr lang="en-US" sz="1600" dirty="0">
                <a:solidFill>
                  <a:schemeClr val="tx2"/>
                </a:solidFill>
              </a:rPr>
              <a:t>El </a:t>
            </a:r>
            <a:r>
              <a:rPr lang="en-US" sz="1600" dirty="0" err="1">
                <a:solidFill>
                  <a:schemeClr val="tx2"/>
                </a:solidFill>
              </a:rPr>
              <a:t>esquema</a:t>
            </a:r>
            <a:r>
              <a:rPr lang="en-US" sz="1600" dirty="0">
                <a:solidFill>
                  <a:schemeClr val="tx2"/>
                </a:solidFill>
              </a:rPr>
              <a:t> de </a:t>
            </a:r>
            <a:r>
              <a:rPr lang="en-US" sz="1600" dirty="0" err="1">
                <a:solidFill>
                  <a:schemeClr val="tx2"/>
                </a:solidFill>
              </a:rPr>
              <a:t>vacunación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consiste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en</a:t>
            </a:r>
            <a:r>
              <a:rPr lang="en-US" sz="1600" dirty="0">
                <a:solidFill>
                  <a:schemeClr val="tx2"/>
                </a:solidFill>
              </a:rPr>
              <a:t> la </a:t>
            </a:r>
            <a:r>
              <a:rPr lang="en-US" sz="1600" dirty="0" err="1">
                <a:solidFill>
                  <a:schemeClr val="tx2"/>
                </a:solidFill>
              </a:rPr>
              <a:t>administración</a:t>
            </a:r>
            <a:r>
              <a:rPr lang="en-US" sz="1600" dirty="0">
                <a:solidFill>
                  <a:schemeClr val="tx2"/>
                </a:solidFill>
              </a:rPr>
              <a:t> de dos </a:t>
            </a:r>
            <a:r>
              <a:rPr lang="en-US" sz="1600" dirty="0" err="1">
                <a:solidFill>
                  <a:schemeClr val="tx2"/>
                </a:solidFill>
              </a:rPr>
              <a:t>dosis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separadas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por</a:t>
            </a:r>
            <a:r>
              <a:rPr lang="en-US" sz="1600" dirty="0">
                <a:solidFill>
                  <a:schemeClr val="tx2"/>
                </a:solidFill>
              </a:rPr>
              <a:t> un </a:t>
            </a:r>
            <a:r>
              <a:rPr lang="en-US" sz="1600" dirty="0" err="1">
                <a:solidFill>
                  <a:schemeClr val="tx2"/>
                </a:solidFill>
              </a:rPr>
              <a:t>intervalo</a:t>
            </a:r>
            <a:r>
              <a:rPr lang="en-US" sz="1600" dirty="0">
                <a:solidFill>
                  <a:schemeClr val="tx2"/>
                </a:solidFill>
              </a:rPr>
              <a:t> de </a:t>
            </a:r>
            <a:r>
              <a:rPr lang="en-US" sz="1600" dirty="0" err="1">
                <a:solidFill>
                  <a:schemeClr val="tx2"/>
                </a:solidFill>
              </a:rPr>
              <a:t>tres</a:t>
            </a:r>
            <a:r>
              <a:rPr lang="en-US" sz="1600" dirty="0">
                <a:solidFill>
                  <a:schemeClr val="tx2"/>
                </a:solidFill>
              </a:rPr>
              <a:t> meses</a:t>
            </a:r>
          </a:p>
          <a:p>
            <a:pPr>
              <a:spcAft>
                <a:spcPts val="800"/>
              </a:spcAft>
            </a:pPr>
            <a:r>
              <a:rPr lang="en-US" sz="1600" dirty="0">
                <a:solidFill>
                  <a:schemeClr val="tx2"/>
                </a:solidFill>
                <a:effectLst/>
              </a:rPr>
              <a:t>Si bien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existe</a:t>
            </a:r>
            <a:r>
              <a:rPr lang="en-US" sz="160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otra</a:t>
            </a:r>
            <a:r>
              <a:rPr lang="en-US" sz="160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vacuna</a:t>
            </a:r>
            <a:r>
              <a:rPr lang="en-US" sz="160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tetravalente</a:t>
            </a:r>
            <a:r>
              <a:rPr lang="en-US" sz="1600" dirty="0">
                <a:solidFill>
                  <a:schemeClr val="tx2"/>
                </a:solidFill>
                <a:effectLst/>
              </a:rPr>
              <a:t>,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Dengvaxia</a:t>
            </a:r>
            <a:r>
              <a:rPr lang="en-US" sz="1600" dirty="0">
                <a:solidFill>
                  <a:schemeClr val="tx2"/>
                </a:solidFill>
                <a:effectLst/>
              </a:rPr>
              <a:t> (CYD-TDV),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su</a:t>
            </a:r>
            <a:r>
              <a:rPr lang="en-US" sz="160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indicación</a:t>
            </a:r>
            <a:r>
              <a:rPr lang="en-US" sz="160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en</a:t>
            </a:r>
            <a:r>
              <a:rPr lang="en-US" sz="1600" dirty="0">
                <a:solidFill>
                  <a:schemeClr val="tx2"/>
                </a:solidFill>
                <a:effectLst/>
              </a:rPr>
              <a:t> Argentina es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más</a:t>
            </a:r>
            <a:r>
              <a:rPr lang="en-US" sz="160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restrictiva</a:t>
            </a:r>
            <a:r>
              <a:rPr lang="en-US" sz="1600" dirty="0">
                <a:solidFill>
                  <a:schemeClr val="tx2"/>
                </a:solidFill>
                <a:effectLst/>
              </a:rPr>
              <a:t>,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destinada</a:t>
            </a:r>
            <a:r>
              <a:rPr lang="en-US" sz="1600" dirty="0">
                <a:solidFill>
                  <a:schemeClr val="tx2"/>
                </a:solidFill>
                <a:effectLst/>
              </a:rPr>
              <a:t> a personas con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una</a:t>
            </a:r>
            <a:r>
              <a:rPr lang="en-US" sz="160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infección</a:t>
            </a:r>
            <a:r>
              <a:rPr lang="en-US" sz="1600" dirty="0">
                <a:solidFill>
                  <a:schemeClr val="tx2"/>
                </a:solidFill>
                <a:effectLst/>
              </a:rPr>
              <a:t> previa de dengue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confirmada</a:t>
            </a:r>
            <a:r>
              <a:rPr lang="en-US" sz="160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2"/>
                </a:solidFill>
                <a:effectLst/>
              </a:rPr>
              <a:t>serológicamente</a:t>
            </a:r>
            <a:r>
              <a:rPr lang="en-US" sz="1600" dirty="0">
                <a:solidFill>
                  <a:schemeClr val="tx2"/>
                </a:solidFill>
                <a:effectLst/>
              </a:rPr>
              <a:t>.</a:t>
            </a:r>
          </a:p>
          <a:p>
            <a:endParaRPr lang="en-US" sz="13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Aguja">
            <a:extLst>
              <a:ext uri="{FF2B5EF4-FFF2-40B4-BE49-F238E27FC236}">
                <a16:creationId xmlns:a16="http://schemas.microsoft.com/office/drawing/2014/main" id="{8024D2A4-E01D-EE0E-F04C-F218791B4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8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2E3952B-8EBA-0B63-9135-78B421F0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Fuentes y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Referencias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1DC567-6644-E900-4591-F9073AAAB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5575" y="-1"/>
            <a:ext cx="7056120" cy="6857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1600" dirty="0" err="1">
                <a:solidFill>
                  <a:schemeClr val="tx2"/>
                </a:solidFill>
              </a:rPr>
              <a:t>Ministerio</a:t>
            </a:r>
            <a:r>
              <a:rPr lang="en-US" sz="1600" dirty="0">
                <a:solidFill>
                  <a:schemeClr val="tx2"/>
                </a:solidFill>
              </a:rPr>
              <a:t> de Salud de la </a:t>
            </a:r>
            <a:r>
              <a:rPr lang="en-US" sz="1600" dirty="0" err="1">
                <a:solidFill>
                  <a:schemeClr val="tx2"/>
                </a:solidFill>
              </a:rPr>
              <a:t>Nación</a:t>
            </a:r>
            <a:r>
              <a:rPr lang="en-US" sz="1600" dirty="0">
                <a:solidFill>
                  <a:schemeClr val="tx2"/>
                </a:solidFill>
              </a:rPr>
              <a:t>. (2025). </a:t>
            </a:r>
            <a:r>
              <a:rPr lang="en-US" sz="1600" i="1" dirty="0" err="1">
                <a:solidFill>
                  <a:schemeClr val="tx2"/>
                </a:solidFill>
              </a:rPr>
              <a:t>Boletín</a:t>
            </a:r>
            <a:r>
              <a:rPr lang="en-US" sz="1600" i="1" dirty="0">
                <a:solidFill>
                  <a:schemeClr val="tx2"/>
                </a:solidFill>
              </a:rPr>
              <a:t> </a:t>
            </a:r>
            <a:r>
              <a:rPr lang="en-US" sz="1600" i="1" dirty="0" err="1">
                <a:solidFill>
                  <a:schemeClr val="tx2"/>
                </a:solidFill>
              </a:rPr>
              <a:t>Epidemiológico</a:t>
            </a:r>
            <a:r>
              <a:rPr lang="en-US" sz="1600" i="1" dirty="0">
                <a:solidFill>
                  <a:schemeClr val="tx2"/>
                </a:solidFill>
              </a:rPr>
              <a:t> Nacional N°760, SE 23</a:t>
            </a:r>
            <a:r>
              <a:rPr lang="en-US" sz="1600" dirty="0">
                <a:solidFill>
                  <a:schemeClr val="tx2"/>
                </a:solidFill>
              </a:rPr>
              <a:t>. </a:t>
            </a:r>
            <a:r>
              <a:rPr lang="en-US" sz="1600" u="sng" dirty="0" err="1">
                <a:solidFill>
                  <a:schemeClr val="tx2"/>
                </a:solidFill>
                <a:hlinkClick r:id="rId2"/>
              </a:rPr>
              <a:t>Boletines</a:t>
            </a:r>
            <a:r>
              <a:rPr lang="en-US" sz="1600" u="sng" dirty="0">
                <a:solidFill>
                  <a:schemeClr val="tx2"/>
                </a:solidFill>
                <a:hlinkClick r:id="rId2"/>
              </a:rPr>
              <a:t> 2025 | Argentina.gob.ar</a:t>
            </a:r>
            <a:endParaRPr lang="en-US" sz="1600" dirty="0">
              <a:solidFill>
                <a:schemeClr val="tx2"/>
              </a:solidFill>
            </a:endParaRPr>
          </a:p>
          <a:p>
            <a:pPr lvl="0"/>
            <a:r>
              <a:rPr lang="en-US" sz="1600" dirty="0" err="1">
                <a:solidFill>
                  <a:schemeClr val="tx2"/>
                </a:solidFill>
              </a:rPr>
              <a:t>Ministerio</a:t>
            </a:r>
            <a:r>
              <a:rPr lang="en-US" sz="1600" dirty="0">
                <a:solidFill>
                  <a:schemeClr val="tx2"/>
                </a:solidFill>
              </a:rPr>
              <a:t> de Salud de la Provincia de Santa Fe. (2025). </a:t>
            </a:r>
            <a:r>
              <a:rPr lang="en-US" sz="1600" i="1" dirty="0" err="1">
                <a:solidFill>
                  <a:schemeClr val="tx2"/>
                </a:solidFill>
              </a:rPr>
              <a:t>Situación</a:t>
            </a:r>
            <a:r>
              <a:rPr lang="en-US" sz="1600" i="1" dirty="0">
                <a:solidFill>
                  <a:schemeClr val="tx2"/>
                </a:solidFill>
              </a:rPr>
              <a:t> </a:t>
            </a:r>
            <a:r>
              <a:rPr lang="en-US" sz="1600" i="1" dirty="0" err="1">
                <a:solidFill>
                  <a:schemeClr val="tx2"/>
                </a:solidFill>
              </a:rPr>
              <a:t>Epidemiológica</a:t>
            </a:r>
            <a:r>
              <a:rPr lang="en-US" sz="1600" i="1" dirty="0">
                <a:solidFill>
                  <a:schemeClr val="tx2"/>
                </a:solidFill>
              </a:rPr>
              <a:t> Semana 22 - Santa Fe</a:t>
            </a:r>
            <a:r>
              <a:rPr lang="en-US" sz="1600" dirty="0">
                <a:solidFill>
                  <a:schemeClr val="tx2"/>
                </a:solidFill>
              </a:rPr>
              <a:t>. </a:t>
            </a:r>
            <a:r>
              <a:rPr lang="en-US" sz="1600" u="sng" dirty="0">
                <a:solidFill>
                  <a:schemeClr val="tx2"/>
                </a:solidFill>
                <a:hlinkClick r:id="rId3"/>
              </a:rPr>
              <a:t>Informe </a:t>
            </a:r>
            <a:r>
              <a:rPr lang="en-US" sz="1600" u="sng" dirty="0" err="1">
                <a:solidFill>
                  <a:schemeClr val="tx2"/>
                </a:solidFill>
                <a:hlinkClick r:id="rId3"/>
              </a:rPr>
              <a:t>Epidemiológico</a:t>
            </a:r>
            <a:r>
              <a:rPr lang="en-US" sz="1600" u="sng" dirty="0">
                <a:solidFill>
                  <a:schemeClr val="tx2"/>
                </a:solidFill>
                <a:hlinkClick r:id="rId3"/>
              </a:rPr>
              <a:t> Semana 22 - Santa Fe</a:t>
            </a:r>
            <a:r>
              <a:rPr lang="en-US" sz="1600" dirty="0">
                <a:solidFill>
                  <a:schemeClr val="tx2"/>
                </a:solidFill>
              </a:rPr>
              <a:t> (</a:t>
            </a:r>
            <a:r>
              <a:rPr lang="en-US" sz="1600" dirty="0" err="1">
                <a:solidFill>
                  <a:schemeClr val="tx2"/>
                </a:solidFill>
              </a:rPr>
              <a:t>aunque</a:t>
            </a:r>
            <a:r>
              <a:rPr lang="en-US" sz="1600" dirty="0">
                <a:solidFill>
                  <a:schemeClr val="tx2"/>
                </a:solidFill>
              </a:rPr>
              <a:t> también se </a:t>
            </a:r>
            <a:r>
              <a:rPr lang="en-US" sz="1600" dirty="0" err="1">
                <a:solidFill>
                  <a:schemeClr val="tx2"/>
                </a:solidFill>
              </a:rPr>
              <a:t>revisaron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informes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anteriores</a:t>
            </a:r>
            <a:r>
              <a:rPr lang="en-US" sz="1600" dirty="0">
                <a:solidFill>
                  <a:schemeClr val="tx2"/>
                </a:solidFill>
              </a:rPr>
              <a:t> y posteriores)</a:t>
            </a:r>
          </a:p>
          <a:p>
            <a:pPr lvl="0"/>
            <a:r>
              <a:rPr lang="en-US" sz="1600" dirty="0">
                <a:solidFill>
                  <a:schemeClr val="tx2"/>
                </a:solidFill>
              </a:rPr>
              <a:t>Municipalidad de Rosario. (2025). </a:t>
            </a:r>
            <a:r>
              <a:rPr lang="en-US" sz="1600" u="sng" dirty="0" err="1">
                <a:solidFill>
                  <a:schemeClr val="tx2"/>
                </a:solidFill>
                <a:hlinkClick r:id="rId4"/>
              </a:rPr>
              <a:t>Situación</a:t>
            </a:r>
            <a:r>
              <a:rPr lang="en-US" sz="1600" u="sng" dirty="0">
                <a:solidFill>
                  <a:schemeClr val="tx2"/>
                </a:solidFill>
                <a:hlinkClick r:id="rId4"/>
              </a:rPr>
              <a:t> </a:t>
            </a:r>
            <a:r>
              <a:rPr lang="en-US" sz="1600" u="sng" dirty="0" err="1">
                <a:solidFill>
                  <a:schemeClr val="tx2"/>
                </a:solidFill>
                <a:hlinkClick r:id="rId4"/>
              </a:rPr>
              <a:t>Epidemiológica</a:t>
            </a:r>
            <a:r>
              <a:rPr lang="en-US" sz="1600" u="sng" dirty="0">
                <a:solidFill>
                  <a:schemeClr val="tx2"/>
                </a:solidFill>
                <a:hlinkClick r:id="rId4"/>
              </a:rPr>
              <a:t> Semana 23 - Rosario.</a:t>
            </a:r>
            <a:r>
              <a:rPr lang="en-US" sz="1600" dirty="0">
                <a:solidFill>
                  <a:schemeClr val="tx2"/>
                </a:solidFill>
              </a:rPr>
              <a:t> (</a:t>
            </a:r>
            <a:r>
              <a:rPr lang="en-US" sz="1600" dirty="0" err="1">
                <a:solidFill>
                  <a:schemeClr val="tx2"/>
                </a:solidFill>
              </a:rPr>
              <a:t>aunque</a:t>
            </a:r>
            <a:r>
              <a:rPr lang="en-US" sz="1600" dirty="0">
                <a:solidFill>
                  <a:schemeClr val="tx2"/>
                </a:solidFill>
              </a:rPr>
              <a:t> también se </a:t>
            </a:r>
            <a:r>
              <a:rPr lang="en-US" sz="1600" dirty="0" err="1">
                <a:solidFill>
                  <a:schemeClr val="tx2"/>
                </a:solidFill>
              </a:rPr>
              <a:t>revisaron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informes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epidemiológicos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anteriores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  <a:p>
            <a:pPr lvl="0"/>
            <a:r>
              <a:rPr lang="en-US" sz="1600" dirty="0">
                <a:solidFill>
                  <a:schemeClr val="tx2"/>
                </a:solidFill>
              </a:rPr>
              <a:t>Argentina.gob.ar. (</a:t>
            </a:r>
            <a:r>
              <a:rPr lang="en-US" sz="1600" dirty="0" err="1">
                <a:solidFill>
                  <a:schemeClr val="tx2"/>
                </a:solidFill>
              </a:rPr>
              <a:t>Septiembre</a:t>
            </a:r>
            <a:r>
              <a:rPr lang="en-US" sz="1600" dirty="0">
                <a:solidFill>
                  <a:schemeClr val="tx2"/>
                </a:solidFill>
              </a:rPr>
              <a:t> 2024). </a:t>
            </a:r>
            <a:r>
              <a:rPr lang="en-US" sz="1600" u="sng" dirty="0">
                <a:solidFill>
                  <a:schemeClr val="tx2"/>
                </a:solidFill>
                <a:hlinkClick r:id="rId5"/>
              </a:rPr>
              <a:t>VACUNA TETRAVALENTE CONTRA EL DENGUE | LINEAMIENTOS TÉCNICOS Y MANUAL DE VACUNACIÓN. </a:t>
            </a:r>
            <a:r>
              <a:rPr lang="en-US" sz="1600" u="sng" dirty="0" err="1">
                <a:solidFill>
                  <a:schemeClr val="tx2"/>
                </a:solidFill>
                <a:hlinkClick r:id="rId5"/>
              </a:rPr>
              <a:t>Ministerio</a:t>
            </a:r>
            <a:r>
              <a:rPr lang="en-US" sz="1600" u="sng" dirty="0">
                <a:solidFill>
                  <a:schemeClr val="tx2"/>
                </a:solidFill>
                <a:hlinkClick r:id="rId5"/>
              </a:rPr>
              <a:t> de Salud. </a:t>
            </a:r>
            <a:endParaRPr lang="en-US" sz="1600" dirty="0">
              <a:solidFill>
                <a:schemeClr val="tx2"/>
              </a:solidFill>
            </a:endParaRPr>
          </a:p>
          <a:p>
            <a:pPr lvl="0"/>
            <a:r>
              <a:rPr lang="en-US" sz="1600" dirty="0">
                <a:solidFill>
                  <a:schemeClr val="tx2"/>
                </a:solidFill>
              </a:rPr>
              <a:t>Argentina.gob.ar. (</a:t>
            </a:r>
            <a:r>
              <a:rPr lang="en-US" sz="1600" dirty="0" err="1">
                <a:solidFill>
                  <a:schemeClr val="tx2"/>
                </a:solidFill>
              </a:rPr>
              <a:t>Octubre</a:t>
            </a:r>
            <a:r>
              <a:rPr lang="en-US" sz="1600" dirty="0">
                <a:solidFill>
                  <a:schemeClr val="tx2"/>
                </a:solidFill>
              </a:rPr>
              <a:t> 2024). </a:t>
            </a:r>
            <a:r>
              <a:rPr lang="en-US" sz="1600" u="sng" dirty="0">
                <a:solidFill>
                  <a:schemeClr val="tx2"/>
                </a:solidFill>
                <a:hlinkClick r:id="rId6"/>
              </a:rPr>
              <a:t>Se </a:t>
            </a:r>
            <a:r>
              <a:rPr lang="en-US" sz="1600" u="sng" dirty="0" err="1">
                <a:solidFill>
                  <a:schemeClr val="tx2"/>
                </a:solidFill>
                <a:hlinkClick r:id="rId6"/>
              </a:rPr>
              <a:t>confirmó</a:t>
            </a:r>
            <a:r>
              <a:rPr lang="en-US" sz="1600" u="sng" dirty="0">
                <a:solidFill>
                  <a:schemeClr val="tx2"/>
                </a:solidFill>
                <a:hlinkClick r:id="rId6"/>
              </a:rPr>
              <a:t> </a:t>
            </a:r>
            <a:r>
              <a:rPr lang="en-US" sz="1600" u="sng" dirty="0" err="1">
                <a:solidFill>
                  <a:schemeClr val="tx2"/>
                </a:solidFill>
                <a:hlinkClick r:id="rId6"/>
              </a:rPr>
              <a:t>el</a:t>
            </a:r>
            <a:r>
              <a:rPr lang="en-US" sz="1600" u="sng" dirty="0">
                <a:solidFill>
                  <a:schemeClr val="tx2"/>
                </a:solidFill>
                <a:hlinkClick r:id="rId6"/>
              </a:rPr>
              <a:t> </a:t>
            </a:r>
            <a:r>
              <a:rPr lang="en-US" sz="1600" u="sng" dirty="0" err="1">
                <a:solidFill>
                  <a:schemeClr val="tx2"/>
                </a:solidFill>
                <a:hlinkClick r:id="rId6"/>
              </a:rPr>
              <a:t>excelente</a:t>
            </a:r>
            <a:r>
              <a:rPr lang="en-US" sz="1600" u="sng" dirty="0">
                <a:solidFill>
                  <a:schemeClr val="tx2"/>
                </a:solidFill>
                <a:hlinkClick r:id="rId6"/>
              </a:rPr>
              <a:t> </a:t>
            </a:r>
            <a:r>
              <a:rPr lang="en-US" sz="1600" u="sng" dirty="0" err="1">
                <a:solidFill>
                  <a:schemeClr val="tx2"/>
                </a:solidFill>
                <a:hlinkClick r:id="rId6"/>
              </a:rPr>
              <a:t>desempeño</a:t>
            </a:r>
            <a:r>
              <a:rPr lang="en-US" sz="1600" u="sng" dirty="0">
                <a:solidFill>
                  <a:schemeClr val="tx2"/>
                </a:solidFill>
                <a:hlinkClick r:id="rId6"/>
              </a:rPr>
              <a:t> del kit Detect-</a:t>
            </a:r>
            <a:r>
              <a:rPr lang="en-US" sz="1600" u="sng" dirty="0" err="1">
                <a:solidFill>
                  <a:schemeClr val="tx2"/>
                </a:solidFill>
                <a:hlinkClick r:id="rId6"/>
              </a:rPr>
              <a:t>Ar</a:t>
            </a:r>
            <a:r>
              <a:rPr lang="en-US" sz="1600" u="sng" dirty="0">
                <a:solidFill>
                  <a:schemeClr val="tx2"/>
                </a:solidFill>
                <a:hlinkClick r:id="rId6"/>
              </a:rPr>
              <a:t> Dengue para la </a:t>
            </a:r>
            <a:r>
              <a:rPr lang="en-US" sz="1600" u="sng" dirty="0" err="1">
                <a:solidFill>
                  <a:schemeClr val="tx2"/>
                </a:solidFill>
                <a:hlinkClick r:id="rId6"/>
              </a:rPr>
              <a:t>detección</a:t>
            </a:r>
            <a:r>
              <a:rPr lang="en-US" sz="1600" u="sng" dirty="0">
                <a:solidFill>
                  <a:schemeClr val="tx2"/>
                </a:solidFill>
                <a:hlinkClick r:id="rId6"/>
              </a:rPr>
              <a:t> del </a:t>
            </a:r>
            <a:r>
              <a:rPr lang="en-US" sz="1600" u="sng" dirty="0" err="1">
                <a:solidFill>
                  <a:schemeClr val="tx2"/>
                </a:solidFill>
                <a:hlinkClick r:id="rId6"/>
              </a:rPr>
              <a:t>antígeno</a:t>
            </a:r>
            <a:r>
              <a:rPr lang="en-US" sz="1600" u="sng" dirty="0">
                <a:solidFill>
                  <a:schemeClr val="tx2"/>
                </a:solidFill>
                <a:hlinkClick r:id="rId6"/>
              </a:rPr>
              <a:t> NS1 </a:t>
            </a:r>
            <a:r>
              <a:rPr lang="en-US" sz="1600" u="sng" dirty="0" err="1">
                <a:solidFill>
                  <a:schemeClr val="tx2"/>
                </a:solidFill>
                <a:hlinkClick r:id="rId6"/>
              </a:rPr>
              <a:t>en</a:t>
            </a:r>
            <a:r>
              <a:rPr lang="en-US" sz="1600" u="sng" dirty="0">
                <a:solidFill>
                  <a:schemeClr val="tx2"/>
                </a:solidFill>
                <a:hlinkClick r:id="rId6"/>
              </a:rPr>
              <a:t> </a:t>
            </a:r>
            <a:r>
              <a:rPr lang="en-US" sz="1600" u="sng" dirty="0" err="1">
                <a:solidFill>
                  <a:schemeClr val="tx2"/>
                </a:solidFill>
                <a:hlinkClick r:id="rId6"/>
              </a:rPr>
              <a:t>los</a:t>
            </a:r>
            <a:r>
              <a:rPr lang="en-US" sz="1600" u="sng" dirty="0">
                <a:solidFill>
                  <a:schemeClr val="tx2"/>
                </a:solidFill>
                <a:hlinkClick r:id="rId6"/>
              </a:rPr>
              <a:t> </a:t>
            </a:r>
            <a:r>
              <a:rPr lang="en-US" sz="1600" u="sng" dirty="0" err="1">
                <a:solidFill>
                  <a:schemeClr val="tx2"/>
                </a:solidFill>
                <a:hlinkClick r:id="rId6"/>
              </a:rPr>
              <a:t>primeros</a:t>
            </a:r>
            <a:r>
              <a:rPr lang="en-US" sz="1600" u="sng" dirty="0">
                <a:solidFill>
                  <a:schemeClr val="tx2"/>
                </a:solidFill>
                <a:hlinkClick r:id="rId6"/>
              </a:rPr>
              <a:t> días de </a:t>
            </a:r>
            <a:r>
              <a:rPr lang="en-US" sz="1600" u="sng" dirty="0" err="1">
                <a:solidFill>
                  <a:schemeClr val="tx2"/>
                </a:solidFill>
                <a:hlinkClick r:id="rId6"/>
              </a:rPr>
              <a:t>evolución</a:t>
            </a:r>
            <a:r>
              <a:rPr lang="en-US" sz="1600" u="sng" dirty="0">
                <a:solidFill>
                  <a:schemeClr val="tx2"/>
                </a:solidFill>
                <a:hlinkClick r:id="rId6"/>
              </a:rPr>
              <a:t> de la </a:t>
            </a:r>
            <a:r>
              <a:rPr lang="en-US" sz="1600" u="sng" dirty="0" err="1">
                <a:solidFill>
                  <a:schemeClr val="tx2"/>
                </a:solidFill>
                <a:hlinkClick r:id="rId6"/>
              </a:rPr>
              <a:t>infección</a:t>
            </a:r>
            <a:r>
              <a:rPr lang="en-US" sz="1600" u="sng" dirty="0">
                <a:solidFill>
                  <a:schemeClr val="tx2"/>
                </a:solidFill>
                <a:hlinkClick r:id="rId6"/>
              </a:rPr>
              <a:t>. CONICET</a:t>
            </a:r>
            <a:endParaRPr lang="en-US" sz="1600" dirty="0">
              <a:solidFill>
                <a:schemeClr val="tx2"/>
              </a:solidFill>
            </a:endParaRPr>
          </a:p>
          <a:p>
            <a:pPr lvl="0"/>
            <a:r>
              <a:rPr lang="en-US" sz="1600" dirty="0">
                <a:solidFill>
                  <a:schemeClr val="tx2"/>
                </a:solidFill>
              </a:rPr>
              <a:t>CONICET. </a:t>
            </a:r>
            <a:r>
              <a:rPr lang="en-US" sz="1600" u="sng" dirty="0" err="1">
                <a:solidFill>
                  <a:schemeClr val="tx2"/>
                </a:solidFill>
                <a:hlinkClick r:id="rId7"/>
              </a:rPr>
              <a:t>Especialistas</a:t>
            </a:r>
            <a:r>
              <a:rPr lang="en-US" sz="1600" u="sng" dirty="0">
                <a:solidFill>
                  <a:schemeClr val="tx2"/>
                </a:solidFill>
                <a:hlinkClick r:id="rId7"/>
              </a:rPr>
              <a:t> del CONICET </a:t>
            </a:r>
            <a:r>
              <a:rPr lang="en-US" sz="1600" u="sng" dirty="0" err="1">
                <a:solidFill>
                  <a:schemeClr val="tx2"/>
                </a:solidFill>
                <a:hlinkClick r:id="rId7"/>
              </a:rPr>
              <a:t>desarrollan</a:t>
            </a:r>
            <a:r>
              <a:rPr lang="en-US" sz="1600" u="sng" dirty="0">
                <a:solidFill>
                  <a:schemeClr val="tx2"/>
                </a:solidFill>
                <a:hlinkClick r:id="rId7"/>
              </a:rPr>
              <a:t> </a:t>
            </a:r>
            <a:r>
              <a:rPr lang="en-US" sz="1600" u="sng" dirty="0" err="1">
                <a:solidFill>
                  <a:schemeClr val="tx2"/>
                </a:solidFill>
                <a:hlinkClick r:id="rId7"/>
              </a:rPr>
              <a:t>el</a:t>
            </a:r>
            <a:r>
              <a:rPr lang="en-US" sz="1600" u="sng" dirty="0">
                <a:solidFill>
                  <a:schemeClr val="tx2"/>
                </a:solidFill>
                <a:hlinkClick r:id="rId7"/>
              </a:rPr>
              <a:t> primer test de </a:t>
            </a:r>
            <a:r>
              <a:rPr lang="en-US" sz="1600" u="sng" dirty="0" err="1">
                <a:solidFill>
                  <a:schemeClr val="tx2"/>
                </a:solidFill>
                <a:hlinkClick r:id="rId7"/>
              </a:rPr>
              <a:t>antígenos</a:t>
            </a:r>
            <a:r>
              <a:rPr lang="en-US" sz="1600" u="sng" dirty="0">
                <a:solidFill>
                  <a:schemeClr val="tx2"/>
                </a:solidFill>
                <a:hlinkClick r:id="rId7"/>
              </a:rPr>
              <a:t> de </a:t>
            </a:r>
            <a:r>
              <a:rPr lang="en-US" sz="1600" u="sng" dirty="0" err="1">
                <a:solidFill>
                  <a:schemeClr val="tx2"/>
                </a:solidFill>
                <a:hlinkClick r:id="rId7"/>
              </a:rPr>
              <a:t>origen</a:t>
            </a:r>
            <a:r>
              <a:rPr lang="en-US" sz="1600" u="sng" dirty="0">
                <a:solidFill>
                  <a:schemeClr val="tx2"/>
                </a:solidFill>
                <a:hlinkClick r:id="rId7"/>
              </a:rPr>
              <a:t> </a:t>
            </a:r>
            <a:r>
              <a:rPr lang="en-US" sz="1600" u="sng" dirty="0" err="1">
                <a:solidFill>
                  <a:schemeClr val="tx2"/>
                </a:solidFill>
                <a:hlinkClick r:id="rId7"/>
              </a:rPr>
              <a:t>nacional</a:t>
            </a:r>
            <a:r>
              <a:rPr lang="en-US" sz="1600" u="sng" dirty="0">
                <a:solidFill>
                  <a:schemeClr val="tx2"/>
                </a:solidFill>
                <a:hlinkClick r:id="rId7"/>
              </a:rPr>
              <a:t> para </a:t>
            </a:r>
            <a:r>
              <a:rPr lang="en-US" sz="1600" u="sng" dirty="0" err="1">
                <a:solidFill>
                  <a:schemeClr val="tx2"/>
                </a:solidFill>
                <a:hlinkClick r:id="rId7"/>
              </a:rPr>
              <a:t>el</a:t>
            </a:r>
            <a:r>
              <a:rPr lang="en-US" sz="1600" u="sng" dirty="0">
                <a:solidFill>
                  <a:schemeClr val="tx2"/>
                </a:solidFill>
                <a:hlinkClick r:id="rId7"/>
              </a:rPr>
              <a:t> </a:t>
            </a:r>
            <a:r>
              <a:rPr lang="en-US" sz="1600" u="sng" dirty="0" err="1">
                <a:solidFill>
                  <a:schemeClr val="tx2"/>
                </a:solidFill>
                <a:hlinkClick r:id="rId7"/>
              </a:rPr>
              <a:t>diagnóstico</a:t>
            </a:r>
            <a:r>
              <a:rPr lang="en-US" sz="1600" u="sng" dirty="0">
                <a:solidFill>
                  <a:schemeClr val="tx2"/>
                </a:solidFill>
                <a:hlinkClick r:id="rId7"/>
              </a:rPr>
              <a:t> del dengue. </a:t>
            </a:r>
            <a:endParaRPr lang="en-US" sz="1600" dirty="0">
              <a:solidFill>
                <a:schemeClr val="tx2"/>
              </a:solidFill>
            </a:endParaRPr>
          </a:p>
          <a:p>
            <a:pPr lvl="0"/>
            <a:r>
              <a:rPr lang="en-US" sz="1600" dirty="0">
                <a:solidFill>
                  <a:schemeClr val="tx2"/>
                </a:solidFill>
              </a:rPr>
              <a:t>CSJN (Corte Suprema de Justicia de la </a:t>
            </a:r>
            <a:r>
              <a:rPr lang="en-US" sz="1600" dirty="0" err="1">
                <a:solidFill>
                  <a:schemeClr val="tx2"/>
                </a:solidFill>
              </a:rPr>
              <a:t>Nación</a:t>
            </a:r>
            <a:r>
              <a:rPr lang="en-US" sz="1600" dirty="0">
                <a:solidFill>
                  <a:schemeClr val="tx2"/>
                </a:solidFill>
              </a:rPr>
              <a:t>). </a:t>
            </a:r>
            <a:r>
              <a:rPr lang="en-US" sz="1600" u="sng" dirty="0">
                <a:solidFill>
                  <a:schemeClr val="tx2"/>
                </a:solidFill>
                <a:hlinkClick r:id="rId8"/>
              </a:rPr>
              <a:t>Vacuna contra </a:t>
            </a:r>
            <a:r>
              <a:rPr lang="en-US" sz="1600" u="sng" dirty="0" err="1">
                <a:solidFill>
                  <a:schemeClr val="tx2"/>
                </a:solidFill>
                <a:hlinkClick r:id="rId8"/>
              </a:rPr>
              <a:t>el</a:t>
            </a:r>
            <a:r>
              <a:rPr lang="en-US" sz="1600" u="sng" dirty="0">
                <a:solidFill>
                  <a:schemeClr val="tx2"/>
                </a:solidFill>
                <a:hlinkClick r:id="rId8"/>
              </a:rPr>
              <a:t> dengue. </a:t>
            </a:r>
            <a:endParaRPr lang="en-US" sz="1600" dirty="0">
              <a:solidFill>
                <a:schemeClr val="tx2"/>
              </a:solidFill>
            </a:endParaRPr>
          </a:p>
          <a:p>
            <a:pPr lvl="0"/>
            <a:r>
              <a:rPr lang="en-US" sz="1600" dirty="0">
                <a:solidFill>
                  <a:schemeClr val="tx2"/>
                </a:solidFill>
              </a:rPr>
              <a:t>SAVE (Sociedad Argentina de </a:t>
            </a:r>
            <a:r>
              <a:rPr lang="en-US" sz="1600" dirty="0" err="1">
                <a:solidFill>
                  <a:schemeClr val="tx2"/>
                </a:solidFill>
              </a:rPr>
              <a:t>Vacunología</a:t>
            </a:r>
            <a:r>
              <a:rPr lang="en-US" sz="1600" dirty="0">
                <a:solidFill>
                  <a:schemeClr val="tx2"/>
                </a:solidFill>
              </a:rPr>
              <a:t> y </a:t>
            </a:r>
            <a:r>
              <a:rPr lang="en-US" sz="1600" dirty="0" err="1">
                <a:solidFill>
                  <a:schemeClr val="tx2"/>
                </a:solidFill>
              </a:rPr>
              <a:t>Epidemiología</a:t>
            </a:r>
            <a:r>
              <a:rPr lang="en-US" sz="1600" dirty="0">
                <a:solidFill>
                  <a:schemeClr val="tx2"/>
                </a:solidFill>
              </a:rPr>
              <a:t>). </a:t>
            </a:r>
            <a:r>
              <a:rPr lang="en-US" sz="1600" u="sng" dirty="0">
                <a:solidFill>
                  <a:schemeClr val="tx2"/>
                </a:solidFill>
                <a:hlinkClick r:id="rId9"/>
              </a:rPr>
              <a:t>Dengue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8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AB62888-D0EB-1E0A-8680-F1727BB5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780" y="49119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Introducción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BFACBF-C52E-B79C-72F8-AAFDFB2A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46" y="2281093"/>
            <a:ext cx="10717102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El dengue es </a:t>
            </a:r>
            <a:r>
              <a:rPr lang="en-US" sz="2000" dirty="0" err="1">
                <a:solidFill>
                  <a:schemeClr val="tx2"/>
                </a:solidFill>
              </a:rPr>
              <a:t>una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enfermedad</a:t>
            </a:r>
            <a:r>
              <a:rPr lang="en-US" sz="2000" dirty="0">
                <a:solidFill>
                  <a:schemeClr val="tx2"/>
                </a:solidFill>
              </a:rPr>
              <a:t> viral </a:t>
            </a:r>
            <a:r>
              <a:rPr lang="en-US" sz="2000" dirty="0" err="1">
                <a:solidFill>
                  <a:schemeClr val="tx2"/>
                </a:solidFill>
              </a:rPr>
              <a:t>transmitida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</a:t>
            </a:r>
            <a:r>
              <a:rPr lang="en-US" sz="2000" dirty="0">
                <a:solidFill>
                  <a:schemeClr val="tx2"/>
                </a:solidFill>
              </a:rPr>
              <a:t> Aedes aegypti. Argentina </a:t>
            </a:r>
            <a:r>
              <a:rPr lang="en-US" sz="2000" dirty="0" err="1">
                <a:solidFill>
                  <a:schemeClr val="tx2"/>
                </a:solidFill>
              </a:rPr>
              <a:t>enfrenta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brotes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periódicos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especialmente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en</a:t>
            </a:r>
            <a:r>
              <a:rPr lang="en-US" sz="2000" dirty="0">
                <a:solidFill>
                  <a:schemeClr val="tx2"/>
                </a:solidFill>
              </a:rPr>
              <a:t> Santa Fe y Rosario. El </a:t>
            </a:r>
            <a:r>
              <a:rPr lang="en-US" sz="2000" dirty="0" err="1">
                <a:solidFill>
                  <a:schemeClr val="tx2"/>
                </a:solidFill>
              </a:rPr>
              <a:t>país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cuenta</a:t>
            </a:r>
            <a:r>
              <a:rPr lang="en-US" sz="2000" dirty="0">
                <a:solidFill>
                  <a:schemeClr val="tx2"/>
                </a:solidFill>
              </a:rPr>
              <a:t> con </a:t>
            </a:r>
            <a:r>
              <a:rPr lang="en-US" sz="2000" dirty="0" err="1">
                <a:solidFill>
                  <a:schemeClr val="tx2"/>
                </a:solidFill>
              </a:rPr>
              <a:t>estrategias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basadas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fases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epidemiológicas</a:t>
            </a:r>
            <a:r>
              <a:rPr lang="en-US" sz="2000" dirty="0">
                <a:solidFill>
                  <a:schemeClr val="tx2"/>
                </a:solidFill>
              </a:rPr>
              <a:t> y un </a:t>
            </a:r>
            <a:r>
              <a:rPr lang="en-US" sz="2000" dirty="0" err="1">
                <a:solidFill>
                  <a:schemeClr val="tx2"/>
                </a:solidFill>
              </a:rPr>
              <a:t>marco</a:t>
            </a:r>
            <a:r>
              <a:rPr lang="en-US" sz="2000" dirty="0">
                <a:solidFill>
                  <a:schemeClr val="tx2"/>
                </a:solidFill>
              </a:rPr>
              <a:t> legal de </a:t>
            </a:r>
            <a:r>
              <a:rPr lang="en-US" sz="2000" dirty="0" err="1">
                <a:solidFill>
                  <a:schemeClr val="tx2"/>
                </a:solidFill>
              </a:rPr>
              <a:t>salud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pública</a:t>
            </a:r>
            <a:r>
              <a:rPr lang="en-US" sz="2000" dirty="0">
                <a:solidFill>
                  <a:schemeClr val="tx2"/>
                </a:solidFill>
              </a:rPr>
              <a:t> para </a:t>
            </a:r>
            <a:r>
              <a:rPr lang="en-US" sz="2000" dirty="0" err="1">
                <a:solidFill>
                  <a:schemeClr val="tx2"/>
                </a:solidFill>
              </a:rPr>
              <a:t>su</a:t>
            </a:r>
            <a:r>
              <a:rPr lang="en-US" sz="2000" dirty="0">
                <a:solidFill>
                  <a:schemeClr val="tx2"/>
                </a:solidFill>
              </a:rPr>
              <a:t> control.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304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6" name="Group 4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7" name="Freeform: Shape 4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: Shape 4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E4176B2-E97C-D58B-C002-9E813CE2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Estudio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Vacuna Butantan-DV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C3F81E-A0AA-AF90-3EF8-FEDCD074D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 err="1">
                <a:solidFill>
                  <a:schemeClr val="tx2"/>
                </a:solidFill>
              </a:rPr>
              <a:t>Estudio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fase</a:t>
            </a:r>
            <a:r>
              <a:rPr lang="en-US" sz="1800" dirty="0">
                <a:solidFill>
                  <a:schemeClr val="tx2"/>
                </a:solidFill>
              </a:rPr>
              <a:t> 3 </a:t>
            </a:r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aleatorizado, doble ciego y controlado con placebo.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 err="1">
                <a:solidFill>
                  <a:schemeClr val="tx2"/>
                </a:solidFill>
              </a:rPr>
              <a:t>Multicentrico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en</a:t>
            </a:r>
            <a:r>
              <a:rPr lang="en-US" sz="1800" dirty="0">
                <a:solidFill>
                  <a:schemeClr val="tx2"/>
                </a:solidFill>
              </a:rPr>
              <a:t> 13 </a:t>
            </a:r>
            <a:r>
              <a:rPr lang="en-US" sz="1800" dirty="0" err="1">
                <a:solidFill>
                  <a:schemeClr val="tx2"/>
                </a:solidFill>
              </a:rPr>
              <a:t>centros</a:t>
            </a:r>
            <a:r>
              <a:rPr lang="en-US" sz="1800" dirty="0">
                <a:solidFill>
                  <a:schemeClr val="tx2"/>
                </a:solidFill>
              </a:rPr>
              <a:t> de </a:t>
            </a:r>
            <a:r>
              <a:rPr lang="en-US" sz="1800" dirty="0" err="1">
                <a:solidFill>
                  <a:schemeClr val="tx2"/>
                </a:solidFill>
              </a:rPr>
              <a:t>Brasil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r>
              <a:rPr lang="en-US" sz="1800" dirty="0">
                <a:solidFill>
                  <a:schemeClr val="tx2"/>
                </a:solidFill>
              </a:rPr>
              <a:t>16.235 </a:t>
            </a:r>
            <a:r>
              <a:rPr lang="en-US" sz="1800" dirty="0" err="1">
                <a:solidFill>
                  <a:schemeClr val="tx2"/>
                </a:solidFill>
              </a:rPr>
              <a:t>participantes</a:t>
            </a:r>
            <a:r>
              <a:rPr lang="en-US" sz="1800" dirty="0">
                <a:solidFill>
                  <a:schemeClr val="tx2"/>
                </a:solidFill>
              </a:rPr>
              <a:t> a</a:t>
            </a:r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signados en una proporción de 2:1</a:t>
            </a:r>
          </a:p>
          <a:p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estratificada por grupos de edad (2 a 6, 7 a 17 y 18 a 59 años).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 err="1">
                <a:solidFill>
                  <a:schemeClr val="tx2"/>
                </a:solidFill>
              </a:rPr>
              <a:t>Eficacia</a:t>
            </a:r>
            <a:r>
              <a:rPr lang="en-US" sz="1800" dirty="0">
                <a:solidFill>
                  <a:schemeClr val="tx2"/>
                </a:solidFill>
              </a:rPr>
              <a:t> global: 79.6%. </a:t>
            </a:r>
          </a:p>
          <a:p>
            <a:r>
              <a:rPr lang="en-US" sz="1800" dirty="0">
                <a:solidFill>
                  <a:schemeClr val="tx2"/>
                </a:solidFill>
              </a:rPr>
              <a:t>Alta </a:t>
            </a:r>
            <a:r>
              <a:rPr lang="en-US" sz="1800" dirty="0" err="1">
                <a:solidFill>
                  <a:schemeClr val="tx2"/>
                </a:solidFill>
              </a:rPr>
              <a:t>efectividad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todos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los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grupos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etarios</a:t>
            </a:r>
            <a:r>
              <a:rPr lang="en-US" sz="1800" dirty="0">
                <a:solidFill>
                  <a:schemeClr val="tx2"/>
                </a:solidFill>
              </a:rPr>
              <a:t>. 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Limitaciones</a:t>
            </a:r>
            <a:r>
              <a:rPr lang="en-US" sz="1800" dirty="0">
                <a:solidFill>
                  <a:schemeClr val="tx2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no se </a:t>
            </a:r>
            <a:r>
              <a:rPr lang="en-US" sz="1400" dirty="0" err="1">
                <a:solidFill>
                  <a:schemeClr val="tx2"/>
                </a:solidFill>
              </a:rPr>
              <a:t>detectaron</a:t>
            </a:r>
            <a:r>
              <a:rPr lang="en-US" sz="1400" dirty="0">
                <a:solidFill>
                  <a:schemeClr val="tx2"/>
                </a:solidFill>
              </a:rPr>
              <a:t> DENV-3 </a:t>
            </a:r>
            <a:r>
              <a:rPr lang="en-US" sz="1400" dirty="0" err="1">
                <a:solidFill>
                  <a:schemeClr val="tx2"/>
                </a:solidFill>
              </a:rPr>
              <a:t>ni</a:t>
            </a:r>
            <a:r>
              <a:rPr lang="en-US" sz="1400" dirty="0">
                <a:solidFill>
                  <a:schemeClr val="tx2"/>
                </a:solidFill>
              </a:rPr>
              <a:t> DENV-4.</a:t>
            </a:r>
          </a:p>
          <a:p>
            <a:pPr lvl="1"/>
            <a:r>
              <a:rPr lang="es-AR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seguimiento (2 años) implica que los resultados podrían variar en el seguimiento total planificado a 5 años.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9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4E9ADD8-B286-562D-3C70-E103EBF5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233869"/>
            <a:ext cx="406908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Revisión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Sistemática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TAK-003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BA1B94-A66E-6B24-9375-284663FBC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valuar la efectividad y seguridad de la vacuna tetravalente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 err="1">
                <a:solidFill>
                  <a:schemeClr val="tx2"/>
                </a:solidFill>
              </a:rPr>
              <a:t>Metaanálisis</a:t>
            </a:r>
            <a:r>
              <a:rPr lang="en-US" sz="1800" dirty="0">
                <a:solidFill>
                  <a:schemeClr val="tx2"/>
                </a:solidFill>
              </a:rPr>
              <a:t> de 5 RCTs</a:t>
            </a:r>
          </a:p>
          <a:p>
            <a:r>
              <a:rPr lang="en-US" sz="1800" dirty="0">
                <a:solidFill>
                  <a:schemeClr val="tx2"/>
                </a:solidFill>
              </a:rPr>
              <a:t>Alta </a:t>
            </a:r>
            <a:r>
              <a:rPr lang="en-US" sz="1800" dirty="0" err="1">
                <a:solidFill>
                  <a:schemeClr val="tx2"/>
                </a:solidFill>
              </a:rPr>
              <a:t>efectividad</a:t>
            </a:r>
            <a:r>
              <a:rPr lang="en-US" sz="1800" dirty="0">
                <a:solidFill>
                  <a:schemeClr val="tx2"/>
                </a:solidFill>
              </a:rPr>
              <a:t> para dengue grave y </a:t>
            </a:r>
            <a:r>
              <a:rPr lang="en-US" sz="1800" dirty="0" err="1">
                <a:solidFill>
                  <a:schemeClr val="tx2"/>
                </a:solidFill>
              </a:rPr>
              <a:t>sintomático</a:t>
            </a:r>
            <a:r>
              <a:rPr lang="en-US" sz="1800" dirty="0">
                <a:solidFill>
                  <a:schemeClr val="tx2"/>
                </a:solidFill>
              </a:rPr>
              <a:t>. 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Seguridad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incierta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r>
              <a:rPr lang="en-US" sz="1800" dirty="0">
                <a:solidFill>
                  <a:schemeClr val="tx2"/>
                </a:solidFill>
              </a:rPr>
              <a:t> Se </a:t>
            </a:r>
            <a:r>
              <a:rPr lang="en-US" sz="1800" dirty="0" err="1">
                <a:solidFill>
                  <a:schemeClr val="tx2"/>
                </a:solidFill>
              </a:rPr>
              <a:t>usó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metodología</a:t>
            </a:r>
            <a:r>
              <a:rPr lang="en-US" sz="1800" dirty="0">
                <a:solidFill>
                  <a:schemeClr val="tx2"/>
                </a:solidFill>
              </a:rPr>
              <a:t> PRISMA y GRADE. </a:t>
            </a:r>
          </a:p>
          <a:p>
            <a:r>
              <a:rPr lang="es-AR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lta efectividad para prevenir el dengue grave y sintomático en menores de 17 años. 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Limitaciones o sesgos: </a:t>
            </a:r>
          </a:p>
          <a:p>
            <a:pPr lvl="1"/>
            <a:r>
              <a:rPr lang="es-AR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enfoque de la población principalmente en niños y adolescentes, con solo un estudio que incluyó adultos.</a:t>
            </a:r>
          </a:p>
          <a:p>
            <a:pPr lvl="1"/>
            <a:r>
              <a:rPr lang="es-AR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 contexto geográfico, con la mayoría de los estudios en países endémicos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8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987923-C2C8-E768-009D-54230651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-26764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Situación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Nacional (2024-2025)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C2792E8B-8C7D-9CCA-D348-8DE03B237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1" y="2582563"/>
            <a:ext cx="6265948" cy="2991989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FDBCDE-2F2F-3384-4A31-B7664E9D6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6408" y="1532670"/>
            <a:ext cx="5360520" cy="48315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desde la semana 31 de 2024 a la semana 23 del 2025, se notificaron 75.072 (</a:t>
            </a:r>
            <a:r>
              <a:rPr lang="en-US" sz="1800" dirty="0">
                <a:solidFill>
                  <a:schemeClr val="tx2"/>
                </a:solidFill>
              </a:rPr>
              <a:t>16.932 </a:t>
            </a:r>
            <a:r>
              <a:rPr lang="en-US" sz="1800" dirty="0" err="1">
                <a:solidFill>
                  <a:schemeClr val="tx2"/>
                </a:solidFill>
              </a:rPr>
              <a:t>confirmados</a:t>
            </a:r>
            <a:r>
              <a:rPr lang="en-US" sz="1800" dirty="0">
                <a:solidFill>
                  <a:schemeClr val="tx2"/>
                </a:solidFill>
              </a:rPr>
              <a:t>). </a:t>
            </a:r>
          </a:p>
          <a:p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pesar de que el brote no alcanzó la magnitud de las últimas grandes epidemias, la cantidad de casos fue superior a las temporadas no epidémicas y similar a brotes intermedios como el 2016.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Hasta  la semana 20 del 2025, la subregión del Cono Sur presenta una disminución de 72% en comparación con la misma semana del 2024 y de 13% con respecto al promedio de los últimos 5 años.</a:t>
            </a:r>
          </a:p>
          <a:p>
            <a:endParaRPr lang="es-A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918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065057-2027-D3D3-B0AD-B69F44362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188943-F1E5-7717-AC4E-49219228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-3323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Situación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Nacional (2024-2025)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n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7BE5F006-DC74-1D3B-206D-1211A91F5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331" y="2421177"/>
            <a:ext cx="5826921" cy="2665815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F0F595-CBAE-E899-703E-4AA136F0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688" y="2311965"/>
            <a:ext cx="5029200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región Centro fue la más afectada, concentrando el 84% de los casos nacionales.</a:t>
            </a:r>
          </a:p>
          <a:p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serotipo predominante fue DEN-1 (64,2%), seguido de DEN-2 (35,5%), mientras que DEN-3 y DEN-4 tuvieron una circulación marginal. 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Mayormente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autóctonos</a:t>
            </a:r>
            <a:r>
              <a:rPr lang="en-US" sz="1800" dirty="0">
                <a:solidFill>
                  <a:schemeClr val="tx2"/>
                </a:solidFill>
              </a:rPr>
              <a:t> (97% </a:t>
            </a:r>
            <a:r>
              <a:rPr lang="en-US" sz="1800" dirty="0" err="1">
                <a:solidFill>
                  <a:schemeClr val="tx2"/>
                </a:solidFill>
              </a:rPr>
              <a:t>aproximadamente</a:t>
            </a:r>
            <a:r>
              <a:rPr lang="en-US" sz="1800" dirty="0">
                <a:solidFill>
                  <a:schemeClr val="tx2"/>
                </a:solidFill>
              </a:rPr>
              <a:t>).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43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779D5C-1215-26A0-107C-62367CDA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143281"/>
            <a:ext cx="9829800" cy="10205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Situación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>
                <a:solidFill>
                  <a:schemeClr val="tx2"/>
                </a:solidFill>
              </a:rPr>
              <a:t>Provincial: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Santa Fe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 descr="Gráfico, Gráfico de embudo&#10;&#10;El contenido generado por IA puede ser incorrecto.">
            <a:extLst>
              <a:ext uri="{FF2B5EF4-FFF2-40B4-BE49-F238E27FC236}">
                <a16:creationId xmlns:a16="http://schemas.microsoft.com/office/drawing/2014/main" id="{30974D92-E1F1-4CB2-3136-B3506B78B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84" y="2546361"/>
            <a:ext cx="5546646" cy="3577586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9EE4EA-19B5-CC60-5688-C922DF37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6082" y="2151670"/>
            <a:ext cx="5895434" cy="42587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</a:t>
            </a:r>
            <a:r>
              <a:rPr lang="en-US" sz="1800" dirty="0">
                <a:solidFill>
                  <a:schemeClr val="tx2"/>
                </a:solidFill>
                <a:effectLst/>
              </a:rPr>
              <a:t>e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notificaron</a:t>
            </a:r>
            <a:r>
              <a:rPr lang="en-US" sz="1800" dirty="0">
                <a:solidFill>
                  <a:schemeClr val="tx2"/>
                </a:solidFill>
                <a:effectLst/>
              </a:rPr>
              <a:t> 15.320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casos</a:t>
            </a:r>
            <a:r>
              <a:rPr lang="en-US" sz="1800" dirty="0">
                <a:solidFill>
                  <a:schemeClr val="tx2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sospechosos</a:t>
            </a:r>
            <a:r>
              <a:rPr lang="en-US" sz="1800" dirty="0">
                <a:solidFill>
                  <a:schemeClr val="tx2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durante</a:t>
            </a:r>
            <a:r>
              <a:rPr lang="en-US" sz="1800" dirty="0">
                <a:solidFill>
                  <a:schemeClr val="tx2"/>
                </a:solidFill>
                <a:effectLst/>
              </a:rPr>
              <a:t> la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temporada</a:t>
            </a:r>
            <a:r>
              <a:rPr lang="en-US" sz="1800" dirty="0">
                <a:solidFill>
                  <a:schemeClr val="tx2"/>
                </a:solidFill>
                <a:effectLst/>
              </a:rPr>
              <a:t> 2024-2025 (9.904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casos</a:t>
            </a:r>
            <a:r>
              <a:rPr lang="en-US" sz="1800" dirty="0">
                <a:solidFill>
                  <a:schemeClr val="tx2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confirmados</a:t>
            </a:r>
            <a:r>
              <a:rPr lang="en-US" sz="1800" dirty="0">
                <a:solidFill>
                  <a:schemeClr val="tx2"/>
                </a:solidFill>
                <a:effectLst/>
              </a:rPr>
              <a:t>)</a:t>
            </a:r>
            <a:r>
              <a:rPr lang="en-US" sz="1800" dirty="0">
                <a:solidFill>
                  <a:schemeClr val="tx2"/>
                </a:solidFill>
              </a:rPr>
              <a:t>. </a:t>
            </a:r>
          </a:p>
          <a:p>
            <a:r>
              <a:rPr lang="en-US" sz="1800" dirty="0">
                <a:solidFill>
                  <a:schemeClr val="tx2"/>
                </a:solidFill>
                <a:effectLst/>
              </a:rPr>
              <a:t>La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provincia</a:t>
            </a:r>
            <a:r>
              <a:rPr lang="en-US" sz="1800" dirty="0">
                <a:solidFill>
                  <a:schemeClr val="tx2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representó</a:t>
            </a:r>
            <a:r>
              <a:rPr lang="en-US" sz="1800" dirty="0">
                <a:solidFill>
                  <a:schemeClr val="tx2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aproximadamente</a:t>
            </a:r>
            <a:r>
              <a:rPr lang="en-US" sz="1800" dirty="0">
                <a:solidFill>
                  <a:schemeClr val="tx2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el</a:t>
            </a:r>
            <a:r>
              <a:rPr lang="en-US" sz="1800" dirty="0">
                <a:solidFill>
                  <a:schemeClr val="tx2"/>
                </a:solidFill>
                <a:effectLst/>
              </a:rPr>
              <a:t> 58% de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los</a:t>
            </a:r>
            <a:r>
              <a:rPr lang="en-US" sz="1800" dirty="0">
                <a:solidFill>
                  <a:schemeClr val="tx2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casos</a:t>
            </a:r>
            <a:r>
              <a:rPr lang="en-US" sz="1800" dirty="0">
                <a:solidFill>
                  <a:schemeClr val="tx2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confirmados</a:t>
            </a:r>
            <a:r>
              <a:rPr lang="en-US" sz="1800" dirty="0">
                <a:solidFill>
                  <a:schemeClr val="tx2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en</a:t>
            </a:r>
            <a:r>
              <a:rPr lang="en-US" sz="1800" dirty="0">
                <a:solidFill>
                  <a:schemeClr val="tx2"/>
                </a:solidFill>
                <a:effectLst/>
              </a:rPr>
              <a:t> la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región</a:t>
            </a:r>
            <a:r>
              <a:rPr lang="en-US" sz="1800" dirty="0">
                <a:solidFill>
                  <a:schemeClr val="tx2"/>
                </a:solidFill>
                <a:effectLst/>
              </a:rPr>
              <a:t> Centro.</a:t>
            </a:r>
          </a:p>
          <a:p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pico de casos en Santa Fe se registró en la semana 14 con 1.637 casos, siendo considerablemente menor que el pico de la temporada anterior 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</a:rPr>
              <a:t>10 </a:t>
            </a:r>
            <a:r>
              <a:rPr lang="en-US" sz="1800" b="1" dirty="0" err="1">
                <a:solidFill>
                  <a:schemeClr val="tx2"/>
                </a:solidFill>
              </a:rPr>
              <a:t>muertes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mayoría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en</a:t>
            </a:r>
            <a:r>
              <a:rPr lang="en-US" sz="1800" dirty="0">
                <a:solidFill>
                  <a:schemeClr val="tx2"/>
                </a:solidFill>
              </a:rPr>
              <a:t> Rosario. </a:t>
            </a:r>
          </a:p>
          <a:p>
            <a:r>
              <a:rPr lang="en-US" sz="1800" dirty="0">
                <a:solidFill>
                  <a:schemeClr val="tx2"/>
                </a:solidFill>
              </a:rPr>
              <a:t>66 </a:t>
            </a:r>
            <a:r>
              <a:rPr lang="en-US" sz="1800" dirty="0" err="1">
                <a:solidFill>
                  <a:schemeClr val="tx2"/>
                </a:solidFill>
              </a:rPr>
              <a:t>casos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durante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embarazo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posible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transmisión</a:t>
            </a:r>
            <a:r>
              <a:rPr lang="en-US" sz="1800" dirty="0">
                <a:solidFill>
                  <a:schemeClr val="tx2"/>
                </a:solidFill>
              </a:rPr>
              <a:t> vertical.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446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3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4E1E60-5C41-FA82-38AD-9F04FEC7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696" y="174890"/>
            <a:ext cx="8070302" cy="8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Situación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Rosario</a:t>
            </a:r>
          </a:p>
        </p:txBody>
      </p:sp>
      <p:grpSp>
        <p:nvGrpSpPr>
          <p:cNvPr id="58" name="Group 45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870805-4235-F126-8EF3-82F6AAC7B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55" y="1443789"/>
            <a:ext cx="5467149" cy="46112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brote actual comenzó en la semana 47 del año 2024 con los primeros casos autóctonos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cambió a la fase de </a:t>
            </a:r>
            <a:r>
              <a:rPr lang="es-A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"Respuesta a la Epidemia" </a:t>
            </a: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 la semana 8 del año 2025 y pasó a la fase de </a:t>
            </a:r>
            <a:r>
              <a:rPr lang="es-A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"Recuperación" </a:t>
            </a: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 la semana 22 del 2025.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Hasta la semana 23 del 2025 se notificaron 9.677 casos en Rosario de los cuales 8.194 fueron autóctonos y 81 importados.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A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 fallecimientos </a:t>
            </a:r>
            <a:endParaRPr lang="es-AR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agen 3" descr="Imagen que contiene Gráfico&#10;&#10;El contenido generado por IA puede ser incorrecto.">
            <a:extLst>
              <a:ext uri="{FF2B5EF4-FFF2-40B4-BE49-F238E27FC236}">
                <a16:creationId xmlns:a16="http://schemas.microsoft.com/office/drawing/2014/main" id="{AA83EC93-CE5A-7141-3CEF-4C439645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26" y="2151670"/>
            <a:ext cx="6512622" cy="3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3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50518C0-77CD-C3A7-3BA1-C352BF0B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5C73E6-F538-8229-40E1-85E8B2A9B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8424" y="804672"/>
            <a:ext cx="5715000" cy="5230368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lvl="0"/>
            <a:r>
              <a:rPr lang="es-AR" dirty="0"/>
              <a:t>A nivel nacional, el brote de dengue 2024-2025 muestra una magnitud intermedia, por debajo de las epidemias recientes (2023-2024) pero superior a las temporadas no epidémicas.</a:t>
            </a:r>
          </a:p>
          <a:p>
            <a:pPr lvl="0"/>
            <a:r>
              <a:rPr lang="es-AR" dirty="0"/>
              <a:t>La región Centro, especialmente Santa Fe, concentró la mayoría de los casos.</a:t>
            </a:r>
          </a:p>
          <a:p>
            <a:pPr lvl="0"/>
            <a:r>
              <a:rPr lang="es-AR" dirty="0"/>
              <a:t>En la provincia de Santa Fe, la temporada actual tuvo menor impacto que la anterior, aunque con circulación sostenida y brotes en diversas localidades, principalmente Rosario.</a:t>
            </a:r>
          </a:p>
          <a:p>
            <a:pPr lvl="0"/>
            <a:r>
              <a:rPr lang="es-AR" dirty="0"/>
              <a:t>En Rosario, el brote comenzó en la semana 47 del 2024, tuvo su pico en la semana 14 y actualmente se encuentra en fase de recuperación, con una disminución de casos confirmados y sospechosos.</a:t>
            </a:r>
          </a:p>
          <a:p>
            <a:pPr lvl="0"/>
            <a:r>
              <a:rPr lang="es-AR" dirty="0"/>
              <a:t>Se observaron casos de dengue grave y fallecimientos, principalmente en personas con comorbilidades.</a:t>
            </a:r>
          </a:p>
          <a:p>
            <a:r>
              <a:rPr lang="es-AR" dirty="0"/>
              <a:t>La circulación simultánea de serotipos DEN-1 y DEN-2 plantea un escenario epidemiológico complejo y con riesgo potencial de casos graves.</a:t>
            </a:r>
          </a:p>
          <a:p>
            <a:pPr lvl="0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30844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1084</Words>
  <Application>Microsoft Office PowerPoint</Application>
  <PresentationFormat>Panorámica</PresentationFormat>
  <Paragraphs>70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de Office</vt:lpstr>
      <vt:lpstr>Epidemiología, vacunas, legislación y situación actual del dengue en Argentina</vt:lpstr>
      <vt:lpstr>Introducción</vt:lpstr>
      <vt:lpstr>Estudio Vacuna Butantan-DV</vt:lpstr>
      <vt:lpstr>Revisión Sistemática  TAK-003</vt:lpstr>
      <vt:lpstr>Situación Nacional (2024-2025)</vt:lpstr>
      <vt:lpstr>Situación Nacional (2024-2025)</vt:lpstr>
      <vt:lpstr>Situación Provincial: Santa Fe</vt:lpstr>
      <vt:lpstr>Situación en Rosario</vt:lpstr>
      <vt:lpstr>Conclusiones</vt:lpstr>
      <vt:lpstr>Legislación del dengue en Argentina</vt:lpstr>
      <vt:lpstr>Legislación del dengue en Argentina</vt:lpstr>
      <vt:lpstr>Fuentes y 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LANDA Roman</dc:creator>
  <cp:lastModifiedBy>LANDA Roman</cp:lastModifiedBy>
  <cp:revision>5</cp:revision>
  <dcterms:created xsi:type="dcterms:W3CDTF">2025-06-24T00:31:13Z</dcterms:created>
  <dcterms:modified xsi:type="dcterms:W3CDTF">2025-06-24T03:51:45Z</dcterms:modified>
</cp:coreProperties>
</file>