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3" r:id="rId14"/>
    <p:sldId id="271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4:2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1997 200 24575,'0'-2'0,"-1"0"0,0 0 0,0 0 0,1 0 0,-1 0 0,0 0 0,-1 1 0,1-1 0,0 0 0,0 1 0,-1-1 0,1 1 0,-1-1 0,0 1 0,1 0 0,-1 0 0,0-1 0,0 1 0,-2-1 0,-40-19 0,38 19 0,-24-9 0,-1 2 0,0 1 0,-43-5 0,-13-3 0,21 0 0,-177-33 0,139 36 0,1 4 0,-189 9 0,213 5 0,-92 10 0,151-11 0,0 0 0,0 1 0,0 1 0,1 1 0,0 0 0,-23 14 0,2 3 0,2 3 0,0 1 0,-33 32 0,43-29 0,1 1 0,1 1 0,2 1 0,1 1 0,-35 74 0,45-80 0,1 0 0,1 1 0,1 1 0,2-1 0,1 1 0,2 0 0,1 1 0,1-1 0,2 35 0,3-29 0,1 0 0,3-1 0,0 0 0,3 0 0,0 0 0,3-1 0,1-1 0,1 0 0,25 42 0,-4-18 0,2-2 0,3-1 0,2-2 0,59 58 0,-24-40 0,4-2 0,138 89 0,363 183 0,-393-239 0,412 202 0,-304-164 0,-142-73 0,215 86 0,227 51 0,-374-149 0,-131-34 0,155 14 0,-238-34 0,72 11 0,-54-6 0,0-2 0,1-1 0,-1-1 0,1-1 0,53-6 0,-59-1 0,-1-1 0,0 0 0,-1-2 0,36-20 0,28-11 0,-74 35 0,0 0 0,-1 0 0,1-1 0,-1 0 0,0-1 0,0 0 0,-1 0 0,0-1 0,-1 0 0,1 0 0,8-14 0,4-10 0,-1-1 0,15-37 0,21-35 0,-44 90 0,-1-1 0,-1 0 0,0-1 0,-1 0 0,-1 0 0,0-1 0,-1 0 0,-1 0 0,3-25 0,-3-12 0,-1 26 0,-2 0 0,0 0 0,-2 0 0,-6-43 0,-2 41 0,-2 1 0,-1-1 0,-1 2 0,-16-30 0,-16-37 0,21 50 0,-1 0 0,-3 2 0,-2 1 0,-63-73 0,43 55 0,-9-3 0,-3 2 0,-2 3 0,-120-86 0,-347-211 0,397 281 0,-225-93 0,226 119 0,43 16 0,-110-57 0,-29-32 0,-41-37 0,112 79 0,91 48 0,-107-69 0,114 64-1365,49 32-5461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24575,'2'11'0,"1"0"0,1-1 0,-1 1 0,2-1 0,-1 1 0,1-1 0,1-1 0,0 1 0,12 15 0,-2-3 0,357 517 0,-242-377-1365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1 918 24575,'12'-13'0,"-1"-1"0,17-27 0,8-11 0,4 7 0,1 3 0,3 0 0,56-40 0,154-97 0,-253 179 0,249-152 0,84-60 0,-297 181-1365,-27 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24575,'5'3'0,"0"0"0,1-1 0,-1 2 0,0-1 0,-1 0 0,1 1 0,-1 0 0,1 0 0,-1 1 0,6 7 0,2 1 0,76 74 0,3-5 0,4-3 0,146 92 0,-218-156-52,0 2 0,-1 1 0,24 23 0,-18-15-1105,-16-15-5669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0 571 24575,'31'-17'0,"-17"7"0,115-51 0,3 6 0,245-68 0,-210 74 0,188-83 0,-340 126-124,-1-1 0,0 0 0,0-1 0,0-1 0,-1 0 0,-1 0-1,1-2 1,-2 1 0,1-2 0,18-24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24575,'4'3'0,"0"-1"0,0 1 0,0 0 0,0 0 0,0 0 0,0 1 0,-1-1 0,0 1 0,1 0 0,-1 0 0,4 8 0,2-1 0,67 77 0,111 99 0,99 61 0,-158-141 0,-2 15-1365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1 695 24575,'23'-18'0,"1"0"0,1 2 0,0 0 0,1 2 0,1 0 0,35-11 0,1-3 0,1025-385 0,-971 373 0,99-42-1365,-193 72-5461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4:3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24575,'10'1'0,"-1"0"0,0 0 0,0 1 0,0 0 0,0 1 0,-1-1 0,1 2 0,0-1 0,-1 2 0,0-1 0,8 6 0,13 11 0,41 36 0,-25-19 0,289 256 0,-161-137 0,-8-12 0,207 139 0,-133-107 0,-195-142 43,-31-25-395,-1 0 0,1 0 0,21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4:3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1600 24575,'2'-37'0,"2"1"0,9-40 0,1-8 0,8-46 0,48-150 0,-55 226 0,16-48 0,4 1 0,61-121 0,-70 173 0,2 2 0,2 0 0,53-61 0,126-111 0,-202 211-1365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2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24575,'-10'349'0,"-10"-56"0,20 810 0,-10-874 0,0 162 0,10-361-1365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4:5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24575,'15'1'0,"1"0"0,-1 2 0,-1 0 0,1 0 0,0 1 0,-1 1 0,0 0 0,16 9 0,104 64 0,-133-78 0,228 127 0,15 40 0,-109-72 0,-77-51 0,82 83 0,-139-127 0,81 72 0,-47-43 0,58 64 0,118 206 0,-161-221 0,78 87 0,-77-103 0,1 6 0,-35-43 0,1-1 0,1-1 0,1 0 0,1-2 0,32 26 0,-47-44-1365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4:5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24575,'1'4'0,"1"0"0,-1-1 0,1 1 0,0 0 0,-1-1 0,2 1 0,-1-1 0,5 6 0,10 17 0,30 73 0,-30-69 0,-2 2 0,14 44 0,0 5 0,-29-80 0,0 0 0,0 0 0,0 0 0,0 1 0,0-1 0,-1 0 0,1 0 0,-1 0 0,1 0 0,0 1 0,-1-1 0,0 0 0,1 0 0,-1 0 0,0 0 0,0 0 0,1-1 0,-1 1 0,0 0 0,0 0 0,0 0 0,0-1 0,0 1 0,0 0 0,0-1 0,0 1 0,0-1 0,-1 0 0,1 1 0,0-1 0,0 0 0,0 1 0,-1-1 0,1 0 0,0 0 0,0 0 0,-2 0 0,-57 0 0,47 0 0,-66 4 0,64-2 0,0 0 0,0-1 0,0-1 0,0-1 0,0 0 0,0 0 0,0-2 0,-23-6 0,30 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1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1997 1 24575,'-4'2'0,"0"0"0,1 1 0,-1 0 0,1-1 0,0 1 0,-1 0 0,2 1 0,-1-1 0,0 0 0,1 1 0,-1 0 0,1-1 0,0 1 0,0 0 0,-1 5 0,-5 6 0,-133 193 0,48-68 0,-157 178 0,35-97 0,182-189 0,-1-2 0,-2-1 0,0-1 0,-62 34 0,-167 69 0,206-104 0,-30 20 0,55-29 0,-70 30 0,-49-16 0,121-23 0,-23 6 0,2 2 0,-61 27 0,67-23-1365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1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24575,'-2'19'0,"-1"0"0,-1 0 0,0 0 0,-2 0 0,-11 27 0,1 1 0,10-32 0,-1 1 0,-1-2 0,-15 25 0,15-27 0,0 0 0,1 1 0,0 0 0,1 1 0,-4 13 0,10-26 0,0 0 0,0-1 0,0 1 0,0 0 0,0-1 0,0 1 0,0 0 0,0-1 0,1 1 0,-1 0 0,0-1 0,0 1 0,1 0 0,-1-1 0,0 1 0,1-1 0,-1 1 0,0-1 0,1 1 0,-1 0 0,1-1 0,-1 0 0,1 1 0,-1-1 0,1 1 0,0-1 0,-1 0 0,1 1 0,-1-1 0,1 0 0,0 0 0,-1 1 0,1-1 0,0 0 0,-1 0 0,1 0 0,0 0 0,-1 0 0,1 0 0,0 0 0,-1 0 0,1 0 0,0 0 0,-1 0 0,2-1 0,45-4 0,-31 2 0,17 2 0,1 1 0,-1 2 0,0 1 0,0 1 0,-1 2 0,53 16 0,-50-14-1365,-21-6-5461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4:25:3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24575,'2'5'0,"0"1"0,0-1 0,0 0 0,1 0 0,-1 0 0,1 0 0,1 0 0,-1 0 0,7 6 0,6 11 0,5 8 0,2 0 0,0-1 0,54 49 0,-57-48 0,-18-27 0,-1 0 0,1 1 0,0-1 0,0 0 0,0 0 0,0 0 0,1 0 0,-1 0 0,1 0 0,0-1 0,0 1 0,0-1 0,5 3 0,-7-5 0,0 0 0,1 0 0,-1-1 0,0 1 0,0-1 0,0 1 0,1-1 0,-1 1 0,0-1 0,0 0 0,0 0 0,0 1 0,0-1 0,0 0 0,0 0 0,-1 0 0,1 0 0,0 0 0,0 0 0,0-2 0,21-32 0,-14 23 0,29-47-40,-27 41-181,1 0 0,1 1 0,0 0 1,1 0-1,27-24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0CB73-F5AA-F12A-A5F5-C5818954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6BE4F-1A03-99C3-9B25-C4E49508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B1F73-7576-5FDD-C5D7-2BFD243D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0D7A-DA94-923F-B08E-154B0A15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667D1-A5A5-6CD3-C6D7-ED4E425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4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B46F6-09B1-47B6-7EFB-7098ABAF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DFAD5D-6142-EEBB-81EB-7231AA68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09690-6EED-EC25-1D5E-ED90FAD0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68BD6-034F-452F-D68C-43F4E56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1CCDD-79FC-32C3-5BC0-541FDA89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36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D5B12-670C-7BF0-AA54-027C50E03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7138C6-4346-1AC6-EF20-35F20C27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1F7A2-0DFD-4781-FA5E-2DDB13BE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2C5A0-14FF-D5B9-D0DB-F60A06D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CF33-2818-71FD-2C38-51A23A4B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6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00DD-E205-BAFD-D6A2-9AEE252D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F8C50-FBC8-502C-7106-6428913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0EFB7-48B3-980B-E348-F167C968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7951F-2485-3F9F-0CDF-2A151AEA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D232E-4053-DAC3-840B-54548746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6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8BC2-EAA6-B31A-EAE8-BD602229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DD6411-4BAD-3938-0747-84B78F7A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AA870-E24F-440A-E4EC-1B7E0D0F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E6464-00BF-FA94-0FE8-41796BB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9D00E-072B-40EC-B85A-8363FDA4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D3EE-E5C6-4852-7292-7ABBE3A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F8DF2-9A7E-C09A-51F8-29B084C6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D7D6D-AE39-CD15-564E-5170E352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354A5E-F097-F6A9-1911-B0E42BEB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554D7-22A0-B5B7-33DB-7A05979C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0CA60-5B5B-4F1B-0853-2D68BD99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2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10E87-CFD5-FF87-5A17-F93B77AF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5A1F-BB0F-84B6-9A80-8A49C8B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BCE61F-50CC-DF60-05B6-B27EA159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1314C7-5F05-14A3-CD92-63226144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CED5D-3619-E621-D2F8-F213FD24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5B970B-11C3-A2D6-EAD5-805F86E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3031D-E686-E3F9-DA1E-2DACEC28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27CAB5-5B7E-C3B2-E3E8-B9DFD52D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1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441A-A1A6-6A07-5E31-B2F61CD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3819C8-FB62-B3C6-6FC7-4AF56F77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D666DF-2450-C0F7-9BA2-259FDE98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E29AA6-37A8-A629-F486-6FCCC12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6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E08043-92BC-30B5-57A0-A0976783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81A300-12B2-1A2C-3FC0-D73E644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CDC23-A5A7-3803-1286-080E591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96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BABA5-6236-DB15-56FE-A366667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9B9C2-2CBB-F742-50DA-AC758BB3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8A8CF7-FD10-74FF-6FFB-7610AE73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6E6275-0149-7B74-5D22-95592651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3281A-140D-B47F-CFE0-E652CEB4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48CB0F-8909-6FB9-50E2-A1622E98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5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CD827-F7D7-6380-D746-F728376F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801F6E-4FDE-95B5-AE75-9672221AE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9AC5E-1EE9-B929-5A21-7F7DD714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A8810-530C-29F9-48CC-0FC1ABF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448F6-EE08-DC1C-FC28-E1BFD858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96199-B30A-732A-6905-E99ACF99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12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940845-3CAB-ED37-F2BA-759B45D5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46E1A-1A0B-BAE4-49A6-D94E5A5E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7CD54-0C19-08EC-AAD1-1DC1B8898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F99D-F9FE-41DE-9723-1802FB59F37C}" type="datetimeFigureOut">
              <a:rPr lang="de-CH" smtClean="0"/>
              <a:t>09.01.2023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CBF96-3652-C0E2-38A2-8372CB5CB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E84DD-21D9-93E3-DBCF-4E24C0E6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88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33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0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3.xml"/><Relationship Id="rId30" Type="http://schemas.openxmlformats.org/officeDocument/2006/relationships/image" Target="../media/image31.png"/><Relationship Id="rId8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ntnu.edu.tw/~algo/BipartiteGraph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9169-4C70-83B0-0864-032E7F8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Neural Networks driven Recommender Systems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FEBCCA-9EEF-6E3A-AB88-19B9A05A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47786"/>
          </a:xfrm>
        </p:spPr>
        <p:txBody>
          <a:bodyPr>
            <a:normAutofit fontScale="92500" lnSpcReduction="20000"/>
          </a:bodyPr>
          <a:lstStyle/>
          <a:p>
            <a:endParaRPr lang="de-CH" dirty="0"/>
          </a:p>
          <a:p>
            <a:r>
              <a:rPr lang="de-CH" dirty="0"/>
              <a:t>Vertiefungsprojekt I (HS22), Master </a:t>
            </a:r>
            <a:r>
              <a:rPr lang="de-CH" dirty="0" err="1"/>
              <a:t>of</a:t>
            </a:r>
            <a:r>
              <a:rPr lang="de-CH" dirty="0"/>
              <a:t> Eng. In Data Science</a:t>
            </a:r>
          </a:p>
          <a:p>
            <a:r>
              <a:rPr lang="de-CH" dirty="0"/>
              <a:t>Student: Roman Loop</a:t>
            </a:r>
          </a:p>
          <a:p>
            <a:r>
              <a:rPr lang="de-CH" dirty="0"/>
              <a:t>Academic Supervisor: Shao </a:t>
            </a:r>
            <a:r>
              <a:rPr lang="de-CH" dirty="0" err="1"/>
              <a:t>Jü</a:t>
            </a:r>
            <a:r>
              <a:rPr lang="de-CH" dirty="0"/>
              <a:t> Woo</a:t>
            </a:r>
          </a:p>
          <a:p>
            <a:r>
              <a:rPr lang="de-CH" dirty="0"/>
              <a:t>Project </a:t>
            </a:r>
            <a:r>
              <a:rPr lang="de-CH" dirty="0" err="1"/>
              <a:t>duration</a:t>
            </a:r>
            <a:r>
              <a:rPr lang="de-CH" dirty="0"/>
              <a:t>: 10. </a:t>
            </a:r>
            <a:r>
              <a:rPr lang="de-CH" dirty="0" err="1"/>
              <a:t>October</a:t>
            </a:r>
            <a:r>
              <a:rPr lang="de-CH" dirty="0"/>
              <a:t> 2022 </a:t>
            </a:r>
            <a:r>
              <a:rPr lang="de-CH" dirty="0" err="1"/>
              <a:t>to</a:t>
            </a:r>
            <a:r>
              <a:rPr lang="de-CH" dirty="0"/>
              <a:t> 15. </a:t>
            </a:r>
            <a:r>
              <a:rPr lang="de-CH" dirty="0" err="1"/>
              <a:t>January</a:t>
            </a:r>
            <a:r>
              <a:rPr lang="de-CH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670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B7723-A271-B3FE-2E2D-B2EB3D2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Dataset: MovieLens100K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0A28D6-1EFA-E648-C4F9-50A61F05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1577847"/>
            <a:ext cx="2949098" cy="2660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7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16F35-8211-786A-265C-58B44AB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Dataset: MovieLens100K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C5F65A0-293E-500B-EB43-5A7E6277A6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1682826"/>
              </p:ext>
            </p:extLst>
          </p:nvPr>
        </p:nvGraphicFramePr>
        <p:xfrm>
          <a:off x="6326910" y="1955973"/>
          <a:ext cx="5357093" cy="413050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99384">
                  <a:extLst>
                    <a:ext uri="{9D8B030D-6E8A-4147-A177-3AD203B41FA5}">
                      <a16:colId xmlns:a16="http://schemas.microsoft.com/office/drawing/2014/main" val="229326412"/>
                    </a:ext>
                  </a:extLst>
                </a:gridCol>
                <a:gridCol w="984823">
                  <a:extLst>
                    <a:ext uri="{9D8B030D-6E8A-4147-A177-3AD203B41FA5}">
                      <a16:colId xmlns:a16="http://schemas.microsoft.com/office/drawing/2014/main" val="2949442837"/>
                    </a:ext>
                  </a:extLst>
                </a:gridCol>
                <a:gridCol w="984823">
                  <a:extLst>
                    <a:ext uri="{9D8B030D-6E8A-4147-A177-3AD203B41FA5}">
                      <a16:colId xmlns:a16="http://schemas.microsoft.com/office/drawing/2014/main" val="3146617642"/>
                    </a:ext>
                  </a:extLst>
                </a:gridCol>
                <a:gridCol w="2188063">
                  <a:extLst>
                    <a:ext uri="{9D8B030D-6E8A-4147-A177-3AD203B41FA5}">
                      <a16:colId xmlns:a16="http://schemas.microsoft.com/office/drawing/2014/main" val="1810003233"/>
                    </a:ext>
                  </a:extLst>
                </a:gridCol>
              </a:tblGrid>
              <a:tr h="9034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400" dirty="0">
                          <a:effectLst/>
                        </a:rPr>
                      </a:b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Type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# Instances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Relevant properties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747197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User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671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04383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Movie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9’125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Title, Budget, IMDB-Rating, plot, runtime, revenue, year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4009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Genre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8982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15’443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683184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Director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4’091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3961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Person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19’047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8849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RATED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100’004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Rating, rating-timestamp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621107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ACTED_IN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35’910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Role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949394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DIRECTED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10’007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76452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Relationship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IN_GENRE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20’340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82547"/>
                  </a:ext>
                </a:extLst>
              </a:tr>
            </a:tbl>
          </a:graphicData>
        </a:graphic>
      </p:graphicFrame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A9D24F5C-EEF9-8ADA-1A13-DAADBBA8E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955973"/>
            <a:ext cx="4578080" cy="4130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28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36571-1EDC-D237-4CA6-615132342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Solution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264C8-D578-DDB5-0A77-5E3B930A7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850" y="3602037"/>
            <a:ext cx="5772150" cy="2387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Data </a:t>
            </a:r>
            <a:r>
              <a:rPr lang="de-CH" dirty="0" err="1"/>
              <a:t>pre-processing</a:t>
            </a:r>
            <a:r>
              <a:rPr lang="de-CH" dirty="0"/>
              <a:t> / Feature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Find </a:t>
            </a:r>
            <a:r>
              <a:rPr lang="de-CH" dirty="0" err="1"/>
              <a:t>embeddings</a:t>
            </a:r>
            <a:r>
              <a:rPr lang="de-CH" dirty="0"/>
              <a:t> (</a:t>
            </a:r>
            <a:r>
              <a:rPr lang="de-CH" dirty="0" err="1"/>
              <a:t>user</a:t>
            </a:r>
            <a:r>
              <a:rPr lang="de-CH" dirty="0"/>
              <a:t> and </a:t>
            </a:r>
            <a:r>
              <a:rPr lang="de-CH" dirty="0" err="1"/>
              <a:t>movie</a:t>
            </a:r>
            <a:r>
              <a:rPr lang="de-CH" dirty="0"/>
              <a:t> </a:t>
            </a:r>
            <a:r>
              <a:rPr lang="de-CH" dirty="0" err="1"/>
              <a:t>plots</a:t>
            </a:r>
            <a:r>
              <a:rPr lang="de-CH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PyG </a:t>
            </a:r>
            <a:r>
              <a:rPr lang="de-CH" dirty="0" err="1"/>
              <a:t>HeteroData</a:t>
            </a:r>
            <a:r>
              <a:rPr lang="de-CH" dirty="0"/>
              <a:t>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GNN </a:t>
            </a:r>
            <a:r>
              <a:rPr lang="de-CH" dirty="0" err="1"/>
              <a:t>models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2152650" algn="l"/>
              </a:tabLst>
            </a:pPr>
            <a:r>
              <a:rPr lang="de-CH" dirty="0"/>
              <a:t>Hyperparameter </a:t>
            </a:r>
            <a:r>
              <a:rPr lang="de-CH" dirty="0" err="1"/>
              <a:t>tuning</a:t>
            </a:r>
            <a:endParaRPr lang="de-CH" dirty="0"/>
          </a:p>
          <a:p>
            <a:endParaRPr lang="de-CH" dirty="0"/>
          </a:p>
        </p:txBody>
      </p:sp>
      <p:pic>
        <p:nvPicPr>
          <p:cNvPr id="2050" name="Picture 2" descr="Neo4j SVG Vector Logos - Vector Logo Zone">
            <a:extLst>
              <a:ext uri="{FF2B5EF4-FFF2-40B4-BE49-F238E27FC236}">
                <a16:creationId xmlns:a16="http://schemas.microsoft.com/office/drawing/2014/main" id="{6E801879-B025-2CC0-24B5-112BDFB3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078" y="4001340"/>
            <a:ext cx="1058739" cy="5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302339-8475-82F1-F69F-3416F05F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79" y="5400910"/>
            <a:ext cx="981075" cy="2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A9EE7A1C-0E20-E5F6-D6C9-2A9E9AC14B5A}"/>
              </a:ext>
            </a:extLst>
          </p:cNvPr>
          <p:cNvSpPr txBox="1">
            <a:spLocks/>
          </p:cNvSpPr>
          <p:nvPr/>
        </p:nvSpPr>
        <p:spPr>
          <a:xfrm>
            <a:off x="3752850" y="179387"/>
            <a:ext cx="2763453" cy="20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pic>
        <p:nvPicPr>
          <p:cNvPr id="2054" name="Picture 6" descr="GitHub - pyg-team/pytorch_geometric: Graph Neural Network Library for  PyTorch">
            <a:extLst>
              <a:ext uri="{FF2B5EF4-FFF2-40B4-BE49-F238E27FC236}">
                <a16:creationId xmlns:a16="http://schemas.microsoft.com/office/drawing/2014/main" id="{016FFB9C-F8F1-0BA7-4F50-A9B45FBB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7" y="5735637"/>
            <a:ext cx="1191801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Python Logo | Python Software Foundation">
            <a:extLst>
              <a:ext uri="{FF2B5EF4-FFF2-40B4-BE49-F238E27FC236}">
                <a16:creationId xmlns:a16="http://schemas.microsoft.com/office/drawing/2014/main" id="{540C2F03-1C09-A6CF-FE4D-BB69E62ED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/>
          <a:stretch/>
        </p:blipFill>
        <p:spPr bwMode="auto">
          <a:xfrm>
            <a:off x="9977554" y="4576389"/>
            <a:ext cx="1079056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EDEEF55-2240-CD8D-A906-FCF1656E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17" y="4975704"/>
            <a:ext cx="985722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71991A4-566B-E200-ECE6-DD3A0582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134" y="5973078"/>
            <a:ext cx="1231791" cy="5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0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BD456-128B-6EFA-9DE2-EE3C56A0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r>
              <a:rPr lang="de-CH" dirty="0"/>
              <a:t> / Feature Engineering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628EB-1143-2A19-6945-CFEAFBBE1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Neo4j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AA1CE-7DA4-5ABE-1B7A-09D7F6949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CH" dirty="0"/>
              <a:t>Type-</a:t>
            </a:r>
            <a:r>
              <a:rPr lang="de-CH" dirty="0" err="1"/>
              <a:t>casting</a:t>
            </a:r>
            <a:endParaRPr lang="de-CH" dirty="0"/>
          </a:p>
          <a:p>
            <a:pPr lvl="1"/>
            <a:r>
              <a:rPr lang="de-CH" dirty="0" err="1"/>
              <a:t>One-hot</a:t>
            </a:r>
            <a:r>
              <a:rPr lang="de-CH" dirty="0"/>
              <a:t> </a:t>
            </a:r>
            <a:r>
              <a:rPr lang="de-CH" dirty="0" err="1"/>
              <a:t>encoding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genres</a:t>
            </a:r>
            <a:endParaRPr lang="de-CH" dirty="0"/>
          </a:p>
          <a:p>
            <a:pPr lvl="1"/>
            <a:r>
              <a:rPr lang="de-CH" dirty="0" err="1"/>
              <a:t>Calculating</a:t>
            </a:r>
            <a:r>
              <a:rPr lang="de-CH" dirty="0"/>
              <a:t> </a:t>
            </a:r>
            <a:r>
              <a:rPr lang="de-CH" dirty="0" err="1"/>
              <a:t>actor</a:t>
            </a:r>
            <a:r>
              <a:rPr lang="de-CH" dirty="0"/>
              <a:t> &amp; </a:t>
            </a:r>
            <a:r>
              <a:rPr lang="de-CH" dirty="0" err="1"/>
              <a:t>director</a:t>
            </a:r>
            <a:r>
              <a:rPr lang="de-CH" dirty="0"/>
              <a:t> </a:t>
            </a:r>
            <a:r>
              <a:rPr lang="de-CH" dirty="0" err="1"/>
              <a:t>popularity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597FC1-40E2-DBE1-95C7-E5159C3CC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FD611E-92D6-C2E8-7138-61B83337A0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75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3AF-52F3-07AF-7096-625121C3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r>
              <a:rPr lang="de-CH" dirty="0"/>
              <a:t> /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6963B-07D2-38CE-4DB4-C9D0A670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95825" cy="4351338"/>
          </a:xfrm>
        </p:spPr>
        <p:txBody>
          <a:bodyPr/>
          <a:lstStyle/>
          <a:p>
            <a:r>
              <a:rPr lang="de-CH" dirty="0"/>
              <a:t>Neo4J</a:t>
            </a:r>
          </a:p>
          <a:p>
            <a:pPr lvl="1"/>
            <a:r>
              <a:rPr lang="de-CH" dirty="0"/>
              <a:t>Type-</a:t>
            </a:r>
            <a:r>
              <a:rPr lang="de-CH" dirty="0" err="1"/>
              <a:t>casting</a:t>
            </a:r>
            <a:endParaRPr lang="de-CH" dirty="0"/>
          </a:p>
          <a:p>
            <a:pPr lvl="1"/>
            <a:r>
              <a:rPr lang="de-CH" dirty="0" err="1"/>
              <a:t>One-hot</a:t>
            </a:r>
            <a:r>
              <a:rPr lang="de-CH" dirty="0"/>
              <a:t> </a:t>
            </a:r>
            <a:r>
              <a:rPr lang="de-CH" dirty="0" err="1"/>
              <a:t>encoding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genres</a:t>
            </a:r>
            <a:endParaRPr lang="de-CH" dirty="0"/>
          </a:p>
          <a:p>
            <a:pPr lvl="1"/>
            <a:r>
              <a:rPr lang="de-CH" dirty="0" err="1"/>
              <a:t>Calculating</a:t>
            </a:r>
            <a:r>
              <a:rPr lang="de-CH" dirty="0"/>
              <a:t> </a:t>
            </a:r>
            <a:r>
              <a:rPr lang="de-CH" dirty="0" err="1"/>
              <a:t>actor</a:t>
            </a:r>
            <a:r>
              <a:rPr lang="de-CH" dirty="0"/>
              <a:t> &amp; </a:t>
            </a:r>
            <a:r>
              <a:rPr lang="de-CH" dirty="0" err="1"/>
              <a:t>director</a:t>
            </a:r>
            <a:r>
              <a:rPr lang="de-CH" dirty="0"/>
              <a:t> </a:t>
            </a:r>
            <a:r>
              <a:rPr lang="de-CH" dirty="0" err="1"/>
              <a:t>popularity</a:t>
            </a:r>
            <a:endParaRPr lang="de-CH" dirty="0"/>
          </a:p>
          <a:p>
            <a:r>
              <a:rPr lang="de-CH" dirty="0"/>
              <a:t>Python / Pandas</a:t>
            </a:r>
          </a:p>
          <a:p>
            <a:pPr lvl="1"/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object-types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numerical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de-CH" dirty="0"/>
          </a:p>
          <a:p>
            <a:pPr lvl="1"/>
            <a:r>
              <a:rPr lang="de-CH" dirty="0"/>
              <a:t>Handle missing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Embeddings</a:t>
            </a:r>
            <a:r>
              <a:rPr lang="de-CH" dirty="0"/>
              <a:t> (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pPr lvl="1"/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B4A7FF-9BE1-9352-D621-8F84A745E2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12" y="1690688"/>
            <a:ext cx="2401103" cy="216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1F61560E-CBCB-435B-F550-1351AC05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7" y="1687514"/>
            <a:ext cx="2401103" cy="2166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03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040AB-0201-B24E-A5D3-74EB3C06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r>
              <a:rPr lang="de-CH" dirty="0"/>
              <a:t> /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04B53-39C6-5C1C-C289-E5612EA0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Neo4J</a:t>
            </a:r>
          </a:p>
          <a:p>
            <a:pPr lvl="1"/>
            <a:r>
              <a:rPr lang="de-CH" dirty="0"/>
              <a:t>Type-</a:t>
            </a:r>
            <a:r>
              <a:rPr lang="de-CH" dirty="0" err="1"/>
              <a:t>casting</a:t>
            </a:r>
            <a:endParaRPr lang="de-CH" dirty="0"/>
          </a:p>
          <a:p>
            <a:pPr lvl="1"/>
            <a:r>
              <a:rPr lang="de-CH" dirty="0" err="1"/>
              <a:t>One-hot</a:t>
            </a:r>
            <a:r>
              <a:rPr lang="de-CH" dirty="0"/>
              <a:t> </a:t>
            </a:r>
            <a:r>
              <a:rPr lang="de-CH" dirty="0" err="1"/>
              <a:t>encoding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genres</a:t>
            </a:r>
            <a:endParaRPr lang="de-CH" dirty="0"/>
          </a:p>
          <a:p>
            <a:pPr lvl="1"/>
            <a:r>
              <a:rPr lang="de-CH" dirty="0" err="1"/>
              <a:t>Calculating</a:t>
            </a:r>
            <a:r>
              <a:rPr lang="de-CH" dirty="0"/>
              <a:t> </a:t>
            </a:r>
            <a:r>
              <a:rPr lang="de-CH" dirty="0" err="1"/>
              <a:t>actor</a:t>
            </a:r>
            <a:r>
              <a:rPr lang="de-CH" dirty="0"/>
              <a:t> &amp; </a:t>
            </a:r>
            <a:r>
              <a:rPr lang="de-CH" dirty="0" err="1"/>
              <a:t>director</a:t>
            </a:r>
            <a:r>
              <a:rPr lang="de-CH" dirty="0"/>
              <a:t> </a:t>
            </a:r>
            <a:r>
              <a:rPr lang="de-CH" dirty="0" err="1"/>
              <a:t>popularity</a:t>
            </a:r>
            <a:endParaRPr lang="de-CH" dirty="0"/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7F655-7171-285F-2941-1B43A72D5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203EF0-9E8D-0C4B-595C-5B897F888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" t="4071" r="6913" b="6366"/>
          <a:stretch/>
        </p:blipFill>
        <p:spPr bwMode="auto">
          <a:xfrm>
            <a:off x="576465" y="4682894"/>
            <a:ext cx="1395622" cy="12710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54A5494-0990-2F13-A1DE-BC566A759CC9}"/>
              </a:ext>
            </a:extLst>
          </p:cNvPr>
          <p:cNvSpPr/>
          <p:nvPr/>
        </p:nvSpPr>
        <p:spPr>
          <a:xfrm>
            <a:off x="2071682" y="5116519"/>
            <a:ext cx="5619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1773EAD-A475-0B63-9E11-76F9A815183A}"/>
              </a:ext>
            </a:extLst>
          </p:cNvPr>
          <p:cNvGrpSpPr/>
          <p:nvPr/>
        </p:nvGrpSpPr>
        <p:grpSpPr>
          <a:xfrm>
            <a:off x="2733252" y="3987940"/>
            <a:ext cx="2830720" cy="2551906"/>
            <a:chOff x="3619500" y="4001294"/>
            <a:chExt cx="2476500" cy="2255384"/>
          </a:xfrm>
        </p:grpSpPr>
        <p:pic>
          <p:nvPicPr>
            <p:cNvPr id="7" name="Inhaltsplatzhalter 4">
              <a:extLst>
                <a:ext uri="{FF2B5EF4-FFF2-40B4-BE49-F238E27FC236}">
                  <a16:creationId xmlns:a16="http://schemas.microsoft.com/office/drawing/2014/main" id="{379D9EF7-779E-A3F6-75D7-2DCA3934A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8" t="4071" r="6913" b="6366"/>
            <a:stretch/>
          </p:blipFill>
          <p:spPr bwMode="auto">
            <a:xfrm>
              <a:off x="3619500" y="4001294"/>
              <a:ext cx="2476500" cy="2255384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B3E4721F-F335-80E9-ACE1-4B83D673453D}"/>
                    </a:ext>
                  </a:extLst>
                </p14:cNvPr>
                <p14:cNvContentPartPr/>
                <p14:nvPr/>
              </p14:nvContentPartPr>
              <p14:xfrm>
                <a:off x="4492315" y="5083215"/>
                <a:ext cx="1563480" cy="105228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B3E4721F-F335-80E9-ACE1-4B83D67345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84442" y="5075260"/>
                  <a:ext cx="1578910" cy="10678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EB186B0-A84C-7638-5F38-9D948CE1B410}"/>
                </a:ext>
              </a:extLst>
            </p:cNvPr>
            <p:cNvGrpSpPr/>
            <p:nvPr/>
          </p:nvGrpSpPr>
          <p:grpSpPr>
            <a:xfrm>
              <a:off x="3625795" y="5733015"/>
              <a:ext cx="521640" cy="509400"/>
              <a:chOff x="3625795" y="5733015"/>
              <a:chExt cx="521640" cy="50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0" name="Freihand 9">
                    <a:extLst>
                      <a:ext uri="{FF2B5EF4-FFF2-40B4-BE49-F238E27FC236}">
                        <a16:creationId xmlns:a16="http://schemas.microsoft.com/office/drawing/2014/main" id="{D0CB451D-020C-A434-676C-256CA768DA3E}"/>
                      </a:ext>
                    </a:extLst>
                  </p14:cNvPr>
                  <p14:cNvContentPartPr/>
                  <p14:nvPr/>
                </p14:nvContentPartPr>
                <p14:xfrm>
                  <a:off x="3625795" y="5749935"/>
                  <a:ext cx="521640" cy="412920"/>
                </p14:xfrm>
              </p:contentPart>
            </mc:Choice>
            <mc:Fallback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D0CB451D-020C-A434-676C-256CA768DA3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617920" y="5741982"/>
                    <a:ext cx="537075" cy="428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E133225A-6BF6-1E75-246B-DE36320DB4D7}"/>
                      </a:ext>
                    </a:extLst>
                  </p14:cNvPr>
                  <p14:cNvContentPartPr/>
                  <p14:nvPr/>
                </p14:nvContentPartPr>
                <p14:xfrm>
                  <a:off x="3743155" y="5733015"/>
                  <a:ext cx="216000" cy="509400"/>
                </p14:xfrm>
              </p:contentPart>
            </mc:Choice>
            <mc:Fallback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E133225A-6BF6-1E75-246B-DE36320DB4D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735598" y="5725056"/>
                    <a:ext cx="231429" cy="525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FB44DCFD-27F3-380F-14F0-B188FA21A298}"/>
                    </a:ext>
                  </a:extLst>
                </p14:cNvPr>
                <p14:cNvContentPartPr/>
                <p14:nvPr/>
              </p14:nvContentPartPr>
              <p14:xfrm>
                <a:off x="4793995" y="4432335"/>
                <a:ext cx="16200" cy="7624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FB44DCFD-27F3-380F-14F0-B188FA21A2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86518" y="4424379"/>
                  <a:ext cx="31465" cy="7780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1DFD1CC3-2296-1FDC-927F-4B485B7BBD43}"/>
                </a:ext>
              </a:extLst>
            </p:cNvPr>
            <p:cNvGrpSpPr/>
            <p:nvPr/>
          </p:nvGrpSpPr>
          <p:grpSpPr>
            <a:xfrm>
              <a:off x="4082995" y="4730775"/>
              <a:ext cx="1447920" cy="593640"/>
              <a:chOff x="4082995" y="4730775"/>
              <a:chExt cx="1447920" cy="59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07FB5336-A3DD-C89D-91FF-D8C231F6BD55}"/>
                      </a:ext>
                    </a:extLst>
                  </p14:cNvPr>
                  <p14:cNvContentPartPr/>
                  <p14:nvPr/>
                </p14:nvContentPartPr>
                <p14:xfrm>
                  <a:off x="4082995" y="4730775"/>
                  <a:ext cx="613080" cy="544320"/>
                </p14:xfrm>
              </p:contentPart>
            </mc:Choice>
            <mc:Fallback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07FB5336-A3DD-C89D-91FF-D8C231F6BD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075123" y="4722817"/>
                    <a:ext cx="628509" cy="5599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B82A205E-911C-7145-67DF-D58D6875ADE7}"/>
                      </a:ext>
                    </a:extLst>
                  </p14:cNvPr>
                  <p14:cNvContentPartPr/>
                  <p14:nvPr/>
                </p14:nvContentPartPr>
                <p14:xfrm>
                  <a:off x="4624795" y="5184735"/>
                  <a:ext cx="110520" cy="133560"/>
                </p14:xfrm>
              </p:contentPart>
            </mc:Choice>
            <mc:Fallback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B82A205E-911C-7145-67DF-D58D6875ADE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16901" y="5176785"/>
                    <a:ext cx="125993" cy="149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0" name="Freihand 19">
                    <a:extLst>
                      <a:ext uri="{FF2B5EF4-FFF2-40B4-BE49-F238E27FC236}">
                        <a16:creationId xmlns:a16="http://schemas.microsoft.com/office/drawing/2014/main" id="{16853E3A-52DA-48C3-EFEC-04C9546B75B9}"/>
                      </a:ext>
                    </a:extLst>
                  </p14:cNvPr>
                  <p14:cNvContentPartPr/>
                  <p14:nvPr/>
                </p14:nvContentPartPr>
                <p14:xfrm>
                  <a:off x="4901995" y="4787655"/>
                  <a:ext cx="628920" cy="492840"/>
                </p14:xfrm>
              </p:contentPart>
            </mc:Choice>
            <mc:Fallback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16853E3A-52DA-48C3-EFEC-04C9546B75B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894437" y="4780019"/>
                    <a:ext cx="644352" cy="508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96D3439B-E6C6-43B9-9524-8099B161077E}"/>
                      </a:ext>
                    </a:extLst>
                  </p14:cNvPr>
                  <p14:cNvContentPartPr/>
                  <p14:nvPr/>
                </p14:nvContentPartPr>
                <p14:xfrm>
                  <a:off x="4869955" y="5190855"/>
                  <a:ext cx="131400" cy="133560"/>
                </p14:xfrm>
              </p:contentPart>
            </mc:Choice>
            <mc:Fallback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96D3439B-E6C6-43B9-9524-8099B161077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862392" y="5183205"/>
                    <a:ext cx="146840" cy="1491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CD16333F-C27C-D0E2-F257-123C26FBAD62}"/>
                      </a:ext>
                    </a:extLst>
                  </p14:cNvPr>
                  <p14:cNvContentPartPr/>
                  <p14:nvPr/>
                </p14:nvContentPartPr>
                <p14:xfrm>
                  <a:off x="4720915" y="5121015"/>
                  <a:ext cx="138240" cy="102240"/>
                </p14:xfrm>
              </p:contentPart>
            </mc:Choice>
            <mc:Fallback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CD16333F-C27C-D0E2-F257-123C26FBAD6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713043" y="5113371"/>
                    <a:ext cx="153670" cy="11784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C3D2B3F-E1A2-F0E5-2DD9-0B696685B96A}"/>
                </a:ext>
              </a:extLst>
            </p:cNvPr>
            <p:cNvGrpSpPr/>
            <p:nvPr/>
          </p:nvGrpSpPr>
          <p:grpSpPr>
            <a:xfrm>
              <a:off x="3736675" y="4603695"/>
              <a:ext cx="377640" cy="324000"/>
              <a:chOff x="3736675" y="4603695"/>
              <a:chExt cx="377640" cy="324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EF7F6A0F-D1AD-70A2-BE17-57BA5FCE13BE}"/>
                      </a:ext>
                    </a:extLst>
                  </p14:cNvPr>
                  <p14:cNvContentPartPr/>
                  <p14:nvPr/>
                </p14:nvContentPartPr>
                <p14:xfrm>
                  <a:off x="3768355" y="4603695"/>
                  <a:ext cx="181800" cy="267840"/>
                </p14:xfrm>
              </p:contentPart>
            </mc:Choice>
            <mc:Fallback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EF7F6A0F-D1AD-70A2-BE17-57BA5FCE13B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760478" y="4595733"/>
                    <a:ext cx="197239" cy="283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D1DA5416-1840-F12C-D247-2FAF04D4FFCC}"/>
                      </a:ext>
                    </a:extLst>
                  </p14:cNvPr>
                  <p14:cNvContentPartPr/>
                  <p14:nvPr/>
                </p14:nvContentPartPr>
                <p14:xfrm>
                  <a:off x="3736675" y="4635375"/>
                  <a:ext cx="377640" cy="292320"/>
                </p14:xfrm>
              </p:contentPart>
            </mc:Choice>
            <mc:Fallback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D1DA5416-1840-F12C-D247-2FAF04D4FFC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28801" y="4627414"/>
                    <a:ext cx="393073" cy="3079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885C0A1-FC82-2488-FE9B-944C0BF01AAB}"/>
                </a:ext>
              </a:extLst>
            </p:cNvPr>
            <p:cNvGrpSpPr/>
            <p:nvPr/>
          </p:nvGrpSpPr>
          <p:grpSpPr>
            <a:xfrm>
              <a:off x="4571875" y="4124175"/>
              <a:ext cx="1379880" cy="626400"/>
              <a:chOff x="4571875" y="4124175"/>
              <a:chExt cx="1379880" cy="62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A26567BF-EE4B-7228-57D5-A5E81EE80D84}"/>
                      </a:ext>
                    </a:extLst>
                  </p14:cNvPr>
                  <p14:cNvContentPartPr/>
                  <p14:nvPr/>
                </p14:nvContentPartPr>
                <p14:xfrm>
                  <a:off x="4708315" y="4124175"/>
                  <a:ext cx="233280" cy="193320"/>
                </p14:xfrm>
              </p:contentPart>
            </mc:Choice>
            <mc:Fallback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A26567BF-EE4B-7228-57D5-A5E81EE80D8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700749" y="4116213"/>
                    <a:ext cx="248727" cy="2089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FE95CDDF-C80C-FA26-51AD-A2200D0C2497}"/>
                      </a:ext>
                    </a:extLst>
                  </p14:cNvPr>
                  <p14:cNvContentPartPr/>
                  <p14:nvPr/>
                </p14:nvContentPartPr>
                <p14:xfrm>
                  <a:off x="4571875" y="4174575"/>
                  <a:ext cx="430920" cy="181800"/>
                </p14:xfrm>
              </p:contentPart>
            </mc:Choice>
            <mc:Fallback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FE95CDDF-C80C-FA26-51AD-A2200D0C249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564000" y="4166615"/>
                    <a:ext cx="446355" cy="197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6638A098-48FE-D4DC-8E71-B5F6FEC60D35}"/>
                      </a:ext>
                    </a:extLst>
                  </p14:cNvPr>
                  <p14:cNvContentPartPr/>
                  <p14:nvPr/>
                </p14:nvContentPartPr>
                <p14:xfrm>
                  <a:off x="5568715" y="4492455"/>
                  <a:ext cx="271440" cy="258120"/>
                </p14:xfrm>
              </p:contentPart>
            </mc:Choice>
            <mc:Fallback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6638A098-48FE-D4DC-8E71-B5F6FEC60D3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61158" y="4484498"/>
                    <a:ext cx="286870" cy="2737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8107F2-8618-C94D-B308-EABC7CF3C3A3}"/>
                      </a:ext>
                    </a:extLst>
                  </p14:cNvPr>
                  <p14:cNvContentPartPr/>
                  <p14:nvPr/>
                </p14:nvContentPartPr>
                <p14:xfrm>
                  <a:off x="5409955" y="4496775"/>
                  <a:ext cx="541800" cy="221400"/>
                </p14:xfrm>
              </p:contentPart>
            </mc:Choice>
            <mc:Fallback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028107F2-8618-C94D-B308-EABC7CF3C3A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02395" y="4489141"/>
                    <a:ext cx="557235" cy="23698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D75838F7-B96C-0F95-B9B2-7D430F38B89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21576" y="1248931"/>
            <a:ext cx="2935334" cy="55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040AB-0201-B24E-A5D3-74EB3C06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r>
              <a:rPr lang="de-CH" dirty="0"/>
              <a:t> /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04B53-39C6-5C1C-C289-E5612EA0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Python / Pandas</a:t>
            </a:r>
          </a:p>
          <a:p>
            <a:pPr lvl="1"/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object-types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numerical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de-CH" dirty="0"/>
          </a:p>
          <a:p>
            <a:pPr lvl="2"/>
            <a:r>
              <a:rPr lang="de-CH" dirty="0"/>
              <a:t>Genres</a:t>
            </a:r>
          </a:p>
          <a:p>
            <a:pPr lvl="1"/>
            <a:r>
              <a:rPr lang="de-CH" dirty="0"/>
              <a:t>Handle missing </a:t>
            </a:r>
            <a:r>
              <a:rPr lang="de-CH" dirty="0" err="1"/>
              <a:t>values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-&gt; </a:t>
            </a:r>
            <a:r>
              <a:rPr lang="de-CH" dirty="0" err="1"/>
              <a:t>fill</a:t>
            </a:r>
            <a:r>
              <a:rPr lang="de-CH" dirty="0"/>
              <a:t> with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value</a:t>
            </a:r>
            <a:endParaRPr lang="de-CH" dirty="0"/>
          </a:p>
          <a:p>
            <a:pPr lvl="2"/>
            <a:r>
              <a:rPr lang="en-US" dirty="0" err="1"/>
              <a:t>imdbRating</a:t>
            </a:r>
            <a:r>
              <a:rPr lang="en-US" dirty="0"/>
              <a:t>: 67 (0.73%)</a:t>
            </a:r>
          </a:p>
          <a:p>
            <a:pPr lvl="2"/>
            <a:r>
              <a:rPr lang="en-US" dirty="0" err="1"/>
              <a:t>imdbVotes</a:t>
            </a:r>
            <a:r>
              <a:rPr lang="en-US" dirty="0"/>
              <a:t>: 70 (0.77%)</a:t>
            </a:r>
          </a:p>
          <a:p>
            <a:pPr lvl="2"/>
            <a:r>
              <a:rPr lang="en-US" dirty="0"/>
              <a:t>runtime: 63 (0.69%)</a:t>
            </a:r>
          </a:p>
          <a:p>
            <a:pPr lvl="2"/>
            <a:r>
              <a:rPr lang="en-US" dirty="0"/>
              <a:t>year: 29 (0.32%)</a:t>
            </a:r>
          </a:p>
          <a:p>
            <a:pPr lvl="2"/>
            <a:r>
              <a:rPr lang="en-US" dirty="0"/>
              <a:t>plot: 42 (0.46%)</a:t>
            </a:r>
            <a:endParaRPr lang="de-CH" dirty="0"/>
          </a:p>
          <a:p>
            <a:pPr lvl="1"/>
            <a:r>
              <a:rPr lang="de-CH" dirty="0" err="1"/>
              <a:t>Embeddings</a:t>
            </a:r>
            <a:r>
              <a:rPr lang="de-CH" dirty="0"/>
              <a:t> (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12367D9-C5D1-6E95-383C-970D3B91564F}"/>
              </a:ext>
            </a:extLst>
          </p:cNvPr>
          <p:cNvSpPr/>
          <p:nvPr/>
        </p:nvSpPr>
        <p:spPr>
          <a:xfrm>
            <a:off x="8877299" y="2571751"/>
            <a:ext cx="304801" cy="49278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1ADDDEC-C012-3DE2-B2A9-2B80F6622A1E}"/>
              </a:ext>
            </a:extLst>
          </p:cNvPr>
          <p:cNvSpPr/>
          <p:nvPr/>
        </p:nvSpPr>
        <p:spPr>
          <a:xfrm>
            <a:off x="8877299" y="3199473"/>
            <a:ext cx="304801" cy="10318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CEA5A565-C29F-DBB3-269C-94C304679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2700" y="1620304"/>
            <a:ext cx="4991100" cy="4982450"/>
          </a:xfrm>
        </p:spPr>
      </p:pic>
    </p:spTree>
    <p:extLst>
      <p:ext uri="{BB962C8B-B14F-4D97-AF65-F5344CB8AC3E}">
        <p14:creationId xmlns:p14="http://schemas.microsoft.com/office/powerpoint/2010/main" val="260111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74FD-D146-B6FB-12E4-6B09341C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embeddings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CD51F-B389-A3AB-0077-CECBF36A90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Problem</a:t>
            </a:r>
            <a:r>
              <a:rPr lang="de-CH" dirty="0"/>
              <a:t>: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r>
              <a:rPr lang="de-CH" b="1" dirty="0"/>
              <a:t>Solution</a:t>
            </a:r>
            <a:r>
              <a:rPr lang="de-CH" dirty="0"/>
              <a:t>: Train a NN with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user-</a:t>
            </a:r>
            <a:r>
              <a:rPr lang="de-CH" dirty="0" err="1"/>
              <a:t>embeddings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F81DD09-D629-EF18-F8CC-388A4B465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83985"/>
            <a:ext cx="5181600" cy="4234617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BA61DBF-2CDC-6DB2-4B23-46AE0B12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5277"/>
            <a:ext cx="4457700" cy="25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6763B-E8E3-5AEB-E131-DD204BD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embeddings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E509-FDC1-D4CE-3E48-346D44F41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Problem</a:t>
            </a:r>
            <a:r>
              <a:rPr lang="de-CH" dirty="0"/>
              <a:t>: Movie </a:t>
            </a:r>
            <a:r>
              <a:rPr lang="de-CH" dirty="0" err="1"/>
              <a:t>titles</a:t>
            </a:r>
            <a:r>
              <a:rPr lang="de-CH" dirty="0"/>
              <a:t> and </a:t>
            </a:r>
            <a:r>
              <a:rPr lang="de-CH" dirty="0" err="1"/>
              <a:t>plots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String </a:t>
            </a:r>
            <a:r>
              <a:rPr lang="de-CH" dirty="0" err="1"/>
              <a:t>objects</a:t>
            </a:r>
            <a:endParaRPr lang="de-CH" dirty="0"/>
          </a:p>
          <a:p>
            <a:r>
              <a:rPr lang="de-CH" b="1" dirty="0"/>
              <a:t>Solution</a:t>
            </a:r>
            <a:r>
              <a:rPr lang="de-CH" dirty="0"/>
              <a:t>: Use a </a:t>
            </a:r>
            <a:r>
              <a:rPr lang="de-CH" dirty="0" err="1"/>
              <a:t>pre-trained</a:t>
            </a:r>
            <a:r>
              <a:rPr lang="de-CH" dirty="0"/>
              <a:t> NLP Model from </a:t>
            </a:r>
            <a:r>
              <a:rPr lang="de-CH" dirty="0" err="1"/>
              <a:t>huggingface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embed</a:t>
            </a:r>
            <a:r>
              <a:rPr lang="de-CH" dirty="0"/>
              <a:t> title and </a:t>
            </a:r>
            <a:r>
              <a:rPr lang="de-CH" dirty="0" err="1"/>
              <a:t>plot</a:t>
            </a:r>
            <a:endParaRPr lang="de-CH" dirty="0"/>
          </a:p>
          <a:p>
            <a:r>
              <a:rPr lang="de-CH" b="1" dirty="0"/>
              <a:t>Next Problem</a:t>
            </a:r>
            <a:r>
              <a:rPr lang="de-CH" dirty="0"/>
              <a:t>: 384 </a:t>
            </a:r>
            <a:r>
              <a:rPr lang="de-CH" dirty="0" err="1"/>
              <a:t>dimensions</a:t>
            </a:r>
            <a:r>
              <a:rPr lang="de-CH" dirty="0"/>
              <a:t>!</a:t>
            </a:r>
          </a:p>
          <a:p>
            <a:r>
              <a:rPr lang="de-CH" b="1" dirty="0"/>
              <a:t>Next Solution</a:t>
            </a:r>
            <a:r>
              <a:rPr lang="de-CH" dirty="0"/>
              <a:t>: Use </a:t>
            </a:r>
            <a:r>
              <a:rPr lang="de-CH" dirty="0" err="1"/>
              <a:t>dimensionality</a:t>
            </a:r>
            <a:r>
              <a:rPr lang="de-CH" dirty="0"/>
              <a:t> </a:t>
            </a:r>
            <a:r>
              <a:rPr lang="de-CH"/>
              <a:t>reductions </a:t>
            </a:r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F5194-BB44-A226-2F6D-96650623C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4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0FE1-77D7-D3EB-E5B0-1F98802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F5D69-3779-00CC-623A-0D82E191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r>
              <a:rPr lang="de-CH" dirty="0" err="1"/>
              <a:t>Recommender</a:t>
            </a:r>
            <a:r>
              <a:rPr lang="de-CH" dirty="0"/>
              <a:t> Systems (5 min.)</a:t>
            </a:r>
          </a:p>
          <a:p>
            <a:pPr lvl="1"/>
            <a:r>
              <a:rPr lang="de-CH" dirty="0"/>
              <a:t>Graph Theorie: Bipartite Graph</a:t>
            </a:r>
          </a:p>
          <a:p>
            <a:pPr lvl="1"/>
            <a:r>
              <a:rPr lang="de-CH" dirty="0"/>
              <a:t>Content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filtering</a:t>
            </a:r>
            <a:r>
              <a:rPr lang="de-CH" dirty="0"/>
              <a:t> vs. </a:t>
            </a:r>
            <a:r>
              <a:rPr lang="de-CH" dirty="0" err="1"/>
              <a:t>Collaberative</a:t>
            </a:r>
            <a:r>
              <a:rPr lang="de-CH" dirty="0"/>
              <a:t> </a:t>
            </a:r>
            <a:r>
              <a:rPr lang="de-CH" dirty="0" err="1"/>
              <a:t>filtering</a:t>
            </a:r>
            <a:endParaRPr lang="de-CH" dirty="0"/>
          </a:p>
          <a:p>
            <a:pPr lvl="1"/>
            <a:r>
              <a:rPr lang="de-CH" dirty="0"/>
              <a:t>Graph </a:t>
            </a:r>
            <a:r>
              <a:rPr lang="de-CH" dirty="0" err="1"/>
              <a:t>Neural</a:t>
            </a:r>
            <a:r>
              <a:rPr lang="de-CH" dirty="0"/>
              <a:t> Networks (GNN)</a:t>
            </a:r>
          </a:p>
          <a:p>
            <a:r>
              <a:rPr lang="de-CH" dirty="0"/>
              <a:t>Dataset</a:t>
            </a:r>
          </a:p>
          <a:p>
            <a:r>
              <a:rPr lang="de-CH" dirty="0"/>
              <a:t>Solution Design (15 min.)</a:t>
            </a:r>
          </a:p>
          <a:p>
            <a:r>
              <a:rPr lang="de-CH" dirty="0"/>
              <a:t>Take-aways / Schlussfolgerung (5 min.)</a:t>
            </a:r>
          </a:p>
          <a:p>
            <a:r>
              <a:rPr lang="de-CH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26569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6D5AB551-6CB9-C3F4-F818-BC869722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732">
            <a:off x="9321741" y="5263042"/>
            <a:ext cx="940446" cy="6513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2EAF9-FCB3-B689-EF33-B196B9A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FA00D-AB6F-749F-FD23-9F2904DE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We live in a world in which recommendations are so common that we tend to forget the apparent ease with which these systems designed to optimize our consumer choices have been 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incorporated into practically any device and platform. We’re used to constantly receiving recommendations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, but the way in which they have settled in our daily life is a long and interesting history […]</a:t>
            </a:r>
            <a:r>
              <a:rPr lang="en-US" b="0" i="1" baseline="30000" dirty="0">
                <a:solidFill>
                  <a:srgbClr val="292929"/>
                </a:solidFill>
                <a:effectLst/>
                <a:latin typeface="source-serif-pro"/>
              </a:rPr>
              <a:t>1</a:t>
            </a: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sz="1050" i="1" baseline="30000" dirty="0">
                <a:solidFill>
                  <a:srgbClr val="292929"/>
                </a:solidFill>
                <a:latin typeface="source-serif-pro"/>
              </a:rPr>
              <a:t>1</a:t>
            </a:r>
            <a:r>
              <a:rPr lang="en-US" sz="1050" i="1" dirty="0">
                <a:solidFill>
                  <a:srgbClr val="292929"/>
                </a:solidFill>
                <a:latin typeface="source-serif-pro"/>
              </a:rPr>
              <a:t>Source: medium.com, Commons, 2017-08-01, https://medium.com/@Commons/the-importance-of-recommender-systems-36f86f92181</a:t>
            </a:r>
            <a:endParaRPr lang="de-CH" sz="1050" i="1" dirty="0"/>
          </a:p>
        </p:txBody>
      </p:sp>
      <p:pic>
        <p:nvPicPr>
          <p:cNvPr id="4" name="Grafik 3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71BDB7AD-EA8C-CED8-AE72-2CF7EF7CE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075">
            <a:off x="9509003" y="5872741"/>
            <a:ext cx="846445" cy="84644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C620D4F-2991-B039-5464-EF3360DFF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603">
            <a:off x="8392424" y="4298920"/>
            <a:ext cx="971411" cy="8748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3E8391-F06E-7FD4-CB0A-53121712D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1145">
            <a:off x="9496307" y="4302120"/>
            <a:ext cx="718181" cy="718181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7F1C6D8-394C-AFF1-AF16-802BDCE43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0153">
            <a:off x="10149669" y="4791322"/>
            <a:ext cx="835140" cy="8351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261BCA-8F36-306B-ED83-965189F369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 t="3644" r="23987" b="4228"/>
          <a:stretch/>
        </p:blipFill>
        <p:spPr>
          <a:xfrm rot="793010">
            <a:off x="11214619" y="5938054"/>
            <a:ext cx="749823" cy="747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6F5F7A-258E-54FC-522E-D473CED52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6629">
            <a:off x="10431090" y="5630885"/>
            <a:ext cx="743278" cy="7432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8E9B9C-DA8D-2C3D-A483-E9E2A3190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9661">
            <a:off x="11067687" y="4996118"/>
            <a:ext cx="622955" cy="8274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DC5C1B3-A00E-AD5C-D7C0-8A9127CDE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434">
            <a:off x="10292163" y="4292625"/>
            <a:ext cx="1497814" cy="4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C7837-D3F7-6AD2-EC5A-FE53CA4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F9C9D-158E-F4BC-D664-BFC06801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People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decistion</a:t>
            </a:r>
            <a:r>
              <a:rPr lang="de-CH" dirty="0"/>
              <a:t> </a:t>
            </a:r>
            <a:r>
              <a:rPr lang="de-CH" dirty="0" err="1"/>
              <a:t>makers</a:t>
            </a:r>
            <a:r>
              <a:rPr lang="de-CH" dirty="0"/>
              <a:t>…. Find source</a:t>
            </a:r>
          </a:p>
        </p:txBody>
      </p:sp>
    </p:spTree>
    <p:extLst>
      <p:ext uri="{BB962C8B-B14F-4D97-AF65-F5344CB8AC3E}">
        <p14:creationId xmlns:p14="http://schemas.microsoft.com/office/powerpoint/2010/main" val="12189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2FB69-FA9F-3EEF-D673-4F6BFB32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Graph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B2494-1119-9B0F-C250-2DD4097B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Nodes</a:t>
            </a:r>
          </a:p>
          <a:p>
            <a:r>
              <a:rPr lang="de-CH" dirty="0" err="1"/>
              <a:t>Edges</a:t>
            </a:r>
            <a:endParaRPr lang="de-CH" dirty="0"/>
          </a:p>
          <a:p>
            <a:r>
              <a:rPr lang="de-CH" dirty="0" err="1"/>
              <a:t>Homogenious</a:t>
            </a:r>
            <a:r>
              <a:rPr lang="de-CH" dirty="0"/>
              <a:t> vs. </a:t>
            </a:r>
            <a:r>
              <a:rPr lang="de-CH" dirty="0" err="1"/>
              <a:t>Heterogenious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r>
              <a:rPr lang="de-CH" dirty="0" err="1"/>
              <a:t>Weighted</a:t>
            </a:r>
            <a:r>
              <a:rPr lang="de-CH" dirty="0"/>
              <a:t> vs. </a:t>
            </a:r>
            <a:r>
              <a:rPr lang="de-CH" dirty="0" err="1"/>
              <a:t>Unweigthed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r>
              <a:rPr lang="de-CH" dirty="0"/>
              <a:t>Special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de-CH" dirty="0"/>
          </a:p>
          <a:p>
            <a:pPr lvl="1"/>
            <a:r>
              <a:rPr lang="de-CH" dirty="0" err="1"/>
              <a:t>Bipartide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pPr lvl="2"/>
            <a:r>
              <a:rPr lang="de-CH" dirty="0"/>
              <a:t>Interaction vs. </a:t>
            </a:r>
            <a:r>
              <a:rPr lang="de-CH" dirty="0" err="1"/>
              <a:t>Adjecency</a:t>
            </a:r>
            <a:r>
              <a:rPr lang="de-CH" dirty="0"/>
              <a:t> </a:t>
            </a:r>
            <a:r>
              <a:rPr lang="de-CH" dirty="0" err="1"/>
              <a:t>matrix</a:t>
            </a:r>
            <a:endParaRPr lang="de-CH" dirty="0"/>
          </a:p>
          <a:p>
            <a:pPr lvl="1"/>
            <a:r>
              <a:rPr lang="de-CH" dirty="0"/>
              <a:t>Property Graph</a:t>
            </a:r>
          </a:p>
        </p:txBody>
      </p:sp>
    </p:spTree>
    <p:extLst>
      <p:ext uri="{BB962C8B-B14F-4D97-AF65-F5344CB8AC3E}">
        <p14:creationId xmlns:p14="http://schemas.microsoft.com/office/powerpoint/2010/main" val="317779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FA812-D433-A34D-5A14-D0AECF41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Bipartite Graph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39440-CB7F-4764-1A7F-3471CE6C41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Heterogener Graph mit (genau) zwei Typen von Nodes</a:t>
            </a:r>
          </a:p>
          <a:p>
            <a:r>
              <a:rPr lang="de-CH" dirty="0"/>
              <a:t>Geeignet Struktur um Empfehlungssysteme mit zu modellieren</a:t>
            </a:r>
          </a:p>
          <a:p>
            <a:r>
              <a:rPr lang="de-CH" dirty="0"/>
              <a:t>Interaction Matrix vs. </a:t>
            </a:r>
            <a:r>
              <a:rPr lang="de-CH" dirty="0" err="1"/>
              <a:t>Adjacency</a:t>
            </a:r>
            <a:r>
              <a:rPr lang="de-CH" dirty="0"/>
              <a:t> Matrix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F5520E-88FB-1175-4784-56DC53FE41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943894"/>
            <a:ext cx="50387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C75E5E-95FD-4EBD-120B-23B84246741A}"/>
              </a:ext>
            </a:extLst>
          </p:cNvPr>
          <p:cNvSpPr txBox="1"/>
          <p:nvPr/>
        </p:nvSpPr>
        <p:spPr>
          <a:xfrm>
            <a:off x="909637" y="6061988"/>
            <a:ext cx="254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Bipartite graph and interaction matrix.</a:t>
            </a:r>
            <a:b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</a:t>
            </a:r>
            <a:r>
              <a:rPr lang="fr-CH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https://web.ntnu.edu.tw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328010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96DC3-FA6A-1342-E59F-DA738712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Recommender</a:t>
            </a:r>
            <a:r>
              <a:rPr lang="de-CH" dirty="0"/>
              <a:t>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C82B9-8A6D-D70C-9337-98474F0B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58471"/>
            <a:ext cx="5181600" cy="3618491"/>
          </a:xfrm>
        </p:spPr>
        <p:txBody>
          <a:bodyPr/>
          <a:lstStyle/>
          <a:p>
            <a:r>
              <a:rPr lang="de-CH" dirty="0"/>
              <a:t>Content-</a:t>
            </a:r>
            <a:r>
              <a:rPr lang="de-CH" dirty="0" err="1"/>
              <a:t>based</a:t>
            </a:r>
            <a:r>
              <a:rPr lang="de-CH" dirty="0"/>
              <a:t>: fokussiert auf das Produkt. Bei dieser Methode geht es um Produkte Clustering um einem Benutzer ähnliche Produkte vorgeschlagen.</a:t>
            </a:r>
          </a:p>
          <a:p>
            <a:pPr lvl="1"/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C6CE7-C6C7-095A-45A6-961C26F7E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58473"/>
            <a:ext cx="5181600" cy="361849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49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127FC-F800-FB6F-8E91-8603ACD1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Recommender</a:t>
            </a:r>
            <a:r>
              <a:rPr lang="de-CH" dirty="0"/>
              <a:t>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15DF1-0A19-0F6B-264D-44797541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Ziel: möglichst genaue Vorhersage, was ein Benutzer interessiert</a:t>
            </a:r>
          </a:p>
          <a:p>
            <a:r>
              <a:rPr lang="de-CH" dirty="0"/>
              <a:t>Entwicklung:</a:t>
            </a:r>
          </a:p>
          <a:p>
            <a:pPr lvl="1"/>
            <a:r>
              <a:rPr lang="de-CH" dirty="0"/>
              <a:t>1. Gen: «Content-</a:t>
            </a:r>
            <a:r>
              <a:rPr lang="de-CH" dirty="0" err="1"/>
              <a:t>based</a:t>
            </a:r>
            <a:r>
              <a:rPr lang="de-CH" dirty="0"/>
              <a:t>» fokussiert auf das Produkt. Bei dieser Methode geht es um Produkte Clustering um einem Benutzer ähnliche Produkte vorgeschlagen.</a:t>
            </a:r>
          </a:p>
          <a:p>
            <a:pPr lvl="1"/>
            <a:r>
              <a:rPr lang="de-CH" dirty="0"/>
              <a:t>2. Gen: «Collaborative-</a:t>
            </a:r>
            <a:r>
              <a:rPr lang="de-CH" dirty="0" err="1"/>
              <a:t>Filtering</a:t>
            </a:r>
            <a:r>
              <a:rPr lang="de-CH" dirty="0"/>
              <a:t>» fokussiert auf das Nutzerverhalten. Diese Methode sucht nach möglichst ähnlichen Benutzern und macht Vorschläge Nutzer werden und sucht nach </a:t>
            </a:r>
          </a:p>
          <a:p>
            <a:pPr lvl="1"/>
            <a:r>
              <a:rPr lang="de-CH" dirty="0"/>
              <a:t>3. Gen: Graph </a:t>
            </a:r>
            <a:r>
              <a:rPr lang="de-CH" dirty="0" err="1"/>
              <a:t>Neural</a:t>
            </a:r>
            <a:r>
              <a:rPr lang="de-CH" dirty="0"/>
              <a:t> Networks (GNN) </a:t>
            </a:r>
          </a:p>
        </p:txBody>
      </p:sp>
    </p:spTree>
    <p:extLst>
      <p:ext uri="{BB962C8B-B14F-4D97-AF65-F5344CB8AC3E}">
        <p14:creationId xmlns:p14="http://schemas.microsoft.com/office/powerpoint/2010/main" val="30209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83F2D-A081-36BE-4DD3-EEE6E713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Message Passing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F4509-E51A-7C12-32F0-BE993250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632</Words>
  <Application>Microsoft Office PowerPoint</Application>
  <PresentationFormat>Breitbild</PresentationFormat>
  <Paragraphs>137</Paragraphs>
  <Slides>18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source-serif-pro</vt:lpstr>
      <vt:lpstr>Office</vt:lpstr>
      <vt:lpstr>Graph Neural Networks driven Recommender Systems</vt:lpstr>
      <vt:lpstr>Agenda</vt:lpstr>
      <vt:lpstr>Motivation</vt:lpstr>
      <vt:lpstr>Motivation</vt:lpstr>
      <vt:lpstr>Graph Theory</vt:lpstr>
      <vt:lpstr>The Bipartite Graph</vt:lpstr>
      <vt:lpstr>Recommender Systems</vt:lpstr>
      <vt:lpstr>Recommender System</vt:lpstr>
      <vt:lpstr>Message Passing</vt:lpstr>
      <vt:lpstr>Dataset: MovieLens100K</vt:lpstr>
      <vt:lpstr>Dataset: MovieLens100K</vt:lpstr>
      <vt:lpstr>Solution Design</vt:lpstr>
      <vt:lpstr>Data pre-processing / Feature Engineering</vt:lpstr>
      <vt:lpstr>Data pre-processing / Feature Engineering</vt:lpstr>
      <vt:lpstr>Data pre-processing / Feature Engineering</vt:lpstr>
      <vt:lpstr>Data pre-processing / Feature Engineering</vt:lpstr>
      <vt:lpstr>User embeddings</vt:lpstr>
      <vt:lpstr>Plot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driven Recommender Systems</dc:title>
  <dc:creator>Roman Loop</dc:creator>
  <cp:lastModifiedBy>Roman loop</cp:lastModifiedBy>
  <cp:revision>10</cp:revision>
  <dcterms:created xsi:type="dcterms:W3CDTF">2022-12-05T07:20:13Z</dcterms:created>
  <dcterms:modified xsi:type="dcterms:W3CDTF">2023-01-09T17:05:10Z</dcterms:modified>
</cp:coreProperties>
</file>