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4"/>
  </p:notesMasterIdLst>
  <p:sldIdLst>
    <p:sldId id="256" r:id="rId2"/>
    <p:sldId id="257" r:id="rId3"/>
    <p:sldId id="296" r:id="rId4"/>
    <p:sldId id="292" r:id="rId5"/>
    <p:sldId id="264" r:id="rId6"/>
    <p:sldId id="293" r:id="rId7"/>
    <p:sldId id="269" r:id="rId8"/>
    <p:sldId id="294" r:id="rId9"/>
    <p:sldId id="295" r:id="rId10"/>
    <p:sldId id="268" r:id="rId11"/>
    <p:sldId id="259" r:id="rId12"/>
    <p:sldId id="270" r:id="rId13"/>
    <p:sldId id="297" r:id="rId14"/>
    <p:sldId id="272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9638-2C5C-4CCC-AC79-8B2623409B6F}" type="datetimeFigureOut">
              <a:rPr lang="de-CH" smtClean="0"/>
              <a:t>30.01.2023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E9927-64FD-472D-A3B1-6F3E043A00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23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E9927-64FD-472D-A3B1-6F3E043A00A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userId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190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de-CH" dirty="0">
                <a:solidFill>
                  <a:srgbClr val="586E75"/>
                </a:solidFill>
                <a:effectLst/>
              </a:rPr>
              <a:t>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E9927-64FD-472D-A3B1-6F3E043A00AE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576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3EBF0E-EA79-02F7-EA73-809D05674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7437" r="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AFE83D-940E-3323-1F1F-347ACD4F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8AA23B-A6F5-E203-423B-1FDD952C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E5736-57BD-25FA-5E22-C7D61D71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2BBD-1457-4DAD-891F-AC47EBFC2816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AD8B9-7F4D-D9C2-1335-859BC7A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B1F29-DD78-72C6-EB2D-DF02333A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4152F8A-9538-038B-7516-1F3DF9350979}"/>
              </a:ext>
            </a:extLst>
          </p:cNvPr>
          <p:cNvCxnSpPr/>
          <p:nvPr userDrawn="1"/>
        </p:nvCxnSpPr>
        <p:spPr>
          <a:xfrm>
            <a:off x="1524000" y="3557588"/>
            <a:ext cx="91440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7D8C1F-2DAF-C2D7-A2EB-26706BD08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D6ACC-8A53-4CBE-ECF9-DC25C8BA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166A5-C555-69B0-F2BF-561953DB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AF8-6D2B-4E4F-8424-7C04C897730D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D0A8-4A15-4BE4-3B8E-8AC9ECD5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FC6EC-9441-1DD2-2731-0CEA486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5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A35AA-F976-6D20-BB99-6339D990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101725"/>
          </a:xfrm>
        </p:spPr>
        <p:txBody>
          <a:bodyPr/>
          <a:lstStyle>
            <a:lvl1pPr>
              <a:defRPr b="1" u="none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E7D73F-10A0-AE52-D809-552EBF5D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68F0A-85D1-223B-F409-82DF783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DEF-B16B-4A3E-AB39-EC0AB63C3B3B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05F54-A77E-58B4-A500-18C9300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E47D9C-425B-DD8C-E011-FA243508CA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9844" r="7046"/>
          <a:stretch/>
        </p:blipFill>
        <p:spPr>
          <a:xfrm>
            <a:off x="10610850" y="0"/>
            <a:ext cx="158115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2E528-B9E1-4D96-1C56-71211A0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ADCB8FB-2E90-F049-9292-93CA4D2605F4}"/>
              </a:ext>
            </a:extLst>
          </p:cNvPr>
          <p:cNvCxnSpPr/>
          <p:nvPr userDrawn="1"/>
        </p:nvCxnSpPr>
        <p:spPr>
          <a:xfrm>
            <a:off x="838200" y="1466850"/>
            <a:ext cx="91440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22BC02D-4C83-11F4-6B30-11F1490FF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9534524" y="0"/>
            <a:ext cx="2657475" cy="17001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FCC188-D913-9FCE-65A0-29537621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1101723"/>
          </a:xfrm>
          <a:noFill/>
        </p:spPr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283F3-5320-35A8-9C97-50D3CD22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8E3640-8A3D-18F9-337F-731E3B967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94D261-A68C-189F-D64C-2F03A5D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DE5B-DC96-4391-A477-7DD818C82714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849B9-C173-25A7-88E6-FB21032B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23E45-9FF3-E2CB-AC41-AE5FBD3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2F0FFD3-6E89-A8F3-41FE-8BAAF1C62065}"/>
              </a:ext>
            </a:extLst>
          </p:cNvPr>
          <p:cNvCxnSpPr/>
          <p:nvPr userDrawn="1"/>
        </p:nvCxnSpPr>
        <p:spPr>
          <a:xfrm>
            <a:off x="838200" y="1466850"/>
            <a:ext cx="91440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54A12-A4F5-1E34-514C-5EE75251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B507E-ED83-8CA7-3721-4C2F0F7D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2E6A1-D7EE-47B1-01D2-36684CC8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20699F-55F9-0625-4E8D-3BDEF3297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191564-5A88-3C47-0BBE-2440F9466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AE3C90-4286-76F7-993F-9E76839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640-DA6B-4EF9-8E99-62D5EEB2E558}" type="datetime1">
              <a:rPr lang="de-CH" smtClean="0"/>
              <a:t>30.01.2023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BAF0B8-EED3-5F57-8669-16CF2E9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1BEE26-013E-49B0-F242-D12D27AD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024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0A5D4-C588-6818-CB55-081C71F1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11017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37F62D-FB41-B762-B9CC-CEF1EC05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DCF5-DD6B-4BEF-A36F-BFEB85EBB901}" type="datetime1">
              <a:rPr lang="de-CH" smtClean="0"/>
              <a:t>30.01.2023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80917F-2E7A-BE1E-3DA1-082C577D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7209C-3825-2CE1-C0ED-8CFBFF76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5FFBB31-0EAB-A141-050E-1E30522F151D}"/>
              </a:ext>
            </a:extLst>
          </p:cNvPr>
          <p:cNvCxnSpPr/>
          <p:nvPr userDrawn="1"/>
        </p:nvCxnSpPr>
        <p:spPr>
          <a:xfrm>
            <a:off x="838200" y="1466850"/>
            <a:ext cx="91440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D8278F6A-522B-B705-87D4-0354E33272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9844" r="7046"/>
          <a:stretch/>
        </p:blipFill>
        <p:spPr>
          <a:xfrm>
            <a:off x="10610850" y="0"/>
            <a:ext cx="158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82EF7-29A8-E026-4840-BD78118F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7940-B0E1-4528-9F9D-442A3BDBB1AB}" type="datetime1">
              <a:rPr lang="de-CH" smtClean="0"/>
              <a:t>30.01.2023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15434-2442-A219-5BC6-BDC5AAA8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9D3EB-B844-02B0-08F2-B46C1A37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1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257A-E825-D376-AEDF-EC6C7724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BF6E6-1225-9B73-5A25-80E4DB59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E74EA-829C-E194-DA7E-89B5F72E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99DE8-BDFA-505B-2E33-70EF325A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9001-9D7F-4A02-8D27-B41A36BD024F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996A7-F704-6BDE-9651-9583BD6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D8DB7-09E5-F324-193B-CB2E7730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22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0D188-3F2F-F1B7-E197-703A838A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125180-5C4E-F3EF-6A22-D87294EFF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09A351-1C68-9862-8923-962AC90C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D8FDCB-90FA-209B-74D5-3D477F7D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CBFB-A9DC-460A-88A4-B72679E3F5DA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8FD249-ABCA-730D-FF27-4DE0D6BC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28FF8-D842-B25E-79A2-B71A5324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9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4DB5F-4F5C-97D3-3331-8BA758D8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4C4F89-3E7D-EC9F-D309-74805FCC9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41824-8F56-3412-0111-1AC7D1F4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100F-A16D-4797-94BC-0E412926883C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2E112-172E-0C0A-F4E9-3EC4259C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91DFD-BA6B-C243-3AE7-C5C14930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1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96B536-40A4-DE24-B81C-6FBF2762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12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5D35B5-AE51-FD26-7A02-076BD7BC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F94B6-70DA-F405-50A6-77156F8A2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17FE-AA81-4BA9-A382-B2930799C28B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DB0E9-4FEA-BAC7-8F91-3FBC69F47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VP1: Graph </a:t>
            </a:r>
            <a:r>
              <a:rPr lang="de-CH" dirty="0" err="1"/>
              <a:t>Neural</a:t>
            </a:r>
            <a:r>
              <a:rPr lang="de-CH" dirty="0"/>
              <a:t> Networks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Recommender</a:t>
            </a:r>
            <a:r>
              <a:rPr lang="de-CH" dirty="0"/>
              <a:t> Systems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39D0C-48C4-C72B-5FB1-1EADF480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C86D-C29E-475E-8AE0-A767E74A2C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1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medium.com/@Commons/the-importance-of-recommender-systems-36f86f92181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sv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12184v1.pdf" TargetMode="External"/><Relationship Id="rId7" Type="http://schemas.openxmlformats.org/officeDocument/2006/relationships/image" Target="../media/image48.svg"/><Relationship Id="rId2" Type="http://schemas.openxmlformats.org/officeDocument/2006/relationships/hyperlink" Target="https://paperswithcode.com/sota/collaborative-filtering-on-movielens-100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0.png"/><Relationship Id="rId4" Type="http://schemas.openxmlformats.org/officeDocument/2006/relationships/hyperlink" Target="https://arxiv.org/pdf/2111.11293v2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ntnu.edu.tw/~algo/BipartiteGraph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BCGCf8cJOE&amp;list=PLV8yxwGOxvvoNkzPfCx2i8an--Tkt7O8Z&amp;index=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9169-4C70-83B0-0864-032E7F8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Graph Neural Networks driven Recommender Systems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FEBCCA-9EEF-6E3A-AB88-19B9A05A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700" y="3602038"/>
            <a:ext cx="6877050" cy="1847786"/>
          </a:xfrm>
        </p:spPr>
        <p:txBody>
          <a:bodyPr>
            <a:normAutofit fontScale="92500" lnSpcReduction="20000"/>
          </a:bodyPr>
          <a:lstStyle/>
          <a:p>
            <a:endParaRPr lang="de-CH" dirty="0"/>
          </a:p>
          <a:p>
            <a:pPr algn="l"/>
            <a:r>
              <a:rPr lang="de-CH" dirty="0"/>
              <a:t>Vertiefungsprojekt I (HS22), Master </a:t>
            </a:r>
            <a:r>
              <a:rPr lang="de-CH" dirty="0" err="1"/>
              <a:t>of</a:t>
            </a:r>
            <a:r>
              <a:rPr lang="de-CH" dirty="0"/>
              <a:t> Eng. in Data Science</a:t>
            </a:r>
          </a:p>
          <a:p>
            <a:pPr algn="l"/>
            <a:r>
              <a:rPr lang="de-CH" dirty="0"/>
              <a:t>Student: Roman Loop</a:t>
            </a:r>
          </a:p>
          <a:p>
            <a:pPr algn="l"/>
            <a:r>
              <a:rPr lang="de-CH" dirty="0"/>
              <a:t>Academic Supervisor: Shao </a:t>
            </a:r>
            <a:r>
              <a:rPr lang="de-CH" dirty="0" err="1"/>
              <a:t>Jü</a:t>
            </a:r>
            <a:r>
              <a:rPr lang="de-CH" dirty="0"/>
              <a:t> Woo</a:t>
            </a:r>
          </a:p>
          <a:p>
            <a:pPr algn="l"/>
            <a:r>
              <a:rPr lang="de-CH" dirty="0"/>
              <a:t>Project </a:t>
            </a:r>
            <a:r>
              <a:rPr lang="de-CH" dirty="0" err="1"/>
              <a:t>duration</a:t>
            </a:r>
            <a:r>
              <a:rPr lang="de-CH" dirty="0"/>
              <a:t>: 10. </a:t>
            </a:r>
            <a:r>
              <a:rPr lang="de-CH" dirty="0" err="1"/>
              <a:t>October</a:t>
            </a:r>
            <a:r>
              <a:rPr lang="de-CH" dirty="0"/>
              <a:t> 2022 </a:t>
            </a:r>
            <a:r>
              <a:rPr lang="de-CH" dirty="0" err="1"/>
              <a:t>to</a:t>
            </a:r>
            <a:r>
              <a:rPr lang="de-CH" dirty="0"/>
              <a:t> 31. </a:t>
            </a:r>
            <a:r>
              <a:rPr lang="de-CH" dirty="0" err="1"/>
              <a:t>January</a:t>
            </a:r>
            <a:r>
              <a:rPr lang="de-CH" dirty="0"/>
              <a:t> 2023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1EBE6-6ED5-8D57-10BF-465164C7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A38-6663-479E-A7A6-9D438C5C4DE8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17E96F-37BF-61FE-4B51-23228BD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1DE1E-EB5F-0D8C-26DC-8CEF318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70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16F35-8211-786A-265C-58B44AB0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MovieLens100K</a:t>
            </a:r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A9D24F5C-EEF9-8ADA-1A13-DAADBBA8E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55973"/>
            <a:ext cx="4578087" cy="41305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C5F65A0-293E-500B-EB43-5A7E6277A6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2218464"/>
              </p:ext>
            </p:extLst>
          </p:nvPr>
        </p:nvGraphicFramePr>
        <p:xfrm>
          <a:off x="5720420" y="1955973"/>
          <a:ext cx="5357093" cy="413050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99384">
                  <a:extLst>
                    <a:ext uri="{9D8B030D-6E8A-4147-A177-3AD203B41FA5}">
                      <a16:colId xmlns:a16="http://schemas.microsoft.com/office/drawing/2014/main" val="229326412"/>
                    </a:ext>
                  </a:extLst>
                </a:gridCol>
                <a:gridCol w="984823">
                  <a:extLst>
                    <a:ext uri="{9D8B030D-6E8A-4147-A177-3AD203B41FA5}">
                      <a16:colId xmlns:a16="http://schemas.microsoft.com/office/drawing/2014/main" val="2949442837"/>
                    </a:ext>
                  </a:extLst>
                </a:gridCol>
                <a:gridCol w="984823">
                  <a:extLst>
                    <a:ext uri="{9D8B030D-6E8A-4147-A177-3AD203B41FA5}">
                      <a16:colId xmlns:a16="http://schemas.microsoft.com/office/drawing/2014/main" val="3146617642"/>
                    </a:ext>
                  </a:extLst>
                </a:gridCol>
                <a:gridCol w="2188063">
                  <a:extLst>
                    <a:ext uri="{9D8B030D-6E8A-4147-A177-3AD203B41FA5}">
                      <a16:colId xmlns:a16="http://schemas.microsoft.com/office/drawing/2014/main" val="1810003233"/>
                    </a:ext>
                  </a:extLst>
                </a:gridCol>
              </a:tblGrid>
              <a:tr h="9034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400" dirty="0">
                          <a:effectLst/>
                        </a:rPr>
                      </a:b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Type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# Instances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Relevant properties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747197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User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671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04383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Movie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9’125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Title, Budget, IMDB-Rating, plot, runtime, revenue, year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4009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Genre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8982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15’443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683184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Director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4’091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39611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Node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Person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19’047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Bio, birthdate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8849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RATED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100’004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Rating, rating-timestamp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621107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ACTED_IN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35’910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Role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949394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Relationship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DIRECTED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10’007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76452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Relationship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IN_GENRE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20’340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825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0DDBB3-C5C1-A7FA-ED49-4B12220F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9F9C-51CC-421B-B89F-F63207255310}" type="datetime1">
              <a:rPr lang="de-CH" smtClean="0"/>
              <a:t>30.01.2023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9A7656-2F05-D724-C709-641C7D81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68D5F8-B5B5-E394-8AAE-98B13AF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28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6D5AB551-6CB9-C3F4-F818-BC869722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732">
            <a:off x="9321741" y="5263042"/>
            <a:ext cx="940446" cy="6513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2EAF9-FCB3-B689-EF33-B196B9A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FA00D-AB6F-749F-FD23-9F2904DE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734"/>
            <a:ext cx="91440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you’ve ever had a social media account, purchased something online, or consumed content from a streaming platform, there’s a good chance that you’ve been influenced by a recommender system. </a:t>
            </a:r>
            <a:r>
              <a:rPr lang="en-US" b="0" i="0" baseline="30000" dirty="0">
                <a:solidFill>
                  <a:srgbClr val="292929"/>
                </a:solidFill>
                <a:effectLst/>
                <a:latin typeface="source-serif-pro"/>
              </a:rPr>
              <a:t>1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We live in a world in which recommendations are so common that we tend to forget the apparent ease with which these systems designed to optimize our consumer choices have been 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incorporated into practically any device and platform. We’re used to constantly receiving recommendations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, but the way in which they have settled in our daily life is a long and interesting history […]</a:t>
            </a:r>
            <a:r>
              <a:rPr lang="en-US" i="1" baseline="30000" dirty="0">
                <a:solidFill>
                  <a:srgbClr val="292929"/>
                </a:solidFill>
                <a:latin typeface="source-serif-pro"/>
              </a:rPr>
              <a:t>2</a:t>
            </a:r>
            <a:endParaRPr lang="en-US" b="0" i="1" baseline="3000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sz="1050" i="1" baseline="30000" dirty="0">
                <a:solidFill>
                  <a:srgbClr val="292929"/>
                </a:solidFill>
                <a:latin typeface="source-serif-pro"/>
              </a:rPr>
              <a:t>1</a:t>
            </a:r>
            <a:r>
              <a:rPr lang="en-US" sz="1050" i="1" dirty="0">
                <a:solidFill>
                  <a:srgbClr val="292929"/>
                </a:solidFill>
                <a:latin typeface="source-serif-pro"/>
              </a:rPr>
              <a:t>Source: medium.com, Commons, 2017-08-01, </a:t>
            </a:r>
            <a:r>
              <a:rPr lang="en-US" sz="1000" i="1" dirty="0">
                <a:solidFill>
                  <a:srgbClr val="292929"/>
                </a:solidFill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https://medium.com/@Commons/the-importance-of-recommender-systems-36f86f92181</a:t>
            </a:r>
            <a:endParaRPr lang="en-US" sz="1000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sz="1050" i="1" baseline="30000" dirty="0">
                <a:solidFill>
                  <a:srgbClr val="292929"/>
                </a:solidFill>
                <a:latin typeface="source-serif-pro"/>
              </a:rPr>
              <a:t>2</a:t>
            </a:r>
            <a:r>
              <a:rPr lang="en-US" sz="1050" i="1" dirty="0">
                <a:solidFill>
                  <a:srgbClr val="292929"/>
                </a:solidFill>
                <a:latin typeface="source-serif-pro"/>
              </a:rPr>
              <a:t>Source: medium.com, Commons, 2019-08-06, https://medium.com/@topspinj/recommender-systems-101-bcbdfbe1e6e7#:~:text=Recommender%20systems%20are%20fuelled%20by,%2C%20and%202)%20implicit%20feedback%20.</a:t>
            </a:r>
          </a:p>
        </p:txBody>
      </p:sp>
      <p:pic>
        <p:nvPicPr>
          <p:cNvPr id="4" name="Grafik 3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71BDB7AD-EA8C-CED8-AE72-2CF7EF7C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075">
            <a:off x="9509003" y="5872741"/>
            <a:ext cx="846445" cy="84644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C620D4F-2991-B039-5464-EF3360DFF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603">
            <a:off x="8392424" y="4298920"/>
            <a:ext cx="971411" cy="8748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3E8391-F06E-7FD4-CB0A-53121712D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1145">
            <a:off x="9496307" y="4302120"/>
            <a:ext cx="718181" cy="718181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7F1C6D8-394C-AFF1-AF16-802BDCE43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0153">
            <a:off x="10149669" y="4791322"/>
            <a:ext cx="835140" cy="8351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261BCA-8F36-306B-ED83-965189F36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 t="3644" r="23987" b="4228"/>
          <a:stretch/>
        </p:blipFill>
        <p:spPr>
          <a:xfrm rot="793010">
            <a:off x="11214619" y="5938054"/>
            <a:ext cx="749823" cy="747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6F5F7A-258E-54FC-522E-D473CED52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6629">
            <a:off x="10431090" y="5630885"/>
            <a:ext cx="743278" cy="7432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8E9B9C-DA8D-2C3D-A483-E9E2A3190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9661">
            <a:off x="11067687" y="4996118"/>
            <a:ext cx="622955" cy="8274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DC5C1B3-A00E-AD5C-D7C0-8A9127CDE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434">
            <a:off x="10292163" y="4292625"/>
            <a:ext cx="1497814" cy="450443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DA6BE6D-77AB-6FBE-66D4-2E9977A7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6B1D-8089-4B85-B8B3-3641E5BB874A}" type="datetime1">
              <a:rPr lang="de-CH" smtClean="0"/>
              <a:t>30.01.2023</a:t>
            </a:fld>
            <a:endParaRPr lang="de-CH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B672825-4050-4E62-8239-A4645659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2FEF1273-030B-3E19-C688-5106B5C0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56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36571-1EDC-D237-4CA6-615132342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Solution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264C8-D578-DDB5-0A77-5E3B930A7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850" y="3602037"/>
            <a:ext cx="5772150" cy="2387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Data pre-processing / Feature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Find </a:t>
            </a:r>
            <a:r>
              <a:rPr lang="de-CH" dirty="0" err="1"/>
              <a:t>embeddings</a:t>
            </a:r>
            <a:r>
              <a:rPr lang="de-CH" dirty="0"/>
              <a:t> (user and movie </a:t>
            </a:r>
            <a:r>
              <a:rPr lang="de-CH" dirty="0" err="1"/>
              <a:t>plots</a:t>
            </a:r>
            <a:r>
              <a:rPr lang="de-CH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PyG </a:t>
            </a:r>
            <a:r>
              <a:rPr lang="de-CH" dirty="0" err="1"/>
              <a:t>HeteroData</a:t>
            </a:r>
            <a:r>
              <a:rPr lang="de-CH" dirty="0"/>
              <a:t>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GNN </a:t>
            </a:r>
            <a:r>
              <a:rPr lang="de-CH" dirty="0" err="1"/>
              <a:t>models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2152650" algn="l"/>
              </a:tabLst>
            </a:pPr>
            <a:r>
              <a:rPr lang="de-CH" dirty="0"/>
              <a:t>Hyperparameter </a:t>
            </a:r>
            <a:r>
              <a:rPr lang="de-CH" dirty="0" err="1"/>
              <a:t>tuning</a:t>
            </a:r>
            <a:endParaRPr lang="de-CH" dirty="0"/>
          </a:p>
          <a:p>
            <a:endParaRPr lang="de-CH" dirty="0"/>
          </a:p>
        </p:txBody>
      </p:sp>
      <p:pic>
        <p:nvPicPr>
          <p:cNvPr id="2050" name="Picture 2" descr="Neo4j SVG Vector Logos - Vector Logo Zone">
            <a:extLst>
              <a:ext uri="{FF2B5EF4-FFF2-40B4-BE49-F238E27FC236}">
                <a16:creationId xmlns:a16="http://schemas.microsoft.com/office/drawing/2014/main" id="{6E801879-B025-2CC0-24B5-112BDFB3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078" y="4001340"/>
            <a:ext cx="1058739" cy="5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302339-8475-82F1-F69F-3416F05F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79" y="5400910"/>
            <a:ext cx="981075" cy="2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A9EE7A1C-0E20-E5F6-D6C9-2A9E9AC14B5A}"/>
              </a:ext>
            </a:extLst>
          </p:cNvPr>
          <p:cNvSpPr txBox="1">
            <a:spLocks/>
          </p:cNvSpPr>
          <p:nvPr/>
        </p:nvSpPr>
        <p:spPr>
          <a:xfrm>
            <a:off x="3752850" y="179387"/>
            <a:ext cx="2763453" cy="20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pic>
        <p:nvPicPr>
          <p:cNvPr id="2054" name="Picture 6" descr="GitHub - pyg-team/pytorch_geometric: Graph Neural Network Library for  PyTorch">
            <a:extLst>
              <a:ext uri="{FF2B5EF4-FFF2-40B4-BE49-F238E27FC236}">
                <a16:creationId xmlns:a16="http://schemas.microsoft.com/office/drawing/2014/main" id="{016FFB9C-F8F1-0BA7-4F50-A9B45FBB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7" y="5735637"/>
            <a:ext cx="1191801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Python Logo | Python Software Foundation">
            <a:extLst>
              <a:ext uri="{FF2B5EF4-FFF2-40B4-BE49-F238E27FC236}">
                <a16:creationId xmlns:a16="http://schemas.microsoft.com/office/drawing/2014/main" id="{540C2F03-1C09-A6CF-FE4D-BB69E62ED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/>
          <a:stretch/>
        </p:blipFill>
        <p:spPr bwMode="auto">
          <a:xfrm>
            <a:off x="9977554" y="4576389"/>
            <a:ext cx="1079056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EDEEF55-2240-CD8D-A906-FCF1656E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17" y="4975704"/>
            <a:ext cx="985722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71991A4-566B-E200-ECE6-DD3A0582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134" y="5973078"/>
            <a:ext cx="1231791" cy="5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5733029-4828-EF31-FF31-0E8911A3BD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0" r="2703"/>
          <a:stretch/>
        </p:blipFill>
        <p:spPr>
          <a:xfrm>
            <a:off x="8643937" y="6271633"/>
            <a:ext cx="1762125" cy="44787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111F3-B9E4-71EA-FFF5-FE6EC699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9EEB-21C2-4243-9162-16DEDCD2EECD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D5DE39-A76A-FE0D-A648-0002D806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3F4FC2-6CD8-4E29-9F3D-3B7D3272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220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3BA-EACF-AD5D-2C5E-AB778F00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Big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2E50-5E36-C648-DFA9-559327A5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DEF-B16B-4A3E-AB39-EC0AB63C3B3B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F5F8-B390-1E11-7276-E3EC5F08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055C-A586-C20D-DCC9-D6558E00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13</a:t>
            </a:fld>
            <a:endParaRPr lang="de-CH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C4CEE9B7-FA00-6E32-BC89-375073B57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391" y="4227655"/>
            <a:ext cx="1221107" cy="11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301E011-1638-8A04-AAF3-EFC1A245D871}"/>
              </a:ext>
            </a:extLst>
          </p:cNvPr>
          <p:cNvSpPr/>
          <p:nvPr/>
        </p:nvSpPr>
        <p:spPr>
          <a:xfrm>
            <a:off x="2047875" y="2586756"/>
            <a:ext cx="54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1EA03D97-B156-7104-740C-084E28142947}"/>
              </a:ext>
            </a:extLst>
          </p:cNvPr>
          <p:cNvSpPr/>
          <p:nvPr/>
        </p:nvSpPr>
        <p:spPr>
          <a:xfrm rot="20023905">
            <a:off x="3866658" y="2050965"/>
            <a:ext cx="389470" cy="3777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" name="Picture 2" descr="Neo4j SVG Vector Logos - Vector Logo Zone">
            <a:extLst>
              <a:ext uri="{FF2B5EF4-FFF2-40B4-BE49-F238E27FC236}">
                <a16:creationId xmlns:a16="http://schemas.microsoft.com/office/drawing/2014/main" id="{F5212BDD-F3B8-FC8B-9AFF-C256230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83" y="2011261"/>
            <a:ext cx="965118" cy="48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base - Free technology icons">
            <a:extLst>
              <a:ext uri="{FF2B5EF4-FFF2-40B4-BE49-F238E27FC236}">
                <a16:creationId xmlns:a16="http://schemas.microsoft.com/office/drawing/2014/main" id="{C288909A-A307-8046-F83E-8ED826A2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5434706"/>
            <a:ext cx="709127" cy="7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,239 Database Table Icon Images, Stock Photos &amp; Vectors | Shutterstock">
            <a:extLst>
              <a:ext uri="{FF2B5EF4-FFF2-40B4-BE49-F238E27FC236}">
                <a16:creationId xmlns:a16="http://schemas.microsoft.com/office/drawing/2014/main" id="{E589A7AF-4B60-CD19-4A9E-4E9C2FAB6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t="6150" r="7694" b="14478"/>
          <a:stretch/>
        </p:blipFill>
        <p:spPr bwMode="auto">
          <a:xfrm>
            <a:off x="2680280" y="2239347"/>
            <a:ext cx="1221107" cy="8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1D1532-DDE2-A30E-C711-40F7C5A7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72" y="1627488"/>
            <a:ext cx="985722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FCB419D-CA43-DF9A-1505-546CD66F88E9}"/>
              </a:ext>
            </a:extLst>
          </p:cNvPr>
          <p:cNvSpPr/>
          <p:nvPr/>
        </p:nvSpPr>
        <p:spPr>
          <a:xfrm rot="5400000">
            <a:off x="2617321" y="4714355"/>
            <a:ext cx="709127" cy="2842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0" name="Picture 6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A0348BF-9B58-48B8-8880-9038C5F9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60" y="4638511"/>
            <a:ext cx="110172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2E16460-CF99-3762-377D-0ECA4290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03" y="4431934"/>
            <a:ext cx="981075" cy="2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8D2CB4-0C06-9A39-6D9C-30CCE25D2AE6}"/>
              </a:ext>
            </a:extLst>
          </p:cNvPr>
          <p:cNvSpPr/>
          <p:nvPr/>
        </p:nvSpPr>
        <p:spPr>
          <a:xfrm>
            <a:off x="4319054" y="5099373"/>
            <a:ext cx="7239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Matrix - Kostenlose zeichen Icons">
            <a:extLst>
              <a:ext uri="{FF2B5EF4-FFF2-40B4-BE49-F238E27FC236}">
                <a16:creationId xmlns:a16="http://schemas.microsoft.com/office/drawing/2014/main" id="{F3C79DF4-53C0-2F0C-60CB-495098FE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23" y="4892108"/>
            <a:ext cx="637830" cy="6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BADD2A60-9A82-2457-02FE-0BD021C54D46}"/>
              </a:ext>
            </a:extLst>
          </p:cNvPr>
          <p:cNvSpPr/>
          <p:nvPr/>
        </p:nvSpPr>
        <p:spPr>
          <a:xfrm rot="5400000">
            <a:off x="2539275" y="3433320"/>
            <a:ext cx="709127" cy="2842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1">
            <a:extLst>
              <a:ext uri="{FF2B5EF4-FFF2-40B4-BE49-F238E27FC236}">
                <a16:creationId xmlns:a16="http://schemas.microsoft.com/office/drawing/2014/main" id="{4FEEC41E-8F17-8BB2-068B-23AE8CE1C3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56317" r="73939" b="6458"/>
          <a:stretch/>
        </p:blipFill>
        <p:spPr>
          <a:xfrm>
            <a:off x="3276074" y="3488407"/>
            <a:ext cx="772997" cy="70912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ED3BA8-4D52-DBC4-D2F7-795B5F649852}"/>
              </a:ext>
            </a:extLst>
          </p:cNvPr>
          <p:cNvSpPr/>
          <p:nvPr/>
        </p:nvSpPr>
        <p:spPr>
          <a:xfrm>
            <a:off x="4319054" y="3749988"/>
            <a:ext cx="7239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Picture 8" descr="Matrix - Kostenlose zeichen Icons">
            <a:extLst>
              <a:ext uri="{FF2B5EF4-FFF2-40B4-BE49-F238E27FC236}">
                <a16:creationId xmlns:a16="http://schemas.microsoft.com/office/drawing/2014/main" id="{C2F2124C-DF81-CC79-2E29-0634487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23" y="3525272"/>
            <a:ext cx="637830" cy="6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53C4DC4B-B7F5-9FB3-022B-A5F310CC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36" y="2174329"/>
            <a:ext cx="110172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itHub - pyg-team/pytorch_geometric: Graph Neural Network Library for  PyTorch">
            <a:extLst>
              <a:ext uri="{FF2B5EF4-FFF2-40B4-BE49-F238E27FC236}">
                <a16:creationId xmlns:a16="http://schemas.microsoft.com/office/drawing/2014/main" id="{E1F84AAF-F1CF-072A-248C-6260A1DD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52" y="2066353"/>
            <a:ext cx="877835" cy="2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BF2FDA15-9403-1A1E-91F4-D63B10E18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6" t="33799" b="19308"/>
          <a:stretch/>
        </p:blipFill>
        <p:spPr bwMode="auto">
          <a:xfrm>
            <a:off x="5143423" y="3295046"/>
            <a:ext cx="772997" cy="2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84054E41-7509-F78B-1E8E-BF2A75E51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6" t="33799" b="19308"/>
          <a:stretch/>
        </p:blipFill>
        <p:spPr bwMode="auto">
          <a:xfrm>
            <a:off x="5143423" y="4615753"/>
            <a:ext cx="772997" cy="2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Matrix - Kostenlose zeichen Icons">
            <a:extLst>
              <a:ext uri="{FF2B5EF4-FFF2-40B4-BE49-F238E27FC236}">
                <a16:creationId xmlns:a16="http://schemas.microsoft.com/office/drawing/2014/main" id="{1FEC5212-77CA-1410-135A-C66A3D10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55" y="2437751"/>
            <a:ext cx="637830" cy="6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5A248A-402F-2893-91F0-1DDF8B99D38E}"/>
              </a:ext>
            </a:extLst>
          </p:cNvPr>
          <p:cNvSpPr/>
          <p:nvPr/>
        </p:nvSpPr>
        <p:spPr>
          <a:xfrm>
            <a:off x="4027691" y="2592807"/>
            <a:ext cx="2196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5248DC0C-5338-D82E-B841-9F0EDB19E3AC}"/>
              </a:ext>
            </a:extLst>
          </p:cNvPr>
          <p:cNvSpPr/>
          <p:nvPr/>
        </p:nvSpPr>
        <p:spPr>
          <a:xfrm>
            <a:off x="6053884" y="3220859"/>
            <a:ext cx="731230" cy="666957"/>
          </a:xfrm>
          <a:prstGeom prst="bentUpArrow">
            <a:avLst>
              <a:gd name="adj1" fmla="val 9519"/>
              <a:gd name="adj2" fmla="val 11068"/>
              <a:gd name="adj3" fmla="val 14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D5A2ABBD-3F3B-7185-8FF6-66ACD2FB44BA}"/>
              </a:ext>
            </a:extLst>
          </p:cNvPr>
          <p:cNvSpPr/>
          <p:nvPr/>
        </p:nvSpPr>
        <p:spPr>
          <a:xfrm>
            <a:off x="6053884" y="4124572"/>
            <a:ext cx="731229" cy="1152111"/>
          </a:xfrm>
          <a:prstGeom prst="bentUpArrow">
            <a:avLst>
              <a:gd name="adj1" fmla="val 9519"/>
              <a:gd name="adj2" fmla="val 11068"/>
              <a:gd name="adj3" fmla="val 14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Picture 6" descr="GitHub - pyg-team/pytorch_geometric: Graph Neural Network Library for  PyTorch">
            <a:extLst>
              <a:ext uri="{FF2B5EF4-FFF2-40B4-BE49-F238E27FC236}">
                <a16:creationId xmlns:a16="http://schemas.microsoft.com/office/drawing/2014/main" id="{0F000181-7A38-FE28-9741-DE2DE84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39" y="1893202"/>
            <a:ext cx="877835" cy="2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A6D98F-60E6-8C9D-D2E9-AC5A95EFC087}"/>
              </a:ext>
            </a:extLst>
          </p:cNvPr>
          <p:cNvSpPr/>
          <p:nvPr/>
        </p:nvSpPr>
        <p:spPr>
          <a:xfrm>
            <a:off x="7144143" y="2617069"/>
            <a:ext cx="54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4" name="Picture 10" descr="Precision vs. Recall: Differences, Use Cases &amp; Evaluation">
            <a:extLst>
              <a:ext uri="{FF2B5EF4-FFF2-40B4-BE49-F238E27FC236}">
                <a16:creationId xmlns:a16="http://schemas.microsoft.com/office/drawing/2014/main" id="{369FCF80-F141-4F07-6CF5-8CE3E72D3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5" t="14369" r="33660" b="27650"/>
          <a:stretch/>
        </p:blipFill>
        <p:spPr bwMode="auto">
          <a:xfrm>
            <a:off x="9336548" y="3766270"/>
            <a:ext cx="1173828" cy="109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D6AC76-DE39-AB9F-7522-976D2A1F4CD5}"/>
              </a:ext>
            </a:extLst>
          </p:cNvPr>
          <p:cNvSpPr/>
          <p:nvPr/>
        </p:nvSpPr>
        <p:spPr>
          <a:xfrm rot="5400000">
            <a:off x="9653462" y="3287094"/>
            <a:ext cx="54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77823A6-2E9C-9F5E-8B5D-1CB553AF20D8}"/>
              </a:ext>
            </a:extLst>
          </p:cNvPr>
          <p:cNvSpPr/>
          <p:nvPr/>
        </p:nvSpPr>
        <p:spPr>
          <a:xfrm>
            <a:off x="8971654" y="2617069"/>
            <a:ext cx="54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Picture 8" descr="Matrix - Kostenlose zeichen Icons">
            <a:extLst>
              <a:ext uri="{FF2B5EF4-FFF2-40B4-BE49-F238E27FC236}">
                <a16:creationId xmlns:a16="http://schemas.microsoft.com/office/drawing/2014/main" id="{1C9C7BEF-5CCB-F7A7-D04F-E3DE7E81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547" y="2406276"/>
            <a:ext cx="637830" cy="6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5C35C2B0-299F-8325-A68A-F2668B0841C8}"/>
              </a:ext>
            </a:extLst>
          </p:cNvPr>
          <p:cNvSpPr/>
          <p:nvPr/>
        </p:nvSpPr>
        <p:spPr>
          <a:xfrm rot="16200000" flipH="1">
            <a:off x="5534301" y="1452153"/>
            <a:ext cx="876176" cy="8082151"/>
          </a:xfrm>
          <a:prstGeom prst="bentUpArrow">
            <a:avLst>
              <a:gd name="adj1" fmla="val 9519"/>
              <a:gd name="adj2" fmla="val 7840"/>
              <a:gd name="adj3" fmla="val 14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Inhaltsplatzhalter 3">
            <a:extLst>
              <a:ext uri="{FF2B5EF4-FFF2-40B4-BE49-F238E27FC236}">
                <a16:creationId xmlns:a16="http://schemas.microsoft.com/office/drawing/2014/main" id="{0B2FAABF-303E-67F2-717B-D4DA80680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49880" r="6017" b="12368"/>
          <a:stretch/>
        </p:blipFill>
        <p:spPr bwMode="auto">
          <a:xfrm>
            <a:off x="1117035" y="2554547"/>
            <a:ext cx="683536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D7736F7F-4AE1-A75D-32A9-0590A1FE37D6}"/>
              </a:ext>
            </a:extLst>
          </p:cNvPr>
          <p:cNvSpPr/>
          <p:nvPr/>
        </p:nvSpPr>
        <p:spPr>
          <a:xfrm rot="16200000">
            <a:off x="1057804" y="3527999"/>
            <a:ext cx="794279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66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040AB-0201-B24E-A5D3-74EB3C06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Pre-processing /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04B53-39C6-5C1C-C289-E5612EA0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Neo4J</a:t>
            </a:r>
          </a:p>
          <a:p>
            <a:pPr lvl="1"/>
            <a:r>
              <a:rPr lang="de-CH" dirty="0"/>
              <a:t>Type-</a:t>
            </a:r>
            <a:r>
              <a:rPr lang="de-CH" dirty="0" err="1"/>
              <a:t>casting</a:t>
            </a:r>
            <a:endParaRPr lang="de-CH" dirty="0"/>
          </a:p>
          <a:p>
            <a:pPr lvl="1"/>
            <a:r>
              <a:rPr lang="de-CH" dirty="0" err="1"/>
              <a:t>One-hot</a:t>
            </a:r>
            <a:r>
              <a:rPr lang="de-CH" dirty="0"/>
              <a:t> </a:t>
            </a:r>
            <a:r>
              <a:rPr lang="de-CH" dirty="0" err="1"/>
              <a:t>encoding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genres</a:t>
            </a:r>
            <a:endParaRPr lang="de-CH" dirty="0"/>
          </a:p>
          <a:p>
            <a:pPr lvl="1"/>
            <a:r>
              <a:rPr lang="de-CH" dirty="0" err="1"/>
              <a:t>Calculating</a:t>
            </a:r>
            <a:r>
              <a:rPr lang="de-CH" dirty="0"/>
              <a:t> </a:t>
            </a:r>
            <a:r>
              <a:rPr lang="de-CH" dirty="0" err="1"/>
              <a:t>actor</a:t>
            </a:r>
            <a:r>
              <a:rPr lang="de-CH" dirty="0"/>
              <a:t> &amp; </a:t>
            </a:r>
            <a:r>
              <a:rPr lang="de-CH" dirty="0" err="1"/>
              <a:t>director</a:t>
            </a:r>
            <a:r>
              <a:rPr lang="de-CH" dirty="0"/>
              <a:t> </a:t>
            </a:r>
            <a:r>
              <a:rPr lang="de-CH" dirty="0" err="1"/>
              <a:t>popularity</a:t>
            </a:r>
            <a:endParaRPr lang="de-CH" dirty="0"/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7F655-7171-285F-2941-1B43A72D5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203EF0-9E8D-0C4B-595C-5B897F888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" t="4071" r="6913" b="6366"/>
          <a:stretch/>
        </p:blipFill>
        <p:spPr bwMode="auto">
          <a:xfrm>
            <a:off x="576465" y="4682894"/>
            <a:ext cx="1395622" cy="12710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54A5494-0990-2F13-A1DE-BC566A759CC9}"/>
              </a:ext>
            </a:extLst>
          </p:cNvPr>
          <p:cNvSpPr/>
          <p:nvPr/>
        </p:nvSpPr>
        <p:spPr>
          <a:xfrm>
            <a:off x="2071682" y="5116519"/>
            <a:ext cx="5619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379D9EF7-779E-A3F6-75D7-2DCA3934A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" t="4071" r="6913" b="6366"/>
          <a:stretch/>
        </p:blipFill>
        <p:spPr bwMode="auto">
          <a:xfrm>
            <a:off x="2785913" y="3850530"/>
            <a:ext cx="2830720" cy="26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75838F7-B96C-0F95-B9B2-7D430F38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76" y="1524000"/>
            <a:ext cx="2935334" cy="490968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EC0820-0ABA-791C-50EE-10C68A44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DF6-4250-4B83-AD79-FC7E822ACE16}" type="datetime1">
              <a:rPr lang="de-CH" smtClean="0"/>
              <a:t>30.01.2023</a:t>
            </a:fld>
            <a:endParaRPr lang="de-CH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817716BC-E037-7E34-E633-2A769DD7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6349C10-FA39-411F-36AC-F5B5991B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14</a:t>
            </a:fld>
            <a:endParaRPr lang="de-CH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280FFBD-840C-5CD8-6805-937FBD20CBD4}"/>
              </a:ext>
            </a:extLst>
          </p:cNvPr>
          <p:cNvGrpSpPr/>
          <p:nvPr/>
        </p:nvGrpSpPr>
        <p:grpSpPr>
          <a:xfrm rot="2700000">
            <a:off x="2846271" y="4510676"/>
            <a:ext cx="404035" cy="404035"/>
            <a:chOff x="5812200" y="1939925"/>
            <a:chExt cx="720000" cy="72000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2A3062B-43AF-1682-CB23-CC7447BABA4F}"/>
                </a:ext>
              </a:extLst>
            </p:cNvPr>
            <p:cNvCxnSpPr/>
            <p:nvPr/>
          </p:nvCxnSpPr>
          <p:spPr>
            <a:xfrm>
              <a:off x="5812200" y="2280875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6FF6383D-3DA1-02AD-E504-BC1A7D7B3BE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939925"/>
              <a:ext cx="0" cy="7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59E664A-7DFE-79F2-9C12-031AE3DAFBA6}"/>
              </a:ext>
            </a:extLst>
          </p:cNvPr>
          <p:cNvGrpSpPr/>
          <p:nvPr/>
        </p:nvGrpSpPr>
        <p:grpSpPr>
          <a:xfrm rot="2700000">
            <a:off x="3944899" y="3920660"/>
            <a:ext cx="404035" cy="404035"/>
            <a:chOff x="5812200" y="1939925"/>
            <a:chExt cx="720000" cy="720000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85AA6EF1-F476-1A00-E5F4-181D3B807296}"/>
                </a:ext>
              </a:extLst>
            </p:cNvPr>
            <p:cNvCxnSpPr/>
            <p:nvPr/>
          </p:nvCxnSpPr>
          <p:spPr>
            <a:xfrm>
              <a:off x="5812200" y="2280875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310E1C8-F340-EC96-CB85-C11B54D78F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939925"/>
              <a:ext cx="0" cy="7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C9592E4-DE3E-BFF1-50C4-33E9EF489475}"/>
              </a:ext>
            </a:extLst>
          </p:cNvPr>
          <p:cNvGrpSpPr/>
          <p:nvPr/>
        </p:nvGrpSpPr>
        <p:grpSpPr>
          <a:xfrm rot="2700000">
            <a:off x="4936832" y="4412081"/>
            <a:ext cx="404035" cy="404035"/>
            <a:chOff x="5812200" y="1939925"/>
            <a:chExt cx="720000" cy="720000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7D419591-CC96-52CA-1EEB-81833E9204D6}"/>
                </a:ext>
              </a:extLst>
            </p:cNvPr>
            <p:cNvCxnSpPr/>
            <p:nvPr/>
          </p:nvCxnSpPr>
          <p:spPr>
            <a:xfrm>
              <a:off x="5812200" y="2280875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7386DE4A-BDCB-FB64-2996-F0991BD14650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939925"/>
              <a:ext cx="0" cy="7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EC201828-8FF4-4C56-D7DF-FA880576B7AF}"/>
              </a:ext>
            </a:extLst>
          </p:cNvPr>
          <p:cNvGrpSpPr/>
          <p:nvPr/>
        </p:nvGrpSpPr>
        <p:grpSpPr>
          <a:xfrm rot="2700000">
            <a:off x="2885646" y="5969334"/>
            <a:ext cx="404035" cy="404035"/>
            <a:chOff x="5812200" y="1939925"/>
            <a:chExt cx="720000" cy="720000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65997BCB-36DC-0368-230E-537E73E61C51}"/>
                </a:ext>
              </a:extLst>
            </p:cNvPr>
            <p:cNvCxnSpPr/>
            <p:nvPr/>
          </p:nvCxnSpPr>
          <p:spPr>
            <a:xfrm>
              <a:off x="5812200" y="2280875"/>
              <a:ext cx="72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4428624-8A4D-8F35-C063-BF8734AB932A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1939925"/>
              <a:ext cx="0" cy="7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12572E45-15BF-DA5B-E9B6-258B77FC9181}"/>
              </a:ext>
            </a:extLst>
          </p:cNvPr>
          <p:cNvSpPr/>
          <p:nvPr/>
        </p:nvSpPr>
        <p:spPr>
          <a:xfrm rot="1386700">
            <a:off x="3644974" y="5276091"/>
            <a:ext cx="2209800" cy="90442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DAF8AF4-23BC-2561-5F6B-1EDF14A26F07}"/>
              </a:ext>
            </a:extLst>
          </p:cNvPr>
          <p:cNvCxnSpPr>
            <a:cxnSpLocks/>
          </p:cNvCxnSpPr>
          <p:nvPr/>
        </p:nvCxnSpPr>
        <p:spPr>
          <a:xfrm>
            <a:off x="3267222" y="4847982"/>
            <a:ext cx="694149" cy="447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2D7295-FE3D-2056-CBD6-0D5956AE4954}"/>
              </a:ext>
            </a:extLst>
          </p:cNvPr>
          <p:cNvCxnSpPr>
            <a:cxnSpLocks/>
          </p:cNvCxnSpPr>
          <p:nvPr/>
        </p:nvCxnSpPr>
        <p:spPr>
          <a:xfrm flipH="1">
            <a:off x="4146917" y="4379703"/>
            <a:ext cx="31383" cy="8495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FF932DA-F3D5-B331-078F-15F57E46EC67}"/>
              </a:ext>
            </a:extLst>
          </p:cNvPr>
          <p:cNvCxnSpPr>
            <a:cxnSpLocks/>
          </p:cNvCxnSpPr>
          <p:nvPr/>
        </p:nvCxnSpPr>
        <p:spPr>
          <a:xfrm flipH="1">
            <a:off x="4321208" y="4756947"/>
            <a:ext cx="655324" cy="569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8AA9702-2CEA-2A44-064D-F7951CA312A5}"/>
              </a:ext>
            </a:extLst>
          </p:cNvPr>
          <p:cNvCxnSpPr>
            <a:cxnSpLocks/>
          </p:cNvCxnSpPr>
          <p:nvPr/>
        </p:nvCxnSpPr>
        <p:spPr>
          <a:xfrm flipV="1">
            <a:off x="3272631" y="5575300"/>
            <a:ext cx="688740" cy="49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040AB-0201-B24E-A5D3-74EB3C06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Pre-processing / 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04B53-39C6-5C1C-C289-E5612EA0C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Python / Pandas</a:t>
            </a:r>
          </a:p>
          <a:p>
            <a:pPr lvl="1"/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object-types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numerical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de-CH" dirty="0"/>
          </a:p>
          <a:p>
            <a:pPr lvl="1"/>
            <a:r>
              <a:rPr lang="de-CH" dirty="0"/>
              <a:t>Handle missing </a:t>
            </a:r>
            <a:r>
              <a:rPr lang="de-CH" dirty="0" err="1"/>
              <a:t>values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-&gt; </a:t>
            </a:r>
            <a:r>
              <a:rPr lang="de-CH" dirty="0" err="1"/>
              <a:t>fill</a:t>
            </a:r>
            <a:r>
              <a:rPr lang="de-CH" dirty="0"/>
              <a:t> with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value</a:t>
            </a:r>
            <a:endParaRPr lang="de-CH" dirty="0"/>
          </a:p>
          <a:p>
            <a:pPr lvl="2"/>
            <a:r>
              <a:rPr lang="en-US" dirty="0" err="1"/>
              <a:t>imdbRating</a:t>
            </a:r>
            <a:r>
              <a:rPr lang="en-US" dirty="0"/>
              <a:t>: 67 (0.73%)</a:t>
            </a:r>
          </a:p>
          <a:p>
            <a:pPr lvl="2"/>
            <a:r>
              <a:rPr lang="en-US" dirty="0" err="1"/>
              <a:t>imdbVotes</a:t>
            </a:r>
            <a:r>
              <a:rPr lang="en-US" dirty="0"/>
              <a:t>: 70 (0.77%)</a:t>
            </a:r>
          </a:p>
          <a:p>
            <a:pPr lvl="2"/>
            <a:r>
              <a:rPr lang="en-US" dirty="0"/>
              <a:t>runtime: 63 (0.69%)</a:t>
            </a:r>
          </a:p>
          <a:p>
            <a:pPr lvl="2"/>
            <a:r>
              <a:rPr lang="en-US" dirty="0"/>
              <a:t>year: 29 (0.32%)</a:t>
            </a:r>
          </a:p>
          <a:p>
            <a:pPr lvl="2"/>
            <a:r>
              <a:rPr lang="en-US" dirty="0"/>
              <a:t>plot: 42 (0.46%)</a:t>
            </a:r>
            <a:endParaRPr lang="de-CH" dirty="0"/>
          </a:p>
          <a:p>
            <a:pPr lvl="1"/>
            <a:r>
              <a:rPr lang="de-CH" dirty="0" err="1"/>
              <a:t>Embeddings</a:t>
            </a:r>
            <a:r>
              <a:rPr lang="de-CH" dirty="0"/>
              <a:t> (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CEA5A565-C29F-DBB3-269C-94C304679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554" y="1825625"/>
            <a:ext cx="4358892" cy="4351338"/>
          </a:xfr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E12367D9-C5D1-6E95-383C-970D3B91564F}"/>
              </a:ext>
            </a:extLst>
          </p:cNvPr>
          <p:cNvSpPr/>
          <p:nvPr/>
        </p:nvSpPr>
        <p:spPr>
          <a:xfrm>
            <a:off x="8877299" y="2571751"/>
            <a:ext cx="304801" cy="49278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1ADDDEC-C012-3DE2-B2A9-2B80F6622A1E}"/>
              </a:ext>
            </a:extLst>
          </p:cNvPr>
          <p:cNvSpPr/>
          <p:nvPr/>
        </p:nvSpPr>
        <p:spPr>
          <a:xfrm>
            <a:off x="8877299" y="3199473"/>
            <a:ext cx="304801" cy="10318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AB4D-7CA1-4E8D-A028-EA715830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FB59-17EB-4176-B053-986D62484B2E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A726BE-515E-9C4F-68D9-EF497AA0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CDBF67-B461-D83D-8780-9BC0568F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111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74FD-D146-B6FB-12E4-6B09341C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embeddings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CD51F-B389-A3AB-0077-CECBF36A90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Problem</a:t>
            </a:r>
            <a:r>
              <a:rPr lang="de-CH" dirty="0"/>
              <a:t>: </a:t>
            </a:r>
            <a:r>
              <a:rPr lang="de-CH" dirty="0" err="1"/>
              <a:t>No</a:t>
            </a:r>
            <a:r>
              <a:rPr lang="de-CH" dirty="0"/>
              <a:t> user </a:t>
            </a:r>
            <a:r>
              <a:rPr lang="de-CH" dirty="0" err="1"/>
              <a:t>features</a:t>
            </a:r>
            <a:endParaRPr lang="de-CH" dirty="0"/>
          </a:p>
          <a:p>
            <a:r>
              <a:rPr lang="de-CH" b="1" dirty="0"/>
              <a:t>Solution</a:t>
            </a:r>
            <a:r>
              <a:rPr lang="de-CH" dirty="0"/>
              <a:t>: Train a NN with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user-</a:t>
            </a:r>
            <a:r>
              <a:rPr lang="de-CH" dirty="0" err="1"/>
              <a:t>embeddings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F81DD09-D629-EF18-F8CC-388A4B465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83985"/>
            <a:ext cx="5181600" cy="4234617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BA61DBF-2CDC-6DB2-4B23-46AE0B12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5277"/>
            <a:ext cx="4457700" cy="259168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A5279-0C15-1889-4DD7-5C38EB7C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E4B3-B7E9-4B90-B73D-0706CD14B3FD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E94C5-2BF3-C9C4-91D5-74884F53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ACE9A-8474-40CA-DED6-2F7B6AA3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6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AE235-F5D4-3AAB-BD34-68C1730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One-hot</a:t>
            </a:r>
            <a:r>
              <a:rPr lang="de-CH" dirty="0"/>
              <a:t> </a:t>
            </a:r>
            <a:r>
              <a:rPr lang="de-CH" dirty="0" err="1"/>
              <a:t>encoding</a:t>
            </a:r>
            <a:r>
              <a:rPr lang="de-CH" dirty="0"/>
              <a:t> vs. </a:t>
            </a:r>
            <a:r>
              <a:rPr lang="de-CH" dirty="0" err="1"/>
              <a:t>Pre-trained</a:t>
            </a:r>
            <a:r>
              <a:rPr lang="de-CH" dirty="0"/>
              <a:t> </a:t>
            </a:r>
            <a:r>
              <a:rPr lang="de-CH" dirty="0" err="1"/>
              <a:t>embeddings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D5E47-EB2A-300C-AA9C-B7B3FBFB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59902"/>
            <a:ext cx="10515600" cy="42827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658B86-7958-22FB-D8AB-A69E4C2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E0A-C4FE-4B74-B4AB-B705741B017B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5087F2-3359-4EA8-9EEB-3BE8BB0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15E06-1958-C411-FC7D-1D37A36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376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6763B-E8E3-5AEB-E131-DD204BDF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Plot </a:t>
            </a:r>
            <a:r>
              <a:rPr lang="en-US" dirty="0"/>
              <a:t>embeddings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E509-FDC1-D4CE-3E48-346D44F41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Problem</a:t>
            </a:r>
            <a:r>
              <a:rPr lang="de-CH" dirty="0"/>
              <a:t>: Movie </a:t>
            </a:r>
            <a:r>
              <a:rPr lang="de-CH" dirty="0" err="1"/>
              <a:t>titles</a:t>
            </a:r>
            <a:r>
              <a:rPr lang="de-CH" dirty="0"/>
              <a:t> and </a:t>
            </a:r>
            <a:r>
              <a:rPr lang="de-CH" dirty="0" err="1"/>
              <a:t>plots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string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  <a:p>
            <a:r>
              <a:rPr lang="de-CH" b="1" dirty="0"/>
              <a:t>Solution</a:t>
            </a:r>
            <a:r>
              <a:rPr lang="de-CH" dirty="0"/>
              <a:t>: Use a </a:t>
            </a:r>
            <a:r>
              <a:rPr lang="de-CH" dirty="0" err="1"/>
              <a:t>pre-trained</a:t>
            </a:r>
            <a:r>
              <a:rPr lang="de-CH" dirty="0"/>
              <a:t> NLP Model from </a:t>
            </a:r>
            <a:r>
              <a:rPr lang="de-CH" dirty="0" err="1"/>
              <a:t>huggingface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embed</a:t>
            </a:r>
            <a:r>
              <a:rPr lang="de-CH" dirty="0"/>
              <a:t> title and </a:t>
            </a:r>
            <a:r>
              <a:rPr lang="de-CH" dirty="0" err="1"/>
              <a:t>plot</a:t>
            </a:r>
            <a:endParaRPr lang="de-CH" dirty="0"/>
          </a:p>
          <a:p>
            <a:r>
              <a:rPr lang="de-CH" b="1" dirty="0"/>
              <a:t>Next Problem</a:t>
            </a:r>
            <a:r>
              <a:rPr lang="de-CH" dirty="0"/>
              <a:t>: 384 </a:t>
            </a:r>
            <a:r>
              <a:rPr lang="en-US" dirty="0"/>
              <a:t>dimensions</a:t>
            </a:r>
            <a:r>
              <a:rPr lang="de-CH" dirty="0"/>
              <a:t>!</a:t>
            </a:r>
          </a:p>
          <a:p>
            <a:r>
              <a:rPr lang="de-CH" b="1" dirty="0"/>
              <a:t>Next Solution</a:t>
            </a:r>
            <a:r>
              <a:rPr lang="de-CH" dirty="0"/>
              <a:t>: Use </a:t>
            </a:r>
            <a:r>
              <a:rPr lang="de-CH" dirty="0" err="1"/>
              <a:t>dimensionality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</p:txBody>
      </p:sp>
      <p:pic>
        <p:nvPicPr>
          <p:cNvPr id="23" name="Inhaltsplatzhalter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124058-8854-9386-87B3-632AAE0C3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1" y="551656"/>
            <a:ext cx="4777019" cy="2649075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857A43-A68F-F353-EB1D-7246C6BA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0541" b="6458"/>
          <a:stretch/>
        </p:blipFill>
        <p:spPr>
          <a:xfrm>
            <a:off x="4743450" y="551656"/>
            <a:ext cx="1038225" cy="829469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E5BF76E-9649-8EF4-6882-8099CA85A5DE}"/>
              </a:ext>
            </a:extLst>
          </p:cNvPr>
          <p:cNvGrpSpPr/>
          <p:nvPr/>
        </p:nvGrpSpPr>
        <p:grpSpPr>
          <a:xfrm>
            <a:off x="6576781" y="3387263"/>
            <a:ext cx="4777020" cy="3004848"/>
            <a:chOff x="6862812" y="3228644"/>
            <a:chExt cx="4490988" cy="2734841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73DF034C-E762-EB25-5352-C9B3BD06F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289"/>
            <a:stretch/>
          </p:blipFill>
          <p:spPr>
            <a:xfrm>
              <a:off x="6862813" y="3228644"/>
              <a:ext cx="4490987" cy="1999909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F1F87C04-CEFD-1EAF-625C-758AE86BA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595"/>
            <a:stretch/>
          </p:blipFill>
          <p:spPr>
            <a:xfrm>
              <a:off x="6862812" y="5303519"/>
              <a:ext cx="4490987" cy="659966"/>
            </a:xfrm>
            <a:prstGeom prst="rect">
              <a:avLst/>
            </a:prstGeom>
          </p:spPr>
        </p:pic>
      </p:grpSp>
      <p:sp>
        <p:nvSpPr>
          <p:cNvPr id="26" name="Datumsplatzhalter 25">
            <a:extLst>
              <a:ext uri="{FF2B5EF4-FFF2-40B4-BE49-F238E27FC236}">
                <a16:creationId xmlns:a16="http://schemas.microsoft.com/office/drawing/2014/main" id="{DA6E41B7-597F-5F20-0E4E-4FE9BC06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45A-1B42-43F0-AA5A-6A77C861BE0A}" type="datetime1">
              <a:rPr lang="de-CH" smtClean="0"/>
              <a:t>30.01.2023</a:t>
            </a:fld>
            <a:endParaRPr lang="de-CH"/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5E6FBA51-F86E-D1AA-9543-0FA125A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605127E0-D164-A70A-FC65-9674AC0D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43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FAE5A-4C65-4E4E-0497-54A5A9A9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950134"/>
          </a:xfrm>
        </p:spPr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embeddings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0F2D50-B7ED-15F2-9CFB-9626C45F0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0541"/>
          <a:stretch/>
        </p:blipFill>
        <p:spPr>
          <a:xfrm>
            <a:off x="4752975" y="363942"/>
            <a:ext cx="1038225" cy="952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13A0A8-0912-EA9B-DCA2-5D6B4C2C0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4"/>
          <a:stretch/>
        </p:blipFill>
        <p:spPr bwMode="auto">
          <a:xfrm>
            <a:off x="2324099" y="1605149"/>
            <a:ext cx="5895975" cy="47922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D356F2F-5C97-2C6F-E36D-E919E62D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BC56-835E-4B07-B4B9-83F029E1A2D0}" type="datetime1">
              <a:rPr lang="de-CH" smtClean="0"/>
              <a:t>30.01.2023</a:t>
            </a:fld>
            <a:endParaRPr lang="de-CH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D8CB3DB-52C4-1128-74E3-DFEE40B8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3F5609F-03A7-7157-1BE3-DF700DA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57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0FE1-77D7-D3EB-E5B0-1F98802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F5D69-3779-00CC-623A-0D82E191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Project </a:t>
            </a:r>
            <a:r>
              <a:rPr lang="de-CH" dirty="0" err="1"/>
              <a:t>goals</a:t>
            </a:r>
            <a:endParaRPr lang="de-CH" dirty="0"/>
          </a:p>
          <a:p>
            <a:r>
              <a:rPr lang="de-CH" dirty="0"/>
              <a:t>The Dataset</a:t>
            </a:r>
          </a:p>
          <a:p>
            <a:r>
              <a:rPr lang="de-CH" dirty="0"/>
              <a:t>Theory &amp; </a:t>
            </a:r>
            <a:r>
              <a:rPr lang="de-CH" dirty="0" err="1"/>
              <a:t>Concepts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The Bipartite Graph</a:t>
            </a:r>
          </a:p>
          <a:p>
            <a:pPr lvl="1"/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Recommender</a:t>
            </a:r>
            <a:r>
              <a:rPr lang="de-CH" dirty="0"/>
              <a:t> Systems</a:t>
            </a:r>
          </a:p>
          <a:p>
            <a:pPr lvl="1"/>
            <a:r>
              <a:rPr lang="de-CH" dirty="0"/>
              <a:t>Message Passing Layer (Graph </a:t>
            </a:r>
            <a:r>
              <a:rPr lang="de-CH" dirty="0" err="1"/>
              <a:t>Convolution</a:t>
            </a:r>
            <a:r>
              <a:rPr lang="de-CH" dirty="0"/>
              <a:t>)</a:t>
            </a:r>
          </a:p>
          <a:p>
            <a:r>
              <a:rPr lang="de-CH" dirty="0"/>
              <a:t>Solution Design</a:t>
            </a:r>
          </a:p>
          <a:p>
            <a:pPr lvl="1"/>
            <a:r>
              <a:rPr lang="de-CH" dirty="0"/>
              <a:t>Pre-processing &amp; Feature </a:t>
            </a:r>
            <a:r>
              <a:rPr lang="de-CH" dirty="0" err="1"/>
              <a:t>engineering</a:t>
            </a:r>
            <a:endParaRPr lang="de-CH" dirty="0"/>
          </a:p>
          <a:p>
            <a:pPr lvl="1"/>
            <a:r>
              <a:rPr lang="de-CH" dirty="0"/>
              <a:t>PyG </a:t>
            </a:r>
            <a:r>
              <a:rPr lang="de-CH" dirty="0" err="1"/>
              <a:t>processing</a:t>
            </a:r>
            <a:endParaRPr lang="de-CH" dirty="0"/>
          </a:p>
          <a:p>
            <a:pPr lvl="1"/>
            <a:r>
              <a:rPr lang="de-CH" dirty="0" err="1"/>
              <a:t>Build</a:t>
            </a:r>
            <a:r>
              <a:rPr lang="de-CH" dirty="0"/>
              <a:t> and </a:t>
            </a:r>
            <a:r>
              <a:rPr lang="de-CH" dirty="0" err="1"/>
              <a:t>train</a:t>
            </a:r>
            <a:r>
              <a:rPr lang="de-CH" dirty="0"/>
              <a:t> a GNN</a:t>
            </a:r>
          </a:p>
          <a:p>
            <a:r>
              <a:rPr lang="de-CH" dirty="0"/>
              <a:t>Evaluation &amp; </a:t>
            </a:r>
            <a:r>
              <a:rPr lang="de-CH" dirty="0" err="1"/>
              <a:t>Conclusion</a:t>
            </a:r>
            <a:endParaRPr lang="de-CH" dirty="0"/>
          </a:p>
          <a:p>
            <a:r>
              <a:rPr lang="de-CH" dirty="0"/>
              <a:t>Questions &amp; </a:t>
            </a:r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7554B-4BD4-9B57-2A49-738EC5B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BBB2-861F-46DB-B2BE-113A4A94260B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971EF-9A2D-69D7-549E-F0D14002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C3A05-BA0A-DDE0-9D31-07462D46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97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2A586-07E6-4FB1-166E-828EBA4F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de-CH" dirty="0"/>
              <a:t>PyG pre-processing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B2E0F-CFBB-6171-AD65-83A014FA5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Create </a:t>
            </a:r>
            <a:r>
              <a:rPr lang="de-CH" dirty="0" err="1"/>
              <a:t>HeteroData</a:t>
            </a:r>
            <a:r>
              <a:rPr lang="de-CH" dirty="0"/>
              <a:t> Class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RandomLinkSplit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(Train / Test Split)</a:t>
            </a:r>
            <a:br>
              <a:rPr lang="de-CH" dirty="0"/>
            </a:br>
            <a:r>
              <a:rPr lang="de-CH" dirty="0"/>
              <a:t>I used a 80/10/10 Split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7EA4CBDA-FC47-2A00-8548-AD2D27E91BD4}"/>
              </a:ext>
            </a:extLst>
          </p:cNvPr>
          <p:cNvGrpSpPr/>
          <p:nvPr/>
        </p:nvGrpSpPr>
        <p:grpSpPr>
          <a:xfrm>
            <a:off x="7772965" y="1934506"/>
            <a:ext cx="3635120" cy="4499310"/>
            <a:chOff x="6705600" y="847725"/>
            <a:chExt cx="4505325" cy="5645150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03E8D33-681C-F092-150C-81DD233C2308}"/>
                </a:ext>
              </a:extLst>
            </p:cNvPr>
            <p:cNvGrpSpPr/>
            <p:nvPr/>
          </p:nvGrpSpPr>
          <p:grpSpPr>
            <a:xfrm>
              <a:off x="6725651" y="2930525"/>
              <a:ext cx="875271" cy="864093"/>
              <a:chOff x="6534151" y="4664701"/>
              <a:chExt cx="632797" cy="610876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04EC808A-0E8F-80BE-4553-125F695CF5C1}"/>
                  </a:ext>
                </a:extLst>
              </p:cNvPr>
              <p:cNvSpPr/>
              <p:nvPr/>
            </p:nvSpPr>
            <p:spPr>
              <a:xfrm>
                <a:off x="6615322" y="4807577"/>
                <a:ext cx="466723" cy="46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1100" dirty="0">
                    <a:solidFill>
                      <a:schemeClr val="tx1"/>
                    </a:solidFill>
                  </a:rPr>
                  <a:t>U</a:t>
                </a:r>
                <a:r>
                  <a:rPr lang="de-CH" sz="1100" baseline="-25000" dirty="0">
                    <a:solidFill>
                      <a:schemeClr val="tx1"/>
                    </a:solidFill>
                  </a:rPr>
                  <a:t>2</a:t>
                </a:r>
                <a:endParaRPr lang="de-CH" sz="2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CE0BAC9-AD56-FB9E-5DF9-744CD33AB261}"/>
                  </a:ext>
                </a:extLst>
              </p:cNvPr>
              <p:cNvSpPr/>
              <p:nvPr/>
            </p:nvSpPr>
            <p:spPr>
              <a:xfrm>
                <a:off x="6534151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0BAE5ADD-407D-024D-ACB1-012959545A75}"/>
                  </a:ext>
                </a:extLst>
              </p:cNvPr>
              <p:cNvSpPr/>
              <p:nvPr/>
            </p:nvSpPr>
            <p:spPr>
              <a:xfrm>
                <a:off x="6615322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9DE420B3-F3EC-FF10-F128-060C1528D43A}"/>
                  </a:ext>
                </a:extLst>
              </p:cNvPr>
              <p:cNvSpPr/>
              <p:nvPr/>
            </p:nvSpPr>
            <p:spPr>
              <a:xfrm>
                <a:off x="6702703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03334927-8771-2749-8C7F-92E8559878E8}"/>
                  </a:ext>
                </a:extLst>
              </p:cNvPr>
              <p:cNvSpPr/>
              <p:nvPr/>
            </p:nvSpPr>
            <p:spPr>
              <a:xfrm>
                <a:off x="6783874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24EF6E4B-A640-F5E8-B472-CF56673B92E3}"/>
                  </a:ext>
                </a:extLst>
              </p:cNvPr>
              <p:cNvSpPr/>
              <p:nvPr/>
            </p:nvSpPr>
            <p:spPr>
              <a:xfrm>
                <a:off x="6865045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9AB97E75-D72B-353B-2FE9-640C73DA1035}"/>
                  </a:ext>
                </a:extLst>
              </p:cNvPr>
              <p:cNvSpPr/>
              <p:nvPr/>
            </p:nvSpPr>
            <p:spPr>
              <a:xfrm>
                <a:off x="6946216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784F801D-963C-B53F-4754-7FB068BD56E6}"/>
                  </a:ext>
                </a:extLst>
              </p:cNvPr>
              <p:cNvSpPr/>
              <p:nvPr/>
            </p:nvSpPr>
            <p:spPr>
              <a:xfrm>
                <a:off x="7033597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2D19E2C-D3C7-7FE4-F287-606C19C1D6FC}"/>
                  </a:ext>
                </a:extLst>
              </p:cNvPr>
              <p:cNvSpPr/>
              <p:nvPr/>
            </p:nvSpPr>
            <p:spPr>
              <a:xfrm>
                <a:off x="7114768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F852BF7A-F09F-603C-5C41-7B72981A5207}"/>
                </a:ext>
              </a:extLst>
            </p:cNvPr>
            <p:cNvGrpSpPr/>
            <p:nvPr/>
          </p:nvGrpSpPr>
          <p:grpSpPr>
            <a:xfrm>
              <a:off x="6705600" y="1643831"/>
              <a:ext cx="875271" cy="864093"/>
              <a:chOff x="6534151" y="4664701"/>
              <a:chExt cx="632797" cy="610876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FF6B126E-75A2-0D42-3FB8-1EC839E93909}"/>
                  </a:ext>
                </a:extLst>
              </p:cNvPr>
              <p:cNvSpPr/>
              <p:nvPr/>
            </p:nvSpPr>
            <p:spPr>
              <a:xfrm>
                <a:off x="6615322" y="4807577"/>
                <a:ext cx="466723" cy="46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1200" dirty="0">
                    <a:solidFill>
                      <a:schemeClr val="tx1"/>
                    </a:solidFill>
                  </a:rPr>
                  <a:t>U</a:t>
                </a:r>
                <a:r>
                  <a:rPr lang="de-CH" sz="1200" baseline="-25000" dirty="0">
                    <a:solidFill>
                      <a:schemeClr val="tx1"/>
                    </a:solidFill>
                  </a:rPr>
                  <a:t>1</a:t>
                </a:r>
                <a:endParaRPr lang="de-CH" sz="2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BBB08C90-1065-2894-E2E2-D233E9288B56}"/>
                  </a:ext>
                </a:extLst>
              </p:cNvPr>
              <p:cNvSpPr/>
              <p:nvPr/>
            </p:nvSpPr>
            <p:spPr>
              <a:xfrm>
                <a:off x="6534151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E5ADB43-C0C8-AAB5-ED5F-53D7D76D0CBB}"/>
                  </a:ext>
                </a:extLst>
              </p:cNvPr>
              <p:cNvSpPr/>
              <p:nvPr/>
            </p:nvSpPr>
            <p:spPr>
              <a:xfrm>
                <a:off x="6615322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6476678-A819-B90D-A6FF-B8AA95BE8B23}"/>
                  </a:ext>
                </a:extLst>
              </p:cNvPr>
              <p:cNvSpPr/>
              <p:nvPr/>
            </p:nvSpPr>
            <p:spPr>
              <a:xfrm>
                <a:off x="6702703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0A38D66-1E6D-552F-B507-0687D92E4C76}"/>
                  </a:ext>
                </a:extLst>
              </p:cNvPr>
              <p:cNvSpPr/>
              <p:nvPr/>
            </p:nvSpPr>
            <p:spPr>
              <a:xfrm>
                <a:off x="6783874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9E45AC27-F399-6A0A-5532-18B81C0314F8}"/>
                  </a:ext>
                </a:extLst>
              </p:cNvPr>
              <p:cNvSpPr/>
              <p:nvPr/>
            </p:nvSpPr>
            <p:spPr>
              <a:xfrm>
                <a:off x="6865045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39F6001B-CBD3-0616-CD13-984D2B468D21}"/>
                  </a:ext>
                </a:extLst>
              </p:cNvPr>
              <p:cNvSpPr/>
              <p:nvPr/>
            </p:nvSpPr>
            <p:spPr>
              <a:xfrm>
                <a:off x="6946216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BA6DA6-5047-A22D-2E19-EA548E2F4064}"/>
                  </a:ext>
                </a:extLst>
              </p:cNvPr>
              <p:cNvSpPr/>
              <p:nvPr/>
            </p:nvSpPr>
            <p:spPr>
              <a:xfrm>
                <a:off x="7033597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7984BFFC-C5BC-38F0-0DD6-8701279998B2}"/>
                  </a:ext>
                </a:extLst>
              </p:cNvPr>
              <p:cNvSpPr/>
              <p:nvPr/>
            </p:nvSpPr>
            <p:spPr>
              <a:xfrm>
                <a:off x="7114768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02594A2-D9FD-21B0-075D-1FBCBF046A1A}"/>
                </a:ext>
              </a:extLst>
            </p:cNvPr>
            <p:cNvGrpSpPr/>
            <p:nvPr/>
          </p:nvGrpSpPr>
          <p:grpSpPr>
            <a:xfrm>
              <a:off x="6761403" y="4792937"/>
              <a:ext cx="875271" cy="864093"/>
              <a:chOff x="6534151" y="4664701"/>
              <a:chExt cx="632797" cy="610876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1A6400C8-46F4-3D69-78E2-87B3229468E8}"/>
                  </a:ext>
                </a:extLst>
              </p:cNvPr>
              <p:cNvSpPr/>
              <p:nvPr/>
            </p:nvSpPr>
            <p:spPr>
              <a:xfrm>
                <a:off x="6615322" y="4807577"/>
                <a:ext cx="466723" cy="46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1200" dirty="0">
                    <a:solidFill>
                      <a:schemeClr val="tx1"/>
                    </a:solidFill>
                  </a:rPr>
                  <a:t>U</a:t>
                </a:r>
                <a:r>
                  <a:rPr lang="de-CH" sz="1200" baseline="-25000" dirty="0">
                    <a:solidFill>
                      <a:schemeClr val="tx1"/>
                    </a:solidFill>
                  </a:rPr>
                  <a:t>671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368C32A7-2CDC-50C8-6AB5-F5A0C38D2562}"/>
                  </a:ext>
                </a:extLst>
              </p:cNvPr>
              <p:cNvSpPr/>
              <p:nvPr/>
            </p:nvSpPr>
            <p:spPr>
              <a:xfrm>
                <a:off x="6534151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DD363D4-D099-E5BA-997C-1E61B756E159}"/>
                  </a:ext>
                </a:extLst>
              </p:cNvPr>
              <p:cNvSpPr/>
              <p:nvPr/>
            </p:nvSpPr>
            <p:spPr>
              <a:xfrm>
                <a:off x="6615322" y="4664703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65C0CFA-172E-FF9C-99F7-84F0EDD75759}"/>
                  </a:ext>
                </a:extLst>
              </p:cNvPr>
              <p:cNvSpPr/>
              <p:nvPr/>
            </p:nvSpPr>
            <p:spPr>
              <a:xfrm>
                <a:off x="6702703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601C4FE-4E58-95C5-4E8A-0150A3D2CFF5}"/>
                  </a:ext>
                </a:extLst>
              </p:cNvPr>
              <p:cNvSpPr/>
              <p:nvPr/>
            </p:nvSpPr>
            <p:spPr>
              <a:xfrm>
                <a:off x="6783874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A467A9E4-3115-B1BF-A2DE-35E279FE45C8}"/>
                  </a:ext>
                </a:extLst>
              </p:cNvPr>
              <p:cNvSpPr/>
              <p:nvPr/>
            </p:nvSpPr>
            <p:spPr>
              <a:xfrm>
                <a:off x="6865045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37E6F764-4E30-E879-FD0C-1D05C3734506}"/>
                  </a:ext>
                </a:extLst>
              </p:cNvPr>
              <p:cNvSpPr/>
              <p:nvPr/>
            </p:nvSpPr>
            <p:spPr>
              <a:xfrm>
                <a:off x="6946216" y="4664702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0EDBFD47-7A0D-C260-76BF-C8B9A06DC52B}"/>
                  </a:ext>
                </a:extLst>
              </p:cNvPr>
              <p:cNvSpPr/>
              <p:nvPr/>
            </p:nvSpPr>
            <p:spPr>
              <a:xfrm>
                <a:off x="7033597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A7484C01-1F43-395B-5B16-9EEE6AFAD7A5}"/>
                  </a:ext>
                </a:extLst>
              </p:cNvPr>
              <p:cNvSpPr/>
              <p:nvPr/>
            </p:nvSpPr>
            <p:spPr>
              <a:xfrm>
                <a:off x="7114768" y="4664701"/>
                <a:ext cx="52180" cy="104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EB15AC21-8099-FF03-8731-A0F779A8724B}"/>
                </a:ext>
              </a:extLst>
            </p:cNvPr>
            <p:cNvGrpSpPr/>
            <p:nvPr/>
          </p:nvGrpSpPr>
          <p:grpSpPr>
            <a:xfrm>
              <a:off x="7044544" y="4268316"/>
              <a:ext cx="268890" cy="50923"/>
              <a:chOff x="6534151" y="5455920"/>
              <a:chExt cx="194400" cy="36000"/>
            </a:xfrm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4C7A4A95-0C98-14F5-FBB9-F427133452DC}"/>
                  </a:ext>
                </a:extLst>
              </p:cNvPr>
              <p:cNvSpPr/>
              <p:nvPr/>
            </p:nvSpPr>
            <p:spPr>
              <a:xfrm>
                <a:off x="6534151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C44ECCA0-585A-B9D3-49BB-CEF541AC6287}"/>
                  </a:ext>
                </a:extLst>
              </p:cNvPr>
              <p:cNvSpPr/>
              <p:nvPr/>
            </p:nvSpPr>
            <p:spPr>
              <a:xfrm>
                <a:off x="6614109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F017162B-1C32-5ECE-78AD-2BD448C02448}"/>
                  </a:ext>
                </a:extLst>
              </p:cNvPr>
              <p:cNvSpPr/>
              <p:nvPr/>
            </p:nvSpPr>
            <p:spPr>
              <a:xfrm>
                <a:off x="6692551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5F764700-F53E-0349-FFA4-AF8CB4F6470C}"/>
                </a:ext>
              </a:extLst>
            </p:cNvPr>
            <p:cNvGrpSpPr/>
            <p:nvPr/>
          </p:nvGrpSpPr>
          <p:grpSpPr>
            <a:xfrm>
              <a:off x="10013667" y="847725"/>
              <a:ext cx="1111354" cy="864093"/>
              <a:chOff x="9346219" y="2872256"/>
              <a:chExt cx="803478" cy="610876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6AD15536-0194-CBD9-58E9-F1D2D271189E}"/>
                  </a:ext>
                </a:extLst>
              </p:cNvPr>
              <p:cNvSpPr/>
              <p:nvPr/>
            </p:nvSpPr>
            <p:spPr>
              <a:xfrm>
                <a:off x="9511666" y="3015132"/>
                <a:ext cx="466723" cy="46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900" dirty="0">
                    <a:solidFill>
                      <a:schemeClr val="tx1"/>
                    </a:solidFill>
                  </a:rPr>
                  <a:t>M</a:t>
                </a:r>
                <a:r>
                  <a:rPr lang="de-CH" sz="900" baseline="-25000" dirty="0">
                    <a:solidFill>
                      <a:schemeClr val="tx1"/>
                    </a:solidFill>
                  </a:rPr>
                  <a:t>1</a:t>
                </a:r>
                <a:endParaRPr lang="de-CH" sz="2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59B1D6B-E7B7-3FE6-9FBE-252B14EB5210}"/>
                  </a:ext>
                </a:extLst>
              </p:cNvPr>
              <p:cNvSpPr/>
              <p:nvPr/>
            </p:nvSpPr>
            <p:spPr>
              <a:xfrm>
                <a:off x="9430495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B34FE86-7763-C767-FA32-96947ACF6AE3}"/>
                  </a:ext>
                </a:extLst>
              </p:cNvPr>
              <p:cNvSpPr/>
              <p:nvPr/>
            </p:nvSpPr>
            <p:spPr>
              <a:xfrm>
                <a:off x="9511666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1457FBDC-6E42-0558-DC50-307E26B3E9C7}"/>
                  </a:ext>
                </a:extLst>
              </p:cNvPr>
              <p:cNvSpPr/>
              <p:nvPr/>
            </p:nvSpPr>
            <p:spPr>
              <a:xfrm>
                <a:off x="9599047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46E0B1EC-4FA4-C71B-7880-B16FABF190C9}"/>
                  </a:ext>
                </a:extLst>
              </p:cNvPr>
              <p:cNvSpPr/>
              <p:nvPr/>
            </p:nvSpPr>
            <p:spPr>
              <a:xfrm>
                <a:off x="9346219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08998C9D-CECD-FC2D-9D32-A3037211E3F3}"/>
                  </a:ext>
                </a:extLst>
              </p:cNvPr>
              <p:cNvSpPr/>
              <p:nvPr/>
            </p:nvSpPr>
            <p:spPr>
              <a:xfrm>
                <a:off x="10097517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43FBE40B-4669-6DA2-40C6-513E72E19A9E}"/>
                  </a:ext>
                </a:extLst>
              </p:cNvPr>
              <p:cNvSpPr/>
              <p:nvPr/>
            </p:nvSpPr>
            <p:spPr>
              <a:xfrm>
                <a:off x="9842560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7CF66105-8383-C8ED-811B-C236436E31E9}"/>
                  </a:ext>
                </a:extLst>
              </p:cNvPr>
              <p:cNvSpPr/>
              <p:nvPr/>
            </p:nvSpPr>
            <p:spPr>
              <a:xfrm>
                <a:off x="9929941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B762F625-F9D0-AC94-7E52-C1BF79AEC350}"/>
                  </a:ext>
                </a:extLst>
              </p:cNvPr>
              <p:cNvSpPr/>
              <p:nvPr/>
            </p:nvSpPr>
            <p:spPr>
              <a:xfrm>
                <a:off x="10011112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88" name="Gruppieren 87">
                <a:extLst>
                  <a:ext uri="{FF2B5EF4-FFF2-40B4-BE49-F238E27FC236}">
                    <a16:creationId xmlns:a16="http://schemas.microsoft.com/office/drawing/2014/main" id="{52531D6E-6221-DAF8-EF3B-9132C5398F8C}"/>
                  </a:ext>
                </a:extLst>
              </p:cNvPr>
              <p:cNvGrpSpPr/>
              <p:nvPr/>
            </p:nvGrpSpPr>
            <p:grpSpPr>
              <a:xfrm>
                <a:off x="9688942" y="2951998"/>
                <a:ext cx="112170" cy="25200"/>
                <a:chOff x="9663233" y="2740314"/>
                <a:chExt cx="112170" cy="25200"/>
              </a:xfrm>
            </p:grpSpPr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DFAB7D5-6EE0-9D9A-A2F6-B10F12FCE4E1}"/>
                    </a:ext>
                  </a:extLst>
                </p:cNvPr>
                <p:cNvSpPr/>
                <p:nvPr/>
              </p:nvSpPr>
              <p:spPr>
                <a:xfrm>
                  <a:off x="966323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43B2DBE7-47BA-5C31-672C-B9DBAD7AC870}"/>
                    </a:ext>
                  </a:extLst>
                </p:cNvPr>
                <p:cNvSpPr/>
                <p:nvPr/>
              </p:nvSpPr>
              <p:spPr>
                <a:xfrm>
                  <a:off x="9707476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69E38604-15E0-F37F-EBDA-6C7D6C7CE698}"/>
                    </a:ext>
                  </a:extLst>
                </p:cNvPr>
                <p:cNvSpPr/>
                <p:nvPr/>
              </p:nvSpPr>
              <p:spPr>
                <a:xfrm>
                  <a:off x="975020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9C8C0F65-95B9-6809-46C5-22BCE41C27FF}"/>
                </a:ext>
              </a:extLst>
            </p:cNvPr>
            <p:cNvGrpSpPr/>
            <p:nvPr/>
          </p:nvGrpSpPr>
          <p:grpSpPr>
            <a:xfrm>
              <a:off x="10085842" y="2197520"/>
              <a:ext cx="1111354" cy="864093"/>
              <a:chOff x="9346219" y="2872256"/>
              <a:chExt cx="803478" cy="610876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7CC010F2-0F25-33AD-DE5B-41375663345D}"/>
                  </a:ext>
                </a:extLst>
              </p:cNvPr>
              <p:cNvSpPr/>
              <p:nvPr/>
            </p:nvSpPr>
            <p:spPr>
              <a:xfrm>
                <a:off x="9511666" y="3015132"/>
                <a:ext cx="466723" cy="46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900" dirty="0">
                    <a:solidFill>
                      <a:schemeClr val="tx1"/>
                    </a:solidFill>
                  </a:rPr>
                  <a:t>M</a:t>
                </a:r>
                <a:r>
                  <a:rPr lang="de-CH" sz="900" baseline="-25000" dirty="0">
                    <a:solidFill>
                      <a:schemeClr val="tx1"/>
                    </a:solidFill>
                  </a:rPr>
                  <a:t>2</a:t>
                </a:r>
                <a:endParaRPr lang="de-CH" sz="2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7FE89059-1209-0DE1-0242-1B4FBA3D3B21}"/>
                  </a:ext>
                </a:extLst>
              </p:cNvPr>
              <p:cNvSpPr/>
              <p:nvPr/>
            </p:nvSpPr>
            <p:spPr>
              <a:xfrm>
                <a:off x="9430495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0269372A-C3F1-97B1-01AE-30B9BC8328A4}"/>
                  </a:ext>
                </a:extLst>
              </p:cNvPr>
              <p:cNvSpPr/>
              <p:nvPr/>
            </p:nvSpPr>
            <p:spPr>
              <a:xfrm>
                <a:off x="9511666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3E641F76-731D-3FDD-06EE-C3E1F3C43BC7}"/>
                  </a:ext>
                </a:extLst>
              </p:cNvPr>
              <p:cNvSpPr/>
              <p:nvPr/>
            </p:nvSpPr>
            <p:spPr>
              <a:xfrm>
                <a:off x="9599047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A007D1D1-ED3F-2418-45C2-6AE0243198FC}"/>
                  </a:ext>
                </a:extLst>
              </p:cNvPr>
              <p:cNvSpPr/>
              <p:nvPr/>
            </p:nvSpPr>
            <p:spPr>
              <a:xfrm>
                <a:off x="9346219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B5F0A9DF-7D1A-80C2-3219-06EB0E5C0B59}"/>
                  </a:ext>
                </a:extLst>
              </p:cNvPr>
              <p:cNvSpPr/>
              <p:nvPr/>
            </p:nvSpPr>
            <p:spPr>
              <a:xfrm>
                <a:off x="10097517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BA39467A-EA62-D269-4CA9-F16A78B25A97}"/>
                  </a:ext>
                </a:extLst>
              </p:cNvPr>
              <p:cNvSpPr/>
              <p:nvPr/>
            </p:nvSpPr>
            <p:spPr>
              <a:xfrm>
                <a:off x="9842560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18132C65-BD83-20C0-9C17-880342F837A9}"/>
                  </a:ext>
                </a:extLst>
              </p:cNvPr>
              <p:cNvSpPr/>
              <p:nvPr/>
            </p:nvSpPr>
            <p:spPr>
              <a:xfrm>
                <a:off x="9929941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7B134F99-20FD-41DF-F257-BA2EB4504B18}"/>
                  </a:ext>
                </a:extLst>
              </p:cNvPr>
              <p:cNvSpPr/>
              <p:nvPr/>
            </p:nvSpPr>
            <p:spPr>
              <a:xfrm>
                <a:off x="10011112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00" name="Gruppieren 99">
                <a:extLst>
                  <a:ext uri="{FF2B5EF4-FFF2-40B4-BE49-F238E27FC236}">
                    <a16:creationId xmlns:a16="http://schemas.microsoft.com/office/drawing/2014/main" id="{7609A959-E518-B0C4-BA28-5A94D8E458D9}"/>
                  </a:ext>
                </a:extLst>
              </p:cNvPr>
              <p:cNvGrpSpPr/>
              <p:nvPr/>
            </p:nvGrpSpPr>
            <p:grpSpPr>
              <a:xfrm>
                <a:off x="9688942" y="2951998"/>
                <a:ext cx="112170" cy="25200"/>
                <a:chOff x="9663233" y="2740314"/>
                <a:chExt cx="112170" cy="25200"/>
              </a:xfrm>
            </p:grpSpPr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0D4248DB-6BC8-1EEE-3C21-33717B18BD22}"/>
                    </a:ext>
                  </a:extLst>
                </p:cNvPr>
                <p:cNvSpPr/>
                <p:nvPr/>
              </p:nvSpPr>
              <p:spPr>
                <a:xfrm>
                  <a:off x="966323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2" name="Ellipse 101">
                  <a:extLst>
                    <a:ext uri="{FF2B5EF4-FFF2-40B4-BE49-F238E27FC236}">
                      <a16:creationId xmlns:a16="http://schemas.microsoft.com/office/drawing/2014/main" id="{1BA8B351-594C-BACA-D126-D251910DA340}"/>
                    </a:ext>
                  </a:extLst>
                </p:cNvPr>
                <p:cNvSpPr/>
                <p:nvPr/>
              </p:nvSpPr>
              <p:spPr>
                <a:xfrm>
                  <a:off x="9707476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3" name="Ellipse 102">
                  <a:extLst>
                    <a:ext uri="{FF2B5EF4-FFF2-40B4-BE49-F238E27FC236}">
                      <a16:creationId xmlns:a16="http://schemas.microsoft.com/office/drawing/2014/main" id="{506332E6-6380-55E4-FEB6-EE073F9EDC39}"/>
                    </a:ext>
                  </a:extLst>
                </p:cNvPr>
                <p:cNvSpPr/>
                <p:nvPr/>
              </p:nvSpPr>
              <p:spPr>
                <a:xfrm>
                  <a:off x="975020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8F28DB83-8450-75A0-713B-8D4874B870AC}"/>
                </a:ext>
              </a:extLst>
            </p:cNvPr>
            <p:cNvGrpSpPr/>
            <p:nvPr/>
          </p:nvGrpSpPr>
          <p:grpSpPr>
            <a:xfrm>
              <a:off x="10085842" y="5628782"/>
              <a:ext cx="1111354" cy="864093"/>
              <a:chOff x="9346219" y="2872256"/>
              <a:chExt cx="803478" cy="610876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4F30C2D8-B447-193B-A1B1-04E3FBBA63F8}"/>
                  </a:ext>
                </a:extLst>
              </p:cNvPr>
              <p:cNvSpPr/>
              <p:nvPr/>
            </p:nvSpPr>
            <p:spPr>
              <a:xfrm>
                <a:off x="9511666" y="3015132"/>
                <a:ext cx="466723" cy="46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900" dirty="0">
                    <a:solidFill>
                      <a:schemeClr val="tx1"/>
                    </a:solidFill>
                  </a:rPr>
                  <a:t>M</a:t>
                </a:r>
                <a:r>
                  <a:rPr lang="de-CH" sz="900" baseline="-25000" dirty="0">
                    <a:solidFill>
                      <a:schemeClr val="tx1"/>
                    </a:solidFill>
                  </a:rPr>
                  <a:t>9125</a:t>
                </a:r>
                <a:endParaRPr lang="de-CH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D60A9F9-D159-CC6D-7874-A4AE26B6BE8C}"/>
                  </a:ext>
                </a:extLst>
              </p:cNvPr>
              <p:cNvSpPr/>
              <p:nvPr/>
            </p:nvSpPr>
            <p:spPr>
              <a:xfrm>
                <a:off x="9430495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7633B7D-0DFC-6907-8802-044545DBDDA5}"/>
                  </a:ext>
                </a:extLst>
              </p:cNvPr>
              <p:cNvSpPr/>
              <p:nvPr/>
            </p:nvSpPr>
            <p:spPr>
              <a:xfrm>
                <a:off x="9511666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9B56E085-2128-F9BA-2288-84C33FE09DCD}"/>
                  </a:ext>
                </a:extLst>
              </p:cNvPr>
              <p:cNvSpPr/>
              <p:nvPr/>
            </p:nvSpPr>
            <p:spPr>
              <a:xfrm>
                <a:off x="9599047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64CE72F9-7210-AA5F-0A7F-F55226D823DF}"/>
                  </a:ext>
                </a:extLst>
              </p:cNvPr>
              <p:cNvSpPr/>
              <p:nvPr/>
            </p:nvSpPr>
            <p:spPr>
              <a:xfrm>
                <a:off x="9346219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C9891267-D674-6CE3-8889-C7C0D8DD859C}"/>
                  </a:ext>
                </a:extLst>
              </p:cNvPr>
              <p:cNvSpPr/>
              <p:nvPr/>
            </p:nvSpPr>
            <p:spPr>
              <a:xfrm>
                <a:off x="10097517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58AD8E35-41E1-9D93-C51D-195C8DF796E2}"/>
                  </a:ext>
                </a:extLst>
              </p:cNvPr>
              <p:cNvSpPr/>
              <p:nvPr/>
            </p:nvSpPr>
            <p:spPr>
              <a:xfrm>
                <a:off x="9842560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C58AAE2-C1B9-0F37-CAA4-E9E3FDC0EBC4}"/>
                  </a:ext>
                </a:extLst>
              </p:cNvPr>
              <p:cNvSpPr/>
              <p:nvPr/>
            </p:nvSpPr>
            <p:spPr>
              <a:xfrm>
                <a:off x="9929941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DE7FFF7D-EBB9-1457-0D45-02A0AD840423}"/>
                  </a:ext>
                </a:extLst>
              </p:cNvPr>
              <p:cNvSpPr/>
              <p:nvPr/>
            </p:nvSpPr>
            <p:spPr>
              <a:xfrm>
                <a:off x="10011112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14" name="Gruppieren 113">
                <a:extLst>
                  <a:ext uri="{FF2B5EF4-FFF2-40B4-BE49-F238E27FC236}">
                    <a16:creationId xmlns:a16="http://schemas.microsoft.com/office/drawing/2014/main" id="{CD27D060-1BEA-827F-BFC9-82B88963BE47}"/>
                  </a:ext>
                </a:extLst>
              </p:cNvPr>
              <p:cNvGrpSpPr/>
              <p:nvPr/>
            </p:nvGrpSpPr>
            <p:grpSpPr>
              <a:xfrm>
                <a:off x="9688942" y="2951998"/>
                <a:ext cx="112170" cy="25200"/>
                <a:chOff x="9663233" y="2740314"/>
                <a:chExt cx="112170" cy="25200"/>
              </a:xfrm>
            </p:grpSpPr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F30CC2D5-9340-62C6-04B2-EA42E75F6FA8}"/>
                    </a:ext>
                  </a:extLst>
                </p:cNvPr>
                <p:cNvSpPr/>
                <p:nvPr/>
              </p:nvSpPr>
              <p:spPr>
                <a:xfrm>
                  <a:off x="966323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322D415-CD70-E8BA-C833-3B2848285C12}"/>
                    </a:ext>
                  </a:extLst>
                </p:cNvPr>
                <p:cNvSpPr/>
                <p:nvPr/>
              </p:nvSpPr>
              <p:spPr>
                <a:xfrm>
                  <a:off x="9707476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9C86A1FF-DBB8-8DF4-0A97-2C505C35357B}"/>
                    </a:ext>
                  </a:extLst>
                </p:cNvPr>
                <p:cNvSpPr/>
                <p:nvPr/>
              </p:nvSpPr>
              <p:spPr>
                <a:xfrm>
                  <a:off x="975020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553110D0-148B-5823-8D86-5C007DE206CD}"/>
                </a:ext>
              </a:extLst>
            </p:cNvPr>
            <p:cNvGrpSpPr/>
            <p:nvPr/>
          </p:nvGrpSpPr>
          <p:grpSpPr>
            <a:xfrm>
              <a:off x="10099571" y="4278990"/>
              <a:ext cx="1111354" cy="864093"/>
              <a:chOff x="9346219" y="2872256"/>
              <a:chExt cx="803478" cy="610876"/>
            </a:xfrm>
          </p:grpSpPr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EDE24F72-1D49-222F-7822-1AEFEB00B1E3}"/>
                  </a:ext>
                </a:extLst>
              </p:cNvPr>
              <p:cNvSpPr/>
              <p:nvPr/>
            </p:nvSpPr>
            <p:spPr>
              <a:xfrm>
                <a:off x="9511666" y="3015132"/>
                <a:ext cx="466723" cy="46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CH" sz="900" dirty="0">
                    <a:solidFill>
                      <a:schemeClr val="tx1"/>
                    </a:solidFill>
                  </a:rPr>
                  <a:t>M</a:t>
                </a:r>
                <a:r>
                  <a:rPr lang="de-CH" sz="900" baseline="-25000" dirty="0">
                    <a:solidFill>
                      <a:schemeClr val="tx1"/>
                    </a:solidFill>
                  </a:rPr>
                  <a:t>9124</a:t>
                </a:r>
                <a:endParaRPr lang="de-CH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3C7D8147-E1D9-0758-D66A-2B13E6209B53}"/>
                  </a:ext>
                </a:extLst>
              </p:cNvPr>
              <p:cNvSpPr/>
              <p:nvPr/>
            </p:nvSpPr>
            <p:spPr>
              <a:xfrm>
                <a:off x="9430495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C17904-0123-A2C9-0136-93248129252E}"/>
                  </a:ext>
                </a:extLst>
              </p:cNvPr>
              <p:cNvSpPr/>
              <p:nvPr/>
            </p:nvSpPr>
            <p:spPr>
              <a:xfrm>
                <a:off x="9511666" y="2872258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C802B923-D38C-DAF5-C938-34558273D5D8}"/>
                  </a:ext>
                </a:extLst>
              </p:cNvPr>
              <p:cNvSpPr/>
              <p:nvPr/>
            </p:nvSpPr>
            <p:spPr>
              <a:xfrm>
                <a:off x="9599047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E5A958EE-9880-B560-54C6-424D04933358}"/>
                  </a:ext>
                </a:extLst>
              </p:cNvPr>
              <p:cNvSpPr/>
              <p:nvPr/>
            </p:nvSpPr>
            <p:spPr>
              <a:xfrm>
                <a:off x="9346219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18987F0-1B10-DE1D-C54E-CA078D55C85B}"/>
                  </a:ext>
                </a:extLst>
              </p:cNvPr>
              <p:cNvSpPr/>
              <p:nvPr/>
            </p:nvSpPr>
            <p:spPr>
              <a:xfrm>
                <a:off x="10097517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4FC30511-4825-CBB2-273A-40BA790A26FD}"/>
                  </a:ext>
                </a:extLst>
              </p:cNvPr>
              <p:cNvSpPr/>
              <p:nvPr/>
            </p:nvSpPr>
            <p:spPr>
              <a:xfrm>
                <a:off x="9842560" y="2872257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25CEC31-BCE1-7E58-29AE-E8F56E8ACE20}"/>
                  </a:ext>
                </a:extLst>
              </p:cNvPr>
              <p:cNvSpPr/>
              <p:nvPr/>
            </p:nvSpPr>
            <p:spPr>
              <a:xfrm>
                <a:off x="9929941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B821BB5D-395F-61B4-A2D9-6A6719D098AC}"/>
                  </a:ext>
                </a:extLst>
              </p:cNvPr>
              <p:cNvSpPr/>
              <p:nvPr/>
            </p:nvSpPr>
            <p:spPr>
              <a:xfrm>
                <a:off x="10011112" y="2872256"/>
                <a:ext cx="52180" cy="10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28" name="Gruppieren 127">
                <a:extLst>
                  <a:ext uri="{FF2B5EF4-FFF2-40B4-BE49-F238E27FC236}">
                    <a16:creationId xmlns:a16="http://schemas.microsoft.com/office/drawing/2014/main" id="{BEA9353F-6F76-CB73-FC4A-CB058397ED27}"/>
                  </a:ext>
                </a:extLst>
              </p:cNvPr>
              <p:cNvGrpSpPr/>
              <p:nvPr/>
            </p:nvGrpSpPr>
            <p:grpSpPr>
              <a:xfrm>
                <a:off x="9688942" y="2951998"/>
                <a:ext cx="112170" cy="25200"/>
                <a:chOff x="9663233" y="2740314"/>
                <a:chExt cx="112170" cy="25200"/>
              </a:xfrm>
            </p:grpSpPr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068C8C05-D035-DFDB-372E-936C606244FE}"/>
                    </a:ext>
                  </a:extLst>
                </p:cNvPr>
                <p:cNvSpPr/>
                <p:nvPr/>
              </p:nvSpPr>
              <p:spPr>
                <a:xfrm>
                  <a:off x="966323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E994A471-9AB3-E159-1DEA-51203E5EAE43}"/>
                    </a:ext>
                  </a:extLst>
                </p:cNvPr>
                <p:cNvSpPr/>
                <p:nvPr/>
              </p:nvSpPr>
              <p:spPr>
                <a:xfrm>
                  <a:off x="9707476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9A2A1717-093E-E7FD-4E7F-E8F57DA6E964}"/>
                    </a:ext>
                  </a:extLst>
                </p:cNvPr>
                <p:cNvSpPr/>
                <p:nvPr/>
              </p:nvSpPr>
              <p:spPr>
                <a:xfrm>
                  <a:off x="9750203" y="2740314"/>
                  <a:ext cx="25200" cy="25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2E6CEA67-2F84-050A-047D-142E3BD1E937}"/>
                </a:ext>
              </a:extLst>
            </p:cNvPr>
            <p:cNvGrpSpPr/>
            <p:nvPr/>
          </p:nvGrpSpPr>
          <p:grpSpPr>
            <a:xfrm>
              <a:off x="10513833" y="3701238"/>
              <a:ext cx="268890" cy="50923"/>
              <a:chOff x="6534151" y="5455920"/>
              <a:chExt cx="194400" cy="36000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8FA58484-819B-6B6B-81DB-8CC18160E58E}"/>
                  </a:ext>
                </a:extLst>
              </p:cNvPr>
              <p:cNvSpPr/>
              <p:nvPr/>
            </p:nvSpPr>
            <p:spPr>
              <a:xfrm>
                <a:off x="6534151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2FCA8275-C605-D8AE-7808-8FC6A83B2D09}"/>
                  </a:ext>
                </a:extLst>
              </p:cNvPr>
              <p:cNvSpPr/>
              <p:nvPr/>
            </p:nvSpPr>
            <p:spPr>
              <a:xfrm>
                <a:off x="6614109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BC8AF09F-545A-57C8-CD15-126DCCA2A0F2}"/>
                  </a:ext>
                </a:extLst>
              </p:cNvPr>
              <p:cNvSpPr/>
              <p:nvPr/>
            </p:nvSpPr>
            <p:spPr>
              <a:xfrm>
                <a:off x="6692551" y="54559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9A0B1DA3-77E1-CDD1-5A10-E3005659038B}"/>
                </a:ext>
              </a:extLst>
            </p:cNvPr>
            <p:cNvGrpSpPr/>
            <p:nvPr/>
          </p:nvGrpSpPr>
          <p:grpSpPr>
            <a:xfrm rot="20828348">
              <a:off x="7449263" y="1427894"/>
              <a:ext cx="2749891" cy="576682"/>
              <a:chOff x="4152408" y="4207894"/>
              <a:chExt cx="1903685" cy="407689"/>
            </a:xfrm>
          </p:grpSpPr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1D1460AE-EB2E-3CB4-571A-908AE3929483}"/>
                  </a:ext>
                </a:extLst>
              </p:cNvPr>
              <p:cNvGrpSpPr/>
              <p:nvPr/>
            </p:nvGrpSpPr>
            <p:grpSpPr>
              <a:xfrm>
                <a:off x="4152408" y="4207894"/>
                <a:ext cx="1903685" cy="263023"/>
                <a:chOff x="7683500" y="3294465"/>
                <a:chExt cx="1800000" cy="263023"/>
              </a:xfrm>
            </p:grpSpPr>
            <p:cxnSp>
              <p:nvCxnSpPr>
                <p:cNvPr id="162" name="Gerade Verbindung mit Pfeil 161">
                  <a:extLst>
                    <a:ext uri="{FF2B5EF4-FFF2-40B4-BE49-F238E27FC236}">
                      <a16:creationId xmlns:a16="http://schemas.microsoft.com/office/drawing/2014/main" id="{FEB11F15-0510-DB92-5BBC-474B490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500" y="3505200"/>
                  <a:ext cx="180000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9C2C9FA2-6493-0E26-3874-E37CB033585B}"/>
                    </a:ext>
                  </a:extLst>
                </p:cNvPr>
                <p:cNvSpPr txBox="1"/>
                <p:nvPr/>
              </p:nvSpPr>
              <p:spPr>
                <a:xfrm>
                  <a:off x="8327583" y="3449488"/>
                  <a:ext cx="510589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txBody>
                <a:bodyPr wrap="square" lIns="18000" tIns="18000" rIns="18000" bIns="18000" rtlCol="0" anchor="ctr" anchorCtr="0">
                  <a:spAutoFit/>
                </a:bodyPr>
                <a:lstStyle/>
                <a:p>
                  <a:pPr algn="ctr"/>
                  <a:r>
                    <a:rPr lang="de-CH" sz="800" dirty="0"/>
                    <a:t>rates</a:t>
                  </a:r>
                </a:p>
              </p:txBody>
            </p:sp>
            <p:sp>
              <p:nvSpPr>
                <p:cNvPr id="164" name="Rechteck 163">
                  <a:extLst>
                    <a:ext uri="{FF2B5EF4-FFF2-40B4-BE49-F238E27FC236}">
                      <a16:creationId xmlns:a16="http://schemas.microsoft.com/office/drawing/2014/main" id="{41E13AF5-4676-84B0-7E60-1A37705A0FE4}"/>
                    </a:ext>
                  </a:extLst>
                </p:cNvPr>
                <p:cNvSpPr/>
                <p:nvPr/>
              </p:nvSpPr>
              <p:spPr>
                <a:xfrm>
                  <a:off x="8563348" y="3294465"/>
                  <a:ext cx="52180" cy="1049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60" name="Gerade Verbindung mit Pfeil 159">
                <a:extLst>
                  <a:ext uri="{FF2B5EF4-FFF2-40B4-BE49-F238E27FC236}">
                    <a16:creationId xmlns:a16="http://schemas.microsoft.com/office/drawing/2014/main" id="{639BD442-819A-90E3-343B-57797F3D7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408" y="4557762"/>
                <a:ext cx="1903685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866A5101-704A-6B28-C656-57EAE84FE640}"/>
                  </a:ext>
                </a:extLst>
              </p:cNvPr>
              <p:cNvSpPr txBox="1"/>
              <p:nvPr/>
            </p:nvSpPr>
            <p:spPr>
              <a:xfrm>
                <a:off x="4839941" y="4507583"/>
                <a:ext cx="54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lIns="18000" tIns="18000" rIns="18000" bIns="18000" rtlCol="0" anchor="ctr" anchorCtr="0">
                <a:spAutoFit/>
              </a:bodyPr>
              <a:lstStyle/>
              <a:p>
                <a:pPr algn="ctr"/>
                <a:r>
                  <a:rPr lang="de-CH" sz="800" dirty="0"/>
                  <a:t>rev_rates</a:t>
                </a:r>
              </a:p>
            </p:txBody>
          </p: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D638C05F-89B4-CEFD-45A4-A32830743218}"/>
                </a:ext>
              </a:extLst>
            </p:cNvPr>
            <p:cNvGrpSpPr/>
            <p:nvPr/>
          </p:nvGrpSpPr>
          <p:grpSpPr>
            <a:xfrm rot="2340000">
              <a:off x="7089331" y="3155304"/>
              <a:ext cx="3682966" cy="576682"/>
              <a:chOff x="4152408" y="4207894"/>
              <a:chExt cx="1903685" cy="407689"/>
            </a:xfrm>
          </p:grpSpPr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DB4ACB59-612B-FFFA-7EAB-16142E718AA1}"/>
                  </a:ext>
                </a:extLst>
              </p:cNvPr>
              <p:cNvGrpSpPr/>
              <p:nvPr/>
            </p:nvGrpSpPr>
            <p:grpSpPr>
              <a:xfrm>
                <a:off x="4152408" y="4207894"/>
                <a:ext cx="1903685" cy="263023"/>
                <a:chOff x="7683500" y="3294465"/>
                <a:chExt cx="1800000" cy="263023"/>
              </a:xfrm>
            </p:grpSpPr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5E1A983C-F2A9-C2C2-276B-BD45E46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500" y="3505200"/>
                  <a:ext cx="180000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F05C4FC8-5665-B1C0-F20E-D9B22D3868F9}"/>
                    </a:ext>
                  </a:extLst>
                </p:cNvPr>
                <p:cNvSpPr txBox="1"/>
                <p:nvPr/>
              </p:nvSpPr>
              <p:spPr>
                <a:xfrm>
                  <a:off x="8562866" y="3449488"/>
                  <a:ext cx="510589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txBody>
                <a:bodyPr wrap="square" lIns="18000" tIns="18000" rIns="18000" bIns="18000" rtlCol="0" anchor="ctr" anchorCtr="0">
                  <a:spAutoFit/>
                </a:bodyPr>
                <a:lstStyle/>
                <a:p>
                  <a:pPr algn="ctr"/>
                  <a:r>
                    <a:rPr lang="de-CH" sz="800" dirty="0"/>
                    <a:t>rates</a:t>
                  </a:r>
                </a:p>
              </p:txBody>
            </p:sp>
            <p:sp>
              <p:nvSpPr>
                <p:cNvPr id="171" name="Rechteck 170">
                  <a:extLst>
                    <a:ext uri="{FF2B5EF4-FFF2-40B4-BE49-F238E27FC236}">
                      <a16:creationId xmlns:a16="http://schemas.microsoft.com/office/drawing/2014/main" id="{CDE106DA-B120-679D-07AF-4D30FD6C2D12}"/>
                    </a:ext>
                  </a:extLst>
                </p:cNvPr>
                <p:cNvSpPr/>
                <p:nvPr/>
              </p:nvSpPr>
              <p:spPr>
                <a:xfrm>
                  <a:off x="8798632" y="3294465"/>
                  <a:ext cx="52180" cy="1049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4E619640-7605-C3A3-FF4B-68A54955C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408" y="4557762"/>
                <a:ext cx="1903685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EB52B8BC-2966-BFE3-086B-89534936408E}"/>
                  </a:ext>
                </a:extLst>
              </p:cNvPr>
              <p:cNvSpPr txBox="1"/>
              <p:nvPr/>
            </p:nvSpPr>
            <p:spPr>
              <a:xfrm>
                <a:off x="5088776" y="4507583"/>
                <a:ext cx="54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lIns="18000" tIns="18000" rIns="18000" bIns="18000" rtlCol="0" anchor="ctr" anchorCtr="0">
                <a:spAutoFit/>
              </a:bodyPr>
              <a:lstStyle/>
              <a:p>
                <a:pPr algn="ctr"/>
                <a:r>
                  <a:rPr lang="de-CH" sz="800" dirty="0"/>
                  <a:t>rev_rates</a:t>
                </a:r>
              </a:p>
            </p:txBody>
          </p:sp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2871140F-6850-5D4E-6DC0-DF78CA7899C4}"/>
                </a:ext>
              </a:extLst>
            </p:cNvPr>
            <p:cNvGrpSpPr/>
            <p:nvPr/>
          </p:nvGrpSpPr>
          <p:grpSpPr>
            <a:xfrm rot="21052893">
              <a:off x="7491085" y="2754181"/>
              <a:ext cx="2812985" cy="576678"/>
              <a:chOff x="4152405" y="4207896"/>
              <a:chExt cx="1903688" cy="407686"/>
            </a:xfrm>
          </p:grpSpPr>
          <p:grpSp>
            <p:nvGrpSpPr>
              <p:cNvPr id="173" name="Gruppieren 172">
                <a:extLst>
                  <a:ext uri="{FF2B5EF4-FFF2-40B4-BE49-F238E27FC236}">
                    <a16:creationId xmlns:a16="http://schemas.microsoft.com/office/drawing/2014/main" id="{1DE26856-7273-016F-03C7-19285A02817F}"/>
                  </a:ext>
                </a:extLst>
              </p:cNvPr>
              <p:cNvGrpSpPr/>
              <p:nvPr/>
            </p:nvGrpSpPr>
            <p:grpSpPr>
              <a:xfrm>
                <a:off x="4152405" y="4207896"/>
                <a:ext cx="1903685" cy="263020"/>
                <a:chOff x="7683497" y="3294467"/>
                <a:chExt cx="1800000" cy="263020"/>
              </a:xfrm>
            </p:grpSpPr>
            <p:cxnSp>
              <p:nvCxnSpPr>
                <p:cNvPr id="176" name="Gerade Verbindung mit Pfeil 175">
                  <a:extLst>
                    <a:ext uri="{FF2B5EF4-FFF2-40B4-BE49-F238E27FC236}">
                      <a16:creationId xmlns:a16="http://schemas.microsoft.com/office/drawing/2014/main" id="{9053358E-EB3D-01A2-1B33-F569DE58E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497" y="3505202"/>
                  <a:ext cx="180000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xtfeld 176">
                  <a:extLst>
                    <a:ext uri="{FF2B5EF4-FFF2-40B4-BE49-F238E27FC236}">
                      <a16:creationId xmlns:a16="http://schemas.microsoft.com/office/drawing/2014/main" id="{DC8EB1DC-B0EC-133A-C53E-DCC420C62464}"/>
                    </a:ext>
                  </a:extLst>
                </p:cNvPr>
                <p:cNvSpPr txBox="1"/>
                <p:nvPr/>
              </p:nvSpPr>
              <p:spPr>
                <a:xfrm>
                  <a:off x="8687279" y="3449487"/>
                  <a:ext cx="510589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txBody>
                <a:bodyPr wrap="square" lIns="18000" tIns="18000" rIns="18000" bIns="18000" rtlCol="0" anchor="ctr" anchorCtr="0">
                  <a:spAutoFit/>
                </a:bodyPr>
                <a:lstStyle/>
                <a:p>
                  <a:pPr algn="ctr"/>
                  <a:r>
                    <a:rPr lang="de-CH" sz="800" dirty="0"/>
                    <a:t>rates</a:t>
                  </a:r>
                </a:p>
              </p:txBody>
            </p:sp>
            <p:sp>
              <p:nvSpPr>
                <p:cNvPr id="178" name="Rechteck 177">
                  <a:extLst>
                    <a:ext uri="{FF2B5EF4-FFF2-40B4-BE49-F238E27FC236}">
                      <a16:creationId xmlns:a16="http://schemas.microsoft.com/office/drawing/2014/main" id="{FCBA87C0-8F84-14A7-725B-C0F77BEDA8E3}"/>
                    </a:ext>
                  </a:extLst>
                </p:cNvPr>
                <p:cNvSpPr/>
                <p:nvPr/>
              </p:nvSpPr>
              <p:spPr>
                <a:xfrm>
                  <a:off x="8923045" y="3294467"/>
                  <a:ext cx="52180" cy="1049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74" name="Gerade Verbindung mit Pfeil 173">
                <a:extLst>
                  <a:ext uri="{FF2B5EF4-FFF2-40B4-BE49-F238E27FC236}">
                    <a16:creationId xmlns:a16="http://schemas.microsoft.com/office/drawing/2014/main" id="{EE1C2568-11BD-03CA-2B31-A7B56F780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408" y="4557762"/>
                <a:ext cx="1903685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15D5B182-43CC-145B-44CB-6316C4D466D1}"/>
                  </a:ext>
                </a:extLst>
              </p:cNvPr>
              <p:cNvSpPr txBox="1"/>
              <p:nvPr/>
            </p:nvSpPr>
            <p:spPr>
              <a:xfrm>
                <a:off x="5220357" y="4507582"/>
                <a:ext cx="54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lIns="18000" tIns="18000" rIns="18000" bIns="18000" rtlCol="0" anchor="ctr" anchorCtr="0">
                <a:spAutoFit/>
              </a:bodyPr>
              <a:lstStyle/>
              <a:p>
                <a:pPr algn="ctr"/>
                <a:r>
                  <a:rPr lang="de-CH" sz="800" dirty="0"/>
                  <a:t>rev_rates</a:t>
                </a:r>
              </a:p>
            </p:txBody>
          </p:sp>
        </p:grp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FD10B04F-C11F-B17E-0B3A-FF09C29BFE34}"/>
                </a:ext>
              </a:extLst>
            </p:cNvPr>
            <p:cNvGrpSpPr/>
            <p:nvPr/>
          </p:nvGrpSpPr>
          <p:grpSpPr>
            <a:xfrm rot="785125">
              <a:off x="7553183" y="5372435"/>
              <a:ext cx="2816201" cy="576682"/>
              <a:chOff x="4152408" y="4207894"/>
              <a:chExt cx="1903685" cy="407689"/>
            </a:xfrm>
          </p:grpSpPr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26B61A8A-6D11-9FE6-827C-7619C8A94F41}"/>
                  </a:ext>
                </a:extLst>
              </p:cNvPr>
              <p:cNvGrpSpPr/>
              <p:nvPr/>
            </p:nvGrpSpPr>
            <p:grpSpPr>
              <a:xfrm>
                <a:off x="4152408" y="4207894"/>
                <a:ext cx="1903685" cy="263023"/>
                <a:chOff x="7683500" y="3294465"/>
                <a:chExt cx="1800000" cy="263023"/>
              </a:xfrm>
            </p:grpSpPr>
            <p:cxnSp>
              <p:nvCxnSpPr>
                <p:cNvPr id="183" name="Gerade Verbindung mit Pfeil 182">
                  <a:extLst>
                    <a:ext uri="{FF2B5EF4-FFF2-40B4-BE49-F238E27FC236}">
                      <a16:creationId xmlns:a16="http://schemas.microsoft.com/office/drawing/2014/main" id="{C01D16A7-034A-FABD-7916-BCA0AD1D0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500" y="3505200"/>
                  <a:ext cx="180000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3DFA1B12-7257-CBBD-8973-CA8699203B30}"/>
                    </a:ext>
                  </a:extLst>
                </p:cNvPr>
                <p:cNvSpPr txBox="1"/>
                <p:nvPr/>
              </p:nvSpPr>
              <p:spPr>
                <a:xfrm>
                  <a:off x="8327583" y="3449488"/>
                  <a:ext cx="510589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txBody>
                <a:bodyPr wrap="square" lIns="18000" tIns="18000" rIns="18000" bIns="18000" rtlCol="0" anchor="ctr" anchorCtr="0">
                  <a:spAutoFit/>
                </a:bodyPr>
                <a:lstStyle/>
                <a:p>
                  <a:pPr algn="ctr"/>
                  <a:r>
                    <a:rPr lang="de-CH" sz="800" dirty="0"/>
                    <a:t>rates</a:t>
                  </a:r>
                </a:p>
              </p:txBody>
            </p:sp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id="{83C1D21C-5EE0-146F-5295-220D26AD210F}"/>
                    </a:ext>
                  </a:extLst>
                </p:cNvPr>
                <p:cNvSpPr/>
                <p:nvPr/>
              </p:nvSpPr>
              <p:spPr>
                <a:xfrm>
                  <a:off x="8563348" y="3294465"/>
                  <a:ext cx="52180" cy="1049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81" name="Gerade Verbindung mit Pfeil 180">
                <a:extLst>
                  <a:ext uri="{FF2B5EF4-FFF2-40B4-BE49-F238E27FC236}">
                    <a16:creationId xmlns:a16="http://schemas.microsoft.com/office/drawing/2014/main" id="{574745F1-AC87-2BEA-D13E-D6DB2123F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408" y="4557762"/>
                <a:ext cx="1903685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93FD2ED0-C64A-EDA0-7CC5-1FA1002E3C6B}"/>
                  </a:ext>
                </a:extLst>
              </p:cNvPr>
              <p:cNvSpPr txBox="1"/>
              <p:nvPr/>
            </p:nvSpPr>
            <p:spPr>
              <a:xfrm>
                <a:off x="4839941" y="4507583"/>
                <a:ext cx="54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lIns="18000" tIns="18000" rIns="18000" bIns="18000" rtlCol="0" anchor="ctr" anchorCtr="0">
                <a:spAutoFit/>
              </a:bodyPr>
              <a:lstStyle/>
              <a:p>
                <a:pPr algn="ctr"/>
                <a:r>
                  <a:rPr lang="de-CH" sz="800" dirty="0"/>
                  <a:t>rev_rates</a:t>
                </a:r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D4113A42-712F-0670-BD7C-A41C698B781B}"/>
                </a:ext>
              </a:extLst>
            </p:cNvPr>
            <p:cNvGrpSpPr/>
            <p:nvPr/>
          </p:nvGrpSpPr>
          <p:grpSpPr>
            <a:xfrm rot="21251535">
              <a:off x="7569012" y="4673299"/>
              <a:ext cx="2735050" cy="576682"/>
              <a:chOff x="4152408" y="4207894"/>
              <a:chExt cx="1903685" cy="407689"/>
            </a:xfrm>
          </p:grpSpPr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44728E44-1049-F303-4E1E-E504F88D9651}"/>
                  </a:ext>
                </a:extLst>
              </p:cNvPr>
              <p:cNvGrpSpPr/>
              <p:nvPr/>
            </p:nvGrpSpPr>
            <p:grpSpPr>
              <a:xfrm>
                <a:off x="4152408" y="4207894"/>
                <a:ext cx="1903685" cy="263023"/>
                <a:chOff x="7683500" y="3294465"/>
                <a:chExt cx="1800000" cy="263023"/>
              </a:xfrm>
            </p:grpSpPr>
            <p:cxnSp>
              <p:nvCxnSpPr>
                <p:cNvPr id="190" name="Gerade Verbindung mit Pfeil 189">
                  <a:extLst>
                    <a:ext uri="{FF2B5EF4-FFF2-40B4-BE49-F238E27FC236}">
                      <a16:creationId xmlns:a16="http://schemas.microsoft.com/office/drawing/2014/main" id="{57FF6ED1-46CA-0D36-B882-FE0EDFADB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500" y="3505200"/>
                  <a:ext cx="180000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feld 190">
                  <a:extLst>
                    <a:ext uri="{FF2B5EF4-FFF2-40B4-BE49-F238E27FC236}">
                      <a16:creationId xmlns:a16="http://schemas.microsoft.com/office/drawing/2014/main" id="{1CFCE40E-BBF8-17E4-CBD3-E66360D203F6}"/>
                    </a:ext>
                  </a:extLst>
                </p:cNvPr>
                <p:cNvSpPr txBox="1"/>
                <p:nvPr/>
              </p:nvSpPr>
              <p:spPr>
                <a:xfrm>
                  <a:off x="8327583" y="3449488"/>
                  <a:ext cx="510589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txBody>
                <a:bodyPr wrap="square" lIns="18000" tIns="18000" rIns="18000" bIns="18000" rtlCol="0" anchor="ctr" anchorCtr="0">
                  <a:spAutoFit/>
                </a:bodyPr>
                <a:lstStyle/>
                <a:p>
                  <a:pPr algn="ctr"/>
                  <a:r>
                    <a:rPr lang="de-CH" sz="800" dirty="0"/>
                    <a:t>rates</a:t>
                  </a:r>
                </a:p>
              </p:txBody>
            </p:sp>
            <p:sp>
              <p:nvSpPr>
                <p:cNvPr id="192" name="Rechteck 191">
                  <a:extLst>
                    <a:ext uri="{FF2B5EF4-FFF2-40B4-BE49-F238E27FC236}">
                      <a16:creationId xmlns:a16="http://schemas.microsoft.com/office/drawing/2014/main" id="{41D8AC71-ABBB-E8A6-B01C-1A2A85521795}"/>
                    </a:ext>
                  </a:extLst>
                </p:cNvPr>
                <p:cNvSpPr/>
                <p:nvPr/>
              </p:nvSpPr>
              <p:spPr>
                <a:xfrm>
                  <a:off x="8563348" y="3294465"/>
                  <a:ext cx="52180" cy="1049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2CE9A385-160C-3D59-0D0B-7712B34E7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408" y="4557762"/>
                <a:ext cx="1903685" cy="0"/>
              </a:xfrm>
              <a:prstGeom prst="straightConnector1">
                <a:avLst/>
              </a:prstGeom>
              <a:ln w="12700">
                <a:solidFill>
                  <a:schemeClr val="accent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64F9B0C1-3B8D-32DC-9D75-6CDCF921B9ED}"/>
                  </a:ext>
                </a:extLst>
              </p:cNvPr>
              <p:cNvSpPr txBox="1"/>
              <p:nvPr/>
            </p:nvSpPr>
            <p:spPr>
              <a:xfrm>
                <a:off x="4839941" y="4507583"/>
                <a:ext cx="54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txBody>
              <a:bodyPr wrap="square" lIns="18000" tIns="18000" rIns="18000" bIns="18000" rtlCol="0" anchor="ctr" anchorCtr="0">
                <a:spAutoFit/>
              </a:bodyPr>
              <a:lstStyle/>
              <a:p>
                <a:pPr algn="ctr"/>
                <a:r>
                  <a:rPr lang="de-CH" sz="800" dirty="0"/>
                  <a:t>rev_rates</a:t>
                </a:r>
              </a:p>
            </p:txBody>
          </p:sp>
        </p:grpSp>
      </p:grpSp>
      <p:pic>
        <p:nvPicPr>
          <p:cNvPr id="196" name="Inhaltsplatzhalter 5">
            <a:extLst>
              <a:ext uri="{FF2B5EF4-FFF2-40B4-BE49-F238E27FC236}">
                <a16:creationId xmlns:a16="http://schemas.microsoft.com/office/drawing/2014/main" id="{9DBF89CF-303B-61EC-5065-CA786145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52" y="2261083"/>
            <a:ext cx="4638237" cy="1968017"/>
          </a:xfrm>
          <a:prstGeom prst="rect">
            <a:avLst/>
          </a:prstGeom>
        </p:spPr>
      </p:pic>
      <p:sp>
        <p:nvSpPr>
          <p:cNvPr id="199" name="Rechteck 198">
            <a:extLst>
              <a:ext uri="{FF2B5EF4-FFF2-40B4-BE49-F238E27FC236}">
                <a16:creationId xmlns:a16="http://schemas.microsoft.com/office/drawing/2014/main" id="{C12973D9-DE2C-9BD5-8CC5-DA41AE7BA444}"/>
              </a:ext>
            </a:extLst>
          </p:cNvPr>
          <p:cNvSpPr/>
          <p:nvPr/>
        </p:nvSpPr>
        <p:spPr>
          <a:xfrm>
            <a:off x="1333500" y="2531009"/>
            <a:ext cx="2052000" cy="18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69527A12-77EF-E84F-2968-778DAE36F696}"/>
              </a:ext>
            </a:extLst>
          </p:cNvPr>
          <p:cNvSpPr/>
          <p:nvPr/>
        </p:nvSpPr>
        <p:spPr>
          <a:xfrm>
            <a:off x="1333498" y="2740559"/>
            <a:ext cx="2052000" cy="180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E5B7E10-3AF8-1CC9-6751-0F570A282DB0}"/>
              </a:ext>
            </a:extLst>
          </p:cNvPr>
          <p:cNvSpPr/>
          <p:nvPr/>
        </p:nvSpPr>
        <p:spPr>
          <a:xfrm>
            <a:off x="1333498" y="2940583"/>
            <a:ext cx="2200277" cy="81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3A11EC29-32E6-1590-E6F6-2AE8DC8A76AC}"/>
              </a:ext>
            </a:extLst>
          </p:cNvPr>
          <p:cNvSpPr/>
          <p:nvPr/>
        </p:nvSpPr>
        <p:spPr>
          <a:xfrm>
            <a:off x="1323785" y="3776470"/>
            <a:ext cx="4400704" cy="21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64042D39-E44D-7CB0-9033-E7DAC8DC9A48}"/>
              </a:ext>
            </a:extLst>
          </p:cNvPr>
          <p:cNvSpPr txBox="1"/>
          <p:nvPr/>
        </p:nvSpPr>
        <p:spPr>
          <a:xfrm>
            <a:off x="6722329" y="1972398"/>
            <a:ext cx="1492597" cy="253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de-CH" sz="1050" dirty="0" err="1"/>
              <a:t>Pre-trained</a:t>
            </a:r>
            <a:r>
              <a:rPr lang="de-CH" sz="1050" dirty="0"/>
              <a:t> </a:t>
            </a:r>
            <a:r>
              <a:rPr lang="de-CH" sz="1050" dirty="0" err="1"/>
              <a:t>embeddings</a:t>
            </a:r>
            <a:endParaRPr lang="de-CH" sz="1050" dirty="0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D08022C-9A75-9D6D-DE4C-0FF9D4DEDB90}"/>
              </a:ext>
            </a:extLst>
          </p:cNvPr>
          <p:cNvCxnSpPr>
            <a:cxnSpLocks/>
          </p:cNvCxnSpPr>
          <p:nvPr/>
        </p:nvCxnSpPr>
        <p:spPr>
          <a:xfrm>
            <a:off x="7484516" y="2214591"/>
            <a:ext cx="261447" cy="288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39920AF-9D9D-7401-617D-9D83AFA3C376}"/>
              </a:ext>
            </a:extLst>
          </p:cNvPr>
          <p:cNvSpPr txBox="1"/>
          <p:nvPr/>
        </p:nvSpPr>
        <p:spPr>
          <a:xfrm>
            <a:off x="9926025" y="1226483"/>
            <a:ext cx="2163912" cy="5770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de-CH" sz="1050" b="1" dirty="0"/>
              <a:t>Movie </a:t>
            </a:r>
            <a:r>
              <a:rPr lang="de-CH" sz="1050" b="1" dirty="0" err="1"/>
              <a:t>features</a:t>
            </a:r>
            <a:r>
              <a:rPr lang="de-CH" sz="1050" dirty="0"/>
              <a:t>: Genres, </a:t>
            </a:r>
            <a:r>
              <a:rPr lang="de-CH" sz="1050" dirty="0" err="1"/>
              <a:t>famous</a:t>
            </a:r>
            <a:r>
              <a:rPr lang="de-CH" sz="1050" dirty="0"/>
              <a:t> </a:t>
            </a:r>
            <a:r>
              <a:rPr lang="de-CH" sz="1050" dirty="0" err="1"/>
              <a:t>actors</a:t>
            </a:r>
            <a:r>
              <a:rPr lang="de-CH" sz="1050" dirty="0"/>
              <a:t>/</a:t>
            </a:r>
            <a:r>
              <a:rPr lang="de-CH" sz="1050" dirty="0" err="1"/>
              <a:t>directors</a:t>
            </a:r>
            <a:r>
              <a:rPr lang="de-CH" sz="1050" dirty="0"/>
              <a:t>, </a:t>
            </a:r>
            <a:r>
              <a:rPr lang="de-CH" sz="1050" dirty="0" err="1"/>
              <a:t>budget</a:t>
            </a:r>
            <a:r>
              <a:rPr lang="de-CH" sz="1050" dirty="0"/>
              <a:t>, </a:t>
            </a:r>
            <a:r>
              <a:rPr lang="de-CH" sz="1050" dirty="0" err="1"/>
              <a:t>revenue</a:t>
            </a:r>
            <a:r>
              <a:rPr lang="de-CH" sz="1050" dirty="0"/>
              <a:t>, title and </a:t>
            </a:r>
            <a:r>
              <a:rPr lang="de-CH" sz="1050" dirty="0" err="1"/>
              <a:t>plot</a:t>
            </a:r>
            <a:r>
              <a:rPr lang="de-CH" sz="1050" dirty="0"/>
              <a:t> </a:t>
            </a:r>
            <a:r>
              <a:rPr lang="de-CH" sz="1050" dirty="0" err="1"/>
              <a:t>embeddings</a:t>
            </a:r>
            <a:endParaRPr lang="de-CH" sz="1050" dirty="0"/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FF8C4B4-BFA1-85D0-D593-2B511D04FC08}"/>
              </a:ext>
            </a:extLst>
          </p:cNvPr>
          <p:cNvCxnSpPr>
            <a:cxnSpLocks/>
          </p:cNvCxnSpPr>
          <p:nvPr/>
        </p:nvCxnSpPr>
        <p:spPr>
          <a:xfrm flipH="1">
            <a:off x="11442095" y="1801714"/>
            <a:ext cx="427282" cy="2071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400BD56D-FFE8-06DD-33C7-1CED8C2EB15E}"/>
              </a:ext>
            </a:extLst>
          </p:cNvPr>
          <p:cNvSpPr txBox="1"/>
          <p:nvPr/>
        </p:nvSpPr>
        <p:spPr>
          <a:xfrm>
            <a:off x="8127834" y="1516923"/>
            <a:ext cx="1208783" cy="2539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de-CH" sz="1050" dirty="0"/>
              <a:t>Rating score (1-5)</a:t>
            </a:r>
          </a:p>
        </p:txBody>
      </p: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202ED604-91BA-25CA-DFCF-A213DC2F1C76}"/>
              </a:ext>
            </a:extLst>
          </p:cNvPr>
          <p:cNvCxnSpPr>
            <a:cxnSpLocks/>
            <a:stCxn id="221" idx="2"/>
          </p:cNvCxnSpPr>
          <p:nvPr/>
        </p:nvCxnSpPr>
        <p:spPr>
          <a:xfrm>
            <a:off x="8732226" y="1770839"/>
            <a:ext cx="619483" cy="5596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atumsplatzhalter 230">
            <a:extLst>
              <a:ext uri="{FF2B5EF4-FFF2-40B4-BE49-F238E27FC236}">
                <a16:creationId xmlns:a16="http://schemas.microsoft.com/office/drawing/2014/main" id="{5E15D7D7-C090-D4C7-6196-32363E54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BED-47A7-494D-A240-7BC161773A5F}" type="datetime1">
              <a:rPr lang="de-CH" smtClean="0"/>
              <a:t>30.01.2023</a:t>
            </a:fld>
            <a:endParaRPr lang="de-CH"/>
          </a:p>
        </p:txBody>
      </p:sp>
      <p:sp>
        <p:nvSpPr>
          <p:cNvPr id="232" name="Fußzeilenplatzhalter 231">
            <a:extLst>
              <a:ext uri="{FF2B5EF4-FFF2-40B4-BE49-F238E27FC236}">
                <a16:creationId xmlns:a16="http://schemas.microsoft.com/office/drawing/2014/main" id="{3CD0E049-3387-E6B2-FA85-31383BDA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233" name="Foliennummernplatzhalter 232">
            <a:extLst>
              <a:ext uri="{FF2B5EF4-FFF2-40B4-BE49-F238E27FC236}">
                <a16:creationId xmlns:a16="http://schemas.microsoft.com/office/drawing/2014/main" id="{AE7E4FAF-B23E-753F-D22A-967C5B2A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88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0B01-7DB0-C4E9-9E99-676E2F33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and Train a GNN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9DBC3-7E50-32D0-B796-40BE55CF7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Problem</a:t>
            </a:r>
            <a:r>
              <a:rPr lang="de-CH" dirty="0"/>
              <a:t>: </a:t>
            </a:r>
            <a:r>
              <a:rPr lang="de-CH" dirty="0" err="1"/>
              <a:t>Plenty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GNN </a:t>
            </a:r>
            <a:r>
              <a:rPr lang="de-CH" dirty="0" err="1"/>
              <a:t>models</a:t>
            </a:r>
            <a:r>
              <a:rPr lang="de-CH" dirty="0"/>
              <a:t>, which </a:t>
            </a:r>
            <a:r>
              <a:rPr lang="de-CH" dirty="0" err="1"/>
              <a:t>fits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?</a:t>
            </a:r>
          </a:p>
          <a:p>
            <a:r>
              <a:rPr lang="de-CH" b="1" dirty="0"/>
              <a:t>Solution</a:t>
            </a:r>
            <a:r>
              <a:rPr lang="de-CH" dirty="0"/>
              <a:t>: Try and Error </a:t>
            </a:r>
            <a:r>
              <a:rPr lang="de-CH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e-CH" dirty="0" err="1">
                <a:sym typeface="Wingdings" panose="05000000000000000000" pitchFamily="2" charset="2"/>
              </a:rPr>
              <a:t>GraphGPS</a:t>
            </a:r>
            <a:r>
              <a:rPr lang="de-CH" dirty="0">
                <a:sym typeface="Wingdings" panose="05000000000000000000" pitchFamily="2" charset="2"/>
              </a:rPr>
              <a:t> (</a:t>
            </a:r>
            <a:r>
              <a:rPr lang="de-CH" dirty="0" err="1">
                <a:sym typeface="Wingdings" panose="05000000000000000000" pitchFamily="2" charset="2"/>
              </a:rPr>
              <a:t>Rampasek</a:t>
            </a:r>
            <a:r>
              <a:rPr lang="de-CH" dirty="0">
                <a:sym typeface="Wingdings" panose="05000000000000000000" pitchFamily="2" charset="2"/>
              </a:rPr>
              <a:t> et al.)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Knowledge Embedding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Graph </a:t>
            </a:r>
            <a:r>
              <a:rPr lang="de-CH" dirty="0" err="1">
                <a:sym typeface="Wingdings" panose="05000000000000000000" pitchFamily="2" charset="2"/>
              </a:rPr>
              <a:t>Convolutional</a:t>
            </a:r>
            <a:r>
              <a:rPr lang="de-CH" dirty="0">
                <a:sym typeface="Wingdings" panose="05000000000000000000" pitchFamily="2" charset="2"/>
              </a:rPr>
              <a:t> Network (Donghan </a:t>
            </a:r>
            <a:r>
              <a:rPr lang="de-CH" dirty="0" err="1">
                <a:sym typeface="Wingdings" panose="05000000000000000000" pitchFamily="2" charset="2"/>
              </a:rPr>
              <a:t>Ye</a:t>
            </a:r>
            <a:r>
              <a:rPr lang="de-CH" dirty="0">
                <a:sym typeface="Wingdings" panose="05000000000000000000" pitchFamily="2" charset="2"/>
              </a:rPr>
              <a:t> et al.)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PyG Graph Operators: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SAGEConv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GATConv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…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6" name="Inhaltsplatzhalter 5" descr="Abzeichen Tick1 mit einfarbiger Füllung">
            <a:extLst>
              <a:ext uri="{FF2B5EF4-FFF2-40B4-BE49-F238E27FC236}">
                <a16:creationId xmlns:a16="http://schemas.microsoft.com/office/drawing/2014/main" id="{29397CF4-7727-F797-6A08-B04F1D901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601" y="4941593"/>
            <a:ext cx="421200" cy="421200"/>
          </a:xfrm>
        </p:spPr>
      </p:pic>
      <p:pic>
        <p:nvPicPr>
          <p:cNvPr id="8" name="Grafik 7" descr="Markee nicht mehr folgen mit einfarbiger Füllung">
            <a:extLst>
              <a:ext uri="{FF2B5EF4-FFF2-40B4-BE49-F238E27FC236}">
                <a16:creationId xmlns:a16="http://schemas.microsoft.com/office/drawing/2014/main" id="{47022DAB-823A-22D5-890D-34CAC5B7E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507" y="3121800"/>
            <a:ext cx="422294" cy="422294"/>
          </a:xfrm>
          <a:prstGeom prst="rect">
            <a:avLst/>
          </a:prstGeom>
        </p:spPr>
      </p:pic>
      <p:pic>
        <p:nvPicPr>
          <p:cNvPr id="9" name="Grafik 8" descr="Markee nicht mehr folgen mit einfarbiger Füllung">
            <a:extLst>
              <a:ext uri="{FF2B5EF4-FFF2-40B4-BE49-F238E27FC236}">
                <a16:creationId xmlns:a16="http://schemas.microsoft.com/office/drawing/2014/main" id="{16BC40E0-82F6-54C9-919E-14711989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507" y="4227087"/>
            <a:ext cx="422294" cy="422294"/>
          </a:xfrm>
          <a:prstGeom prst="rect">
            <a:avLst/>
          </a:prstGeom>
        </p:spPr>
      </p:pic>
      <p:pic>
        <p:nvPicPr>
          <p:cNvPr id="10" name="Inhaltsplatzhalter 5" descr="Abzeichen Tick1 mit einfarbiger Füllung">
            <a:extLst>
              <a:ext uri="{FF2B5EF4-FFF2-40B4-BE49-F238E27FC236}">
                <a16:creationId xmlns:a16="http://schemas.microsoft.com/office/drawing/2014/main" id="{82E4C2B7-1096-65A4-F048-813211CF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601" y="5332374"/>
            <a:ext cx="421200" cy="421200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862E934-606C-BEAB-4CF7-A233B95C8915}"/>
              </a:ext>
            </a:extLst>
          </p:cNvPr>
          <p:cNvGrpSpPr/>
          <p:nvPr/>
        </p:nvGrpSpPr>
        <p:grpSpPr>
          <a:xfrm>
            <a:off x="6267451" y="1690688"/>
            <a:ext cx="5581650" cy="4356984"/>
            <a:chOff x="6267451" y="1690688"/>
            <a:chExt cx="5581650" cy="4356984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62917CA-4A23-D77F-6517-D5253BC4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7451" y="1690688"/>
              <a:ext cx="5581650" cy="4356984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72384BE-1EE5-37C9-BE46-4216ACB6911C}"/>
                </a:ext>
              </a:extLst>
            </p:cNvPr>
            <p:cNvSpPr/>
            <p:nvPr/>
          </p:nvSpPr>
          <p:spPr>
            <a:xfrm>
              <a:off x="10201275" y="2152650"/>
              <a:ext cx="619126" cy="38950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545847F-D5A9-EA1C-D3B4-A46C02936E15}"/>
                </a:ext>
              </a:extLst>
            </p:cNvPr>
            <p:cNvSpPr/>
            <p:nvPr/>
          </p:nvSpPr>
          <p:spPr>
            <a:xfrm>
              <a:off x="6352985" y="3228975"/>
              <a:ext cx="5429440" cy="308025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D4E5741-4D4A-2D23-05D3-084DED0ACA8B}"/>
                </a:ext>
              </a:extLst>
            </p:cNvPr>
            <p:cNvSpPr/>
            <p:nvPr/>
          </p:nvSpPr>
          <p:spPr>
            <a:xfrm>
              <a:off x="6352985" y="4649381"/>
              <a:ext cx="5429440" cy="308025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2FB27B6-1295-4F94-43E1-055D126BEBF7}"/>
                </a:ext>
              </a:extLst>
            </p:cNvPr>
            <p:cNvSpPr/>
            <p:nvPr/>
          </p:nvSpPr>
          <p:spPr>
            <a:xfrm>
              <a:off x="9525000" y="2152650"/>
              <a:ext cx="619126" cy="38950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0" name="Grafik 19" descr="Häkchen Silhouette">
              <a:extLst>
                <a:ext uri="{FF2B5EF4-FFF2-40B4-BE49-F238E27FC236}">
                  <a16:creationId xmlns:a16="http://schemas.microsoft.com/office/drawing/2014/main" id="{0BBB427E-49C5-0B53-0FAF-8B73D4A2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60745" y="3313897"/>
              <a:ext cx="147636" cy="147636"/>
            </a:xfrm>
            <a:prstGeom prst="rect">
              <a:avLst/>
            </a:prstGeom>
          </p:spPr>
        </p:pic>
      </p:grp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BCD0776F-7B8E-939B-244B-179F907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8CAA-D149-4750-B3B4-1298B325F939}" type="datetime1">
              <a:rPr lang="de-CH" smtClean="0"/>
              <a:t>30.01.2023</a:t>
            </a:fld>
            <a:endParaRPr lang="de-CH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7305D1DD-EF06-0578-B002-3ABB6B2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887F43FC-AAEC-EE32-AA7A-C84DAEA0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194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494B3-A358-A896-94C3-AB8CA59E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Compare</a:t>
            </a:r>
            <a:r>
              <a:rPr lang="de-CH" dirty="0"/>
              <a:t> different PyG GNN Operators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31976A1-8D1B-6BEE-BB6D-95262667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831"/>
            <a:ext cx="2608036" cy="38338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E5BCE2-6EA8-766F-EAA1-DCEF002C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784831"/>
            <a:ext cx="7934325" cy="30707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012D71-D586-0CB1-767C-3CE6DFD89C6A}"/>
              </a:ext>
            </a:extLst>
          </p:cNvPr>
          <p:cNvSpPr txBox="1"/>
          <p:nvPr/>
        </p:nvSpPr>
        <p:spPr>
          <a:xfrm>
            <a:off x="4341586" y="5242703"/>
            <a:ext cx="7278007" cy="110799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CH" sz="2200" b="1" dirty="0" err="1"/>
              <a:t>Conclusion</a:t>
            </a:r>
            <a:r>
              <a:rPr lang="de-CH" sz="2200" dirty="0"/>
              <a:t>: SAGE-Model </a:t>
            </a:r>
            <a:r>
              <a:rPr lang="de-CH" sz="2200" dirty="0" err="1"/>
              <a:t>has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lowest</a:t>
            </a:r>
            <a:r>
              <a:rPr lang="de-CH" sz="2200" dirty="0"/>
              <a:t> </a:t>
            </a:r>
            <a:r>
              <a:rPr lang="de-CH" sz="2200" dirty="0" err="1"/>
              <a:t>loss</a:t>
            </a:r>
            <a:r>
              <a:rPr lang="de-CH" sz="2200" dirty="0"/>
              <a:t> and fastes </a:t>
            </a:r>
            <a:r>
              <a:rPr lang="de-CH" sz="2200" dirty="0" err="1"/>
              <a:t>trainig</a:t>
            </a:r>
            <a:r>
              <a:rPr lang="de-CH" sz="2200" dirty="0"/>
              <a:t> </a:t>
            </a:r>
            <a:r>
              <a:rPr lang="de-CH" sz="2200" dirty="0" err="1"/>
              <a:t>times</a:t>
            </a:r>
            <a:r>
              <a:rPr lang="de-CH" sz="2200" dirty="0"/>
              <a:t>. </a:t>
            </a:r>
            <a:r>
              <a:rPr lang="de-CH" sz="2200" dirty="0" err="1"/>
              <a:t>It</a:t>
            </a:r>
            <a:r>
              <a:rPr lang="de-CH" sz="2200" dirty="0"/>
              <a:t> </a:t>
            </a:r>
            <a:r>
              <a:rPr lang="de-CH" sz="2200" dirty="0" err="1"/>
              <a:t>is</a:t>
            </a:r>
            <a:r>
              <a:rPr lang="de-CH" sz="2200" dirty="0"/>
              <a:t> 2x </a:t>
            </a:r>
            <a:r>
              <a:rPr lang="de-CH" sz="2200" dirty="0" err="1"/>
              <a:t>as</a:t>
            </a:r>
            <a:r>
              <a:rPr lang="de-CH" sz="2200" dirty="0"/>
              <a:t> fast </a:t>
            </a:r>
            <a:r>
              <a:rPr lang="de-CH" sz="2200" dirty="0" err="1"/>
              <a:t>as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GAT-Model with 1 Attention-</a:t>
            </a:r>
            <a:r>
              <a:rPr lang="de-CH" sz="2200" dirty="0" err="1"/>
              <a:t>head</a:t>
            </a:r>
            <a:r>
              <a:rPr lang="de-CH" sz="2200" dirty="0"/>
              <a:t> and 6x </a:t>
            </a:r>
            <a:r>
              <a:rPr lang="de-CH" sz="2200" dirty="0" err="1"/>
              <a:t>faster</a:t>
            </a:r>
            <a:r>
              <a:rPr lang="de-CH" sz="2200" dirty="0"/>
              <a:t> than GAT with 4 Attention-</a:t>
            </a:r>
            <a:r>
              <a:rPr lang="de-CH" sz="2200" dirty="0" err="1"/>
              <a:t>heads</a:t>
            </a:r>
            <a:r>
              <a:rPr lang="de-CH" sz="2200" dirty="0"/>
              <a:t>).</a:t>
            </a:r>
          </a:p>
        </p:txBody>
      </p:sp>
      <p:pic>
        <p:nvPicPr>
          <p:cNvPr id="8" name="Grafik 7" descr="Kommentar (wichtig) mit einfarbiger Füllung">
            <a:extLst>
              <a:ext uri="{FF2B5EF4-FFF2-40B4-BE49-F238E27FC236}">
                <a16:creationId xmlns:a16="http://schemas.microsoft.com/office/drawing/2014/main" id="{EC58EEF0-E38C-A406-5865-D85363E67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7186" y="5242703"/>
            <a:ext cx="914400" cy="9144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237FFBB-3738-FE06-EA3C-B2887A38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8059-BAB5-47FC-ADC5-C42B8FD55A4B}" type="datetime1">
              <a:rPr lang="de-CH" smtClean="0"/>
              <a:t>30.01.2023</a:t>
            </a:fld>
            <a:endParaRPr lang="de-CH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55E1979-1210-D4E8-C850-5833E09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EE4CB7E-DAB8-AA9B-6329-F934ECB1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72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1828-500E-CA82-AF70-6C7F77FF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Hyperparameter </a:t>
            </a:r>
            <a:r>
              <a:rPr lang="de-CH" dirty="0" err="1"/>
              <a:t>tuning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C0E70-D9A2-D476-910C-0B31018E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57243"/>
          </a:xfrm>
        </p:spPr>
        <p:txBody>
          <a:bodyPr/>
          <a:lstStyle/>
          <a:p>
            <a:r>
              <a:rPr lang="de-CH" dirty="0"/>
              <a:t>Parameters</a:t>
            </a:r>
          </a:p>
          <a:p>
            <a:pPr lvl="1"/>
            <a:r>
              <a:rPr lang="de-CH" dirty="0"/>
              <a:t>Number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epochs</a:t>
            </a:r>
            <a:endParaRPr lang="de-CH" dirty="0"/>
          </a:p>
          <a:p>
            <a:pPr lvl="1"/>
            <a:r>
              <a:rPr lang="de-CH" dirty="0"/>
              <a:t>Model </a:t>
            </a:r>
            <a:r>
              <a:rPr lang="de-CH" dirty="0" err="1"/>
              <a:t>size</a:t>
            </a:r>
            <a:r>
              <a:rPr lang="de-CH" dirty="0"/>
              <a:t> and </a:t>
            </a:r>
            <a:r>
              <a:rPr lang="de-CH" dirty="0" err="1"/>
              <a:t>architecture</a:t>
            </a:r>
            <a:endParaRPr lang="de-CH" dirty="0"/>
          </a:p>
          <a:p>
            <a:pPr lvl="1"/>
            <a:r>
              <a:rPr lang="de-CH" dirty="0"/>
              <a:t>Aggregation type</a:t>
            </a:r>
          </a:p>
          <a:p>
            <a:pPr lvl="1"/>
            <a:r>
              <a:rPr lang="de-CH" dirty="0" err="1"/>
              <a:t>Activation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  <a:p>
            <a:pPr lvl="1"/>
            <a:r>
              <a:rPr lang="de-CH" dirty="0" err="1"/>
              <a:t>Regularization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(</a:t>
            </a:r>
            <a:r>
              <a:rPr lang="de-CH" dirty="0" err="1"/>
              <a:t>dropout</a:t>
            </a:r>
            <a:r>
              <a:rPr lang="de-CH" dirty="0"/>
              <a:t>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D668FB3-9296-2B35-C0CB-367E363E9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25724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0C9E821-4350-DB51-F35C-7C64EBCB0FCA}"/>
              </a:ext>
            </a:extLst>
          </p:cNvPr>
          <p:cNvSpPr txBox="1"/>
          <p:nvPr/>
        </p:nvSpPr>
        <p:spPr>
          <a:xfrm>
            <a:off x="1752600" y="5217805"/>
            <a:ext cx="9601200" cy="12003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Conclusion</a:t>
            </a:r>
            <a:r>
              <a:rPr lang="de-CH" sz="2400" dirty="0"/>
              <a:t>: </a:t>
            </a:r>
            <a:r>
              <a:rPr lang="en-GB" sz="2400" dirty="0"/>
              <a:t>Reducing the model capacity led to better results because the model could not overfit after a few epochs. With a smaller model I was able to train for 600 epochs without suffering from overfitting.</a:t>
            </a:r>
            <a:endParaRPr lang="de-CH" sz="2400" dirty="0"/>
          </a:p>
        </p:txBody>
      </p:sp>
      <p:pic>
        <p:nvPicPr>
          <p:cNvPr id="8" name="Grafik 7" descr="Kommentar (wichtig) mit einfarbiger Füllung">
            <a:extLst>
              <a:ext uri="{FF2B5EF4-FFF2-40B4-BE49-F238E27FC236}">
                <a16:creationId xmlns:a16="http://schemas.microsoft.com/office/drawing/2014/main" id="{9C1EA601-EC2B-DBCC-A559-3FEE5BED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217805"/>
            <a:ext cx="914400" cy="914400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07DDA620-3B34-ED76-C6D0-60E11C83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A1AD-44CE-424E-BD21-B64D6A575D16}" type="datetime1">
              <a:rPr lang="de-CH" smtClean="0"/>
              <a:t>30.01.2023</a:t>
            </a:fld>
            <a:endParaRPr lang="de-CH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15E76373-B151-BC1C-8C6A-DD121D47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D83498B8-84EC-FF98-E935-FDBA6F4B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65EEA-3285-52B3-8A5F-41EC324D9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15E025-4851-5694-4375-4FF96891F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F8C59-067F-DD5B-3BFC-45DE80D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A5AC-E4E1-42B4-9883-D4D084749BE9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E78F81-66E9-30F8-17BC-D7E44CE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88669-8AEC-F076-6C60-DE2765B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263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0A676-850E-5822-F989-C78465E9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Benchmarks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21609-E5AF-7B8B-0B9F-ACF33BE1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1925"/>
          </a:xfrm>
        </p:spPr>
        <p:txBody>
          <a:bodyPr>
            <a:normAutofit fontScale="92500" lnSpcReduction="20000"/>
          </a:bodyPr>
          <a:lstStyle/>
          <a:p>
            <a:r>
              <a:rPr lang="de-CH" dirty="0">
                <a:hlinkClick r:id="rId2"/>
              </a:rPr>
              <a:t>Benchmark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MovieLens100K </a:t>
            </a:r>
            <a:r>
              <a:rPr lang="de-CH" dirty="0" err="1"/>
              <a:t>dataset</a:t>
            </a:r>
            <a:endParaRPr lang="de-CH" dirty="0"/>
          </a:p>
          <a:p>
            <a:r>
              <a:rPr lang="de-CH" dirty="0"/>
              <a:t>Best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on RMSE</a:t>
            </a:r>
          </a:p>
          <a:p>
            <a:pPr lvl="1"/>
            <a:r>
              <a:rPr lang="de-CH" dirty="0" err="1"/>
              <a:t>Glocal</a:t>
            </a:r>
            <a:r>
              <a:rPr lang="de-CH" dirty="0"/>
              <a:t>-K: 0.889 (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paper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GHRS: 0.887 (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paper</a:t>
            </a:r>
            <a:r>
              <a:rPr lang="de-CH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30098B-2217-77EE-42FF-4791B5997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92487"/>
            <a:ext cx="10515600" cy="32073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8E1604-6E1D-5C42-076E-E3E3C0CE9307}"/>
              </a:ext>
            </a:extLst>
          </p:cNvPr>
          <p:cNvSpPr txBox="1"/>
          <p:nvPr/>
        </p:nvSpPr>
        <p:spPr>
          <a:xfrm>
            <a:off x="7961086" y="1690688"/>
            <a:ext cx="3392714" cy="1446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CH" sz="2200" b="1" dirty="0"/>
              <a:t>Note</a:t>
            </a:r>
            <a:r>
              <a:rPr lang="de-CH" sz="2200" dirty="0"/>
              <a:t>: Datasets used </a:t>
            </a:r>
            <a:r>
              <a:rPr lang="de-CH" sz="2200" dirty="0" err="1"/>
              <a:t>consist</a:t>
            </a:r>
            <a:r>
              <a:rPr lang="de-CH" sz="2200" dirty="0"/>
              <a:t> only </a:t>
            </a:r>
            <a:r>
              <a:rPr lang="de-CH" sz="2200" dirty="0" err="1"/>
              <a:t>of</a:t>
            </a:r>
            <a:r>
              <a:rPr lang="de-CH" sz="2200" dirty="0"/>
              <a:t> user-</a:t>
            </a:r>
            <a:r>
              <a:rPr lang="de-CH" sz="2200" dirty="0" err="1"/>
              <a:t>ID’s</a:t>
            </a:r>
            <a:r>
              <a:rPr lang="de-CH" sz="2200" dirty="0"/>
              <a:t>, movie-</a:t>
            </a:r>
            <a:r>
              <a:rPr lang="de-CH" sz="2200" dirty="0" err="1"/>
              <a:t>ID’s</a:t>
            </a:r>
            <a:r>
              <a:rPr lang="de-CH" sz="2200" dirty="0"/>
              <a:t> and </a:t>
            </a:r>
            <a:r>
              <a:rPr lang="de-CH" sz="2200" dirty="0" err="1"/>
              <a:t>rating</a:t>
            </a:r>
            <a:r>
              <a:rPr lang="de-CH" sz="2200" dirty="0"/>
              <a:t> </a:t>
            </a:r>
            <a:r>
              <a:rPr lang="de-CH" sz="2200" dirty="0" err="1"/>
              <a:t>scores</a:t>
            </a:r>
            <a:r>
              <a:rPr lang="de-CH" sz="2200" dirty="0"/>
              <a:t> (</a:t>
            </a:r>
            <a:r>
              <a:rPr lang="de-CH" sz="2200" dirty="0" err="1"/>
              <a:t>no</a:t>
            </a:r>
            <a:r>
              <a:rPr lang="de-CH" sz="2200" dirty="0"/>
              <a:t> additional </a:t>
            </a:r>
            <a:r>
              <a:rPr lang="de-CH" sz="2200" dirty="0" err="1"/>
              <a:t>features</a:t>
            </a:r>
            <a:r>
              <a:rPr lang="de-CH" sz="2200" dirty="0"/>
              <a:t>).</a:t>
            </a:r>
          </a:p>
        </p:txBody>
      </p:sp>
      <p:pic>
        <p:nvPicPr>
          <p:cNvPr id="7" name="Grafik 6" descr="Kommentar (wichtig) mit einfarbiger Füllung">
            <a:extLst>
              <a:ext uri="{FF2B5EF4-FFF2-40B4-BE49-F238E27FC236}">
                <a16:creationId xmlns:a16="http://schemas.microsoft.com/office/drawing/2014/main" id="{423B7246-C46A-7387-D402-2F3BEA455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686" y="1946106"/>
            <a:ext cx="914400" cy="914400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7CDD03B-F6CA-AD22-13B3-EE9F17C8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B709-8192-40FE-9603-5FAE437C8B29}" type="datetime1">
              <a:rPr lang="de-CH" smtClean="0"/>
              <a:t>30.01.2023</a:t>
            </a:fld>
            <a:endParaRPr lang="de-CH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51EEFE5-E7AA-1F67-9EBA-C6CD9B4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797D0B4-20D8-9BED-0C4B-66367E3A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65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A58F9-6145-A8D8-0A7E-280129A8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evaluation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DA2235-CEF3-91C0-0DFE-4D1C89F67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1781" y="1690688"/>
            <a:ext cx="8408437" cy="463542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9F07FB-1B3A-BC7B-459D-CC428E5A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5159-0844-43EF-BD56-619C0C45DC86}" type="datetime1">
              <a:rPr lang="de-CH" smtClean="0"/>
              <a:t>30.01.2023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2E4CE6-E976-CF8E-7161-700283A5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B98FAB-7065-997B-458D-EDDFBAE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95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3A0CB-12AA-0B10-866F-A14AB906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 err="1"/>
              <a:t>Precision@k</a:t>
            </a:r>
            <a:r>
              <a:rPr lang="de-CH" dirty="0"/>
              <a:t> / </a:t>
            </a:r>
            <a:r>
              <a:rPr lang="de-CH" dirty="0" err="1"/>
              <a:t>Recall@k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D0518-17B1-8419-825B-15673582DC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Precision@k</a:t>
            </a:r>
            <a:r>
              <a:rPr lang="en-GB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proportion of recommended items in the top-k set that are relevant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Suppose that my precision@10 is 80%. This means that 80% of the recommendation I make are relevant to the user.</a:t>
            </a:r>
            <a:endParaRPr lang="de-CH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Recall@k</a:t>
            </a:r>
            <a:r>
              <a:rPr lang="en-GB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proportion of relevant items found in the top-k recommendations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Suppose that we computed recall@10 and found it is 40%. This means that 40% of the total number of the relevant items appear in the top-k results.</a:t>
            </a:r>
            <a:endParaRPr lang="de-CH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7B72F56-8F00-DCD1-E97C-F551B6B1A5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8218164"/>
              </p:ext>
            </p:extLst>
          </p:nvPr>
        </p:nvGraphicFramePr>
        <p:xfrm>
          <a:off x="6715124" y="2247901"/>
          <a:ext cx="4638676" cy="30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578">
                  <a:extLst>
                    <a:ext uri="{9D8B030D-6E8A-4147-A177-3AD203B41FA5}">
                      <a16:colId xmlns:a16="http://schemas.microsoft.com/office/drawing/2014/main" val="91428575"/>
                    </a:ext>
                  </a:extLst>
                </a:gridCol>
                <a:gridCol w="1547549">
                  <a:extLst>
                    <a:ext uri="{9D8B030D-6E8A-4147-A177-3AD203B41FA5}">
                      <a16:colId xmlns:a16="http://schemas.microsoft.com/office/drawing/2014/main" val="2305730244"/>
                    </a:ext>
                  </a:extLst>
                </a:gridCol>
                <a:gridCol w="1547549">
                  <a:extLst>
                    <a:ext uri="{9D8B030D-6E8A-4147-A177-3AD203B41FA5}">
                      <a16:colId xmlns:a16="http://schemas.microsoft.com/office/drawing/2014/main" val="831820215"/>
                    </a:ext>
                  </a:extLst>
                </a:gridCol>
              </a:tblGrid>
              <a:tr h="10901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Threshold=3.5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Threshold=4.0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318307"/>
                  </a:ext>
                </a:extLst>
              </a:tr>
              <a:tr h="10901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Precision@20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0.7238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0.3782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36123"/>
                  </a:ext>
                </a:extLst>
              </a:tr>
              <a:tr h="8391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Recall@20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0.6644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0.3486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2206133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1D0C70-FF84-78E8-F792-58496BEE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1BD0-94BF-4F5F-A879-0A7C0555BEBF}" type="datetime1">
              <a:rPr lang="de-CH" smtClean="0"/>
              <a:t>30.01.2023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5901D6-1E29-5A44-C2AB-BA5360E6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BA57CF-018D-7BB4-837C-D8E5D87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27</a:t>
            </a:fld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A491F-7BA8-151B-35B6-E75BE6430C38}"/>
              </a:ext>
            </a:extLst>
          </p:cNvPr>
          <p:cNvSpPr/>
          <p:nvPr/>
        </p:nvSpPr>
        <p:spPr>
          <a:xfrm>
            <a:off x="6715124" y="3352800"/>
            <a:ext cx="4638676" cy="1076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442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61807-11E7-5C47-F9AF-9240F2B3F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Write </a:t>
            </a:r>
            <a:r>
              <a:rPr lang="de-CH" dirty="0" err="1"/>
              <a:t>Recommendations</a:t>
            </a:r>
            <a:r>
              <a:rPr lang="de-CH" dirty="0"/>
              <a:t> back </a:t>
            </a:r>
            <a:r>
              <a:rPr lang="de-CH" dirty="0" err="1"/>
              <a:t>to</a:t>
            </a:r>
            <a:r>
              <a:rPr lang="de-CH" dirty="0"/>
              <a:t> Neo4J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650246-2B86-1B95-A242-5E6C6A728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3FBF-9553-6FE0-7826-9251B5E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1A8F-17B7-4BBD-9356-13F31E09F54D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C068E-51D1-50C1-BB23-39C22FDC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47633-3CE3-7D71-05F7-82ED659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80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F46E7-1B05-A32A-D168-1B16EA0A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New Relation –[:RECOMMENDED_TO]-&gt;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A89117-3056-5389-CAAF-98717A34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360" y="1825625"/>
            <a:ext cx="7997840" cy="435133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358691-66F8-3D1C-D920-A41C3C61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7FD9-BCD2-48D9-B670-8F2A8C94350C}" type="datetime1">
              <a:rPr lang="de-CH" smtClean="0"/>
              <a:t>30.01.2023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D3802B-63DD-0459-EC30-112263B6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B155094-E21D-4359-724F-525BB905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7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2F35-F3F5-B7CC-849B-1057934F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goals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1F51-7822-5953-795A-CDF04F3FD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Study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theory</a:t>
            </a:r>
            <a:r>
              <a:rPr lang="de-CH" dirty="0"/>
              <a:t> on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networks</a:t>
            </a:r>
            <a:endParaRPr lang="de-CH" dirty="0"/>
          </a:p>
          <a:p>
            <a:r>
              <a:rPr lang="de-CH" dirty="0" err="1"/>
              <a:t>Literature</a:t>
            </a:r>
            <a:r>
              <a:rPr lang="de-CH" dirty="0"/>
              <a:t> review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dealing</a:t>
            </a:r>
            <a:r>
              <a:rPr lang="de-CH" dirty="0"/>
              <a:t> </a:t>
            </a:r>
            <a:r>
              <a:rPr lang="de-CH" dirty="0" err="1"/>
              <a:t>explictly</a:t>
            </a:r>
            <a:r>
              <a:rPr lang="de-CH" dirty="0"/>
              <a:t> with </a:t>
            </a:r>
            <a:r>
              <a:rPr lang="de-CH" dirty="0" err="1"/>
              <a:t>recommender</a:t>
            </a:r>
            <a:r>
              <a:rPr lang="de-CH" dirty="0"/>
              <a:t> </a:t>
            </a:r>
            <a:r>
              <a:rPr lang="de-CH" dirty="0" err="1"/>
              <a:t>systems</a:t>
            </a:r>
            <a:endParaRPr lang="de-CH" dirty="0"/>
          </a:p>
          <a:p>
            <a:r>
              <a:rPr lang="de-CH" b="1" dirty="0"/>
              <a:t>Building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graph</a:t>
            </a:r>
            <a:r>
              <a:rPr lang="de-CH" b="1" dirty="0"/>
              <a:t> </a:t>
            </a:r>
            <a:r>
              <a:rPr lang="de-CH" b="1" dirty="0" err="1"/>
              <a:t>neural</a:t>
            </a:r>
            <a:r>
              <a:rPr lang="de-CH" b="1" dirty="0"/>
              <a:t> network </a:t>
            </a:r>
            <a:r>
              <a:rPr lang="de-CH" b="1" dirty="0" err="1"/>
              <a:t>based</a:t>
            </a:r>
            <a:r>
              <a:rPr lang="de-CH" b="1" dirty="0"/>
              <a:t> </a:t>
            </a:r>
            <a:r>
              <a:rPr lang="de-CH" b="1" dirty="0" err="1"/>
              <a:t>recommender</a:t>
            </a:r>
            <a:r>
              <a:rPr lang="de-CH" b="1" dirty="0"/>
              <a:t> </a:t>
            </a:r>
            <a:r>
              <a:rPr lang="de-CH" b="1" dirty="0" err="1"/>
              <a:t>system</a:t>
            </a:r>
            <a:endParaRPr lang="de-CH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2067-1183-F09C-B94F-938D1495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DE5B-DC96-4391-A477-7DD818C82714}" type="datetime1">
              <a:rPr lang="de-CH" smtClean="0"/>
              <a:t>30.01.2023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8510-7AF2-EBCB-77C9-AF78445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VP1: Graph Neural Networks driven Recommender Systems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7585F-DBEA-9331-9CC6-ECA5049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3</a:t>
            </a:fld>
            <a:endParaRPr lang="de-CH" dirty="0"/>
          </a:p>
        </p:txBody>
      </p:sp>
      <p:sp>
        <p:nvSpPr>
          <p:cNvPr id="8" name="Textfeld 5">
            <a:extLst>
              <a:ext uri="{FF2B5EF4-FFF2-40B4-BE49-F238E27FC236}">
                <a16:creationId xmlns:a16="http://schemas.microsoft.com/office/drawing/2014/main" id="{65CC0051-D0D1-B4B5-74F0-8C5567B95177}"/>
              </a:ext>
            </a:extLst>
          </p:cNvPr>
          <p:cNvSpPr txBox="1"/>
          <p:nvPr/>
        </p:nvSpPr>
        <p:spPr>
          <a:xfrm>
            <a:off x="6781801" y="2575703"/>
            <a:ext cx="3947160" cy="1840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2400" b="1" dirty="0"/>
              <a:t>More </a:t>
            </a:r>
            <a:r>
              <a:rPr lang="de-CH" sz="2400" b="1" dirty="0" err="1"/>
              <a:t>specific</a:t>
            </a:r>
            <a:r>
              <a:rPr lang="de-CH" sz="2400" b="1" dirty="0"/>
              <a:t>: </a:t>
            </a:r>
            <a:r>
              <a:rPr lang="en-US" sz="2400" dirty="0"/>
              <a:t>Build a recommendation system to predict how a user would rate a certain movie.</a:t>
            </a:r>
          </a:p>
        </p:txBody>
      </p:sp>
    </p:spTree>
    <p:extLst>
      <p:ext uri="{BB962C8B-B14F-4D97-AF65-F5344CB8AC3E}">
        <p14:creationId xmlns:p14="http://schemas.microsoft.com/office/powerpoint/2010/main" val="344995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B2B14-4D19-B116-4E8E-E99F919D3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CC5D8-F486-B814-E138-36080DE7E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A20F4-566E-6FD8-3B65-BBDD3950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E462-8885-46AF-9D51-854D918B5EEA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AF9B2-F720-980B-6715-F03DCD8E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AFC0E-E4E6-7E45-AB42-E89B9513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30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08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5D8B-2C60-3FE3-D8C6-3B2C8EAE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Wrap-</a:t>
            </a:r>
            <a:r>
              <a:rPr lang="de-CH" dirty="0" err="1"/>
              <a:t>up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9F019-C9C6-7142-DA08-9400B0A3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Overall </a:t>
            </a:r>
            <a:r>
              <a:rPr lang="de-CH" b="1" dirty="0" err="1"/>
              <a:t>very</a:t>
            </a:r>
            <a:r>
              <a:rPr lang="de-CH" b="1" dirty="0"/>
              <a:t> </a:t>
            </a:r>
            <a:r>
              <a:rPr lang="de-CH" b="1" dirty="0" err="1"/>
              <a:t>good</a:t>
            </a:r>
            <a:r>
              <a:rPr lang="de-CH" b="1" dirty="0"/>
              <a:t> results</a:t>
            </a:r>
            <a:r>
              <a:rPr lang="de-CH" dirty="0"/>
              <a:t>. Main </a:t>
            </a:r>
            <a:r>
              <a:rPr lang="de-CH" dirty="0" err="1"/>
              <a:t>reason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than benchmark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propably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I used an </a:t>
            </a:r>
            <a:r>
              <a:rPr lang="de-CH" dirty="0" err="1"/>
              <a:t>enriched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 with </a:t>
            </a:r>
            <a:r>
              <a:rPr lang="de-CH" dirty="0" err="1"/>
              <a:t>features</a:t>
            </a:r>
            <a:r>
              <a:rPr lang="de-CH" dirty="0"/>
              <a:t>. </a:t>
            </a:r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showed</a:t>
            </a:r>
            <a:r>
              <a:rPr lang="de-CH" dirty="0"/>
              <a:t> GNNs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on recommendation </a:t>
            </a:r>
            <a:r>
              <a:rPr lang="de-CH" dirty="0" err="1"/>
              <a:t>tasks</a:t>
            </a:r>
            <a:r>
              <a:rPr lang="de-CH" dirty="0"/>
              <a:t>.</a:t>
            </a:r>
          </a:p>
          <a:p>
            <a:r>
              <a:rPr lang="de-CH" b="1" dirty="0" err="1"/>
              <a:t>Unstable</a:t>
            </a:r>
            <a:r>
              <a:rPr lang="de-CH" b="1" dirty="0"/>
              <a:t> </a:t>
            </a:r>
            <a:r>
              <a:rPr lang="de-CH" b="1" dirty="0" err="1"/>
              <a:t>model</a:t>
            </a:r>
            <a:r>
              <a:rPr lang="de-CH" b="1" dirty="0"/>
              <a:t> </a:t>
            </a:r>
            <a:r>
              <a:rPr lang="de-CH" b="1" dirty="0" err="1"/>
              <a:t>training</a:t>
            </a:r>
            <a:r>
              <a:rPr lang="de-CH" dirty="0"/>
              <a:t>. </a:t>
            </a:r>
            <a:r>
              <a:rPr lang="de-CH" dirty="0" err="1"/>
              <a:t>Sometimes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stock at RMSE </a:t>
            </a:r>
            <a:r>
              <a:rPr lang="de-CH" dirty="0" err="1"/>
              <a:t>of</a:t>
            </a:r>
            <a:r>
              <a:rPr lang="de-CH" dirty="0"/>
              <a:t> 0.93. The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than </a:t>
            </a:r>
            <a:r>
              <a:rPr lang="de-CH" dirty="0" err="1"/>
              <a:t>performed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again. </a:t>
            </a:r>
            <a:r>
              <a:rPr lang="de-CH" dirty="0" err="1"/>
              <a:t>Tweaking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rate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(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schedule</a:t>
            </a:r>
            <a:r>
              <a:rPr lang="de-CH" dirty="0"/>
              <a:t>).</a:t>
            </a:r>
          </a:p>
          <a:p>
            <a:r>
              <a:rPr lang="de-CH" b="1" dirty="0"/>
              <a:t>Try </a:t>
            </a:r>
            <a:r>
              <a:rPr lang="de-CH" b="1" dirty="0" err="1"/>
              <a:t>binarizing</a:t>
            </a:r>
            <a:r>
              <a:rPr lang="de-CH" b="1" dirty="0"/>
              <a:t> </a:t>
            </a:r>
            <a:r>
              <a:rPr lang="de-CH" b="1" dirty="0" err="1"/>
              <a:t>approch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better</a:t>
            </a:r>
            <a:r>
              <a:rPr lang="de-CH" b="1" dirty="0"/>
              <a:t> </a:t>
            </a:r>
            <a:r>
              <a:rPr lang="de-CH" b="1" dirty="0" err="1"/>
              <a:t>precision@k</a:t>
            </a:r>
            <a:r>
              <a:rPr lang="de-CH" b="1" dirty="0"/>
              <a:t> and </a:t>
            </a:r>
            <a:r>
              <a:rPr lang="de-CH" b="1" dirty="0" err="1"/>
              <a:t>recall@k</a:t>
            </a:r>
            <a:r>
              <a:rPr lang="de-CH" dirty="0"/>
              <a:t>. Different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238A8-5B43-E7A4-AF5B-4F5DA05C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9E7-1E81-4FBA-9935-6B976B4D287B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E27F6-172F-ABC5-3746-F2F311AD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716A4-FB5E-BC52-1878-237566BE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16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2139A-1D84-4635-8A64-21120F01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Questions?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F6E5F-CCB8-9BEA-19E2-E4197D7CA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AB184-4C92-0C69-754B-8CE0406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0C6-5146-465F-B86E-F4F05F489151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2826B-85EF-20DA-9C94-8CAC42FD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30FE4-FCB8-4F6C-FFF0-F9273C0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32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19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EADD1-760E-DB6A-EAE3-47870C46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Theory &amp; </a:t>
            </a:r>
            <a:r>
              <a:rPr lang="de-CH" b="1" dirty="0" err="1"/>
              <a:t>Concepts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EF13E-4481-E069-C72F-35ED04B30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599" y="3887788"/>
            <a:ext cx="6048375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The Bipartite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 err="1"/>
              <a:t>Recommender</a:t>
            </a:r>
            <a:r>
              <a:rPr lang="de-CH" dirty="0"/>
              <a:t>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Message Passing Layer (Graph </a:t>
            </a:r>
            <a:r>
              <a:rPr lang="de-CH" dirty="0" err="1"/>
              <a:t>Convolution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1D317-B073-4AE9-0D70-DC171E21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46F1-7B8C-424C-9AB1-1725EE9660DC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0AF8-4AEE-4614-F3CB-1B060D87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79FF2-D3CC-AC87-E8BC-4BE71939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955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FA812-D433-A34D-5A14-D0AECF41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082675"/>
          </a:xfrm>
        </p:spPr>
        <p:txBody>
          <a:bodyPr/>
          <a:lstStyle/>
          <a:p>
            <a:r>
              <a:rPr lang="de-CH" dirty="0"/>
              <a:t>The Bipartite Graph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F5520E-88FB-1175-4784-56DC53FE41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637" y="1800007"/>
            <a:ext cx="50387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39440-CB7F-4764-1A7F-3471CE6C41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/>
              <a:t>Heterogeneous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with </a:t>
            </a:r>
            <a:r>
              <a:rPr lang="en-US" dirty="0" err="1"/>
              <a:t>exactely</a:t>
            </a:r>
            <a:r>
              <a:rPr lang="de-CH" dirty="0"/>
              <a:t> two different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nodes</a:t>
            </a:r>
            <a:endParaRPr lang="de-CH" dirty="0"/>
          </a:p>
          <a:p>
            <a:r>
              <a:rPr lang="de-CH" dirty="0"/>
              <a:t>Natural </a:t>
            </a:r>
            <a:r>
              <a:rPr lang="de-CH" dirty="0" err="1"/>
              <a:t>structur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recommender</a:t>
            </a:r>
            <a:r>
              <a:rPr lang="de-CH" dirty="0"/>
              <a:t> </a:t>
            </a:r>
            <a:r>
              <a:rPr lang="de-CH" dirty="0" err="1"/>
              <a:t>systems</a:t>
            </a:r>
            <a:endParaRPr lang="de-CH" dirty="0"/>
          </a:p>
          <a:p>
            <a:r>
              <a:rPr lang="de-CH" b="1" dirty="0"/>
              <a:t>Keep in </a:t>
            </a:r>
            <a:r>
              <a:rPr lang="de-CH" b="1" dirty="0" err="1"/>
              <a:t>mind</a:t>
            </a:r>
            <a:r>
              <a:rPr lang="de-CH" dirty="0"/>
              <a:t>: Interaction </a:t>
            </a:r>
            <a:r>
              <a:rPr lang="de-CH" dirty="0" err="1"/>
              <a:t>matrix</a:t>
            </a:r>
            <a:r>
              <a:rPr lang="de-CH" dirty="0"/>
              <a:t> ≠ </a:t>
            </a:r>
            <a:r>
              <a:rPr lang="de-CH" dirty="0" err="1"/>
              <a:t>adjacency</a:t>
            </a:r>
            <a:r>
              <a:rPr lang="de-CH" dirty="0"/>
              <a:t> </a:t>
            </a:r>
            <a:r>
              <a:rPr lang="de-CH" dirty="0" err="1"/>
              <a:t>matrix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C75E5E-95FD-4EBD-120B-23B84246741A}"/>
              </a:ext>
            </a:extLst>
          </p:cNvPr>
          <p:cNvSpPr txBox="1"/>
          <p:nvPr/>
        </p:nvSpPr>
        <p:spPr>
          <a:xfrm>
            <a:off x="882074" y="5961519"/>
            <a:ext cx="254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Bipartite graph and interaction matrix.</a:t>
            </a:r>
            <a:b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 : </a:t>
            </a:r>
            <a:r>
              <a:rPr lang="fr-CH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https://web.ntnu.edu.tw</a:t>
            </a:r>
            <a:endParaRPr lang="de-CH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FACE3-0015-E3C5-3E7D-29180917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67DA-E875-4A50-8FE3-20F8579FC594}" type="datetime1">
              <a:rPr lang="de-CH" smtClean="0"/>
              <a:t>30.01.2023</a:t>
            </a:fld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086CC74-3C6D-11C0-69B2-D6A62D20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660CE0-D8A9-7601-D783-3203F8B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1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19D1F-DAFE-EF8F-8C6D-DDEA8C51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Recommender</a:t>
            </a:r>
            <a:r>
              <a:rPr lang="de-CH" dirty="0"/>
              <a:t>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EEAD3-804F-618C-E190-2105ADE5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3125" cy="4351338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A recommender system is a system that tries to predict the value a user would grant to a certain item.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lvl="1"/>
            <a:r>
              <a:rPr lang="de-CH" b="1" dirty="0"/>
              <a:t>Content-</a:t>
            </a:r>
            <a:r>
              <a:rPr lang="de-CH" b="1" dirty="0" err="1"/>
              <a:t>based</a:t>
            </a:r>
            <a:r>
              <a:rPr lang="de-CH" dirty="0"/>
              <a:t>: </a:t>
            </a:r>
            <a:r>
              <a:rPr lang="en-US" dirty="0"/>
              <a:t>elaborate a specific profile for each item and then calculate some similarity-based metric. Basically, it is about clustering similar items.</a:t>
            </a:r>
            <a:endParaRPr lang="de-CH" dirty="0"/>
          </a:p>
          <a:p>
            <a:pPr lvl="1"/>
            <a:r>
              <a:rPr lang="de-CH" b="1" dirty="0"/>
              <a:t>Collaborative-</a:t>
            </a:r>
            <a:r>
              <a:rPr lang="de-CH" b="1" dirty="0" err="1"/>
              <a:t>filtering</a:t>
            </a:r>
            <a:r>
              <a:rPr lang="de-CH" dirty="0"/>
              <a:t>: Focus on user </a:t>
            </a:r>
            <a:r>
              <a:rPr lang="de-CH" dirty="0" err="1"/>
              <a:t>behaviour</a:t>
            </a:r>
            <a:r>
              <a:rPr lang="de-CH" dirty="0"/>
              <a:t>. </a:t>
            </a:r>
            <a:r>
              <a:rPr lang="de-CH" dirty="0" err="1"/>
              <a:t>Assumption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with a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oberservation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items</a:t>
            </a:r>
            <a:r>
              <a:rPr lang="de-CH" dirty="0"/>
              <a:t>.</a:t>
            </a:r>
          </a:p>
          <a:p>
            <a:pPr lvl="1"/>
            <a:r>
              <a:rPr lang="de-CH" b="1" dirty="0"/>
              <a:t>GNN </a:t>
            </a:r>
            <a:r>
              <a:rPr lang="de-CH" b="1" dirty="0" err="1"/>
              <a:t>based</a:t>
            </a:r>
            <a:r>
              <a:rPr lang="de-CH" dirty="0"/>
              <a:t>: State-</a:t>
            </a:r>
            <a:r>
              <a:rPr lang="de-CH" dirty="0" err="1"/>
              <a:t>of</a:t>
            </a:r>
            <a:r>
              <a:rPr lang="de-CH" dirty="0"/>
              <a:t>-</a:t>
            </a:r>
            <a:r>
              <a:rPr lang="de-CH" dirty="0" err="1"/>
              <a:t>the</a:t>
            </a:r>
            <a:r>
              <a:rPr lang="de-CH" dirty="0"/>
              <a:t>-art </a:t>
            </a:r>
            <a:r>
              <a:rPr lang="de-CH" dirty="0" err="1"/>
              <a:t>for</a:t>
            </a:r>
            <a:r>
              <a:rPr lang="de-CH" dirty="0"/>
              <a:t> modern </a:t>
            </a:r>
            <a:r>
              <a:rPr lang="de-CH" dirty="0" err="1"/>
              <a:t>recommender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. Learn suitable </a:t>
            </a:r>
            <a:r>
              <a:rPr lang="de-CH" dirty="0" err="1"/>
              <a:t>representations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 Use </a:t>
            </a:r>
            <a:r>
              <a:rPr lang="de-CH" dirty="0" err="1"/>
              <a:t>message</a:t>
            </a:r>
            <a:r>
              <a:rPr lang="de-CH" dirty="0"/>
              <a:t> </a:t>
            </a:r>
            <a:r>
              <a:rPr lang="de-CH" dirty="0" err="1"/>
              <a:t>passing</a:t>
            </a:r>
            <a:r>
              <a:rPr lang="de-CH" dirty="0"/>
              <a:t> </a:t>
            </a:r>
            <a:r>
              <a:rPr lang="de-CH" dirty="0" err="1"/>
              <a:t>layers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E2075-E277-FA89-BCD6-5586E2C6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8D6E-EAC9-4116-9BEC-2A4BEBEDA083}" type="datetime1">
              <a:rPr lang="de-CH" smtClean="0"/>
              <a:t>30.01.2023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76A88-CDF0-B37E-A3F2-EDFE9075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D3F79-075E-C2A6-5F64-924CB772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7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83F2D-A081-36BE-4DD3-EEE6E713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324" cy="1325563"/>
          </a:xfrm>
        </p:spPr>
        <p:txBody>
          <a:bodyPr/>
          <a:lstStyle/>
          <a:p>
            <a:r>
              <a:rPr lang="de-CH" dirty="0"/>
              <a:t>Message Passing Layer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BC16C9-4913-BB4D-C53D-A5A99F770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Message </a:t>
            </a:r>
            <a:r>
              <a:rPr lang="de-CH" dirty="0" err="1"/>
              <a:t>passing</a:t>
            </a:r>
            <a:r>
              <a:rPr lang="de-CH" dirty="0"/>
              <a:t> </a:t>
            </a:r>
            <a:r>
              <a:rPr lang="de-CH" dirty="0" err="1"/>
              <a:t>layers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MPL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GNN</a:t>
            </a:r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convolutions</a:t>
            </a:r>
            <a:endParaRPr lang="de-CH" dirty="0"/>
          </a:p>
          <a:p>
            <a:r>
              <a:rPr lang="de-CH" dirty="0" err="1"/>
              <a:t>Process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Gather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neighbourhood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node</a:t>
            </a:r>
            <a:endParaRPr lang="de-CH" dirty="0"/>
          </a:p>
          <a:p>
            <a:pPr lvl="1"/>
            <a:r>
              <a:rPr lang="de-CH" dirty="0"/>
              <a:t>Aggregate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pPr lvl="1"/>
            <a:r>
              <a:rPr lang="de-CH" dirty="0"/>
              <a:t>Update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</a:t>
            </a:r>
            <a:r>
              <a:rPr lang="de-CH" dirty="0" err="1"/>
              <a:t>embedding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A32287A-D1E7-0E37-73F5-3DB688F09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33" y="1825625"/>
            <a:ext cx="5632567" cy="25679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6682F88-6C42-3876-A680-F030690D3683}"/>
              </a:ext>
            </a:extLst>
          </p:cNvPr>
          <p:cNvSpPr txBox="1"/>
          <p:nvPr/>
        </p:nvSpPr>
        <p:spPr>
          <a:xfrm>
            <a:off x="6224233" y="4528505"/>
            <a:ext cx="50775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Wu et al., 2019, A </a:t>
            </a:r>
            <a:r>
              <a:rPr lang="fr-CH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</a:t>
            </a:r>
            <a:r>
              <a:rPr lang="fr-CH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Survey on Graph Neural Networks, https://arxiv.org/pdf/1901.00596.pdf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1BF165D-526F-0772-E1E0-257227CA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E912-120B-4219-B260-C4EAD4A7BDF5}" type="datetime1">
              <a:rPr lang="de-CH" smtClean="0"/>
              <a:t>30.01.2023</a:t>
            </a:fld>
            <a:endParaRPr lang="de-CH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88445B8-8403-AE7C-BFB3-0FDD4592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C33CB5A-4F0A-5FFF-BE5E-FFEF794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9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70DFF-AD4A-3ED4-0404-3E2CE01B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Message Passing Layer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8F773EA-46F6-099B-6AFA-223D2022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81635"/>
            <a:ext cx="11353800" cy="43381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8B897B-FD11-D3A5-C377-124DC0CD53B6}"/>
              </a:ext>
            </a:extLst>
          </p:cNvPr>
          <p:cNvSpPr txBox="1"/>
          <p:nvPr/>
        </p:nvSpPr>
        <p:spPr>
          <a:xfrm>
            <a:off x="990600" y="605727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DeepFinr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Understanding Graph Neural Networks | Part 2/3,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BAD5CD-8C92-5FBD-A288-97A68103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19D7-2044-4A67-B52D-C50F7B427FD9}" type="datetime1">
              <a:rPr lang="de-CH" smtClean="0"/>
              <a:t>30.01.2023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D54AA8-19D8-FF32-5E0B-C43F4494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VP1: Graph Neural Networks driven Recommender Systems</a:t>
            </a:r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50ABF7-7B35-2A43-F56F-7957D6FB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85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D8432-9E66-4DC1-C07D-9BEFCF598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The Dataset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2223B-6AD1-4107-3A3E-64566AAC4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23DE1-FE62-7C89-D229-AF8404D3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C870-42FC-42AE-83E0-8909A5630658}" type="datetime1">
              <a:rPr lang="de-CH" smtClean="0"/>
              <a:t>30.01.2023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663B7-97B2-8F5A-D673-A2968503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VP1: Graph Neural Networks driven Recommender Systems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89A31-B459-DFCB-5A54-B08E21CA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809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1585</Words>
  <Application>Microsoft Office PowerPoint</Application>
  <PresentationFormat>Widescreen</PresentationFormat>
  <Paragraphs>311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source-serif-pro</vt:lpstr>
      <vt:lpstr>Office</vt:lpstr>
      <vt:lpstr>Graph Neural Networks driven Recommender Systems</vt:lpstr>
      <vt:lpstr>Agenda</vt:lpstr>
      <vt:lpstr>Project goals</vt:lpstr>
      <vt:lpstr>Theory &amp; Concepts</vt:lpstr>
      <vt:lpstr>The Bipartite Graph</vt:lpstr>
      <vt:lpstr>Types of Recommender Systems</vt:lpstr>
      <vt:lpstr>Message Passing Layer</vt:lpstr>
      <vt:lpstr>Message Passing Layer</vt:lpstr>
      <vt:lpstr>The Dataset</vt:lpstr>
      <vt:lpstr>MovieLens100K</vt:lpstr>
      <vt:lpstr>Motivation</vt:lpstr>
      <vt:lpstr>Solution Design</vt:lpstr>
      <vt:lpstr>Big Picture</vt:lpstr>
      <vt:lpstr>Pre-processing / Feature Engineering</vt:lpstr>
      <vt:lpstr>Pre-processing / Feature Engineering</vt:lpstr>
      <vt:lpstr>User embeddings</vt:lpstr>
      <vt:lpstr>One-hot encoding vs. Pre-trained embeddings</vt:lpstr>
      <vt:lpstr>Plot embeddings</vt:lpstr>
      <vt:lpstr>Plot embeddings</vt:lpstr>
      <vt:lpstr>PyG pre-processing</vt:lpstr>
      <vt:lpstr>Build and Train a GNN model</vt:lpstr>
      <vt:lpstr>Compare different PyG GNN Operators</vt:lpstr>
      <vt:lpstr>Hyperparameter tuning</vt:lpstr>
      <vt:lpstr>Evaluation</vt:lpstr>
      <vt:lpstr>Benchmarks</vt:lpstr>
      <vt:lpstr>Model evaluation</vt:lpstr>
      <vt:lpstr>Precision@k / Recall@k</vt:lpstr>
      <vt:lpstr>Write Recommendations back to Neo4J</vt:lpstr>
      <vt:lpstr>New Relation –[:RECOMMENDED_TO]-&gt;</vt:lpstr>
      <vt:lpstr>Conclusion</vt:lpstr>
      <vt:lpstr>Wrap-up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driven Recommender Systems</dc:title>
  <dc:creator>Roman Loop</dc:creator>
  <cp:lastModifiedBy>Roman Loop</cp:lastModifiedBy>
  <cp:revision>32</cp:revision>
  <dcterms:created xsi:type="dcterms:W3CDTF">2022-12-05T07:20:13Z</dcterms:created>
  <dcterms:modified xsi:type="dcterms:W3CDTF">2023-01-30T13:06:39Z</dcterms:modified>
</cp:coreProperties>
</file>