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8" r:id="rId7"/>
    <p:sldId id="267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639" y="1120676"/>
            <a:ext cx="7932433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 dirty="0">
                <a:solidFill>
                  <a:schemeClr val="bg1"/>
                </a:solidFill>
              </a:rPr>
              <a:t>Comparative Analysis of Machine Learning Algorithms for Sentiment Analysis on IMDb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Roman Mordovtsev</a:t>
            </a:r>
            <a:endParaRPr lang="tr-TR" sz="24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Mehmet Fatih Karaosman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3" y="1294739"/>
            <a:ext cx="9347455" cy="1269681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Introduction</a:t>
            </a:r>
            <a:r>
              <a:rPr lang="tr-TR" sz="4000" b="1" dirty="0"/>
              <a:t> &amp; </a:t>
            </a:r>
            <a:r>
              <a:rPr lang="tr-TR" sz="4000" b="1" dirty="0" err="1"/>
              <a:t>Research</a:t>
            </a:r>
            <a:r>
              <a:rPr lang="tr-TR" sz="4000" b="1" dirty="0"/>
              <a:t> </a:t>
            </a:r>
            <a:r>
              <a:rPr lang="tr-TR" sz="4000" b="1" dirty="0" err="1"/>
              <a:t>Golas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117" y="2632009"/>
            <a:ext cx="3483483" cy="245430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Sentiment analysis in NLP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IMDb dataset: Positive/Negative reviews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Models: K-Means, Perceptron, MLP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75783C-99DF-07C6-C2FF-7D2699079575}"/>
              </a:ext>
            </a:extLst>
          </p:cNvPr>
          <p:cNvSpPr txBox="1">
            <a:spLocks/>
          </p:cNvSpPr>
          <p:nvPr/>
        </p:nvSpPr>
        <p:spPr>
          <a:xfrm>
            <a:off x="4768343" y="2564420"/>
            <a:ext cx="3700746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Compare ML models for sentiment analysis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Use standardized metrics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Analyze confusion matrices and loss curves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39" y="37976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02011"/>
            <a:ext cx="6555581" cy="1323439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IMDb movie review dataset</a:t>
            </a: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10,000 reviews: 5,000 positive, 5,000 negative</a:t>
            </a: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NLP preprocessing applied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A79302CC-7E2F-E5A5-C0AA-853946A49750}"/>
              </a:ext>
            </a:extLst>
          </p:cNvPr>
          <p:cNvSpPr txBox="1">
            <a:spLocks/>
          </p:cNvSpPr>
          <p:nvPr/>
        </p:nvSpPr>
        <p:spPr>
          <a:xfrm>
            <a:off x="635845" y="2525451"/>
            <a:ext cx="6555580" cy="705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/>
              <a:t>Processing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925D8-48A7-8D1F-BF01-A86AF2098BAB}"/>
              </a:ext>
            </a:extLst>
          </p:cNvPr>
          <p:cNvSpPr txBox="1">
            <a:spLocks/>
          </p:cNvSpPr>
          <p:nvPr/>
        </p:nvSpPr>
        <p:spPr>
          <a:xfrm>
            <a:off x="643039" y="3626670"/>
            <a:ext cx="6555581" cy="169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100" dirty="0" err="1">
                <a:solidFill>
                  <a:schemeClr val="tx1">
                    <a:alpha val="80000"/>
                  </a:schemeClr>
                </a:solidFill>
              </a:rPr>
              <a:t>Os</a:t>
            </a:r>
            <a:r>
              <a:rPr lang="tr-TR" sz="2100" dirty="0">
                <a:solidFill>
                  <a:schemeClr val="tx1">
                    <a:alpha val="80000"/>
                  </a:schemeClr>
                </a:solidFill>
              </a:rPr>
              <a:t> Library</a:t>
            </a:r>
          </a:p>
          <a:p>
            <a:r>
              <a:rPr lang="tr-TR" sz="2100" dirty="0" err="1">
                <a:solidFill>
                  <a:schemeClr val="tx1">
                    <a:alpha val="80000"/>
                  </a:schemeClr>
                </a:solidFill>
              </a:rPr>
              <a:t>TfidVectorizer</a:t>
            </a:r>
            <a:endParaRPr lang="tr-TR" sz="21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Removed </a:t>
            </a:r>
            <a:r>
              <a:rPr lang="en-US" sz="2100" dirty="0" err="1">
                <a:solidFill>
                  <a:schemeClr val="tx1">
                    <a:alpha val="80000"/>
                  </a:schemeClr>
                </a:solidFill>
              </a:rPr>
              <a:t>stopwords</a:t>
            </a:r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 using NLTK</a:t>
            </a:r>
          </a:p>
          <a:p>
            <a:r>
              <a:rPr lang="en-US" sz="2100" dirty="0">
                <a:solidFill>
                  <a:schemeClr val="tx1">
                    <a:alpha val="80000"/>
                  </a:schemeClr>
                </a:solidFill>
              </a:rPr>
              <a:t>TF-IDF vectorization (max 5,000 features)</a:t>
            </a:r>
          </a:p>
          <a:p>
            <a:pPr marL="0" indent="0">
              <a:buNone/>
            </a:pPr>
            <a:endParaRPr lang="tr-TR" sz="2100" dirty="0">
              <a:solidFill>
                <a:schemeClr val="tx1">
                  <a:alpha val="80000"/>
                </a:schemeClr>
              </a:solidFill>
            </a:endParaRPr>
          </a:p>
          <a:p>
            <a:endParaRPr lang="tr-TR" sz="21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1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73104-E1F9-EFD6-5AF9-9F396C20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497" y="3306645"/>
            <a:ext cx="3712164" cy="1317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CFBB0D-CC79-B661-0394-ECA2FDC33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9" y="5407378"/>
            <a:ext cx="7440664" cy="5167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591" y="781646"/>
            <a:ext cx="6555580" cy="801189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7" y="1598449"/>
            <a:ext cx="8438846" cy="560085"/>
          </a:xfrm>
        </p:spPr>
        <p:txBody>
          <a:bodyPr vert="horz" numCol="3" anchor="ctr" anchorCtr="0">
            <a:normAutofit lnSpcReduction="10000"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K-Means: Unsupervised clustering</a:t>
            </a:r>
            <a:endParaRPr lang="tr-TR" sz="16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Perceptron: Linear classifier</a:t>
            </a:r>
            <a:endParaRPr lang="tr-TR" sz="1600" b="1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algn="ctr">
              <a:buNone/>
            </a:pPr>
            <a:r>
              <a:rPr lang="tr-TR" sz="1600" b="1" dirty="0">
                <a:solidFill>
                  <a:schemeClr val="tx1">
                    <a:alpha val="80000"/>
                  </a:schemeClr>
                </a:solidFill>
              </a:rPr>
              <a:t> 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MLP: Deep neural network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969365-7056-00D6-0886-ECE03931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8" y="4336785"/>
            <a:ext cx="4393770" cy="560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FF963-C826-8812-36DD-157273EC1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891" y="5187268"/>
            <a:ext cx="3692979" cy="817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4A627-6A7E-2EBF-C684-CB48E17F7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253" y="4317068"/>
            <a:ext cx="4219160" cy="58013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90D1EF-2D68-6239-43C4-39564C552FBF}"/>
              </a:ext>
            </a:extLst>
          </p:cNvPr>
          <p:cNvSpPr txBox="1">
            <a:spLocks/>
          </p:cNvSpPr>
          <p:nvPr/>
        </p:nvSpPr>
        <p:spPr>
          <a:xfrm>
            <a:off x="434244" y="2174148"/>
            <a:ext cx="2885028" cy="1671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Unsupervised learning algorithm for clustering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Groups reviews into clusters without using sentiment labels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Set to form 2 clusters (positive and negative) in this project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9DFE07-AC2C-F802-C079-B84BDF2C90B4}"/>
              </a:ext>
            </a:extLst>
          </p:cNvPr>
          <p:cNvSpPr txBox="1">
            <a:spLocks/>
          </p:cNvSpPr>
          <p:nvPr/>
        </p:nvSpPr>
        <p:spPr>
          <a:xfrm>
            <a:off x="3190802" y="2189762"/>
            <a:ext cx="2687111" cy="1671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A simple linear classifier</a:t>
            </a:r>
          </a:p>
          <a:p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Based on the concept of a weighted sum and activation function</a:t>
            </a:r>
          </a:p>
          <a:p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Effective for linearly separable data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AD5AF2-BB61-CC2B-236D-546D3BFBFCFE}"/>
              </a:ext>
            </a:extLst>
          </p:cNvPr>
          <p:cNvSpPr txBox="1">
            <a:spLocks/>
          </p:cNvSpPr>
          <p:nvPr/>
        </p:nvSpPr>
        <p:spPr>
          <a:xfrm>
            <a:off x="5824730" y="2168542"/>
            <a:ext cx="3293268" cy="320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Multi-Layer Perceptron: a type of feedforward neural network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Consists of input, hidden, and output layers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Supports non-linear classification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Used with early stopping to prevent overfitting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5559" y="170188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Validation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8" y="2664832"/>
            <a:ext cx="6555581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K-Means: 52.47%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Perceptron: 82%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MLP: 87%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FD43630-23B1-37F8-6424-CFCC5CF775B0}"/>
              </a:ext>
            </a:extLst>
          </p:cNvPr>
          <p:cNvSpPr txBox="1">
            <a:spLocks/>
          </p:cNvSpPr>
          <p:nvPr/>
        </p:nvSpPr>
        <p:spPr>
          <a:xfrm>
            <a:off x="3450060" y="1650171"/>
            <a:ext cx="6555580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Test Set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E0E6B7-CAF1-71BB-3EF1-9181BADA3396}"/>
              </a:ext>
            </a:extLst>
          </p:cNvPr>
          <p:cNvSpPr txBox="1">
            <a:spLocks/>
          </p:cNvSpPr>
          <p:nvPr/>
        </p:nvSpPr>
        <p:spPr>
          <a:xfrm>
            <a:off x="5237560" y="2664830"/>
            <a:ext cx="6555581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K-Means: 51.27%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Perceptron: 82%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MLP: 85%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EB989-A232-53B8-DFFF-DE869D78E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C2429-EB64-CE2C-25E3-493BDBB54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01752"/>
            <a:ext cx="4562856" cy="977011"/>
          </a:xfrm>
        </p:spPr>
        <p:txBody>
          <a:bodyPr>
            <a:noAutofit/>
          </a:bodyPr>
          <a:lstStyle/>
          <a:p>
            <a:r>
              <a:rPr lang="en-US" sz="3200" b="1" dirty="0"/>
              <a:t>Confusion Matrix (MLP)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1E77-6206-667B-C77F-7D4C008B6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78763"/>
            <a:ext cx="4040188" cy="3951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TN: 637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FP: 94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FN: 135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TP: 634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C830BF-DA87-9DB0-7EC4-8E85694A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7367" y="301751"/>
            <a:ext cx="4564649" cy="977011"/>
          </a:xfrm>
        </p:spPr>
        <p:txBody>
          <a:bodyPr>
            <a:normAutofit/>
          </a:bodyPr>
          <a:lstStyle/>
          <a:p>
            <a:r>
              <a:rPr lang="en-US" sz="3200" b="1" dirty="0"/>
              <a:t>Loss Curve (MLP)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A7263C-E247-0518-BF06-7B04E8079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278763"/>
            <a:ext cx="4041775" cy="3951288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Training loss converged after ~20 epochs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A9A5E4-6813-37CE-8A62-0536084E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91" y="3254407"/>
            <a:ext cx="3639043" cy="3066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7661D2-272A-81C6-853D-699C58CC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67" y="2793893"/>
            <a:ext cx="3477089" cy="27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498512"/>
            <a:ext cx="6555580" cy="1323439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003160"/>
            <a:ext cx="6555581" cy="24543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MLP is most accurate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Perceptron is solid for linear problems</a:t>
            </a:r>
            <a:endParaRPr lang="tr-TR" sz="24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Perceptron good for simple cases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K-Means lacks label guidance</a:t>
            </a:r>
            <a:endParaRPr lang="tr-TR" sz="2400" dirty="0">
              <a:solidFill>
                <a:schemeClr val="tx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7841659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DA6A9-C7AA-8238-B95D-4F0A130C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E5F1D-D0B4-D8AA-EC9A-FB81A87B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216" y="480464"/>
            <a:ext cx="2645568" cy="699112"/>
          </a:xfrm>
        </p:spPr>
        <p:txBody>
          <a:bodyPr anchor="t">
            <a:normAutofit fontScale="90000"/>
          </a:bodyPr>
          <a:lstStyle/>
          <a:p>
            <a:r>
              <a:rPr lang="en-US" b="1" dirty="0"/>
              <a:t>References</a:t>
            </a:r>
            <a:endParaRPr lang="en-US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F20-D424-07B1-055D-09806402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517904"/>
            <a:ext cx="8284464" cy="50059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A. L. Maas et al., “Learning Word Vectors for Sentiment Analysis,” </a:t>
            </a:r>
            <a:r>
              <a:rPr lang="en-US" sz="1800" b="0" i="0" u="none" strike="noStrike" baseline="0" dirty="0">
                <a:latin typeface="NimbusRomNo9L-ReguItal"/>
              </a:rPr>
              <a:t>Proc. 2ACL</a:t>
            </a:r>
            <a:r>
              <a:rPr lang="en-US" sz="1800" b="0" i="0" u="none" strike="noStrike" baseline="0" dirty="0">
                <a:latin typeface="NimbusRomNo9L-Regu"/>
              </a:rPr>
              <a:t>, pp. 142-150, 2011.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B. Liu, “Sentiment Analysis: Mining Opinions, Sentiments, and Emotions,” </a:t>
            </a:r>
            <a:r>
              <a:rPr lang="en-US" sz="1800" b="0" i="0" u="none" strike="noStrike" baseline="0" dirty="0">
                <a:latin typeface="NimbusRomNo9L-ReguItal"/>
              </a:rPr>
              <a:t>Cambridge Univ. Press</a:t>
            </a:r>
            <a:r>
              <a:rPr lang="en-US" sz="1800" b="0" i="0" u="none" strike="noStrike" baseline="0" dirty="0">
                <a:latin typeface="NimbusRomNo9L-Regu"/>
              </a:rPr>
              <a:t>, 2015.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A. Wang et al., “A Comparative Study of Sentiment Analysis Algorithms,” </a:t>
            </a:r>
            <a:r>
              <a:rPr lang="en-US" sz="1800" b="0" i="0" u="none" strike="noStrike" baseline="0" dirty="0">
                <a:latin typeface="NimbusRomNo9L-ReguItal"/>
              </a:rPr>
              <a:t>J. </a:t>
            </a:r>
            <a:r>
              <a:rPr lang="en-US" sz="1800" b="0" i="0" u="none" strike="noStrike" baseline="0" dirty="0" err="1">
                <a:latin typeface="NimbusRomNo9L-ReguItal"/>
              </a:rPr>
              <a:t>Artif</a:t>
            </a:r>
            <a:r>
              <a:rPr lang="en-US" sz="1800" b="0" i="0" u="none" strike="noStrike" baseline="0" dirty="0">
                <a:latin typeface="NimbusRomNo9L-ReguItal"/>
              </a:rPr>
              <a:t>. </a:t>
            </a:r>
            <a:r>
              <a:rPr lang="en-US" sz="1800" b="0" i="0" u="none" strike="noStrike" baseline="0" dirty="0" err="1">
                <a:latin typeface="NimbusRomNo9L-ReguItal"/>
              </a:rPr>
              <a:t>Intell</a:t>
            </a:r>
            <a:r>
              <a:rPr lang="en-US" sz="1800" b="0" i="0" u="none" strike="noStrike" baseline="0" dirty="0">
                <a:latin typeface="NimbusRomNo9L-ReguItal"/>
              </a:rPr>
              <a:t>. Res.</a:t>
            </a:r>
            <a:r>
              <a:rPr lang="en-US" sz="1800" b="0" i="0" u="none" strike="noStrike" baseline="0" dirty="0">
                <a:latin typeface="NimbusRomNo9L-Regu"/>
              </a:rPr>
              <a:t>, vol. 55, pp. 1-35, 2016.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Y. Zhang et al., “Text Classification Algorithms: A Survey,” </a:t>
            </a:r>
            <a:r>
              <a:rPr lang="en-US" sz="1800" b="0" i="0" u="none" strike="noStrike" baseline="0" dirty="0">
                <a:latin typeface="NimbusRomNo9L-ReguItal"/>
              </a:rPr>
              <a:t>arXiv:1804.06291</a:t>
            </a:r>
            <a:r>
              <a:rPr lang="en-US" sz="1800" b="0" i="0" u="none" strike="noStrike" baseline="0" dirty="0">
                <a:latin typeface="NimbusRomNo9L-Regu"/>
              </a:rPr>
              <a:t>, 2018.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A. </a:t>
            </a:r>
            <a:r>
              <a:rPr lang="en-US" sz="1800" b="0" i="0" u="none" strike="noStrike" baseline="0" dirty="0" err="1">
                <a:latin typeface="NimbusRomNo9L-Regu"/>
              </a:rPr>
              <a:t>Joulin</a:t>
            </a:r>
            <a:r>
              <a:rPr lang="en-US" sz="1800" b="0" i="0" u="none" strike="noStrike" baseline="0" dirty="0">
                <a:latin typeface="NimbusRomNo9L-Regu"/>
              </a:rPr>
              <a:t> et al., “Bag of Tricks for Efficient Text Classification,” </a:t>
            </a:r>
            <a:r>
              <a:rPr lang="en-US" sz="1800" b="0" i="0" u="none" strike="noStrike" baseline="0" dirty="0">
                <a:latin typeface="NimbusRomNo9L-ReguItal"/>
              </a:rPr>
              <a:t>arXiv:1607.01759</a:t>
            </a:r>
            <a:r>
              <a:rPr lang="en-US" sz="1800" b="0" i="0" u="none" strike="noStrike" baseline="0" dirty="0">
                <a:latin typeface="NimbusRomNo9L-Regu"/>
              </a:rPr>
              <a:t>, 2016.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S. Bird et al., “Natural Language Processing with Python,” </a:t>
            </a:r>
            <a:r>
              <a:rPr lang="en-US" sz="1800" b="0" i="0" u="none" strike="noStrike" baseline="0" dirty="0">
                <a:latin typeface="NimbusRomNo9L-ReguItal"/>
              </a:rPr>
              <a:t>O’Reilly Media</a:t>
            </a:r>
            <a:r>
              <a:rPr lang="en-US" sz="1800" b="0" i="0" u="none" strike="noStrike" baseline="0" dirty="0">
                <a:latin typeface="NimbusRomNo9L-Regu"/>
              </a:rPr>
              <a:t>, 2009.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J. Ramos, “Using TF-IDF to Determine Word Relevance,” </a:t>
            </a:r>
            <a:r>
              <a:rPr lang="en-US" sz="1800" b="0" i="0" u="none" strike="noStrike" baseline="0" dirty="0">
                <a:latin typeface="NimbusRomNo9L-ReguItal"/>
              </a:rPr>
              <a:t>Proc. CIST</a:t>
            </a:r>
            <a:r>
              <a:rPr lang="en-US" sz="1800" b="0" i="0" u="none" strike="noStrike" baseline="0" dirty="0">
                <a:latin typeface="NimbusRomNo9L-Regu"/>
              </a:rPr>
              <a:t>, 2003.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C. Aggarwal, “Mining Text Data,” </a:t>
            </a:r>
            <a:r>
              <a:rPr lang="en-US" sz="1800" b="0" i="0" u="none" strike="noStrike" baseline="0" dirty="0">
                <a:latin typeface="NimbusRomNo9L-ReguItal"/>
              </a:rPr>
              <a:t>Springer</a:t>
            </a:r>
            <a:r>
              <a:rPr lang="en-US" sz="1800" b="0" i="0" u="none" strike="noStrike" baseline="0" dirty="0">
                <a:latin typeface="NimbusRomNo9L-Regu"/>
              </a:rPr>
              <a:t>, 2012.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T. Joachims, “Text Categorization with Support Vector Machines,” </a:t>
            </a:r>
            <a:r>
              <a:rPr lang="en-US" sz="1800" b="0" i="0" u="none" strike="noStrike" baseline="0" dirty="0">
                <a:latin typeface="NimbusRomNo9L-ReguItal"/>
              </a:rPr>
              <a:t>ECML</a:t>
            </a:r>
            <a:r>
              <a:rPr lang="en-US" sz="1800" b="0" i="0" u="none" strike="noStrike" baseline="0" dirty="0">
                <a:latin typeface="NimbusRomNo9L-Regu"/>
              </a:rPr>
              <a:t>, 1998.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Y. Kim, “Convolutional Neural Networks for Sentence Classification,” </a:t>
            </a:r>
            <a:r>
              <a:rPr lang="en-US" sz="1800" b="0" i="0" u="none" strike="noStrike" baseline="0" dirty="0">
                <a:latin typeface="NimbusRomNo9L-ReguItal"/>
              </a:rPr>
              <a:t>EMNLP</a:t>
            </a:r>
            <a:r>
              <a:rPr lang="en-US" sz="1800" b="0" i="0" u="none" strike="noStrike" baseline="0" dirty="0">
                <a:latin typeface="NimbusRomNo9L-Regu"/>
              </a:rPr>
              <a:t>, 2014.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A. Vaswani et al., “Attention Is All You Need,” </a:t>
            </a:r>
            <a:r>
              <a:rPr lang="en-US" sz="1800" b="0" i="0" u="none" strike="noStrike" baseline="0" dirty="0" err="1">
                <a:latin typeface="NimbusRomNo9L-ReguItal"/>
              </a:rPr>
              <a:t>NeurIPS</a:t>
            </a:r>
            <a:r>
              <a:rPr lang="en-US" sz="1800" b="0" i="0" u="none" strike="noStrike" baseline="0" dirty="0">
                <a:latin typeface="NimbusRomNo9L-Regu"/>
              </a:rPr>
              <a:t>, 2017.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J. Pennington et al., “</a:t>
            </a:r>
            <a:r>
              <a:rPr lang="en-US" sz="1800" b="0" i="0" u="none" strike="noStrike" baseline="0" dirty="0" err="1">
                <a:latin typeface="NimbusRomNo9L-Regu"/>
              </a:rPr>
              <a:t>GloVe</a:t>
            </a:r>
            <a:r>
              <a:rPr lang="en-US" sz="1800" b="0" i="0" u="none" strike="noStrike" baseline="0" dirty="0">
                <a:latin typeface="NimbusRomNo9L-Regu"/>
              </a:rPr>
              <a:t>: Global Vectors for Word Representation,” </a:t>
            </a:r>
            <a:r>
              <a:rPr lang="en-US" sz="1800" b="0" i="0" u="none" strike="noStrike" baseline="0" dirty="0">
                <a:latin typeface="NimbusRomNo9L-ReguItal"/>
              </a:rPr>
              <a:t>EMNLP</a:t>
            </a:r>
            <a:r>
              <a:rPr lang="en-US" sz="1800" b="0" i="0" u="none" strike="noStrike" baseline="0" dirty="0">
                <a:latin typeface="NimbusRomNo9L-Regu"/>
              </a:rPr>
              <a:t>, 2014.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J. Blitzer et al., “Biographies, Bollywood, Boom-boxes and Blenders,” </a:t>
            </a:r>
            <a:r>
              <a:rPr lang="en-US" sz="1800" b="0" i="0" u="none" strike="noStrike" baseline="0" dirty="0">
                <a:latin typeface="NimbusRomNo9L-ReguItal"/>
              </a:rPr>
              <a:t>Domain Adaptation Workshop</a:t>
            </a:r>
            <a:r>
              <a:rPr lang="en-US" sz="1800" b="0" i="0" u="none" strike="noStrike" baseline="0" dirty="0">
                <a:latin typeface="NimbusRomNo9L-Regu"/>
              </a:rPr>
              <a:t>, 2007.</a:t>
            </a:r>
            <a:endParaRPr lang="en-US" sz="1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9261" y="0"/>
            <a:ext cx="534739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491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516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NimbusRomNo9L-Regu</vt:lpstr>
      <vt:lpstr>NimbusRomNo9L-ReguItal</vt:lpstr>
      <vt:lpstr>Office Theme</vt:lpstr>
      <vt:lpstr>Comparative Analysis of Machine Learning Algorithms for Sentiment Analysis on IMDb Reviews</vt:lpstr>
      <vt:lpstr>Introduction &amp; Research Golas</vt:lpstr>
      <vt:lpstr>Dataset Overview</vt:lpstr>
      <vt:lpstr>Model Overview</vt:lpstr>
      <vt:lpstr>Validation Results</vt:lpstr>
      <vt:lpstr>PowerPoint Presentation</vt:lpstr>
      <vt:lpstr>Discussion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Fatih Karaosman</cp:lastModifiedBy>
  <cp:revision>9</cp:revision>
  <dcterms:created xsi:type="dcterms:W3CDTF">2013-01-27T09:14:16Z</dcterms:created>
  <dcterms:modified xsi:type="dcterms:W3CDTF">2025-05-21T11:20:02Z</dcterms:modified>
  <cp:category/>
</cp:coreProperties>
</file>