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72" r:id="rId5"/>
    <p:sldId id="268" r:id="rId6"/>
    <p:sldId id="273" r:id="rId7"/>
    <p:sldId id="269" r:id="rId8"/>
    <p:sldId id="270" r:id="rId9"/>
    <p:sldId id="271" r:id="rId10"/>
    <p:sldId id="274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869B7-62FB-47C2-B029-B46C51CE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1C935A-54E7-4572-9823-41953A610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E93DFF3-F16C-4943-90D7-C9A2D968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35A8610-CA84-46A5-9FF1-73C88FD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21A3D7-F574-42C1-A4E6-D57DF8EE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8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652C9-83FB-434C-8EDA-F3400CDB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2573AC4-4E34-4C31-97F3-323BAECB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E6F1F0-7E35-4226-89B1-ADED9894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B40631D-E62C-4185-9845-A24FD00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B820D3-0E54-416E-92DB-B1BA183E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471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E14FA52-9E5D-4502-B596-D63B4D08E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ED3104F-BE0E-4245-ADF8-4955F20E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1A304AB-09B7-4F3C-90AB-37A63D61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18DAB5F-48ED-4453-9704-A244DA58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2C50F8-159C-4BAD-8233-8F19445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399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D145F-A369-427C-925F-519867CC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8C57E2-1625-4BD7-8177-610C920E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DCF74C4-12A5-458B-B352-AF252C69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CA0092D-1BB8-46A7-B594-4E73EA6E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BD6C561-14B6-47BC-8033-EE0A70A1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36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2EC4-8C15-4E68-B9A0-C1CBCFFD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4DAFB60-5224-41B3-B4D8-E010A821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7DDF1F7-58E6-484A-886B-7F1AAE45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807FD8F-97EC-4C9B-AC00-E166EA24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2D61171-F2B1-4F90-961D-871E924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52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9B82-4577-4572-899A-EAF29AC7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AF20FE-BD51-43AF-9521-B8390587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B435E8F-6A37-4415-9C00-751DE413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94079F9-361F-4E48-9E2C-1C8E4B8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C9BC9D4-704D-4DF3-BDC9-CB7DB404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6D2C4EC-E9DA-49F9-9AD1-B134BB8E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53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AFB8-9AA2-44F2-BEF4-D0269F1A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C49A6FA-8006-409C-BE2B-6B3A3C43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2FD0C87-4F5C-4FCF-AA2E-D9A5080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E99D999-1868-4072-97AA-6175B80F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116A83D-42B0-4FFE-B512-EFA5F4677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35764A9-544D-4389-ACC8-9EE9D107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F65D4D2E-0B9C-47CF-91B9-9177566F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9165ADB-FF3B-4644-8D44-8843E2E6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74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10A3D-4CE7-4C3F-8D89-264A581C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1EF92DB-5712-4726-8CCC-6C9C8F53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E84DA1E-B78E-4348-9102-46F6C6A1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E8B1C1A-5F99-4283-88B4-C21CCC95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26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CE60A27-A67E-4432-AD25-19A331C7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BCB8EA1-5E70-4DD7-B393-4AE1D546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55A913F-6905-4877-81C7-8B01A5D6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32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89325-8887-4E41-AC83-3B69598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0056C1-8397-4C37-A0F2-8436A0F6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BDAD97E-E0F7-4761-9B0E-B08AC604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C3537F0-9C8A-40A9-8C0B-FDB5742D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5DE46C4-419D-4A9B-AEC8-E5FF3ACF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1F1A94D-C1F7-4E06-AD15-61934F9E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95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15BC-A546-4C6D-B6DB-C390AAF2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F03DAAF-71A9-4B29-B725-6A3549F99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B1DF695-2869-4E14-84F3-E797C2F6E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0B508E3-DEBD-41E6-9178-68AA035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4B31D61-E14F-415F-A4B9-A6DE25C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84C4DC7-80B0-4E95-BD6F-15F7D264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92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52080CD-1692-4ECF-92D0-59C819C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4C32CC7-8B5D-427C-9C2E-3A0431CE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904B3A-FDEB-4228-BFF1-B78B4331F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3C19-632C-46BB-BE0D-92C462B0D1E4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0CE08A2-604E-46ED-90B3-C848D799F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52A57D-937A-4A66-93B0-96D55D406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77E0-6355-47AD-AAE8-E86D2BE2AF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906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rloespiritu.github.io/cheatsheets/postgresq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ongodb/mongodb_quick_guide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uno Dadalt Zambiazi – Medium">
            <a:extLst>
              <a:ext uri="{FF2B5EF4-FFF2-40B4-BE49-F238E27FC236}">
                <a16:creationId xmlns:a16="http://schemas.microsoft.com/office/drawing/2014/main" id="{42E1AFD6-835A-4C87-BCEF-991C7DD7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48" y="4426088"/>
            <a:ext cx="350865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0010FB-71B5-4C31-8B2F-51390A441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4" y="325542"/>
            <a:ext cx="1142857" cy="82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3580B-6D07-4117-9E02-0390D95B819D}"/>
              </a:ext>
            </a:extLst>
          </p:cNvPr>
          <p:cNvSpPr txBox="1"/>
          <p:nvPr/>
        </p:nvSpPr>
        <p:spPr>
          <a:xfrm>
            <a:off x="2362200" y="415074"/>
            <a:ext cx="922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accent5">
                    <a:lumMod val="50000"/>
                  </a:schemeClr>
                </a:solidFill>
              </a:rPr>
              <a:t>Кафедра мережевих та інтернет технологій 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5150ECDA-CEE5-4905-8221-363A138C2201}"/>
              </a:ext>
            </a:extLst>
          </p:cNvPr>
          <p:cNvSpPr/>
          <p:nvPr/>
        </p:nvSpPr>
        <p:spPr>
          <a:xfrm>
            <a:off x="2271811" y="1674674"/>
            <a:ext cx="76483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Бази даних</a:t>
            </a:r>
          </a:p>
          <a:p>
            <a:pPr algn="ctr"/>
            <a:r>
              <a:rPr lang="uk-UA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та інформаційні системи</a:t>
            </a:r>
          </a:p>
        </p:txBody>
      </p:sp>
      <p:pic>
        <p:nvPicPr>
          <p:cNvPr id="7" name="Picture 10" descr="Postgresql, vertical, logo Free Icon of Vector Logo">
            <a:extLst>
              <a:ext uri="{FF2B5EF4-FFF2-40B4-BE49-F238E27FC236}">
                <a16:creationId xmlns:a16="http://schemas.microsoft.com/office/drawing/2014/main" id="{B6FF2D61-6909-4583-8D6C-6E10E4F4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4" y="4268926"/>
            <a:ext cx="209005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goDB evolution continues with launch of mobile, visualisation tools and  general availability of Stitch">
            <a:extLst>
              <a:ext uri="{FF2B5EF4-FFF2-40B4-BE49-F238E27FC236}">
                <a16:creationId xmlns:a16="http://schemas.microsoft.com/office/drawing/2014/main" id="{264DF492-AA2A-458D-B26A-6DB0323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5126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630BD783-89B2-4827-A2DB-94A9875B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46" y="4268926"/>
            <a:ext cx="44323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7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239D2E2-8A58-49F6-A319-A593EED8C272}"/>
              </a:ext>
            </a:extLst>
          </p:cNvPr>
          <p:cNvSpPr/>
          <p:nvPr/>
        </p:nvSpPr>
        <p:spPr>
          <a:xfrm>
            <a:off x="2543175" y="205892"/>
            <a:ext cx="93344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Основи</a:t>
            </a:r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Postgres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E3D3A-2FFA-4968-B216-C529611B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90725" cy="1119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2E91D-0A47-4598-8680-CCF4F49AA045}"/>
              </a:ext>
            </a:extLst>
          </p:cNvPr>
          <p:cNvSpPr txBox="1"/>
          <p:nvPr/>
        </p:nvSpPr>
        <p:spPr>
          <a:xfrm>
            <a:off x="1304925" y="2303467"/>
            <a:ext cx="11049000" cy="22510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/>
              <a:t>Основи баз даних.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/>
              <a:t>Реляційні бази даних. Таблиці. Нормалізація. </a:t>
            </a:r>
            <a:r>
              <a:rPr lang="en-US" sz="2400" dirty="0"/>
              <a:t>ER </a:t>
            </a:r>
            <a:r>
              <a:rPr lang="uk-UA" sz="2400" dirty="0"/>
              <a:t>діаграми.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/>
              <a:t>Встановлення та робота з </a:t>
            </a:r>
            <a:r>
              <a:rPr lang="en-US" sz="2400" dirty="0"/>
              <a:t>Postgres</a:t>
            </a:r>
            <a:r>
              <a:rPr lang="uk-UA" sz="2400" dirty="0"/>
              <a:t>. </a:t>
            </a:r>
            <a:r>
              <a:rPr lang="en-US" sz="2400" dirty="0"/>
              <a:t>Terminal, </a:t>
            </a:r>
            <a:r>
              <a:rPr lang="en-US" sz="2400" dirty="0" err="1"/>
              <a:t>pgAdmin</a:t>
            </a:r>
            <a:r>
              <a:rPr lang="en-US" sz="2400" dirty="0"/>
              <a:t>, Valentina Studio.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/>
              <a:t>Основи </a:t>
            </a:r>
            <a:r>
              <a:rPr lang="en-US" sz="2400" dirty="0"/>
              <a:t>SQL, DCL, DDL.</a:t>
            </a:r>
          </a:p>
        </p:txBody>
      </p:sp>
    </p:spTree>
    <p:extLst>
      <p:ext uri="{BB962C8B-B14F-4D97-AF65-F5344CB8AC3E}">
        <p14:creationId xmlns:p14="http://schemas.microsoft.com/office/powerpoint/2010/main" val="29077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3580B-6D07-4117-9E02-0390D95B819D}"/>
              </a:ext>
            </a:extLst>
          </p:cNvPr>
          <p:cNvSpPr txBox="1"/>
          <p:nvPr/>
        </p:nvSpPr>
        <p:spPr>
          <a:xfrm>
            <a:off x="3624943" y="591234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accent5">
                    <a:lumMod val="50000"/>
                  </a:schemeClr>
                </a:solidFill>
              </a:rPr>
              <a:t>Лекція 1. Основи вивчення дисципліни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CF046-7FC1-4EEE-A302-56CBCE80870E}"/>
              </a:ext>
            </a:extLst>
          </p:cNvPr>
          <p:cNvSpPr txBox="1"/>
          <p:nvPr/>
        </p:nvSpPr>
        <p:spPr>
          <a:xfrm>
            <a:off x="1349829" y="2442865"/>
            <a:ext cx="10080171" cy="3257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Порядок вивчення дисципліни, критерії оцінювання.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Теоретичні основи та ресурси вивчення дисципліни.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Налаштування середовища для роботи.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Організація виконання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захисту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 лабораторних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інших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 робіт.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800" dirty="0">
                <a:solidFill>
                  <a:schemeClr val="accent5">
                    <a:lumMod val="50000"/>
                  </a:schemeClr>
                </a:solidFill>
              </a:rPr>
              <a:t>Основи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Postgres</a:t>
            </a:r>
            <a:endParaRPr lang="uk-UA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2C4A6-0797-4BD0-85C2-2983511B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239D2E2-8A58-49F6-A319-A593EED8C272}"/>
              </a:ext>
            </a:extLst>
          </p:cNvPr>
          <p:cNvSpPr/>
          <p:nvPr/>
        </p:nvSpPr>
        <p:spPr>
          <a:xfrm>
            <a:off x="1061840" y="2710967"/>
            <a:ext cx="98456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Порядок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вивчення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дисципліни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</a:p>
          <a:p>
            <a:pPr algn="ctr"/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критерії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оцінювання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E3D3A-2FFA-4968-B216-C529611B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239D2E2-8A58-49F6-A319-A593EED8C272}"/>
              </a:ext>
            </a:extLst>
          </p:cNvPr>
          <p:cNvSpPr/>
          <p:nvPr/>
        </p:nvSpPr>
        <p:spPr>
          <a:xfrm>
            <a:off x="2762249" y="205892"/>
            <a:ext cx="91154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Порядок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вивчення</a:t>
            </a:r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дисципліни</a:t>
            </a:r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</a:t>
            </a:r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критерії</a:t>
            </a:r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оцінювання</a:t>
            </a:r>
            <a:endParaRPr lang="ru-RU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E3D3A-2FFA-4968-B216-C529611B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90725" cy="11197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990331-13A6-40D9-BDCD-4A4B6D91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4" t="13612" r="1176" b="5694"/>
          <a:stretch/>
        </p:blipFill>
        <p:spPr>
          <a:xfrm>
            <a:off x="1104900" y="1118083"/>
            <a:ext cx="103251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6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239D2E2-8A58-49F6-A319-A593EED8C272}"/>
              </a:ext>
            </a:extLst>
          </p:cNvPr>
          <p:cNvSpPr/>
          <p:nvPr/>
        </p:nvSpPr>
        <p:spPr>
          <a:xfrm>
            <a:off x="1377505" y="2710967"/>
            <a:ext cx="92143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Теоретичні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основи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та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ресурси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  <a:p>
            <a:pPr algn="ctr"/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вивчення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дисципліни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D38481-E30F-4048-9530-AED432A1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239D2E2-8A58-49F6-A319-A593EED8C272}"/>
              </a:ext>
            </a:extLst>
          </p:cNvPr>
          <p:cNvSpPr/>
          <p:nvPr/>
        </p:nvSpPr>
        <p:spPr>
          <a:xfrm>
            <a:off x="2543175" y="205892"/>
            <a:ext cx="93344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Теоретичні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основи</a:t>
            </a:r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та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ресурси</a:t>
            </a:r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вивчення</a:t>
            </a:r>
            <a:r>
              <a:rPr lang="ru-RU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дисципліни</a:t>
            </a:r>
            <a:endParaRPr lang="ru-RU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E3D3A-2FFA-4968-B216-C529611B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90725" cy="1119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2E91D-0A47-4598-8680-CCF4F49AA045}"/>
              </a:ext>
            </a:extLst>
          </p:cNvPr>
          <p:cNvSpPr txBox="1"/>
          <p:nvPr/>
        </p:nvSpPr>
        <p:spPr>
          <a:xfrm>
            <a:off x="995362" y="1458317"/>
            <a:ext cx="11049000" cy="4420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https://www.postgresql.org/docs/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https://www.postgresql.org/docs/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https://www.postgresqltutorial.com/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https://karloespiritu.github.io/cheatsheets/postgresql/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hlinkClick r:id="rId4"/>
              </a:rPr>
              <a:t>https://www.tutorialspoint.com/mongodb/mongodb_quick_guide.htm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https://www.youtube.com/watch?v=2QQGWYe7IDU</a:t>
            </a:r>
          </a:p>
        </p:txBody>
      </p:sp>
    </p:spTree>
    <p:extLst>
      <p:ext uri="{BB962C8B-B14F-4D97-AF65-F5344CB8AC3E}">
        <p14:creationId xmlns:p14="http://schemas.microsoft.com/office/powerpoint/2010/main" val="178858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239D2E2-8A58-49F6-A319-A593EED8C272}"/>
              </a:ext>
            </a:extLst>
          </p:cNvPr>
          <p:cNvSpPr/>
          <p:nvPr/>
        </p:nvSpPr>
        <p:spPr>
          <a:xfrm>
            <a:off x="1671077" y="2710967"/>
            <a:ext cx="86271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Налаштування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середовища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для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роботи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53E911-0334-4F73-9278-10E0B31D0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9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CF812-D76D-4715-81CB-41A31880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1200" cy="18288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3762926-AD7F-4FD3-BC3D-89244C844FE4}"/>
              </a:ext>
            </a:extLst>
          </p:cNvPr>
          <p:cNvSpPr/>
          <p:nvPr/>
        </p:nvSpPr>
        <p:spPr>
          <a:xfrm>
            <a:off x="946232" y="2286838"/>
            <a:ext cx="100768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Організація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виконання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захисту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  <a:p>
            <a:pPr algn="ctr"/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лабораторних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інших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робіт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F70DCD-6562-44AA-930F-092E4422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8" y="4891088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hub Logo Png - Github, Transparent Png - kindpng">
            <a:extLst>
              <a:ext uri="{FF2B5EF4-FFF2-40B4-BE49-F238E27FC236}">
                <a16:creationId xmlns:a16="http://schemas.microsoft.com/office/drawing/2014/main" id="{5563A428-A3C3-406E-BE06-A2FF38A0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67" y="4667250"/>
            <a:ext cx="326571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9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CF812-D76D-4715-81CB-41A31880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1200" cy="18288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3762926-AD7F-4FD3-BC3D-89244C844FE4}"/>
              </a:ext>
            </a:extLst>
          </p:cNvPr>
          <p:cNvSpPr/>
          <p:nvPr/>
        </p:nvSpPr>
        <p:spPr>
          <a:xfrm>
            <a:off x="3481127" y="2286838"/>
            <a:ext cx="5007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Основи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Postgres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Picture 10" descr="Postgresql, vertical, logo Free Icon of Vector Logo">
            <a:extLst>
              <a:ext uri="{FF2B5EF4-FFF2-40B4-BE49-F238E27FC236}">
                <a16:creationId xmlns:a16="http://schemas.microsoft.com/office/drawing/2014/main" id="{12D57FF8-04FD-425F-9986-A6787290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1" y="4307026"/>
            <a:ext cx="209005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51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195</Words>
  <Application>Microsoft Office PowerPoint</Application>
  <PresentationFormat>Широкий екран</PresentationFormat>
  <Paragraphs>31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Mykolaichuk</dc:creator>
  <cp:lastModifiedBy>Roman Mykolaichuk</cp:lastModifiedBy>
  <cp:revision>15</cp:revision>
  <dcterms:created xsi:type="dcterms:W3CDTF">2021-12-26T06:51:52Z</dcterms:created>
  <dcterms:modified xsi:type="dcterms:W3CDTF">2022-01-25T13:45:24Z</dcterms:modified>
</cp:coreProperties>
</file>