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9" r:id="rId9"/>
    <p:sldId id="268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0"/>
    <a:srgbClr val="278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77" autoAdjust="0"/>
    <p:restoredTop sz="91024" autoAdjust="0"/>
  </p:normalViewPr>
  <p:slideViewPr>
    <p:cSldViewPr snapToGrid="0">
      <p:cViewPr varScale="1">
        <p:scale>
          <a:sx n="148" d="100"/>
          <a:sy n="148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solidFill>
          <a:schemeClr val="bg1">
            <a:lumMod val="85000"/>
          </a:schemeClr>
        </a:solidFill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 custLinFactNeighborX="-661" custLinFactNeighborY="-267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44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ABA1AF-22F2-42EA-AC99-9C91772A0182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E6ED36-98C8-4576-923F-2D2EE83904D3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D6B9C9-6127-482A-A781-CD08E1F8A5B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4E34B0-02C5-4BA1-95BC-A00176FABF5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90BAE3-FC9A-4803-BC2D-EE3EB96BF268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E3DA97-A9B7-4506-B249-C697986C2857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063141-730F-4246-88AC-7D882FC4131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7675CA-0060-47FD-8F11-969CA1BDCA0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9CA81E-3802-4EC0-8C54-7C9E23249746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31BF5F-6BB6-4CB6-9EC1-7E714FFB340D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8C51AB-72E9-48D6-83D3-8BA6B2EB851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EA4A20B-894A-4E5E-8B44-1FA5B0F336A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0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DBC4B-4638-40AC-A842-067209EC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C274F-C019-4076-A1DA-005B5F20EA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27A1-6757-4913-8F1F-A5CC23DADA6D}" type="datetimeFigureOut">
              <a:rPr lang="en-US" smtClean="0"/>
              <a:t>06/08//2020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F3791-51AD-4237-A5D6-F773474056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1B35-69C3-4E68-868E-E54432C55B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864B-5528-4FD8-8858-6EB6C4A8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06/08//2020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11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nikolaithomassen.com/2019/02/26/azure-sql-unit-testing-with-tsqlt-using-azure-devops/" TargetMode="External"/><Relationship Id="rId10" Type="http://schemas.openxmlformats.org/officeDocument/2006/relationships/hyperlink" Target="https://github.com/RomanPijacek/tSQLt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814918" y="1621690"/>
            <a:ext cx="10561669" cy="866527"/>
          </a:xfrm>
        </p:spPr>
        <p:txBody>
          <a:bodyPr>
            <a:noAutofit/>
          </a:bodyPr>
          <a:lstStyle/>
          <a:p>
            <a:r>
              <a:rPr lang="cs-CZ" sz="5400" dirty="0"/>
              <a:t>Introduction to tSQLt Framework 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814918" y="4052663"/>
            <a:ext cx="10679476" cy="2109877"/>
          </a:xfrm>
        </p:spPr>
        <p:txBody>
          <a:bodyPr/>
          <a:lstStyle/>
          <a:p>
            <a:r>
              <a:rPr lang="cs-CZ" b="1" dirty="0"/>
              <a:t>Roman Pijáček</a:t>
            </a:r>
          </a:p>
          <a:p>
            <a:r>
              <a:rPr lang="cs-CZ" sz="2000" dirty="0"/>
              <a:t>MS Business Intelligence Developer</a:t>
            </a:r>
            <a:r>
              <a:rPr lang="cs-CZ" dirty="0"/>
              <a:t>				</a:t>
            </a:r>
            <a:endParaRPr lang="cs-CZ" sz="2000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tsqlt logo">
            <a:extLst>
              <a:ext uri="{FF2B5EF4-FFF2-40B4-BE49-F238E27FC236}">
                <a16:creationId xmlns:a16="http://schemas.microsoft.com/office/drawing/2014/main" id="{7A1E0055-3572-40CA-835B-FB83350B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058" y="4352497"/>
            <a:ext cx="1409529" cy="1767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Sources</a:t>
            </a:r>
            <a:endParaRPr lang="cs-CZ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10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9358C6C-CFFC-488C-BFC3-C963B109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9602346" cy="2917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pic>
        <p:nvPicPr>
          <p:cNvPr id="15" name="Graphic 14" descr="Badge Tick1">
            <a:extLst>
              <a:ext uri="{FF2B5EF4-FFF2-40B4-BE49-F238E27FC236}">
                <a16:creationId xmlns:a16="http://schemas.microsoft.com/office/drawing/2014/main" id="{20F32A23-30EF-4240-8DA0-7123FD622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5" y="1644602"/>
            <a:ext cx="457200" cy="457200"/>
          </a:xfrm>
          <a:prstGeom prst="rect">
            <a:avLst/>
          </a:prstGeom>
        </p:spPr>
      </p:pic>
      <p:pic>
        <p:nvPicPr>
          <p:cNvPr id="17" name="Graphic 16" descr="Badge Tick1">
            <a:extLst>
              <a:ext uri="{FF2B5EF4-FFF2-40B4-BE49-F238E27FC236}">
                <a16:creationId xmlns:a16="http://schemas.microsoft.com/office/drawing/2014/main" id="{C12D51DA-AFFC-4480-8996-8C4141F5D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262742"/>
            <a:ext cx="457200" cy="457200"/>
          </a:xfrm>
          <a:prstGeom prst="rect">
            <a:avLst/>
          </a:prstGeom>
        </p:spPr>
      </p:pic>
      <p:pic>
        <p:nvPicPr>
          <p:cNvPr id="19" name="Graphic 18" descr="Badge Tick1">
            <a:extLst>
              <a:ext uri="{FF2B5EF4-FFF2-40B4-BE49-F238E27FC236}">
                <a16:creationId xmlns:a16="http://schemas.microsoft.com/office/drawing/2014/main" id="{406D21DF-3619-47F9-9AB3-53629304F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880882"/>
            <a:ext cx="457200" cy="457200"/>
          </a:xfrm>
          <a:prstGeom prst="rect">
            <a:avLst/>
          </a:prstGeom>
        </p:spPr>
      </p:pic>
      <p:pic>
        <p:nvPicPr>
          <p:cNvPr id="21" name="Graphic 20" descr="Badge Tick1">
            <a:extLst>
              <a:ext uri="{FF2B5EF4-FFF2-40B4-BE49-F238E27FC236}">
                <a16:creationId xmlns:a16="http://schemas.microsoft.com/office/drawing/2014/main" id="{894083F6-73CD-475A-9E6C-D9741D92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3532776"/>
            <a:ext cx="457200" cy="457200"/>
          </a:xfrm>
          <a:prstGeom prst="rect">
            <a:avLst/>
          </a:prstGeom>
        </p:spPr>
      </p:pic>
      <p:pic>
        <p:nvPicPr>
          <p:cNvPr id="23" name="Picture 2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7D561E8-7E99-4D18-A2AA-F3B09AF8CB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6" y="5134093"/>
            <a:ext cx="401957" cy="3927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F19B711-A5AE-4FC7-AD05-0B158BB7ED2E}"/>
              </a:ext>
            </a:extLst>
          </p:cNvPr>
          <p:cNvSpPr/>
          <p:nvPr/>
        </p:nvSpPr>
        <p:spPr>
          <a:xfrm>
            <a:off x="1005033" y="5099637"/>
            <a:ext cx="469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github.com/RomanPijacek/</a:t>
            </a:r>
            <a:r>
              <a:rPr lang="en-US" sz="2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tSQLt</a:t>
            </a:r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4AC44-230D-477F-9328-9A3408695AF4}"/>
              </a:ext>
            </a:extLst>
          </p:cNvPr>
          <p:cNvSpPr txBox="1"/>
          <p:nvPr/>
        </p:nvSpPr>
        <p:spPr>
          <a:xfrm>
            <a:off x="508819" y="4530507"/>
            <a:ext cx="10559846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source 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code and other materials </a:t>
            </a:r>
            <a:r>
              <a:rPr lang="cs-CZ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 in my GitHub repository: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814918" y="299197"/>
            <a:ext cx="10561669" cy="173608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cs-CZ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EB6CB-80D7-4DCD-8D2F-69F7542D3067}"/>
              </a:ext>
            </a:extLst>
          </p:cNvPr>
          <p:cNvSpPr txBox="1"/>
          <p:nvPr/>
        </p:nvSpPr>
        <p:spPr>
          <a:xfrm>
            <a:off x="4724109" y="2885045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EEC65-B15C-42C1-8155-09D5085F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2860393"/>
            <a:ext cx="347380" cy="347380"/>
          </a:xfrm>
          <a:prstGeom prst="rect">
            <a:avLst/>
          </a:prstGeom>
        </p:spPr>
      </p:pic>
      <p:pic>
        <p:nvPicPr>
          <p:cNvPr id="10" name="Picture 9" descr="A picture containing plant&#10;&#10;Description automatically generated">
            <a:extLst>
              <a:ext uri="{FF2B5EF4-FFF2-40B4-BE49-F238E27FC236}">
                <a16:creationId xmlns:a16="http://schemas.microsoft.com/office/drawing/2014/main" id="{FF223485-DD79-4462-9EAA-CB065F103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98" y="3953909"/>
            <a:ext cx="593911" cy="593911"/>
          </a:xfrm>
          <a:prstGeom prst="rect">
            <a:avLst/>
          </a:prstGeom>
        </p:spPr>
      </p:pic>
      <p:pic>
        <p:nvPicPr>
          <p:cNvPr id="12" name="Picture 1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410D79F-C02D-4A30-9159-5927745C2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3430727"/>
            <a:ext cx="347380" cy="347380"/>
          </a:xfrm>
          <a:prstGeom prst="rect">
            <a:avLst/>
          </a:prstGeom>
        </p:spPr>
      </p:pic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3B97445A-A4BF-4911-8F8E-8947FE8ED2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4648720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</a:t>
            </a:r>
            <a:r>
              <a:rPr lang="cs-CZ" sz="3600" dirty="0"/>
              <a:t>l</a:t>
            </a:r>
            <a:r>
              <a:rPr lang="en-US" sz="3600" dirty="0"/>
              <a:t>d we write Unit Tests?</a:t>
            </a:r>
            <a:endParaRPr lang="cs-CZ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0461" y="1751527"/>
            <a:ext cx="10780995" cy="448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cost of fixing a defect detected during Unit Testing is </a:t>
            </a:r>
            <a:r>
              <a:rPr lang="cs-CZ" sz="2400" dirty="0"/>
              <a:t>much </a:t>
            </a:r>
            <a:r>
              <a:rPr lang="en-US" sz="2400" dirty="0"/>
              <a:t>lower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Immediate feedback to developers (CI pipeline failed after commit?)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Can define logic/behavior when used with TDD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Much easier to </a:t>
            </a:r>
            <a:r>
              <a:rPr lang="en-US" sz="2400" dirty="0"/>
              <a:t>maintain/refactor</a:t>
            </a:r>
            <a:r>
              <a:rPr lang="cs-CZ" sz="2400" dirty="0"/>
              <a:t> our</a:t>
            </a:r>
            <a:r>
              <a:rPr lang="en-US" sz="2400" dirty="0"/>
              <a:t> code</a:t>
            </a:r>
          </a:p>
        </p:txBody>
      </p:sp>
      <p:sp>
        <p:nvSpPr>
          <p:cNvPr id="2" name="Number 1" descr="Number 1">
            <a:extLst>
              <a:ext uri="{FF2B5EF4-FFF2-40B4-BE49-F238E27FC236}">
                <a16:creationId xmlns:a16="http://schemas.microsoft.com/office/drawing/2014/main" id="{9C4DE742-E984-4A62-B8D3-26C47A846018}"/>
              </a:ext>
            </a:extLst>
          </p:cNvPr>
          <p:cNvSpPr/>
          <p:nvPr/>
        </p:nvSpPr>
        <p:spPr bwMode="blackWhite">
          <a:xfrm>
            <a:off x="593064" y="1727379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3" name="Picture 4" descr="Image result for unit testing">
            <a:extLst>
              <a:ext uri="{FF2B5EF4-FFF2-40B4-BE49-F238E27FC236}">
                <a16:creationId xmlns:a16="http://schemas.microsoft.com/office/drawing/2014/main" id="{6926F1AE-A2A2-4C2F-BCA8-AC826D89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696" y="3811089"/>
            <a:ext cx="2062001" cy="20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AA12159E-F3F6-4917-80C9-38DDDBFB0B38}"/>
              </a:ext>
            </a:extLst>
          </p:cNvPr>
          <p:cNvSpPr/>
          <p:nvPr/>
        </p:nvSpPr>
        <p:spPr bwMode="blackWhite">
          <a:xfrm>
            <a:off x="593064" y="2615497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Number 1" descr="Number 1">
            <a:extLst>
              <a:ext uri="{FF2B5EF4-FFF2-40B4-BE49-F238E27FC236}">
                <a16:creationId xmlns:a16="http://schemas.microsoft.com/office/drawing/2014/main" id="{D0F4E15A-4160-498B-A82C-8FD60D4F5F7A}"/>
              </a:ext>
            </a:extLst>
          </p:cNvPr>
          <p:cNvSpPr/>
          <p:nvPr/>
        </p:nvSpPr>
        <p:spPr bwMode="blackWhite">
          <a:xfrm>
            <a:off x="607907" y="3490381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Number 1" descr="Number 1">
            <a:extLst>
              <a:ext uri="{FF2B5EF4-FFF2-40B4-BE49-F238E27FC236}">
                <a16:creationId xmlns:a16="http://schemas.microsoft.com/office/drawing/2014/main" id="{5C4AA6BA-9C6A-4847-9F73-F428932FBD9F}"/>
              </a:ext>
            </a:extLst>
          </p:cNvPr>
          <p:cNvSpPr/>
          <p:nvPr/>
        </p:nvSpPr>
        <p:spPr bwMode="blackWhite">
          <a:xfrm>
            <a:off x="607907" y="4372060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976587C-94B9-4A8E-AB01-C30F162D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2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3268"/>
            <a:ext cx="10972800" cy="472404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Open Source Database Unit Testing framework for MS SQL Server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Compatible with SQL Server 2005 SP2 onwards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 err="1"/>
              <a:t>tSQLt</a:t>
            </a:r>
            <a:r>
              <a:rPr lang="en-US" sz="2400" dirty="0"/>
              <a:t> frameworks written in T-SQL and C#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Test Classes, Unit Tests, Asserts written in T-SQL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Tests categorized into </a:t>
            </a:r>
            <a:r>
              <a:rPr lang="en-US" sz="2400" dirty="0" err="1"/>
              <a:t>TestClasses</a:t>
            </a:r>
            <a:r>
              <a:rPr lang="en-US" sz="2400" dirty="0"/>
              <a:t>, executed within transactions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4"/>
                </a:solidFill>
              </a:rPr>
              <a:t>Ideal World</a:t>
            </a:r>
            <a:r>
              <a:rPr lang="en-US" sz="2400" dirty="0"/>
              <a:t>: Every developer covers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  <a:endParaRPr lang="cs-CZ" sz="2400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2" descr="Image result for tsqlt logo">
            <a:extLst>
              <a:ext uri="{FF2B5EF4-FFF2-40B4-BE49-F238E27FC236}">
                <a16:creationId xmlns:a16="http://schemas.microsoft.com/office/drawing/2014/main" id="{12D9EAC3-1872-4316-98E6-1FC9F25C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81" y="4251329"/>
            <a:ext cx="1332819" cy="1671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3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4" y="1539024"/>
            <a:ext cx="10365346" cy="469828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CI/CD Pipeline, Personal/Local DB, DEV Environment</a:t>
            </a:r>
            <a:endParaRPr lang="cs-CZ" sz="2400" dirty="0"/>
          </a:p>
          <a:p>
            <a:pPr marL="0" indent="0">
              <a:lnSpc>
                <a:spcPct val="200000"/>
              </a:lnSpc>
              <a:buNone/>
            </a:pPr>
            <a:r>
              <a:rPr lang="fr-FR" sz="2400" dirty="0" err="1"/>
              <a:t>Upper</a:t>
            </a:r>
            <a:r>
              <a:rPr lang="fr-FR" sz="2400" dirty="0"/>
              <a:t> </a:t>
            </a:r>
            <a:r>
              <a:rPr lang="fr-FR" sz="2400" dirty="0" err="1"/>
              <a:t>environments</a:t>
            </a:r>
            <a:r>
              <a:rPr lang="fr-FR" sz="2400" dirty="0"/>
              <a:t>: (PROD/UAT/etc.)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DFAED49-69C6-4D9F-846A-6312A1DA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8561"/>
            <a:ext cx="430306" cy="43030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57594C-D568-4361-82A9-BA61A5CAB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5165"/>
            <a:ext cx="430306" cy="430306"/>
          </a:xfrm>
          <a:prstGeom prst="rect">
            <a:avLst/>
          </a:prstGeom>
        </p:spPr>
      </p:pic>
      <p:pic>
        <p:nvPicPr>
          <p:cNvPr id="10" name="Picture 9" descr="A screen shot of a clock&#10;&#10;Description automatically generated">
            <a:extLst>
              <a:ext uri="{FF2B5EF4-FFF2-40B4-BE49-F238E27FC236}">
                <a16:creationId xmlns:a16="http://schemas.microsoft.com/office/drawing/2014/main" id="{7AA0FF63-8847-454F-A166-4F0361970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6" y="3429000"/>
            <a:ext cx="9753600" cy="2705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715B1E-FD59-44CA-91AB-93C66648F913}"/>
              </a:ext>
            </a:extLst>
          </p:cNvPr>
          <p:cNvSpPr/>
          <p:nvPr/>
        </p:nvSpPr>
        <p:spPr>
          <a:xfrm>
            <a:off x="5950039" y="3698424"/>
            <a:ext cx="1264024" cy="19132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4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 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5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547E64D-DF09-48DD-9DEF-A52C61D0A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78869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60028C9-7856-400B-B223-4B987B615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20317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7E7096EF-CAD0-4DD0-BEB9-C79A625CA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789734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32B00E-6C64-4355-A8B9-6C1452E86CFF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Number 1" descr="Number 1">
            <a:extLst>
              <a:ext uri="{FF2B5EF4-FFF2-40B4-BE49-F238E27FC236}">
                <a16:creationId xmlns:a16="http://schemas.microsoft.com/office/drawing/2014/main" id="{83A89453-D2A1-4767-AB30-AEE475204966}"/>
              </a:ext>
            </a:extLst>
          </p:cNvPr>
          <p:cNvSpPr/>
          <p:nvPr/>
        </p:nvSpPr>
        <p:spPr bwMode="blackWhite">
          <a:xfrm>
            <a:off x="1388004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D32962-030F-40CD-B002-F0486B1636FC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Number 1" descr="Number 1">
            <a:extLst>
              <a:ext uri="{FF2B5EF4-FFF2-40B4-BE49-F238E27FC236}">
                <a16:creationId xmlns:a16="http://schemas.microsoft.com/office/drawing/2014/main" id="{8B2C804F-D5A6-478A-A49F-A47EC0FFFFB6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77CA1E-084D-4277-9495-5D3FDD6FE386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Number 1" descr="Number 1">
            <a:extLst>
              <a:ext uri="{FF2B5EF4-FFF2-40B4-BE49-F238E27FC236}">
                <a16:creationId xmlns:a16="http://schemas.microsoft.com/office/drawing/2014/main" id="{8E51D89E-E562-439B-9D9D-92B5C5F06F1E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2D67047F-8EDC-4AA8-BBFC-0CFCD5B2F4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D90A0C-4385-4645-986D-01E40FFC628C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D9758A1-8CED-4FA3-A8D8-9BCE33E8A595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5EF147A-EB47-4121-8692-D835AB480B06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8FFC1-638B-4C42-985E-B3AFD57C9A92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2E8BC-2290-48AF-BE78-0B69FAB186AF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P spid="18" grpId="0"/>
      <p:bldP spid="19" grpId="0" animBg="1"/>
      <p:bldP spid="20" grpId="0"/>
      <p:bldP spid="21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6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A943228-7D7A-453A-BB20-810DDC994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922198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F4ACA6F-E86D-4FE8-9D15-E6B49BBE552E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96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FF35D-02D2-4EDC-8C99-6C0EF60EE7E4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132B32-4A54-45E2-8511-29DAC7E1BA12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308D63-85C4-4E03-B9A8-FEC11125B94F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ED9E8D-B434-4F4F-81B6-AC301132A51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009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F85C46-375F-4D55-B4F1-6EBEA5784A25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Examples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7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is useful for DBAs too!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8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B4DD8A-C396-4C94-A9A7-DE8CC7D4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SSDT project settings might be 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accidentally changed</a:t>
            </a:r>
            <a:r>
              <a:rPr lang="en-US" dirty="0"/>
              <a:t> by DEV </a:t>
            </a:r>
          </a:p>
          <a:p>
            <a:endParaRPr lang="en-US" dirty="0"/>
          </a:p>
          <a:p>
            <a:r>
              <a:rPr lang="en-US" dirty="0" err="1"/>
              <a:t>tSQLt</a:t>
            </a:r>
            <a:r>
              <a:rPr lang="en-US" dirty="0"/>
              <a:t> also allows you </a:t>
            </a:r>
            <a:r>
              <a:rPr lang="en-US" dirty="0">
                <a:solidFill>
                  <a:srgbClr val="009640"/>
                </a:solidFill>
              </a:rPr>
              <a:t>to check 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>
                <a:solidFill>
                  <a:srgbClr val="009640"/>
                </a:solidFill>
              </a:rPr>
              <a:t>DB settings &amp; configuration </a:t>
            </a:r>
            <a:br>
              <a:rPr lang="en-US" dirty="0"/>
            </a:br>
            <a:r>
              <a:rPr lang="en-US" dirty="0"/>
              <a:t>immediately after deployment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408D16-EF45-4193-BB0A-B8FD2EFD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20" y="1865971"/>
            <a:ext cx="5563827" cy="3339846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8289054-3C8F-4ACB-809B-2920669B2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3394738"/>
            <a:ext cx="430306" cy="43030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D65325-DF43-4F9A-B11B-AA06742F9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1937661"/>
            <a:ext cx="430306" cy="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DBA Checks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9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67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</TotalTime>
  <Words>402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Semibold</vt:lpstr>
      <vt:lpstr>Wingdings</vt:lpstr>
      <vt:lpstr>Gopas 1  (3 barvy)</vt:lpstr>
      <vt:lpstr>Introduction to tSQLt Framework </vt:lpstr>
      <vt:lpstr>Why should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tSQLt is useful for DBAs too!</vt:lpstr>
      <vt:lpstr>tSQLt DBA Checks</vt:lpstr>
      <vt:lpstr>Sources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 </dc:title>
  <cp:lastModifiedBy>Roman Pijáček</cp:lastModifiedBy>
  <cp:revision>224</cp:revision>
  <dcterms:created xsi:type="dcterms:W3CDTF">2014-11-11T15:45:29Z</dcterms:created>
  <dcterms:modified xsi:type="dcterms:W3CDTF">2020-08-06T21:20:13Z</dcterms:modified>
</cp:coreProperties>
</file>