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83" r:id="rId6"/>
    <p:sldId id="284" r:id="rId7"/>
    <p:sldId id="290" r:id="rId8"/>
    <p:sldId id="287" r:id="rId9"/>
    <p:sldId id="291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/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/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/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/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D24726"/>
        </a:solidFill>
      </dgm:spPr>
      <dgm:t>
        <a:bodyPr/>
        <a:lstStyle/>
        <a:p>
          <a:r>
            <a:rPr lang="en-US" sz="4400" dirty="0"/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/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/>
        </a:p>
      </dgm:t>
    </dgm:pt>
    <dgm:pt modelId="{88ABA1AF-22F2-42EA-AC99-9C91772A0182}">
      <dgm:prSet phldrT="[Text]"/>
      <dgm:spPr/>
      <dgm:t>
        <a:bodyPr/>
        <a:lstStyle/>
        <a:p>
          <a:r>
            <a:rPr lang="en-US" dirty="0"/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/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/>
        </a:p>
      </dgm:t>
    </dgm:pt>
    <dgm:pt modelId="{96E6ED36-98C8-4576-923F-2D2EE83904D3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/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/>
        </a:p>
      </dgm:t>
    </dgm:pt>
    <dgm:pt modelId="{E8D6B9C9-6127-482A-A781-CD08E1F8A5BF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/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/>
        </a:p>
      </dgm:t>
    </dgm:pt>
    <dgm:pt modelId="{B64E34B0-02C5-4BA1-95BC-A00176FABF51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/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/>
        </a:p>
      </dgm:t>
    </dgm:pt>
    <dgm:pt modelId="{2690BAE3-FC9A-4803-BC2D-EE3EB96BF268}">
      <dgm:prSet phldrT="[Text]"/>
      <dgm:spPr/>
      <dgm:t>
        <a:bodyPr/>
        <a:lstStyle/>
        <a:p>
          <a:r>
            <a:rPr lang="en-US" dirty="0"/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/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/>
        </a:p>
      </dgm:t>
    </dgm:pt>
    <dgm:pt modelId="{EAE3DA97-A9B7-4506-B249-C697986C2857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/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/>
        </a:p>
      </dgm:t>
    </dgm:pt>
    <dgm:pt modelId="{03063141-730F-4246-88AC-7D882FC4131D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/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/>
        </a:p>
      </dgm:t>
    </dgm:pt>
    <dgm:pt modelId="{AF7675CA-0060-47FD-8F11-969CA1BDCA04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/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/>
        </a:p>
      </dgm:t>
    </dgm:pt>
    <dgm:pt modelId="{0C9CA81E-3802-4EC0-8C54-7C9E23249746}">
      <dgm:prSet phldrT="[Text]"/>
      <dgm:spPr/>
      <dgm:t>
        <a:bodyPr/>
        <a:lstStyle/>
        <a:p>
          <a:r>
            <a:rPr lang="en-US" dirty="0"/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/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/>
        </a:p>
      </dgm:t>
    </dgm:pt>
    <dgm:pt modelId="{8131BF5F-6BB6-4CB6-9EC1-7E714FFB340D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/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/>
        </a:p>
      </dgm:t>
    </dgm:pt>
    <dgm:pt modelId="{4E8C51AB-72E9-48D6-83D3-8BA6B2EB851B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/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/>
        </a:p>
      </dgm:t>
    </dgm:pt>
    <dgm:pt modelId="{9EA4A20B-894A-4E5E-8B44-1FA5B0F336AE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/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/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09/01//2020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09/01//2020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hyperlink" Target="https://nikolaithomassen.com/2019/02/26/azure-sql-unit-testing-with-tsqlt-using-azure-devops/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hyperlink" Target="https://github.com/RomanPijacek/tSQ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237" y="1337309"/>
            <a:ext cx="9915525" cy="1790700"/>
          </a:xfrm>
        </p:spPr>
        <p:txBody>
          <a:bodyPr/>
          <a:lstStyle/>
          <a:p>
            <a:pPr algn="ctr"/>
            <a:r>
              <a:rPr lang="en-US" b="1" dirty="0"/>
              <a:t>Introduction to </a:t>
            </a:r>
            <a:r>
              <a:rPr lang="en-US" b="1" dirty="0" err="1"/>
              <a:t>tSQLt</a:t>
            </a:r>
            <a:r>
              <a:rPr lang="en-US" b="1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154" y="4667640"/>
            <a:ext cx="2857293" cy="484581"/>
          </a:xfrm>
        </p:spPr>
        <p:txBody>
          <a:bodyPr/>
          <a:lstStyle/>
          <a:p>
            <a:r>
              <a:rPr lang="en-US" sz="2800" b="1" dirty="0"/>
              <a:t>Roman </a:t>
            </a:r>
            <a:r>
              <a:rPr lang="en-US" sz="2800" b="1" dirty="0" err="1"/>
              <a:t>Pij</a:t>
            </a:r>
            <a:r>
              <a:rPr lang="cs-CZ" sz="2800" b="1" dirty="0"/>
              <a:t>áč</a:t>
            </a:r>
            <a:r>
              <a:rPr lang="en-US" sz="2800" b="1" dirty="0" err="1"/>
              <a:t>ek</a:t>
            </a:r>
            <a:endParaRPr lang="cs-CZ" sz="2800" b="1" dirty="0"/>
          </a:p>
        </p:txBody>
      </p:sp>
      <p:pic>
        <p:nvPicPr>
          <p:cNvPr id="1026" name="Picture 2" descr="Image result for tsqlt logo">
            <a:extLst>
              <a:ext uri="{FF2B5EF4-FFF2-40B4-BE49-F238E27FC236}">
                <a16:creationId xmlns:a16="http://schemas.microsoft.com/office/drawing/2014/main" id="{06F87588-D1C0-454A-B0B4-81022E4E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68" y="3805031"/>
            <a:ext cx="1762125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6A38C-51E8-4B31-82CF-8ACC78FB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4" y="5299398"/>
            <a:ext cx="3480626" cy="8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en-US" sz="2400" dirty="0"/>
              <a:t>The cost of fixing a defect detected during </a:t>
            </a:r>
            <a:r>
              <a:rPr lang="cs-CZ" sz="2400" dirty="0"/>
              <a:t>U</a:t>
            </a:r>
            <a:r>
              <a:rPr lang="en-US" sz="2400" dirty="0"/>
              <a:t>nit </a:t>
            </a:r>
            <a:r>
              <a:rPr lang="cs-CZ" sz="2400" dirty="0"/>
              <a:t>T</a:t>
            </a:r>
            <a:r>
              <a:rPr lang="en-US" sz="2400" dirty="0" err="1"/>
              <a:t>esting</a:t>
            </a:r>
            <a:r>
              <a:rPr lang="en-US" sz="2400" dirty="0"/>
              <a:t> is l</a:t>
            </a:r>
            <a:r>
              <a:rPr lang="cs-CZ" sz="2400" dirty="0"/>
              <a:t>ower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I</a:t>
            </a:r>
            <a:r>
              <a:rPr lang="cs-CZ" sz="2400" dirty="0"/>
              <a:t>mmediate </a:t>
            </a:r>
            <a:r>
              <a:rPr lang="en-US" sz="2400" dirty="0"/>
              <a:t>feedback to developer</a:t>
            </a:r>
            <a:r>
              <a:rPr lang="cs-CZ" sz="2400" dirty="0"/>
              <a:t>s (CI pipeline failed after commit?)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Can define logic/behavior when used with TDD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I</a:t>
            </a:r>
            <a:r>
              <a:rPr lang="en-US" sz="2400" dirty="0" err="1"/>
              <a:t>ncreases</a:t>
            </a:r>
            <a:r>
              <a:rPr lang="en-US" sz="2400" dirty="0"/>
              <a:t> confidence in maintaining</a:t>
            </a:r>
            <a:r>
              <a:rPr lang="cs-CZ" sz="2400" dirty="0"/>
              <a:t>/refactoring</a:t>
            </a:r>
            <a:r>
              <a:rPr lang="en-US" sz="2400" dirty="0"/>
              <a:t> code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</a:t>
            </a:r>
            <a:r>
              <a:rPr lang="cs-CZ" sz="3600" dirty="0"/>
              <a:t>shoud we </a:t>
            </a:r>
            <a:r>
              <a:rPr lang="en-US" sz="3600" dirty="0"/>
              <a:t>write </a:t>
            </a:r>
            <a:r>
              <a:rPr lang="cs-CZ" sz="3600" dirty="0"/>
              <a:t>U</a:t>
            </a:r>
            <a:r>
              <a:rPr lang="en-US" sz="3600" dirty="0"/>
              <a:t>nit </a:t>
            </a:r>
            <a:r>
              <a:rPr lang="cs-CZ" sz="3600" dirty="0"/>
              <a:t>T</a:t>
            </a:r>
            <a:r>
              <a:rPr lang="en-US" sz="3600" dirty="0" err="1"/>
              <a:t>ests</a:t>
            </a:r>
            <a:r>
              <a:rPr lang="en-US" sz="3600" dirty="0"/>
              <a:t>?</a:t>
            </a:r>
          </a:p>
        </p:txBody>
      </p:sp>
      <p:sp>
        <p:nvSpPr>
          <p:cNvPr id="4" name="Number 1" descr="Number 1">
            <a:extLst>
              <a:ext uri="{FF2B5EF4-FFF2-40B4-BE49-F238E27FC236}">
                <a16:creationId xmlns:a16="http://schemas.microsoft.com/office/drawing/2014/main" id="{EC8EC21F-4830-40E3-AF1F-E4F3DB3C2618}"/>
              </a:ext>
            </a:extLst>
          </p:cNvPr>
          <p:cNvSpPr/>
          <p:nvPr/>
        </p:nvSpPr>
        <p:spPr bwMode="blackWhite">
          <a:xfrm>
            <a:off x="604433" y="176552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75D8-1D7A-49A3-A7F1-3F02958E0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25811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4844BF-7DA7-461F-B0F5-EA48C76B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34003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650474-C6F6-4993-862C-7435F7868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421901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pic>
        <p:nvPicPr>
          <p:cNvPr id="1028" name="Picture 4" descr="Image result for unit testing">
            <a:extLst>
              <a:ext uri="{FF2B5EF4-FFF2-40B4-BE49-F238E27FC236}">
                <a16:creationId xmlns:a16="http://schemas.microsoft.com/office/drawing/2014/main" id="{497A0A69-01AA-418E-BF7C-AB8B771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82" y="3997735"/>
            <a:ext cx="2402029" cy="24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7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Open Source </a:t>
            </a:r>
            <a:r>
              <a:rPr lang="en-US" sz="2400" dirty="0"/>
              <a:t>Database Unit Testing framework for </a:t>
            </a:r>
            <a:r>
              <a:rPr lang="cs-CZ" sz="2400" dirty="0"/>
              <a:t>MS </a:t>
            </a:r>
            <a:r>
              <a:rPr lang="en-US" sz="2400" dirty="0"/>
              <a:t>SQL Server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C</a:t>
            </a:r>
            <a:r>
              <a:rPr lang="en-US" sz="2400" dirty="0" err="1"/>
              <a:t>ompatible</a:t>
            </a:r>
            <a:r>
              <a:rPr lang="en-US" sz="2400" dirty="0"/>
              <a:t> with SQL Server 2005 S</a:t>
            </a:r>
            <a:r>
              <a:rPr lang="cs-CZ" sz="2400" dirty="0"/>
              <a:t>P</a:t>
            </a:r>
            <a:r>
              <a:rPr lang="en-US" sz="2400" dirty="0"/>
              <a:t>2</a:t>
            </a:r>
            <a:r>
              <a:rPr lang="cs-CZ" sz="2400" dirty="0"/>
              <a:t> </a:t>
            </a:r>
            <a:r>
              <a:rPr lang="en-US" sz="2400" dirty="0"/>
              <a:t>onwards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 err="1"/>
              <a:t>tSQLt</a:t>
            </a:r>
            <a:r>
              <a:rPr lang="en-US" sz="2400" dirty="0"/>
              <a:t> frameworks written in T-SQL and C#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 Classes, Unit Tests, Asserts written in T-SQL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Tests categorized into </a:t>
            </a:r>
            <a:r>
              <a:rPr lang="en-US" sz="2400" dirty="0" err="1"/>
              <a:t>TestClasses</a:t>
            </a:r>
            <a:r>
              <a:rPr lang="en-US" sz="2400" dirty="0"/>
              <a:t>, executed within transactions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Ideal World: </a:t>
            </a:r>
            <a:r>
              <a:rPr lang="en-US" sz="2400" dirty="0"/>
              <a:t>Every developer covers his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</a:p>
        </p:txBody>
      </p:sp>
      <p:pic>
        <p:nvPicPr>
          <p:cNvPr id="9" name="Picture 2" descr="Image result for tsqlt logo">
            <a:extLst>
              <a:ext uri="{FF2B5EF4-FFF2-40B4-BE49-F238E27FC236}">
                <a16:creationId xmlns:a16="http://schemas.microsoft.com/office/drawing/2014/main" id="{16C031DD-664C-46F5-B659-704D9C43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4" y="4000191"/>
            <a:ext cx="1583579" cy="1985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" y="1755383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496446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3314104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4078015"/>
            <a:ext cx="409838" cy="409838"/>
          </a:xfrm>
          <a:prstGeom prst="rect">
            <a:avLst/>
          </a:prstGeom>
        </p:spPr>
      </p:pic>
      <p:pic>
        <p:nvPicPr>
          <p:cNvPr id="14" name="Picture 13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F863B5A-46B6-4FE3-8B3C-07D271DCD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4907232"/>
            <a:ext cx="409838" cy="409838"/>
          </a:xfrm>
          <a:prstGeom prst="rect">
            <a:avLst/>
          </a:prstGeom>
        </p:spPr>
      </p:pic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73E8402-5C33-4A93-852A-D4E1E32656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" y="5671143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93CD1204-EBAF-430A-9E03-FFE17AE0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8558"/>
            <a:ext cx="10368366" cy="242038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CI/CD Pipeline, Personal/Local DB, DEV Environment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Upper environments: (PROD/UAT/etc.)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8C06F-4EDD-4BBA-8456-A1C97102F382}"/>
              </a:ext>
            </a:extLst>
          </p:cNvPr>
          <p:cNvSpPr/>
          <p:nvPr/>
        </p:nvSpPr>
        <p:spPr>
          <a:xfrm>
            <a:off x="5943600" y="4249270"/>
            <a:ext cx="1264024" cy="18825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4588133D-64F9-4DB0-AC57-2D809D84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752121"/>
            <a:ext cx="430306" cy="430306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DD8A14-7E87-405F-8BE1-03066F28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2594482"/>
            <a:ext cx="430306" cy="430306"/>
          </a:xfrm>
          <a:prstGeom prst="rect">
            <a:avLst/>
          </a:prstGeom>
        </p:spPr>
      </p:pic>
      <p:pic>
        <p:nvPicPr>
          <p:cNvPr id="30" name="Picture 29" descr="A screen shot of a clock&#10;&#10;Description automatically generated">
            <a:extLst>
              <a:ext uri="{FF2B5EF4-FFF2-40B4-BE49-F238E27FC236}">
                <a16:creationId xmlns:a16="http://schemas.microsoft.com/office/drawing/2014/main" id="{4E4E1F2D-2E3C-4A2B-BE75-F15F0CA05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95138"/>
            <a:ext cx="9753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82364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cs-CZ" sz="3600" dirty="0"/>
              <a:t>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</a:t>
            </a:r>
            <a:r>
              <a:rPr lang="cs-CZ" sz="3600" dirty="0"/>
              <a:t> </a:t>
            </a:r>
            <a:endParaRPr lang="en-US" sz="3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21BEDB8-9147-40B9-89FB-77CED2650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785354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F367AE9-7FA1-4491-9334-8C3A59A3D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79805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5ECA0A-4679-422E-BEAB-67280849BE74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Number 1" descr="Number 1">
            <a:extLst>
              <a:ext uri="{FF2B5EF4-FFF2-40B4-BE49-F238E27FC236}">
                <a16:creationId xmlns:a16="http://schemas.microsoft.com/office/drawing/2014/main" id="{E0A63CA0-0729-4F6C-872C-8AE2B06E55E2}"/>
              </a:ext>
            </a:extLst>
          </p:cNvPr>
          <p:cNvSpPr/>
          <p:nvPr/>
        </p:nvSpPr>
        <p:spPr bwMode="blackWhite">
          <a:xfrm>
            <a:off x="1388004" y="136355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A754-A907-494B-8FA9-46FDDF4B3C5D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umber 1" descr="Number 1">
            <a:extLst>
              <a:ext uri="{FF2B5EF4-FFF2-40B4-BE49-F238E27FC236}">
                <a16:creationId xmlns:a16="http://schemas.microsoft.com/office/drawing/2014/main" id="{DD731E26-0559-40E5-B103-CB0E70DD2CCD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3C151-279E-4DA8-8D22-70188316BB5B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Number 1" descr="Number 1">
            <a:extLst>
              <a:ext uri="{FF2B5EF4-FFF2-40B4-BE49-F238E27FC236}">
                <a16:creationId xmlns:a16="http://schemas.microsoft.com/office/drawing/2014/main" id="{CCB71978-A15E-4969-8805-2C9876CE094C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85E3ADD4-7195-463D-A554-91BDF968E8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DCB6ED-A9ED-4B86-BEAE-DE1BE1FDE064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F31E63-BED3-4E26-97FD-332CFBDC20DF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36A3922-F24E-40BD-99D0-066DB61E145A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FAA93-6B12-4DAE-BBF2-1030A90EE666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787A-F3CE-49C9-951B-74E7007D4D89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1" grpId="0"/>
      <p:bldP spid="12" grpId="0" animBg="1"/>
      <p:bldP spid="13" grpId="0"/>
      <p:bldP spid="14" grpId="0" animBg="1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50138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4AC2E8-20CC-41EB-A769-E8D4C9EA7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730761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5FBEFC-998D-4E3D-96E3-B8F9119922B4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968B2-12B4-4C38-B28A-1D8FB328EAB3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2C8ED-93AE-42AE-BC4D-D2A34981DBFE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41DA09-C4AC-44DC-A0B7-9B6494E8816D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98994-D042-46C9-BBE1-AE3AFE884B2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6B9DD-E7E3-4E5E-95B9-C1371B079312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1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tSQLt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15C9A222-D1DD-4DAE-B981-E7793AF3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51" y="3228975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7195134" cy="2550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Sources</a:t>
            </a:r>
            <a:endParaRPr lang="en-US" sz="3600" dirty="0"/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1622480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310801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977423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3644045"/>
            <a:ext cx="409838" cy="409838"/>
          </a:xfrm>
          <a:prstGeom prst="rect">
            <a:avLst/>
          </a:prstGeom>
        </p:spPr>
      </p:pic>
      <p:pic>
        <p:nvPicPr>
          <p:cNvPr id="17" name="Picture 1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5D51864-D4BB-4CB9-A84F-63B2E8CCA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5" y="5087927"/>
            <a:ext cx="401957" cy="392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5FF35-9C34-46B0-91F1-E8AC2DA1E541}"/>
              </a:ext>
            </a:extLst>
          </p:cNvPr>
          <p:cNvSpPr/>
          <p:nvPr/>
        </p:nvSpPr>
        <p:spPr>
          <a:xfrm>
            <a:off x="1005033" y="5099637"/>
            <a:ext cx="349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github.com/RomanPijacek/</a:t>
            </a:r>
            <a:r>
              <a:rPr lang="en-US" dirty="0" err="1">
                <a:hlinkClick r:id="rId9"/>
              </a:rPr>
              <a:t>tSQLt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2F28-1AFE-4383-B70F-D8EC1E99D734}"/>
              </a:ext>
            </a:extLst>
          </p:cNvPr>
          <p:cNvSpPr txBox="1"/>
          <p:nvPr/>
        </p:nvSpPr>
        <p:spPr>
          <a:xfrm>
            <a:off x="502023" y="4533787"/>
            <a:ext cx="8256494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nk you 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8CF73-0F77-4747-9385-3714C51A9E1E}"/>
              </a:ext>
            </a:extLst>
          </p:cNvPr>
          <p:cNvSpPr txBox="1"/>
          <p:nvPr/>
        </p:nvSpPr>
        <p:spPr>
          <a:xfrm>
            <a:off x="4701986" y="3563471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0683A-F148-416E-BAC9-02D2F7C3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3538819"/>
            <a:ext cx="347380" cy="347380"/>
          </a:xfrm>
          <a:prstGeom prst="rect">
            <a:avLst/>
          </a:prstGeom>
        </p:spPr>
      </p:pic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5CD8F5E1-41FB-416C-8547-C87374B0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75" y="4632335"/>
            <a:ext cx="593911" cy="593911"/>
          </a:xfrm>
          <a:prstGeom prst="rect">
            <a:avLst/>
          </a:prstGeom>
        </p:spPr>
      </p:pic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EFA5E5F-A711-41C4-93F4-F7C2B2D5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4109153"/>
            <a:ext cx="347380" cy="347380"/>
          </a:xfrm>
          <a:prstGeom prst="rect">
            <a:avLst/>
          </a:prstGeom>
        </p:spPr>
      </p:pic>
      <p:pic>
        <p:nvPicPr>
          <p:cNvPr id="15" name="Picture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AF96564-A30D-4588-A1B9-510D93675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5327146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371</Words>
  <Application>Microsoft Office PowerPoint</Application>
  <PresentationFormat>Widescreen</PresentationFormat>
  <Paragraphs>77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Get Started with 3D</vt:lpstr>
      <vt:lpstr>Introduction to tSQLt Framework</vt:lpstr>
      <vt:lpstr>Why shoud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Sources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2018-11-24T20:16:02Z</dcterms:created>
  <dcterms:modified xsi:type="dcterms:W3CDTF">2020-01-09T21:30:41Z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