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98" r:id="rId3"/>
    <p:sldId id="296" r:id="rId4"/>
    <p:sldId id="297" r:id="rId5"/>
    <p:sldId id="329" r:id="rId6"/>
    <p:sldId id="293" r:id="rId7"/>
    <p:sldId id="29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9" r:id="rId17"/>
    <p:sldId id="337" r:id="rId18"/>
    <p:sldId id="342" r:id="rId19"/>
    <p:sldId id="341" r:id="rId20"/>
    <p:sldId id="340" r:id="rId21"/>
    <p:sldId id="343" r:id="rId22"/>
    <p:sldId id="344" r:id="rId23"/>
    <p:sldId id="345" r:id="rId24"/>
    <p:sldId id="346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70"/>
    <a:srgbClr val="FFFF99"/>
    <a:srgbClr val="00B288"/>
    <a:srgbClr val="FFFF66"/>
    <a:srgbClr val="00FF00"/>
    <a:srgbClr val="FFFFFF"/>
    <a:srgbClr val="31859C"/>
    <a:srgbClr val="33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5274" autoAdjust="0"/>
  </p:normalViewPr>
  <p:slideViewPr>
    <p:cSldViewPr snapToGrid="0">
      <p:cViewPr>
        <p:scale>
          <a:sx n="70" d="100"/>
          <a:sy n="70" d="100"/>
        </p:scale>
        <p:origin x="906" y="138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F7244-F0B0-46CB-9AB7-313173753D51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B6139-80CF-4F62-BA8D-618ACDA18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763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9A46D-EEDE-4153-B183-2CD37B730A5C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8525F-71AA-48F9-BB8E-4BFC415C36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0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8525F-71AA-48F9-BB8E-4BFC415C36B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3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8"/>
          <p:cNvSpPr/>
          <p:nvPr userDrawn="1"/>
        </p:nvSpPr>
        <p:spPr>
          <a:xfrm>
            <a:off x="0" y="0"/>
            <a:ext cx="12192000" cy="1417638"/>
          </a:xfrm>
          <a:prstGeom prst="rect">
            <a:avLst/>
          </a:prstGeom>
          <a:solidFill>
            <a:srgbClr val="4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2756647" y="46037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pic>
        <p:nvPicPr>
          <p:cNvPr id="9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39219"/>
            <a:ext cx="2437958" cy="1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8"/>
          <p:cNvSpPr/>
          <p:nvPr userDrawn="1"/>
        </p:nvSpPr>
        <p:spPr>
          <a:xfrm>
            <a:off x="0" y="0"/>
            <a:ext cx="12192000" cy="1417638"/>
          </a:xfrm>
          <a:prstGeom prst="rect">
            <a:avLst/>
          </a:prstGeom>
          <a:solidFill>
            <a:srgbClr val="4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2756647" y="46037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pic>
        <p:nvPicPr>
          <p:cNvPr id="9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39219"/>
            <a:ext cx="2437958" cy="1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6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0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13448" y="0"/>
            <a:ext cx="12219096" cy="6876000"/>
            <a:chOff x="-13448" y="0"/>
            <a:chExt cx="12219096" cy="6876000"/>
          </a:xfrm>
        </p:grpSpPr>
        <p:sp>
          <p:nvSpPr>
            <p:cNvPr id="8" name="7 Rectángulo"/>
            <p:cNvSpPr/>
            <p:nvPr userDrawn="1"/>
          </p:nvSpPr>
          <p:spPr>
            <a:xfrm>
              <a:off x="11896165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>
              <a:off x="-1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8"/>
            <p:cNvSpPr/>
            <p:nvPr userDrawn="1"/>
          </p:nvSpPr>
          <p:spPr>
            <a:xfrm>
              <a:off x="0" y="1676292"/>
              <a:ext cx="12192000" cy="4433848"/>
            </a:xfrm>
            <a:prstGeom prst="rect">
              <a:avLst/>
            </a:prstGeom>
            <a:solidFill>
              <a:srgbClr val="005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8"/>
            <p:cNvSpPr/>
            <p:nvPr userDrawn="1"/>
          </p:nvSpPr>
          <p:spPr>
            <a:xfrm rot="5400000" flipV="1">
              <a:off x="-30770" y="6127462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8"/>
            <p:cNvSpPr/>
            <p:nvPr userDrawn="1"/>
          </p:nvSpPr>
          <p:spPr>
            <a:xfrm rot="16200000" flipH="1" flipV="1">
              <a:off x="11879043" y="6129734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109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8"/>
          <p:cNvSpPr/>
          <p:nvPr userDrawn="1"/>
        </p:nvSpPr>
        <p:spPr>
          <a:xfrm>
            <a:off x="0" y="120420"/>
            <a:ext cx="12192000" cy="1417638"/>
          </a:xfrm>
          <a:prstGeom prst="rect">
            <a:avLst/>
          </a:prstGeom>
          <a:solidFill>
            <a:srgbClr val="00577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188258" y="207401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0724" r="51416" b="10735"/>
          <a:stretch/>
        </p:blipFill>
        <p:spPr>
          <a:xfrm>
            <a:off x="10193310" y="174366"/>
            <a:ext cx="1858781" cy="13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ángulo 8"/>
          <p:cNvSpPr/>
          <p:nvPr userDrawn="1"/>
        </p:nvSpPr>
        <p:spPr>
          <a:xfrm>
            <a:off x="0" y="-40944"/>
            <a:ext cx="12192000" cy="1417638"/>
          </a:xfrm>
          <a:prstGeom prst="rect">
            <a:avLst/>
          </a:prstGeom>
          <a:solidFill>
            <a:srgbClr val="31859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 userDrawn="1"/>
        </p:nvSpPr>
        <p:spPr>
          <a:xfrm>
            <a:off x="2756647" y="46037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39219"/>
            <a:ext cx="2437958" cy="1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 userDrawn="1"/>
        </p:nvGrpSpPr>
        <p:grpSpPr>
          <a:xfrm>
            <a:off x="-13448" y="0"/>
            <a:ext cx="12219096" cy="6876000"/>
            <a:chOff x="-13448" y="0"/>
            <a:chExt cx="12219096" cy="6876000"/>
          </a:xfrm>
        </p:grpSpPr>
        <p:sp>
          <p:nvSpPr>
            <p:cNvPr id="14" name="13 Rectángulo"/>
            <p:cNvSpPr/>
            <p:nvPr userDrawn="1"/>
          </p:nvSpPr>
          <p:spPr>
            <a:xfrm>
              <a:off x="11896165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 userDrawn="1"/>
          </p:nvSpPr>
          <p:spPr>
            <a:xfrm>
              <a:off x="-1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8"/>
            <p:cNvSpPr/>
            <p:nvPr userDrawn="1"/>
          </p:nvSpPr>
          <p:spPr>
            <a:xfrm>
              <a:off x="0" y="161364"/>
              <a:ext cx="12192000" cy="1417638"/>
            </a:xfrm>
            <a:prstGeom prst="rect">
              <a:avLst/>
            </a:prstGeom>
            <a:solidFill>
              <a:srgbClr val="00577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8"/>
            <p:cNvSpPr/>
            <p:nvPr userDrawn="1"/>
          </p:nvSpPr>
          <p:spPr>
            <a:xfrm rot="5400000" flipV="1">
              <a:off x="-30770" y="1596326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8"/>
            <p:cNvSpPr/>
            <p:nvPr userDrawn="1"/>
          </p:nvSpPr>
          <p:spPr>
            <a:xfrm rot="16200000" flipH="1" flipV="1">
              <a:off x="11879043" y="1598598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295834" y="207401"/>
            <a:ext cx="921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95835" y="207401"/>
            <a:ext cx="9323294" cy="1325563"/>
          </a:xfrm>
        </p:spPr>
        <p:txBody>
          <a:bodyPr/>
          <a:lstStyle>
            <a:lvl1pPr>
              <a:defRPr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958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grpSp>
        <p:nvGrpSpPr>
          <p:cNvPr id="12" name="11 Grupo"/>
          <p:cNvGrpSpPr/>
          <p:nvPr userDrawn="1"/>
        </p:nvGrpSpPr>
        <p:grpSpPr>
          <a:xfrm>
            <a:off x="-13448" y="0"/>
            <a:ext cx="12219096" cy="6876000"/>
            <a:chOff x="-13448" y="0"/>
            <a:chExt cx="12219096" cy="6876000"/>
          </a:xfrm>
        </p:grpSpPr>
        <p:sp>
          <p:nvSpPr>
            <p:cNvPr id="13" name="12 Rectángulo"/>
            <p:cNvSpPr/>
            <p:nvPr userDrawn="1"/>
          </p:nvSpPr>
          <p:spPr>
            <a:xfrm>
              <a:off x="11896165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>
              <a:off x="-1" y="0"/>
              <a:ext cx="295835" cy="68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8"/>
            <p:cNvSpPr/>
            <p:nvPr userDrawn="1"/>
          </p:nvSpPr>
          <p:spPr>
            <a:xfrm>
              <a:off x="0" y="161364"/>
              <a:ext cx="12192000" cy="1417638"/>
            </a:xfrm>
            <a:prstGeom prst="rect">
              <a:avLst/>
            </a:prstGeom>
            <a:solidFill>
              <a:srgbClr val="00577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8"/>
            <p:cNvSpPr/>
            <p:nvPr userDrawn="1"/>
          </p:nvSpPr>
          <p:spPr>
            <a:xfrm rot="5400000" flipV="1">
              <a:off x="-30770" y="1596326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8"/>
            <p:cNvSpPr/>
            <p:nvPr userDrawn="1"/>
          </p:nvSpPr>
          <p:spPr>
            <a:xfrm rot="16200000" flipH="1" flipV="1">
              <a:off x="11879043" y="1598598"/>
              <a:ext cx="343927" cy="30928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95835" y="207401"/>
            <a:ext cx="9323294" cy="1325563"/>
          </a:xfrm>
        </p:spPr>
        <p:txBody>
          <a:bodyPr/>
          <a:lstStyle>
            <a:lvl1pPr>
              <a:defRPr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078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8"/>
          <p:cNvSpPr/>
          <p:nvPr userDrawn="1"/>
        </p:nvSpPr>
        <p:spPr>
          <a:xfrm>
            <a:off x="0" y="0"/>
            <a:ext cx="12192000" cy="1417638"/>
          </a:xfrm>
          <a:prstGeom prst="rect">
            <a:avLst/>
          </a:prstGeom>
          <a:solidFill>
            <a:srgbClr val="4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2756647" y="46037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pic>
        <p:nvPicPr>
          <p:cNvPr id="10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39219"/>
            <a:ext cx="2437958" cy="1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/>
          <p:nvPr userDrawn="1"/>
        </p:nvSpPr>
        <p:spPr>
          <a:xfrm>
            <a:off x="0" y="0"/>
            <a:ext cx="12192000" cy="1417638"/>
          </a:xfrm>
          <a:prstGeom prst="rect">
            <a:avLst/>
          </a:prstGeom>
          <a:solidFill>
            <a:srgbClr val="4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316" y="1667434"/>
            <a:ext cx="3932237" cy="11295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94329"/>
            <a:ext cx="6172200" cy="41667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796988"/>
            <a:ext cx="3932237" cy="30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2756647" y="46037"/>
            <a:ext cx="93232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0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39219"/>
            <a:ext cx="2437958" cy="1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5C69-B455-4A14-A86C-728E5F0142B6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D4E1-CB9C-482E-A97C-36243E8722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visualize.html#mode=edi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espanol/news/para-que-se-usa-python-10-usos-del-lenguaje-de-programacion-python/" TargetMode="External"/><Relationship Id="rId2" Type="http://schemas.openxmlformats.org/officeDocument/2006/relationships/hyperlink" Target="https://aws.amazon.com/es/what-is/python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8940" y="2022878"/>
            <a:ext cx="11519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Fundamentos de Python y </a:t>
            </a:r>
            <a:r>
              <a:rPr lang="es-E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Flask</a:t>
            </a:r>
            <a:endParaRPr lang="es-E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56184" y="6242370"/>
            <a:ext cx="245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A</a:t>
            </a:r>
            <a:r>
              <a:rPr lang="es-MX" sz="280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gosto de 2023</a:t>
            </a:r>
            <a:endParaRPr lang="es-ES" sz="28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90878" y="4615374"/>
            <a:ext cx="4557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Dr. Armando Méndez Morales</a:t>
            </a:r>
          </a:p>
          <a:p>
            <a:r>
              <a:rPr lang="es-MX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Dr. Wilber Peñaloza Mendoza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955"/>
          <a:stretch/>
        </p:blipFill>
        <p:spPr>
          <a:xfrm>
            <a:off x="286239" y="486429"/>
            <a:ext cx="2448000" cy="88294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955"/>
          <a:stretch/>
        </p:blipFill>
        <p:spPr>
          <a:xfrm flipH="1" flipV="1">
            <a:off x="9457762" y="486428"/>
            <a:ext cx="2448000" cy="882945"/>
          </a:xfrm>
          <a:prstGeom prst="rect">
            <a:avLst/>
          </a:prstGeom>
          <a:solidFill>
            <a:srgbClr val="005770"/>
          </a:solidFill>
        </p:spPr>
      </p:pic>
    </p:spTree>
    <p:extLst>
      <p:ext uri="{BB962C8B-B14F-4D97-AF65-F5344CB8AC3E}">
        <p14:creationId xmlns:p14="http://schemas.microsoft.com/office/powerpoint/2010/main" val="39948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y tipos de datos (terminal)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7" y="1890168"/>
            <a:ext cx="4642453" cy="4706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819" y="1890168"/>
            <a:ext cx="5814949" cy="47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y tipos de datos </a:t>
            </a:r>
            <a:r>
              <a:rPr lang="es-ES" dirty="0" smtClean="0"/>
              <a:t>(VSC)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13" y="1949360"/>
            <a:ext cx="9235077" cy="42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 y entrada estándar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37357"/>
          <a:stretch/>
        </p:blipFill>
        <p:spPr>
          <a:xfrm>
            <a:off x="457607" y="1804715"/>
            <a:ext cx="4482779" cy="45177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1804714"/>
            <a:ext cx="6685152" cy="29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 estándar  (input)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6" y="1927179"/>
            <a:ext cx="5570503" cy="31150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70" y="1927179"/>
            <a:ext cx="5227854" cy="22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2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Condicionales (</a:t>
            </a:r>
            <a:r>
              <a:rPr lang="es-ES" dirty="0" err="1" smtClean="0"/>
              <a:t>if-elif-else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2" y="1798591"/>
            <a:ext cx="7513402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err="1" smtClean="0"/>
              <a:t>While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2" y="1899965"/>
            <a:ext cx="9045063" cy="41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err="1" smtClean="0"/>
              <a:t>for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7" y="1983105"/>
            <a:ext cx="6182553" cy="23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4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3" y="1710633"/>
            <a:ext cx="4982852" cy="448456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100354" y="1624718"/>
            <a:ext cx="54472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Tamaño (</a:t>
            </a:r>
            <a:r>
              <a:rPr lang="es-ES" sz="2400" dirty="0" err="1" smtClean="0"/>
              <a:t>len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Agregar ítems (</a:t>
            </a:r>
            <a:r>
              <a:rPr lang="es-ES" sz="2400" dirty="0" err="1" smtClean="0"/>
              <a:t>lts.append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Eliminar ultimo ítem (</a:t>
            </a:r>
            <a:r>
              <a:rPr lang="es-ES" sz="2400" dirty="0" err="1" smtClean="0"/>
              <a:t>lts.pop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Eliminar ítems (del </a:t>
            </a:r>
            <a:r>
              <a:rPr lang="es-ES" sz="2400" dirty="0" err="1" smtClean="0"/>
              <a:t>list</a:t>
            </a:r>
            <a:r>
              <a:rPr lang="es-ES" sz="2400" dirty="0" smtClean="0"/>
              <a:t>[x])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Cambiar valores de ítems (</a:t>
            </a:r>
            <a:r>
              <a:rPr lang="es-ES" sz="2400" dirty="0" err="1" smtClean="0"/>
              <a:t>lts</a:t>
            </a:r>
            <a:r>
              <a:rPr lang="es-ES" sz="2400" dirty="0" smtClean="0"/>
              <a:t>[x]=n)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Copiar listar (</a:t>
            </a:r>
            <a:r>
              <a:rPr lang="es-ES" sz="2400" dirty="0" err="1" smtClean="0"/>
              <a:t>lts.copy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Índices negativos (</a:t>
            </a:r>
            <a:r>
              <a:rPr lang="es-ES" sz="2400" dirty="0" err="1" smtClean="0"/>
              <a:t>lts</a:t>
            </a:r>
            <a:r>
              <a:rPr lang="es-ES" sz="2400" dirty="0" smtClean="0"/>
              <a:t>[-x])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Insertar ítems (</a:t>
            </a:r>
            <a:r>
              <a:rPr lang="es-ES" sz="2400" dirty="0" err="1" smtClean="0"/>
              <a:t>lts.insert</a:t>
            </a:r>
            <a:r>
              <a:rPr lang="es-ES" sz="2400" dirty="0" smtClean="0"/>
              <a:t>[</a:t>
            </a:r>
            <a:r>
              <a:rPr lang="es-ES" sz="2400" dirty="0" err="1" smtClean="0"/>
              <a:t>x,n</a:t>
            </a:r>
            <a:r>
              <a:rPr lang="es-ES" sz="2400" dirty="0" smtClean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Recorrer una lista (</a:t>
            </a:r>
            <a:r>
              <a:rPr lang="es-ES" sz="2400" dirty="0" err="1" smtClean="0"/>
              <a:t>for</a:t>
            </a:r>
            <a:r>
              <a:rPr lang="es-ES" sz="2400" dirty="0" smtClean="0"/>
              <a:t> i </a:t>
            </a:r>
            <a:r>
              <a:rPr lang="es-ES" sz="2400" dirty="0" err="1" smtClean="0"/>
              <a:t>int</a:t>
            </a:r>
            <a:r>
              <a:rPr lang="es-ES" sz="2400" dirty="0" smtClean="0"/>
              <a:t> </a:t>
            </a:r>
            <a:r>
              <a:rPr lang="es-ES" sz="2400" dirty="0" err="1" smtClean="0"/>
              <a:t>lts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Ordenamiento (</a:t>
            </a:r>
            <a:r>
              <a:rPr lang="es-ES" sz="2400" dirty="0" err="1" smtClean="0"/>
              <a:t>sort</a:t>
            </a:r>
            <a:r>
              <a:rPr lang="es-ES" sz="2400" dirty="0" smtClean="0"/>
              <a:t>, reverse)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Rebanadas (</a:t>
            </a:r>
            <a:r>
              <a:rPr lang="es-ES" sz="2400" dirty="0" err="1" smtClean="0"/>
              <a:t>lts</a:t>
            </a:r>
            <a:r>
              <a:rPr lang="es-ES" sz="2400" dirty="0" smtClean="0"/>
              <a:t>[</a:t>
            </a:r>
            <a:r>
              <a:rPr lang="es-ES" sz="2400" dirty="0" err="1" smtClean="0"/>
              <a:t>start:end</a:t>
            </a:r>
            <a:r>
              <a:rPr lang="es-ES" sz="2400" dirty="0" smtClean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Operador in (n in </a:t>
            </a:r>
            <a:r>
              <a:rPr lang="es-ES" sz="2400" dirty="0" err="1" smtClean="0"/>
              <a:t>lts</a:t>
            </a:r>
            <a:r>
              <a:rPr lang="es-ES" sz="2400" dirty="0" smtClean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02702" y="6195199"/>
            <a:ext cx="5048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Tutor: Visualize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pythontutor.com/visualize.html#mode=edit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622878" y="1624718"/>
            <a:ext cx="5924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Tamaño (</a:t>
            </a:r>
            <a:r>
              <a:rPr lang="es-ES" sz="2400" dirty="0" err="1" smtClean="0"/>
              <a:t>len</a:t>
            </a:r>
            <a:r>
              <a:rPr lang="es-E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d.items</a:t>
            </a:r>
            <a:r>
              <a:rPr lang="es-ES" sz="2400" dirty="0" smtClean="0"/>
              <a:t>, </a:t>
            </a:r>
            <a:r>
              <a:rPr lang="es-ES" sz="2400" dirty="0" err="1" smtClean="0"/>
              <a:t>d.keys</a:t>
            </a:r>
            <a:r>
              <a:rPr lang="es-ES" sz="2400" dirty="0" smtClean="0"/>
              <a:t>, </a:t>
            </a:r>
            <a:r>
              <a:rPr lang="es-ES" sz="2400" dirty="0" err="1" smtClean="0"/>
              <a:t>d.values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Obtener ítem(d[k], </a:t>
            </a:r>
            <a:r>
              <a:rPr lang="es-ES" sz="2400" dirty="0" err="1" smtClean="0"/>
              <a:t>d.get</a:t>
            </a:r>
            <a:r>
              <a:rPr lang="es-ES" sz="2400" dirty="0" smtClean="0"/>
              <a:t>(k))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Cambiar valores de ítems </a:t>
            </a:r>
            <a:r>
              <a:rPr lang="es-ES" sz="2400" dirty="0" smtClean="0"/>
              <a:t>(d[k]=v)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Agregar ítems </a:t>
            </a:r>
            <a:r>
              <a:rPr lang="es-ES" sz="2400" dirty="0" smtClean="0"/>
              <a:t>(</a:t>
            </a:r>
            <a:r>
              <a:rPr lang="es-ES" sz="2400" dirty="0" smtClean="0"/>
              <a:t>d[k]=v, </a:t>
            </a:r>
            <a:r>
              <a:rPr lang="es-ES" sz="2400" dirty="0" err="1"/>
              <a:t>d</a:t>
            </a:r>
            <a:r>
              <a:rPr lang="es-ES" sz="2400" dirty="0" err="1" smtClean="0"/>
              <a:t>.update</a:t>
            </a:r>
            <a:r>
              <a:rPr lang="es-ES" sz="2400" dirty="0" smtClean="0"/>
              <a:t>({</a:t>
            </a:r>
            <a:r>
              <a:rPr lang="es-ES" sz="2400" dirty="0" err="1" smtClean="0"/>
              <a:t>k:v</a:t>
            </a:r>
            <a:r>
              <a:rPr lang="es-ES" sz="2400" dirty="0" smtClean="0"/>
              <a:t>})</a:t>
            </a:r>
            <a:r>
              <a:rPr lang="es-ES" sz="2400" dirty="0" smtClean="0"/>
              <a:t>)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Eliminar </a:t>
            </a:r>
            <a:r>
              <a:rPr lang="es-ES" sz="2400" dirty="0" smtClean="0"/>
              <a:t>último </a:t>
            </a:r>
            <a:r>
              <a:rPr lang="es-ES" sz="2400" dirty="0" smtClean="0"/>
              <a:t>ítem </a:t>
            </a:r>
            <a:r>
              <a:rPr lang="es-ES" sz="2400" dirty="0" smtClean="0"/>
              <a:t>(</a:t>
            </a:r>
            <a:r>
              <a:rPr lang="es-ES" sz="2400" dirty="0" err="1"/>
              <a:t>d</a:t>
            </a:r>
            <a:r>
              <a:rPr lang="es-ES" sz="2400" dirty="0" err="1" smtClean="0"/>
              <a:t>.popitem</a:t>
            </a:r>
            <a:r>
              <a:rPr lang="es-ES" sz="2400" dirty="0" smtClean="0"/>
              <a:t>)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Eliminar ítems </a:t>
            </a:r>
            <a:r>
              <a:rPr lang="es-ES" sz="2400" dirty="0" smtClean="0"/>
              <a:t>(</a:t>
            </a:r>
            <a:r>
              <a:rPr lang="es-ES" sz="2400" dirty="0" err="1" smtClean="0"/>
              <a:t>d.pop</a:t>
            </a:r>
            <a:r>
              <a:rPr lang="es-ES" sz="2400" dirty="0" smtClean="0"/>
              <a:t>(k), del d[k])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Recorrer </a:t>
            </a:r>
            <a:r>
              <a:rPr lang="es-ES" sz="2400" dirty="0" smtClean="0"/>
              <a:t>una </a:t>
            </a:r>
            <a:r>
              <a:rPr lang="es-ES" sz="2400" dirty="0" smtClean="0"/>
              <a:t>lista: </a:t>
            </a:r>
            <a:r>
              <a:rPr lang="es-ES" sz="2400" dirty="0" err="1" smtClean="0"/>
              <a:t>for</a:t>
            </a:r>
            <a:r>
              <a:rPr lang="es-ES" sz="2400" dirty="0" smtClean="0"/>
              <a:t> k in </a:t>
            </a:r>
            <a:r>
              <a:rPr lang="es-ES" sz="2400" dirty="0" err="1" smtClean="0"/>
              <a:t>d.keys</a:t>
            </a:r>
            <a:r>
              <a:rPr lang="es-ES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Recorrer una lista: </a:t>
            </a:r>
            <a:r>
              <a:rPr lang="es-ES" sz="2400" dirty="0" err="1" smtClean="0"/>
              <a:t>for</a:t>
            </a:r>
            <a:r>
              <a:rPr lang="es-ES" sz="2400" dirty="0" smtClean="0"/>
              <a:t> v in </a:t>
            </a:r>
            <a:r>
              <a:rPr lang="es-ES" sz="2400" dirty="0" err="1" smtClean="0"/>
              <a:t>d.values</a:t>
            </a:r>
            <a:r>
              <a:rPr lang="es-ES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Recorrer una lista: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 smtClean="0"/>
              <a:t>k,v</a:t>
            </a:r>
            <a:r>
              <a:rPr lang="es-ES" sz="2400" dirty="0" smtClean="0"/>
              <a:t> </a:t>
            </a:r>
            <a:r>
              <a:rPr lang="es-ES" sz="2400" dirty="0"/>
              <a:t>in </a:t>
            </a:r>
            <a:r>
              <a:rPr lang="es-ES" sz="2400" dirty="0" err="1" smtClean="0"/>
              <a:t>d.items</a:t>
            </a:r>
            <a:r>
              <a:rPr lang="es-ES" sz="2400" dirty="0" smtClean="0"/>
              <a:t>()</a:t>
            </a:r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8186"/>
          <a:stretch/>
        </p:blipFill>
        <p:spPr>
          <a:xfrm>
            <a:off x="431543" y="1624718"/>
            <a:ext cx="4768253" cy="51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Excepciones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8" y="1773498"/>
            <a:ext cx="6782013" cy="24358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888406" y="1773498"/>
            <a:ext cx="311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ZeroDivisionError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ValueError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TypeError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AttributeError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SyntaxError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IndexError</a:t>
            </a:r>
            <a:r>
              <a:rPr lang="en-US" sz="2400" b="1" dirty="0"/>
              <a:t> </a:t>
            </a:r>
            <a:endParaRPr lang="en-U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8" y="4302373"/>
            <a:ext cx="10316870" cy="23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74766" y="1905250"/>
            <a:ext cx="111359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B288"/>
              </a:buClr>
            </a:pPr>
            <a:r>
              <a:rPr lang="es-ES" sz="2400" b="1" dirty="0" smtClean="0"/>
              <a:t>Fundamentos de </a:t>
            </a:r>
            <a:r>
              <a:rPr lang="es-ES" sz="2400" b="1" dirty="0"/>
              <a:t>P</a:t>
            </a:r>
            <a:r>
              <a:rPr lang="es-ES" sz="2400" b="1" dirty="0" smtClean="0"/>
              <a:t>ython</a:t>
            </a:r>
            <a:endParaRPr lang="es-ES" sz="2400" dirty="0" smtClean="0"/>
          </a:p>
          <a:p>
            <a:pPr algn="just">
              <a:buClr>
                <a:srgbClr val="00B288"/>
              </a:buClr>
            </a:pPr>
            <a:r>
              <a:rPr lang="es-ES" sz="2400" dirty="0" smtClean="0"/>
              <a:t> 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Instalación Python3.1x, </a:t>
            </a:r>
            <a:r>
              <a:rPr lang="es-ES" sz="2400" dirty="0" err="1" smtClean="0"/>
              <a:t>VSCode</a:t>
            </a:r>
            <a:r>
              <a:rPr lang="es-ES" sz="2400" dirty="0" smtClean="0"/>
              <a:t> + extensiones (</a:t>
            </a:r>
            <a:r>
              <a:rPr lang="es-ES" sz="2400" dirty="0" err="1"/>
              <a:t>Pylance</a:t>
            </a:r>
            <a:r>
              <a:rPr lang="es-ES" sz="2400" dirty="0"/>
              <a:t>, </a:t>
            </a:r>
            <a:r>
              <a:rPr lang="en-US" sz="2400" dirty="0"/>
              <a:t>IntelliJ IDEA </a:t>
            </a:r>
            <a:r>
              <a:rPr lang="en-US" sz="2400" dirty="0" err="1"/>
              <a:t>Keybindings</a:t>
            </a:r>
            <a:r>
              <a:rPr lang="es-ES" sz="2400" dirty="0" smtClean="0"/>
              <a:t>)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Terminal interactiva y scripts.py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err="1" smtClean="0"/>
              <a:t>Hello</a:t>
            </a:r>
            <a:r>
              <a:rPr lang="es-ES" sz="2400" dirty="0" smtClean="0"/>
              <a:t> </a:t>
            </a:r>
            <a:r>
              <a:rPr lang="es-ES" sz="2400" dirty="0" err="1" smtClean="0"/>
              <a:t>world</a:t>
            </a:r>
            <a:r>
              <a:rPr lang="es-ES" sz="2400" dirty="0" smtClean="0"/>
              <a:t> (terminal/</a:t>
            </a:r>
            <a:r>
              <a:rPr lang="es-ES" sz="2400" dirty="0" err="1" smtClean="0"/>
              <a:t>VSCode</a:t>
            </a:r>
            <a:r>
              <a:rPr lang="es-ES" sz="2400" dirty="0" smtClean="0"/>
              <a:t>)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Variables (Tipos de datos)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Salida estándar: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print</a:t>
            </a:r>
            <a:r>
              <a:rPr lang="es-ES" sz="2400" b="1" dirty="0"/>
              <a:t> </a:t>
            </a:r>
            <a:r>
              <a:rPr lang="es-ES" sz="2400" dirty="0" smtClean="0"/>
              <a:t>(parámetros y formato)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Entrada estándar: </a:t>
            </a:r>
            <a:r>
              <a:rPr lang="es-ES" sz="2400" b="1" dirty="0" smtClean="0"/>
              <a:t>input</a:t>
            </a:r>
            <a:r>
              <a:rPr lang="es-ES" sz="2400" dirty="0" smtClean="0"/>
              <a:t>(parámetros)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Condicionales: </a:t>
            </a:r>
            <a:r>
              <a:rPr lang="es-ES" sz="2400" dirty="0" err="1" smtClean="0"/>
              <a:t>if-elif-else</a:t>
            </a:r>
            <a:endParaRPr lang="es-ES" sz="2400" dirty="0" smtClean="0"/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Bucles: </a:t>
            </a:r>
            <a:r>
              <a:rPr lang="es-ES" sz="2400" dirty="0" err="1" smtClean="0"/>
              <a:t>while</a:t>
            </a:r>
            <a:r>
              <a:rPr lang="es-ES" sz="2400" dirty="0" smtClean="0"/>
              <a:t>, </a:t>
            </a:r>
            <a:r>
              <a:rPr lang="es-ES" sz="2400" dirty="0" err="1" smtClean="0"/>
              <a:t>for</a:t>
            </a:r>
            <a:endParaRPr lang="es-ES" sz="2400" dirty="0" smtClean="0"/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Listas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r>
              <a:rPr lang="es-ES" sz="2400" dirty="0" smtClean="0"/>
              <a:t>funciones</a:t>
            </a:r>
          </a:p>
          <a:p>
            <a:pPr marL="457200" indent="-457200" algn="just">
              <a:buClr>
                <a:srgbClr val="00B288"/>
              </a:buClr>
              <a:buFont typeface="Wingdings" panose="05000000000000000000" pitchFamily="2" charset="2"/>
              <a:buChar char="q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02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Funciones: definición e invocación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1" y="1703343"/>
            <a:ext cx="7403743" cy="47758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91955" y="1873160"/>
            <a:ext cx="4082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Parámetros posicionales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Argumentos de palabra 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Argumentos predefinidos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Return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/>
              <a:t>None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32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1" y="1806480"/>
            <a:ext cx="4000429" cy="45620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140576" y="1927751"/>
            <a:ext cx="4082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Constructor sin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Constructor con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 (</a:t>
            </a:r>
            <a:r>
              <a:rPr lang="es-ES" sz="2400" dirty="0" err="1" smtClean="0"/>
              <a:t>var</a:t>
            </a:r>
            <a:r>
              <a:rPr lang="es-ES" sz="2400" dirty="0" smtClean="0"/>
              <a:t> de instancia)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 (</a:t>
            </a:r>
            <a:r>
              <a:rPr lang="es-ES" sz="2400" dirty="0" err="1" smtClean="0"/>
              <a:t>var</a:t>
            </a:r>
            <a:r>
              <a:rPr lang="es-ES" sz="2400" dirty="0" smtClean="0"/>
              <a:t> de clase)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 privados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métodos</a:t>
            </a: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918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0" y="1860573"/>
            <a:ext cx="7113154" cy="44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Módulos y librerías (PIP)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4" y="1639429"/>
            <a:ext cx="7344424" cy="49660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93624" y="2306472"/>
            <a:ext cx="2512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pip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pip uninstall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pip </a:t>
            </a:r>
            <a:r>
              <a:rPr lang="en-US" sz="32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pip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pip freeze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pip check</a:t>
            </a:r>
          </a:p>
        </p:txBody>
      </p:sp>
    </p:spTree>
    <p:extLst>
      <p:ext uri="{BB962C8B-B14F-4D97-AF65-F5344CB8AC3E}">
        <p14:creationId xmlns:p14="http://schemas.microsoft.com/office/powerpoint/2010/main" val="11571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Módulos y librerías (PIP)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9679"/>
          <a:stretch/>
        </p:blipFill>
        <p:spPr>
          <a:xfrm>
            <a:off x="655589" y="1721316"/>
            <a:ext cx="3288614" cy="4909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33" y="1721316"/>
            <a:ext cx="4396251" cy="49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Python?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2591" y="1856092"/>
            <a:ext cx="61931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 smtClean="0"/>
              <a:t>Python </a:t>
            </a:r>
            <a:r>
              <a:rPr lang="es-ES" sz="3200" dirty="0"/>
              <a:t>es un lenguaje de programación de </a:t>
            </a:r>
            <a:r>
              <a:rPr lang="es-ES" sz="3200" b="1" dirty="0"/>
              <a:t>alto nivel</a:t>
            </a:r>
            <a:r>
              <a:rPr lang="es-ES" sz="3200" dirty="0"/>
              <a:t>, </a:t>
            </a:r>
            <a:r>
              <a:rPr lang="es-ES" sz="3200" b="1" dirty="0"/>
              <a:t>interpretado</a:t>
            </a:r>
            <a:r>
              <a:rPr lang="es-ES" sz="3200" dirty="0"/>
              <a:t>, </a:t>
            </a:r>
            <a:r>
              <a:rPr lang="es-ES" sz="3200" b="1" dirty="0"/>
              <a:t>orientado a objetos </a:t>
            </a:r>
            <a:r>
              <a:rPr lang="es-ES" sz="3200" dirty="0"/>
              <a:t>y de uso </a:t>
            </a:r>
            <a:r>
              <a:rPr lang="es-ES" sz="3200" b="1" dirty="0"/>
              <a:t>generalizado</a:t>
            </a:r>
            <a:r>
              <a:rPr lang="es-ES" sz="3200" dirty="0"/>
              <a:t> con </a:t>
            </a:r>
            <a:r>
              <a:rPr lang="es-ES" sz="3200" b="1" dirty="0"/>
              <a:t>semántica dinámica</a:t>
            </a:r>
            <a:r>
              <a:rPr lang="es-ES" sz="3200" dirty="0"/>
              <a:t>, que se utiliza para la programación de propósito general.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12591" y="5226208"/>
            <a:ext cx="619315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Python?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://aws.amazon.com/es/what-is/python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ES" b="1" dirty="0"/>
              <a:t>¿Para qué se usa Python?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://www.freecodecamp.org/espanol/news/para-que-se-usa-python-10-usos-del-lenguaje-de-programacion-python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12987" t="4471" r="8311"/>
          <a:stretch/>
        </p:blipFill>
        <p:spPr>
          <a:xfrm>
            <a:off x="7445828" y="1616150"/>
            <a:ext cx="4101737" cy="49925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6" y="4863891"/>
            <a:ext cx="1741449" cy="19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Popularidad..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61" y="1683163"/>
            <a:ext cx="8621079" cy="492633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041469" y="6519446"/>
            <a:ext cx="6109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TIOBE Index for August 2023 (https://www.tiobe.com/tiobe-index/)</a:t>
            </a:r>
          </a:p>
        </p:txBody>
      </p:sp>
    </p:spTree>
    <p:extLst>
      <p:ext uri="{BB962C8B-B14F-4D97-AF65-F5344CB8AC3E}">
        <p14:creationId xmlns:p14="http://schemas.microsoft.com/office/powerpoint/2010/main" val="2962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Popularidad..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958839" y="6519446"/>
            <a:ext cx="6274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PopularitY</a:t>
            </a:r>
            <a:r>
              <a:rPr lang="en-US" sz="1600" dirty="0"/>
              <a:t> of Programming Language (https://pypl.github.io/PYPL.html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49" y="1587527"/>
            <a:ext cx="5000102" cy="4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Descargar e instalar </a:t>
            </a:r>
            <a:r>
              <a:rPr lang="es-MX" dirty="0"/>
              <a:t>P</a:t>
            </a:r>
            <a:r>
              <a:rPr lang="es-MX" dirty="0" smtClean="0"/>
              <a:t>ython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4" y="1667034"/>
            <a:ext cx="10742279" cy="51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Descargar e instalar </a:t>
            </a:r>
            <a:r>
              <a:rPr lang="es-MX" dirty="0" err="1" smtClean="0"/>
              <a:t>VSCode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5" y="1652295"/>
            <a:ext cx="7745950" cy="4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Iniciar Python (terminal interactiva)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3" y="1920648"/>
            <a:ext cx="11062106" cy="27003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3" y="4887007"/>
            <a:ext cx="11062106" cy="16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“hola mundo desde Python”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0" y="1845945"/>
            <a:ext cx="1124712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40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8401</TotalTime>
  <Words>442</Words>
  <Application>Microsoft Office PowerPoint</Application>
  <PresentationFormat>Panorámica</PresentationFormat>
  <Paragraphs>98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Temario</vt:lpstr>
      <vt:lpstr>¿Qué es Python?</vt:lpstr>
      <vt:lpstr>Popularidad..</vt:lpstr>
      <vt:lpstr>Popularidad..</vt:lpstr>
      <vt:lpstr>Descargar e instalar Python</vt:lpstr>
      <vt:lpstr>Descargar e instalar VSCode</vt:lpstr>
      <vt:lpstr>Iniciar Python (terminal interactiva)</vt:lpstr>
      <vt:lpstr>“hola mundo desde Python”</vt:lpstr>
      <vt:lpstr>Variables y tipos de datos (terminal)</vt:lpstr>
      <vt:lpstr>Variables y tipos de datos (VSC)</vt:lpstr>
      <vt:lpstr>Salida y entrada estándar</vt:lpstr>
      <vt:lpstr>Entrada estándar  (input)</vt:lpstr>
      <vt:lpstr>Condicionales (if-elif-else)</vt:lpstr>
      <vt:lpstr>Bucle While</vt:lpstr>
      <vt:lpstr>Bucle for</vt:lpstr>
      <vt:lpstr>Listas</vt:lpstr>
      <vt:lpstr>Diccionarios</vt:lpstr>
      <vt:lpstr>Excepciones</vt:lpstr>
      <vt:lpstr>Funciones: definición e invocación </vt:lpstr>
      <vt:lpstr>clases</vt:lpstr>
      <vt:lpstr>Módulos</vt:lpstr>
      <vt:lpstr>Instalar Módulos y librerías (PIP)</vt:lpstr>
      <vt:lpstr>Instalar Módulos y librerías (PIP)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 DE PROCHEMEX</dc:title>
  <dc:creator>WilberPM</dc:creator>
  <cp:keywords>Curso;induccion;TI;Unidad1</cp:keywords>
  <cp:lastModifiedBy>TIC01</cp:lastModifiedBy>
  <cp:revision>464</cp:revision>
  <dcterms:created xsi:type="dcterms:W3CDTF">2015-12-12T03:41:40Z</dcterms:created>
  <dcterms:modified xsi:type="dcterms:W3CDTF">2023-08-10T05:21:41Z</dcterms:modified>
</cp:coreProperties>
</file>