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57" r:id="rId5"/>
    <p:sldId id="268" r:id="rId6"/>
    <p:sldId id="272" r:id="rId7"/>
    <p:sldId id="265" r:id="rId8"/>
    <p:sldId id="274" r:id="rId9"/>
    <p:sldId id="275" r:id="rId10"/>
    <p:sldId id="276" r:id="rId11"/>
    <p:sldId id="277" r:id="rId12"/>
    <p:sldId id="278" r:id="rId13"/>
    <p:sldId id="279" r:id="rId14"/>
    <p:sldId id="280" r:id="rId15"/>
    <p:sldId id="281" r:id="rId16"/>
    <p:sldId id="282" r:id="rId1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801" autoAdjust="0"/>
  </p:normalViewPr>
  <p:slideViewPr>
    <p:cSldViewPr>
      <p:cViewPr varScale="1">
        <p:scale>
          <a:sx n="107" d="100"/>
          <a:sy n="107" d="100"/>
        </p:scale>
        <p:origin x="696" y="11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5/15/2022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5T15:04:03.07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446 203,'105'1,"115"-3,-137-10,-53 6,56-2,1384 9,-1464-1,-3 1,0-1,0 0,1 0,-1 0,0 0,0-1,0 1,0-1,0 0,0 0,0 0,0 0,5-3,-8 3,0 0,0 1,-1-1,1 1,0-1,-1 0,1 1,0-1,-1 1,1-1,-1 1,1-1,-1 1,1 0,-1-1,1 1,-1 0,0-1,1 1,-1 0,1 0,-1-1,0 1,1 0,-1 0,0 0,1 0,-1 0,0 0,1 0,-1 0,0 0,0 0,-29-4,-63-9,65 8,-59-4,51 7,-53-10,24 3,-72-14,85 13,0 2,-70-2,59 10,-18 1,-136-16,154 8,-69 1,-58-6,88 2,-194 8,143 4,-213-2,345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5T15:04:03.460"/>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1,'1058'0,"-902"13,4-1,-104-9,85 13,-41-7,-64-8,51 10,-66-7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5T15:04:04.14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1637 29,'-30'1,"0"2,0 2,-47 12,-11 2,53-13,-14 3,0-2,-61 1,91-7,0 1,-34 8,-31 2,-554-10,315-4,323 1,0 1,0 0,0 0,0 0,0 0,0 0,0 0,0 0,0 0,0 0,0 0,0 0,0-1,0 1,0 0,0 0,0 0,0 0,0 0,0 0,0 0,0 0,0 0,0 0,0 0,0-1,0 1,0 0,0 0,0 0,0 0,0 0,0 0,0 0,-1 0,1 0,0 0,0 0,0 0,0 0,0 0,0 0,0 0,0 0,0 0,0 0,0 0,0 0,-1 0,1 0,0 0,0 0,0 0,0 0,12-7,15-4,1 3,1 1,-1 1,1 2,0 1,42 0,-9 4,-6 1,0-2,110-17,-41 1,-37 6,14 1,195 7,-138 5,160-19,-169 5,189 10,-150 3,-91-2,-77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5T15:04:07.07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3,'188'-2,"203"5,-103 34,-27-1,33 2,-63-5,65 9,-25-1,-56-13,142 14,20-2,-185-16,9-3,224 27,-147-23,-155-17,397 20,-192-20,51 5,56-2,-286-13,-119 1,54-10,-53 5,51-1,-57 8,-18 0,-1-1,1 1,0-1,-1 0,1-1,-1 1,1-1,0-1,-1 1,0-1,1 0,-1-1,8-3,-13 5,-1 1,1-1,-1 1,0 0,1-1,-1 1,1-1,-1 1,0-1,0 1,1-1,-1 1,0-1,0 1,1-1,-1 0,0 1,0-1,0 1,0-1,0 0,0 1,0-1,0 1,0-1,0 0,0 1,0-1,-1 1,1-2,-16-14,-24-5,-293-70,-88 1,-547-45,-319 72,1149 63,-471 16,534-10,1-2,0 4,-118 27,144-23,-96 11,-17 0,150-23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5T15:04:07.64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1198 1,'-6'2,"0"1,1-1,-1 2,1-1,0 1,-1-1,2 2,-1-1,0 0,-7 11,4-7,-3 2,1 0,1 1,0 0,0 1,1-1,1 1,0 1,1 0,-7 16,-2 13,2-8,2 0,-13 65,20-76,-1-1,-1 1,0-1,-2 0,-1-1,0 0,-2 0,-14 21,-4 8,19-31,-1 0,-20 25,-109 150,133-182,1 0,0 0,1 1,0 0,1 0,0 1,1-1,-2 20,3-5,1 1,1-1,4 31,-2-45,1 1,1-1,0 0,1 0,1-1,0 1,10 14,61 88,-56-87,0-3,0-1,2-1,1-1,1-1,1-1,0-2,40 22,-31-22,1-2,0-1,48 13,120 24,-176-46,385 66,380 4,-54-66,-454-13,224-27,-213 7,-33-1,152-3,-410 26,0 0,1 0,-1 0,0-1,1 1,-1-1,0-1,1 1,-1-1,0 0,9-4,-15 5,1 1,0-1,-1 1,1-1,-1 1,1-1,-1 1,1-1,0 1,-1 0,0-1,1 1,-1 0,1-1,-1 1,1 0,-1-1,0 1,1 0,-1 0,1 0,-1 0,0 0,1 0,-1 0,0 0,1 0,-1 0,0 0,0 0,-26-3,-17 4,0 3,-84 16,72-9,-60 2,-366 28,198-15,-127-10,-17 2,-72 50,464-63,-373 82,307-63,-731 247,572-175,-126 54,-24 9,195-80,200-75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5T15:04:10.16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1670 650,'18'1,"1"1,33 7,33 4,-3-6,1 3,89 24,-107-20,252 34,-64-12,-142-22,144 1,-26-4,-172-6,471 25,12-31,-824-1,-313 5,36 33,-183 4,411-27,247-5,-94-5,270-26,246 18,-181 8,68-6,308 10,-212 26,3 1,197 14,111 7,62 2,-423-31,8-6,172 19,35 10,-205-24,256 8,-274-34,-285 1,-56 2,1-4,0-3,-130-26,-130-26,180 35,-98-13,-91-16,-573-94,220 38,-975-127,1389 197,-438-68,-100-12,-64 23,704 68,112 13,-115-5,177 18,8 0,-1 1,1-1,-1 0,1-1,-1 1,1 0,-1-1,1 0,0 0,-1 0,1 0,-6-3,9 3,0 1,0 0,0-1,0 1,0 0,0-1,0 1,0 0,0 0,0-1,1 1,-1 0,0-1,0 1,0 0,0 0,1-1,-1 1,0 0,0 0,0-1,1 1,-1 0,0 0,0 0,1-1,-1 1,0 0,1 0,-1 0,0 0,1 0,-1 0,0 0,0 0,1 0,-1 0,0 0,1 0,-1 0,0 0,1 0,-1 0,1 0,18-4,74-6,122-8,-39 17,333 4,-129 35,-108-5,233 23,-74-5,-116-11,-57-6,315 49,-460-63,188 25,-259-40,60 17,2 0,-102-22,-1 0,1 0,-1 0,1 1,-1-1,1 0,-1 1,1-1,-1 1,1 0,-1-1,0 1,1 0,-1 0,0 0,0 0,2 1,-4-1,1 0,-1-1,1 1,-1 0,1-1,-1 1,1 0,-1-1,0 1,1-1,-1 1,0-1,1 1,-1-1,0 1,0-1,1 0,-1 0,0 1,0-1,0 0,1 0,-1 0,0 0,0 0,0 0,0 0,0 0,1 0,-3 0,-75 12,46-6,-57 2,-589-8,421-16,138 6,-60-17,46 4,99 13,34 10,0 0,0 0,0 0,0-1,0 1,-1 0,1 0,0 0,0 0,0 0,0 0,0 0,0 0,0-1,-1 1,1 0,0 0,0 0,0 0,0 0,0-1,0 1,0 0,0 0,0 0,0 0,0-1,0 1,0 0,0 0,0 0,0 0,0 0,0-1,0 1,0 0,0 0,0 0,0 0,1 0,-1-1,0 1,0 0,0 0,0 0,0 0,0 0,0 0,0 0,1-1,18-3,79-2,102 7,-60 2,-94-3,336 15,-178-2,-14-1,-21 8,-3 1,172-2,229-20,-523 8,-25 3,-19-9,1-1,-1 1,0-1,0 1,0-1,1 1,-1-1,0 1,0-1,0 1,0-1,0 1,0 0,0-1,0 1,0-1,0 1,-1-1,1 1,0-1,0 1,0-1,-1 1,1-1,0 0,0 1,-1-1,1 1,0-1,-1 0,1 1,-1-1,1 0,-1 1,-2 2,-1-1,1 0,-1 0,1-1,-1 1,0 0,0-1,1 0,-1 0,0 0,0-1,-7 1,-57-1,41-1,-185-6,-413-66,180 4,92 16,-789-152,-84-14,510 123,344 50,196 16,198 32,-1-2,29-1,6-1,48 2,9-1,1 4,128 22,149 17,-137-19,147 12,58 7,-55-9,48 7,48 17,259 19,-625-60,10 3,299 21,-309-28,2 0,-129-12,-4-1,0 1,0 0,0 0,0 0,0 0,0 1,0-1,0 1,0 0,-1 0,1 0,0 0,0 0,3 2,-7-2,1 0,0-1,-1 1,1 0,0-1,-1 1,1-1,-1 1,1-1,0 1,-1-1,0 1,1-1,-1 1,1-1,-1 0,1 1,-1-1,0 0,1 0,-1 1,0-1,1 0,-1 0,0 0,1 0,-1 0,0 0,1 0,-1 0,0 0,-1 0,-27 4,-12-3,1-1,0-2,0-1,0-2,-73-20,88 19,0 2,-1 1,1 1,-47 2,-22-2,93 2,-1 0,0 0,1 0,-1 0,1 0,-1-1,0 1,1-1,-1 1,1-1,-1 1,1-1,-1 0,1 0,0 0,-3-1,8-5,15 2,27 2,-1 2,1 2,-1 2,1 2,82 20,-66-15,83 5,32 5,-161-18,81 16,189 11,32-5,-3 1,-124-13,16 0,-162-10,52 9,29 2,-1507-17,737 7,842-5,224 5,-332 4,98 22,-97-13,93 4,325 24,111 43,-290-56,-11-3,-301-26,599 58,-325-36,81 1,-22-26,-458 2,-396-17,-34-21,-429-37,257 26,-231-4,642 40,37 1,-44-7,181 9,-53-14,266 1,146 4,175-11,420 25,-371 28,117 2,91 11,12 0,-353-19,-266-16,-46-2,0 0,0 1,0 1,21 4,-35-6,0 0,1 0,-1 0,0 0,1 0,-1 0,1 0,-1 0,0 0,1 0,-1 0,0 1,1-1,-1 0,0 0,1 0,-1 0,0 1,1-1,-1 0,0 0,0 1,1-1,-1 0,0 1,0-1,0 0,1 1,-1-1,0 0,0 1,0-1,0 0,0 1,1 0,-14 5,-24 0,-240-5,-76 8,-326 8,448-19,-332 2,-1312-15,222-46,1302 46,-1307-19,1403 34,350-22,16 10,69-4,830 16,-130 65,-259-9,944 81,350 65,-724-64,-663-57,-346-56,50 9,-200-31,-26-3,0 0,0 0,0 1,0-1,0 2,-1-1,1 0,0 1,-1 0,1 0,7 5,-13-7,0 1,0-1,0 0,0 1,0-1,-1 0,1 1,0-1,0 0,0 1,0-1,0 0,0 1,-1-1,1 0,0 0,0 1,-1-1,1 0,0 0,0 1,-1-1,1 0,0 0,0 0,-1 1,1-1,0 0,-1 0,1 0,0 0,-1 0,1 0,0 0,-1 0,1 1,-1-1,1-1,0 1,-1 0,0 0,-17 3,-39 2,0-4,0-2,-80-11,-167-49,55 16,82 17,-201-25,118 19,-120-16,-59-10,-114-16,-36-7,-1062-146,1421 208,-228-32,389 43,-479-69,384 71,-43-5,163 9,4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5T15:04:11.64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5T15:04:17.840"/>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5T15:04:28.42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5/15/2022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5/15/2022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5/15/2022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5/15/2022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5/15/2022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5/15/2022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5/15/2022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5/15/2022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5/15/2022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5/15/2022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5/15/2022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5/15/2022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5/15/2022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6.xml"/><Relationship Id="rId18" Type="http://schemas.openxmlformats.org/officeDocument/2006/relationships/customXml" Target="../ink/ink9.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7.png"/><Relationship Id="rId17" Type="http://schemas.openxmlformats.org/officeDocument/2006/relationships/customXml" Target="../ink/ink8.xml"/><Relationship Id="rId2" Type="http://schemas.openxmlformats.org/officeDocument/2006/relationships/image" Target="../media/image2.png"/><Relationship Id="rId16" Type="http://schemas.openxmlformats.org/officeDocument/2006/relationships/image" Target="../media/image9.png"/><Relationship Id="rId1" Type="http://schemas.openxmlformats.org/officeDocument/2006/relationships/slideLayout" Target="../slideLayouts/slideLayout9.xml"/><Relationship Id="rId6" Type="http://schemas.openxmlformats.org/officeDocument/2006/relationships/image" Target="../media/image4.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customXml" Target="../ink/ink4.xml"/><Relationship Id="rId1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Calculator Project with Verilog</a:t>
            </a:r>
          </a:p>
        </p:txBody>
      </p:sp>
      <p:sp>
        <p:nvSpPr>
          <p:cNvPr id="5" name="Subtitle 4"/>
          <p:cNvSpPr>
            <a:spLocks noGrp="1"/>
          </p:cNvSpPr>
          <p:nvPr>
            <p:ph type="subTitle" idx="1"/>
          </p:nvPr>
        </p:nvSpPr>
        <p:spPr/>
        <p:txBody>
          <a:bodyPr/>
          <a:lstStyle/>
          <a:p>
            <a:r>
              <a:rPr lang="en-US" dirty="0"/>
              <a:t>By Roman </a:t>
            </a:r>
            <a:r>
              <a:rPr lang="en-US" dirty="0" err="1"/>
              <a:t>revzin</a:t>
            </a:r>
            <a:endParaRPr lang="en-US"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Modulus</a:t>
            </a:r>
          </a:p>
        </p:txBody>
      </p:sp>
      <p:sp>
        <p:nvSpPr>
          <p:cNvPr id="5" name="Text Placeholder 4"/>
          <p:cNvSpPr>
            <a:spLocks noGrp="1"/>
          </p:cNvSpPr>
          <p:nvPr>
            <p:ph type="body" sz="half" idx="2"/>
          </p:nvPr>
        </p:nvSpPr>
        <p:spPr/>
        <p:txBody>
          <a:bodyPr/>
          <a:lstStyle/>
          <a:p>
            <a:r>
              <a:rPr lang="en-US" dirty="0"/>
              <a:t>     Uses divider and returns remainder of division. If the input was negative, remainder will be negative as well. If divisor was 0, zero returned.</a:t>
            </a:r>
          </a:p>
        </p:txBody>
      </p:sp>
      <p:pic>
        <p:nvPicPr>
          <p:cNvPr id="4" name="Picture 3">
            <a:extLst>
              <a:ext uri="{FF2B5EF4-FFF2-40B4-BE49-F238E27FC236}">
                <a16:creationId xmlns:a16="http://schemas.microsoft.com/office/drawing/2014/main" id="{F198E15E-5A84-4A6A-9AB3-AF7ACE48EB97}"/>
              </a:ext>
            </a:extLst>
          </p:cNvPr>
          <p:cNvPicPr>
            <a:picLocks noChangeAspect="1"/>
          </p:cNvPicPr>
          <p:nvPr/>
        </p:nvPicPr>
        <p:blipFill>
          <a:blip r:embed="rId2"/>
          <a:stretch>
            <a:fillRect/>
          </a:stretch>
        </p:blipFill>
        <p:spPr>
          <a:xfrm>
            <a:off x="4951412" y="2835275"/>
            <a:ext cx="6838950" cy="2609850"/>
          </a:xfrm>
          <a:prstGeom prst="rect">
            <a:avLst/>
          </a:prstGeom>
        </p:spPr>
      </p:pic>
    </p:spTree>
    <p:extLst>
      <p:ext uri="{BB962C8B-B14F-4D97-AF65-F5344CB8AC3E}">
        <p14:creationId xmlns:p14="http://schemas.microsoft.com/office/powerpoint/2010/main" val="2841254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8882" y="3505200"/>
            <a:ext cx="4062942" cy="635000"/>
          </a:xfrm>
        </p:spPr>
        <p:txBody>
          <a:bodyPr/>
          <a:lstStyle/>
          <a:p>
            <a:r>
              <a:rPr lang="en-US" dirty="0"/>
              <a:t>Comparator</a:t>
            </a:r>
          </a:p>
        </p:txBody>
      </p:sp>
      <p:sp>
        <p:nvSpPr>
          <p:cNvPr id="5" name="Text Placeholder 4"/>
          <p:cNvSpPr>
            <a:spLocks noGrp="1"/>
          </p:cNvSpPr>
          <p:nvPr>
            <p:ph type="body" sz="half" idx="2"/>
          </p:nvPr>
        </p:nvSpPr>
        <p:spPr/>
        <p:txBody>
          <a:bodyPr>
            <a:normAutofit fontScale="85000" lnSpcReduction="20000"/>
          </a:bodyPr>
          <a:lstStyle/>
          <a:p>
            <a:r>
              <a:rPr lang="en-US" dirty="0"/>
              <a:t>     Comparator – check whether input A greater, equal or less than input B.</a:t>
            </a:r>
          </a:p>
          <a:p>
            <a:r>
              <a:rPr lang="en-US" dirty="0"/>
              <a:t>     Cascading comparator – has three additional input indicating previous results. Allows cascading multiple modules to widen inputs. First cascade has to be driven with 0 on greater/less and 1 on equal to perform correct </a:t>
            </a:r>
            <a:r>
              <a:rPr lang="en-US"/>
              <a:t>comparisons.</a:t>
            </a:r>
            <a:endParaRPr lang="en-US" dirty="0"/>
          </a:p>
        </p:txBody>
      </p:sp>
      <p:pic>
        <p:nvPicPr>
          <p:cNvPr id="4" name="Picture 3">
            <a:extLst>
              <a:ext uri="{FF2B5EF4-FFF2-40B4-BE49-F238E27FC236}">
                <a16:creationId xmlns:a16="http://schemas.microsoft.com/office/drawing/2014/main" id="{B8A23E57-E340-F4B3-578C-874166DCF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883" y="685800"/>
            <a:ext cx="4062942" cy="2904686"/>
          </a:xfrm>
          <a:prstGeom prst="rect">
            <a:avLst/>
          </a:prstGeom>
        </p:spPr>
      </p:pic>
      <p:pic>
        <p:nvPicPr>
          <p:cNvPr id="10" name="Picture 9">
            <a:extLst>
              <a:ext uri="{FF2B5EF4-FFF2-40B4-BE49-F238E27FC236}">
                <a16:creationId xmlns:a16="http://schemas.microsoft.com/office/drawing/2014/main" id="{32C79D72-2EA5-13A3-3E0C-2FC1E73296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1012" y="1982580"/>
            <a:ext cx="6295835" cy="4189620"/>
          </a:xfrm>
          <a:prstGeom prst="rect">
            <a:avLst/>
          </a:prstGeom>
        </p:spPr>
      </p:pic>
    </p:spTree>
    <p:extLst>
      <p:ext uri="{BB962C8B-B14F-4D97-AF65-F5344CB8AC3E}">
        <p14:creationId xmlns:p14="http://schemas.microsoft.com/office/powerpoint/2010/main" val="3688321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Performance</a:t>
            </a:r>
          </a:p>
        </p:txBody>
      </p:sp>
      <p:sp>
        <p:nvSpPr>
          <p:cNvPr id="14" name="Content Placeholder 13"/>
          <p:cNvSpPr>
            <a:spLocks noGrp="1"/>
          </p:cNvSpPr>
          <p:nvPr>
            <p:ph idx="1"/>
          </p:nvPr>
        </p:nvSpPr>
        <p:spPr/>
        <p:txBody>
          <a:bodyPr/>
          <a:lstStyle/>
          <a:p>
            <a:r>
              <a:rPr lang="en-US" dirty="0"/>
              <a:t>Except the full shifters, all the circuit are combinational.</a:t>
            </a:r>
          </a:p>
          <a:p>
            <a:r>
              <a:rPr lang="en-US" dirty="0"/>
              <a:t>Since there are no propagation delays, time needed to perform any calculation is negligible(immediate result, 0 cycles), which makes them much faster that sequential ones.</a:t>
            </a:r>
          </a:p>
          <a:p>
            <a:r>
              <a:rPr lang="en-US" dirty="0"/>
              <a:t>Time needed for shifters to finish calculation is 1 + n,  where n is amount of shifts to perform and 1 extra cycle for setup.</a:t>
            </a:r>
          </a:p>
        </p:txBody>
      </p:sp>
    </p:spTree>
    <p:extLst>
      <p:ext uri="{BB962C8B-B14F-4D97-AF65-F5344CB8AC3E}">
        <p14:creationId xmlns:p14="http://schemas.microsoft.com/office/powerpoint/2010/main" val="4077720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Notes</a:t>
            </a:r>
          </a:p>
        </p:txBody>
      </p:sp>
      <p:sp>
        <p:nvSpPr>
          <p:cNvPr id="14" name="Content Placeholder 13"/>
          <p:cNvSpPr>
            <a:spLocks noGrp="1"/>
          </p:cNvSpPr>
          <p:nvPr>
            <p:ph idx="1"/>
          </p:nvPr>
        </p:nvSpPr>
        <p:spPr/>
        <p:txBody>
          <a:bodyPr/>
          <a:lstStyle/>
          <a:p>
            <a:r>
              <a:rPr lang="en-US" dirty="0"/>
              <a:t>There are no control units to choose whether the </a:t>
            </a:r>
            <a:r>
              <a:rPr lang="en-US"/>
              <a:t>modules work </a:t>
            </a:r>
            <a:r>
              <a:rPr lang="en-US" dirty="0"/>
              <a:t>in signed or unsigned mode. Unsigned set to show the ability to work with negative. The build is flexible for extensions.</a:t>
            </a:r>
          </a:p>
          <a:p>
            <a:r>
              <a:rPr lang="en-US" dirty="0"/>
              <a:t>Every module has 1 or 2 4-bit input(except 8-bit adder/subtractor which is for inner use), number of control bits and 4 – bit outputs(except multiplier, which has 8-bit and comparators, which have 3 1-bit outputs).</a:t>
            </a:r>
          </a:p>
          <a:p>
            <a:r>
              <a:rPr lang="en-US" dirty="0"/>
              <a:t>For some unknown reason, counter increment in top module doesn’t work, thus it’s disabled. Use only decrement to change modes.</a:t>
            </a:r>
          </a:p>
        </p:txBody>
      </p:sp>
    </p:spTree>
    <p:extLst>
      <p:ext uri="{BB962C8B-B14F-4D97-AF65-F5344CB8AC3E}">
        <p14:creationId xmlns:p14="http://schemas.microsoft.com/office/powerpoint/2010/main" val="161655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Basic operations</a:t>
            </a:r>
          </a:p>
        </p:txBody>
      </p:sp>
      <p:sp>
        <p:nvSpPr>
          <p:cNvPr id="14" name="Content Placeholder 13"/>
          <p:cNvSpPr>
            <a:spLocks noGrp="1"/>
          </p:cNvSpPr>
          <p:nvPr>
            <p:ph idx="1"/>
          </p:nvPr>
        </p:nvSpPr>
        <p:spPr/>
        <p:txBody>
          <a:bodyPr/>
          <a:lstStyle/>
          <a:p>
            <a:r>
              <a:rPr lang="en-US" dirty="0"/>
              <a:t>Addition/Subtraction</a:t>
            </a:r>
          </a:p>
          <a:p>
            <a:r>
              <a:rPr lang="en-US" dirty="0"/>
              <a:t>Signed Multiplication</a:t>
            </a:r>
          </a:p>
          <a:p>
            <a:r>
              <a:rPr lang="en-US" dirty="0"/>
              <a:t>Signed Division</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a:t>Addition/Subtraction</a:t>
            </a:r>
            <a:br>
              <a:rPr lang="en-US" dirty="0"/>
            </a:br>
            <a:endParaRPr lang="en-US" dirty="0"/>
          </a:p>
        </p:txBody>
      </p:sp>
      <p:sp>
        <p:nvSpPr>
          <p:cNvPr id="5" name="Text Placeholder 4"/>
          <p:cNvSpPr>
            <a:spLocks noGrp="1"/>
          </p:cNvSpPr>
          <p:nvPr>
            <p:ph type="body" sz="half" idx="2"/>
          </p:nvPr>
        </p:nvSpPr>
        <p:spPr/>
        <p:txBody>
          <a:bodyPr>
            <a:normAutofit fontScale="85000" lnSpcReduction="10000"/>
          </a:bodyPr>
          <a:lstStyle/>
          <a:p>
            <a:r>
              <a:rPr lang="en-US" dirty="0"/>
              <a:t>     Adder Subtractor acts like a regular 4-bit adder, but has carry in control bit to determine the operation. If the control is low, XOR doesn’t affect 2</a:t>
            </a:r>
            <a:r>
              <a:rPr lang="en-US" baseline="30000" dirty="0"/>
              <a:t>nd</a:t>
            </a:r>
            <a:r>
              <a:rPr lang="en-US" dirty="0"/>
              <a:t> addend, else perform 2’s complement with 1’s complement of the input and adding value of control bit. If the result has to be negative, performs 2’s complement again.</a:t>
            </a:r>
          </a:p>
        </p:txBody>
      </p:sp>
      <p:pic>
        <p:nvPicPr>
          <p:cNvPr id="4" name="Picture Placeholder 3">
            <a:extLst>
              <a:ext uri="{FF2B5EF4-FFF2-40B4-BE49-F238E27FC236}">
                <a16:creationId xmlns:a16="http://schemas.microsoft.com/office/drawing/2014/main" id="{80783F40-8E40-607F-B6F5-0D79C623A95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r="26"/>
          <a:stretch/>
        </p:blipFill>
        <p:spPr>
          <a:xfrm>
            <a:off x="5484812" y="584200"/>
            <a:ext cx="6094413" cy="5588000"/>
          </a:xfrm>
        </p:spPr>
      </p:pic>
    </p:spTree>
    <p:extLst>
      <p:ext uri="{BB962C8B-B14F-4D97-AF65-F5344CB8AC3E}">
        <p14:creationId xmlns:p14="http://schemas.microsoft.com/office/powerpoint/2010/main" val="2088252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400" dirty="0"/>
              <a:t>Signed Multiplication</a:t>
            </a:r>
          </a:p>
        </p:txBody>
      </p:sp>
      <p:sp>
        <p:nvSpPr>
          <p:cNvPr id="5" name="Text Placeholder 4"/>
          <p:cNvSpPr>
            <a:spLocks noGrp="1"/>
          </p:cNvSpPr>
          <p:nvPr>
            <p:ph type="body" sz="half" idx="2"/>
          </p:nvPr>
        </p:nvSpPr>
        <p:spPr/>
        <p:txBody>
          <a:bodyPr>
            <a:normAutofit fontScale="85000" lnSpcReduction="10000"/>
          </a:bodyPr>
          <a:lstStyle/>
          <a:p>
            <a:r>
              <a:rPr lang="en-US" dirty="0"/>
              <a:t>     4-by-4 multiplication is performed by three 4-bit  adder/subtractor with driven 1 control bit to set the working mode to addition. Supports signed multiplication. Check final sign with XOR on MSBs and making 2’s complement of negative factors to perform regular unsigned multiplication.</a:t>
            </a:r>
          </a:p>
        </p:txBody>
      </p:sp>
      <p:pic>
        <p:nvPicPr>
          <p:cNvPr id="8" name="Picture Placeholder 7">
            <a:extLst>
              <a:ext uri="{FF2B5EF4-FFF2-40B4-BE49-F238E27FC236}">
                <a16:creationId xmlns:a16="http://schemas.microsoft.com/office/drawing/2014/main" id="{802968CD-F42B-4C07-7223-5919A7DC8638}"/>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3" t="1351" r="-3"/>
          <a:stretch/>
        </p:blipFill>
        <p:spPr>
          <a:xfrm>
            <a:off x="5484971" y="609600"/>
            <a:ext cx="6094413" cy="5562600"/>
          </a:xfrm>
        </p:spPr>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0CBA6D34-E64E-BA70-5C52-8AE0532CE03B}"/>
                  </a:ext>
                </a:extLst>
              </p14:cNvPr>
              <p14:cNvContentPartPr/>
              <p14:nvPr/>
            </p14:nvContentPartPr>
            <p14:xfrm>
              <a:off x="5800814" y="697991"/>
              <a:ext cx="898200" cy="73800"/>
            </p14:xfrm>
          </p:contentPart>
        </mc:Choice>
        <mc:Fallback xmlns="">
          <p:pic>
            <p:nvPicPr>
              <p:cNvPr id="9" name="Ink 8">
                <a:extLst>
                  <a:ext uri="{FF2B5EF4-FFF2-40B4-BE49-F238E27FC236}">
                    <a16:creationId xmlns:a16="http://schemas.microsoft.com/office/drawing/2014/main" id="{0CBA6D34-E64E-BA70-5C52-8AE0532CE03B}"/>
                  </a:ext>
                </a:extLst>
              </p:cNvPr>
              <p:cNvPicPr/>
              <p:nvPr/>
            </p:nvPicPr>
            <p:blipFill>
              <a:blip r:embed="rId4"/>
              <a:stretch>
                <a:fillRect/>
              </a:stretch>
            </p:blipFill>
            <p:spPr>
              <a:xfrm>
                <a:off x="5747174" y="590351"/>
                <a:ext cx="100584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6B3E5E9C-1CFA-DA92-C407-3573146F7F00}"/>
                  </a:ext>
                </a:extLst>
              </p14:cNvPr>
              <p14:cNvContentPartPr/>
              <p14:nvPr/>
            </p14:nvContentPartPr>
            <p14:xfrm>
              <a:off x="6050654" y="716711"/>
              <a:ext cx="653760" cy="25200"/>
            </p14:xfrm>
          </p:contentPart>
        </mc:Choice>
        <mc:Fallback xmlns="">
          <p:pic>
            <p:nvPicPr>
              <p:cNvPr id="10" name="Ink 9">
                <a:extLst>
                  <a:ext uri="{FF2B5EF4-FFF2-40B4-BE49-F238E27FC236}">
                    <a16:creationId xmlns:a16="http://schemas.microsoft.com/office/drawing/2014/main" id="{6B3E5E9C-1CFA-DA92-C407-3573146F7F00}"/>
                  </a:ext>
                </a:extLst>
              </p:cNvPr>
              <p:cNvPicPr/>
              <p:nvPr/>
            </p:nvPicPr>
            <p:blipFill>
              <a:blip r:embed="rId6"/>
              <a:stretch>
                <a:fillRect/>
              </a:stretch>
            </p:blipFill>
            <p:spPr>
              <a:xfrm>
                <a:off x="5997014" y="609071"/>
                <a:ext cx="76140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899FA106-87F4-275A-C378-750E34F248AA}"/>
                  </a:ext>
                </a:extLst>
              </p14:cNvPr>
              <p14:cNvContentPartPr/>
              <p14:nvPr/>
            </p14:nvContentPartPr>
            <p14:xfrm>
              <a:off x="5613974" y="742631"/>
              <a:ext cx="893160" cy="47160"/>
            </p14:xfrm>
          </p:contentPart>
        </mc:Choice>
        <mc:Fallback xmlns="">
          <p:pic>
            <p:nvPicPr>
              <p:cNvPr id="11" name="Ink 10">
                <a:extLst>
                  <a:ext uri="{FF2B5EF4-FFF2-40B4-BE49-F238E27FC236}">
                    <a16:creationId xmlns:a16="http://schemas.microsoft.com/office/drawing/2014/main" id="{899FA106-87F4-275A-C378-750E34F248AA}"/>
                  </a:ext>
                </a:extLst>
              </p:cNvPr>
              <p:cNvPicPr/>
              <p:nvPr/>
            </p:nvPicPr>
            <p:blipFill>
              <a:blip r:embed="rId8"/>
              <a:stretch>
                <a:fillRect/>
              </a:stretch>
            </p:blipFill>
            <p:spPr>
              <a:xfrm>
                <a:off x="5560334" y="634991"/>
                <a:ext cx="100080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EC53C23D-08D8-9D39-8986-9CD0A869FE63}"/>
                  </a:ext>
                </a:extLst>
              </p14:cNvPr>
              <p14:cNvContentPartPr/>
              <p14:nvPr/>
            </p14:nvContentPartPr>
            <p14:xfrm>
              <a:off x="6104654" y="572711"/>
              <a:ext cx="2360880" cy="189720"/>
            </p14:xfrm>
          </p:contentPart>
        </mc:Choice>
        <mc:Fallback xmlns="">
          <p:pic>
            <p:nvPicPr>
              <p:cNvPr id="12" name="Ink 11">
                <a:extLst>
                  <a:ext uri="{FF2B5EF4-FFF2-40B4-BE49-F238E27FC236}">
                    <a16:creationId xmlns:a16="http://schemas.microsoft.com/office/drawing/2014/main" id="{EC53C23D-08D8-9D39-8986-9CD0A869FE63}"/>
                  </a:ext>
                </a:extLst>
              </p:cNvPr>
              <p:cNvPicPr/>
              <p:nvPr/>
            </p:nvPicPr>
            <p:blipFill>
              <a:blip r:embed="rId10"/>
              <a:stretch>
                <a:fillRect/>
              </a:stretch>
            </p:blipFill>
            <p:spPr>
              <a:xfrm>
                <a:off x="6051014" y="465071"/>
                <a:ext cx="2468520" cy="405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2CCC4638-F400-C353-118F-FE6964F8254E}"/>
                  </a:ext>
                </a:extLst>
              </p14:cNvPr>
              <p14:cNvContentPartPr/>
              <p14:nvPr/>
            </p14:nvContentPartPr>
            <p14:xfrm>
              <a:off x="3055814" y="1030631"/>
              <a:ext cx="1875240" cy="1065960"/>
            </p14:xfrm>
          </p:contentPart>
        </mc:Choice>
        <mc:Fallback xmlns="">
          <p:pic>
            <p:nvPicPr>
              <p:cNvPr id="13" name="Ink 12">
                <a:extLst>
                  <a:ext uri="{FF2B5EF4-FFF2-40B4-BE49-F238E27FC236}">
                    <a16:creationId xmlns:a16="http://schemas.microsoft.com/office/drawing/2014/main" id="{2CCC4638-F400-C353-118F-FE6964F8254E}"/>
                  </a:ext>
                </a:extLst>
              </p:cNvPr>
              <p:cNvPicPr/>
              <p:nvPr/>
            </p:nvPicPr>
            <p:blipFill>
              <a:blip r:embed="rId12"/>
              <a:stretch>
                <a:fillRect/>
              </a:stretch>
            </p:blipFill>
            <p:spPr>
              <a:xfrm>
                <a:off x="3001814" y="922991"/>
                <a:ext cx="1982880" cy="1281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1B16DD85-FABD-C96B-8A88-744D4130BC0D}"/>
                  </a:ext>
                </a:extLst>
              </p14:cNvPr>
              <p14:cNvContentPartPr/>
              <p14:nvPr/>
            </p14:nvContentPartPr>
            <p14:xfrm>
              <a:off x="5584454" y="420431"/>
              <a:ext cx="3580560" cy="522000"/>
            </p14:xfrm>
          </p:contentPart>
        </mc:Choice>
        <mc:Fallback xmlns="">
          <p:pic>
            <p:nvPicPr>
              <p:cNvPr id="14" name="Ink 13">
                <a:extLst>
                  <a:ext uri="{FF2B5EF4-FFF2-40B4-BE49-F238E27FC236}">
                    <a16:creationId xmlns:a16="http://schemas.microsoft.com/office/drawing/2014/main" id="{1B16DD85-FABD-C96B-8A88-744D4130BC0D}"/>
                  </a:ext>
                </a:extLst>
              </p:cNvPr>
              <p:cNvPicPr/>
              <p:nvPr/>
            </p:nvPicPr>
            <p:blipFill>
              <a:blip r:embed="rId14"/>
              <a:stretch>
                <a:fillRect/>
              </a:stretch>
            </p:blipFill>
            <p:spPr>
              <a:xfrm>
                <a:off x="5530454" y="312791"/>
                <a:ext cx="3688200" cy="7376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478E5FDE-40F0-4BD9-384B-769E77678E39}"/>
                  </a:ext>
                </a:extLst>
              </p14:cNvPr>
              <p14:cNvContentPartPr/>
              <p14:nvPr/>
            </p14:nvContentPartPr>
            <p14:xfrm>
              <a:off x="3720014" y="1720751"/>
              <a:ext cx="360" cy="360"/>
            </p14:xfrm>
          </p:contentPart>
        </mc:Choice>
        <mc:Fallback xmlns="">
          <p:pic>
            <p:nvPicPr>
              <p:cNvPr id="15" name="Ink 14">
                <a:extLst>
                  <a:ext uri="{FF2B5EF4-FFF2-40B4-BE49-F238E27FC236}">
                    <a16:creationId xmlns:a16="http://schemas.microsoft.com/office/drawing/2014/main" id="{478E5FDE-40F0-4BD9-384B-769E77678E39}"/>
                  </a:ext>
                </a:extLst>
              </p:cNvPr>
              <p:cNvPicPr/>
              <p:nvPr/>
            </p:nvPicPr>
            <p:blipFill>
              <a:blip r:embed="rId16"/>
              <a:stretch>
                <a:fillRect/>
              </a:stretch>
            </p:blipFill>
            <p:spPr>
              <a:xfrm>
                <a:off x="3666374" y="1613111"/>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 15">
                <a:extLst>
                  <a:ext uri="{FF2B5EF4-FFF2-40B4-BE49-F238E27FC236}">
                    <a16:creationId xmlns:a16="http://schemas.microsoft.com/office/drawing/2014/main" id="{D4619455-E3DE-CFC0-8A5F-71B9FD9A7AA6}"/>
                  </a:ext>
                </a:extLst>
              </p14:cNvPr>
              <p14:cNvContentPartPr/>
              <p14:nvPr/>
            </p14:nvContentPartPr>
            <p14:xfrm>
              <a:off x="2715974" y="1236551"/>
              <a:ext cx="360" cy="360"/>
            </p14:xfrm>
          </p:contentPart>
        </mc:Choice>
        <mc:Fallback xmlns="">
          <p:pic>
            <p:nvPicPr>
              <p:cNvPr id="16" name="Ink 15">
                <a:extLst>
                  <a:ext uri="{FF2B5EF4-FFF2-40B4-BE49-F238E27FC236}">
                    <a16:creationId xmlns:a16="http://schemas.microsoft.com/office/drawing/2014/main" id="{D4619455-E3DE-CFC0-8A5F-71B9FD9A7AA6}"/>
                  </a:ext>
                </a:extLst>
              </p:cNvPr>
              <p:cNvPicPr/>
              <p:nvPr/>
            </p:nvPicPr>
            <p:blipFill>
              <a:blip r:embed="rId16"/>
              <a:stretch>
                <a:fillRect/>
              </a:stretch>
            </p:blipFill>
            <p:spPr>
              <a:xfrm>
                <a:off x="2662334" y="1128911"/>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F613EE8B-77F7-B7C4-E3C8-192AEB05EBCB}"/>
                  </a:ext>
                </a:extLst>
              </p14:cNvPr>
              <p14:cNvContentPartPr/>
              <p14:nvPr/>
            </p14:nvContentPartPr>
            <p14:xfrm>
              <a:off x="2527694" y="3800831"/>
              <a:ext cx="360" cy="360"/>
            </p14:xfrm>
          </p:contentPart>
        </mc:Choice>
        <mc:Fallback xmlns="">
          <p:pic>
            <p:nvPicPr>
              <p:cNvPr id="17" name="Ink 16">
                <a:extLst>
                  <a:ext uri="{FF2B5EF4-FFF2-40B4-BE49-F238E27FC236}">
                    <a16:creationId xmlns:a16="http://schemas.microsoft.com/office/drawing/2014/main" id="{F613EE8B-77F7-B7C4-E3C8-192AEB05EBCB}"/>
                  </a:ext>
                </a:extLst>
              </p:cNvPr>
              <p:cNvPicPr/>
              <p:nvPr/>
            </p:nvPicPr>
            <p:blipFill>
              <a:blip r:embed="rId16"/>
              <a:stretch>
                <a:fillRect/>
              </a:stretch>
            </p:blipFill>
            <p:spPr>
              <a:xfrm>
                <a:off x="2474054" y="3693191"/>
                <a:ext cx="108000" cy="216000"/>
              </a:xfrm>
              <a:prstGeom prst="rect">
                <a:avLst/>
              </a:prstGeom>
            </p:spPr>
          </p:pic>
        </mc:Fallback>
      </mc:AlternateContent>
    </p:spTree>
    <p:extLst>
      <p:ext uri="{BB962C8B-B14F-4D97-AF65-F5344CB8AC3E}">
        <p14:creationId xmlns:p14="http://schemas.microsoft.com/office/powerpoint/2010/main" val="2904959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Signed Division</a:t>
            </a:r>
          </a:p>
        </p:txBody>
      </p:sp>
      <p:sp>
        <p:nvSpPr>
          <p:cNvPr id="5" name="Text Placeholder 4"/>
          <p:cNvSpPr>
            <a:spLocks noGrp="1"/>
          </p:cNvSpPr>
          <p:nvPr>
            <p:ph type="body" sz="half" idx="2"/>
          </p:nvPr>
        </p:nvSpPr>
        <p:spPr/>
        <p:txBody>
          <a:bodyPr>
            <a:normAutofit fontScale="85000" lnSpcReduction="20000"/>
          </a:bodyPr>
          <a:lstStyle/>
          <a:p>
            <a:r>
              <a:rPr lang="en-US" dirty="0"/>
              <a:t>     4-by-4 signed divider performed with “iterative subtraction method”. Multiple adder/subtractor with driven 0 control bit and MUXs allow to bring the algorithm on logical circuits. Supports signed division in the same way as multiplier above. Both quotient and remainder are negative to allow recreating initial value properly. Has zero division indicator.</a:t>
            </a:r>
          </a:p>
        </p:txBody>
      </p:sp>
      <p:pic>
        <p:nvPicPr>
          <p:cNvPr id="4" name="Picture Placeholder 3">
            <a:extLst>
              <a:ext uri="{FF2B5EF4-FFF2-40B4-BE49-F238E27FC236}">
                <a16:creationId xmlns:a16="http://schemas.microsoft.com/office/drawing/2014/main" id="{49EE6E94-F5AA-7930-AC7A-F7FD69D19C7C}"/>
              </a:ext>
            </a:extLst>
          </p:cNvPr>
          <p:cNvPicPr>
            <a:picLocks noGrp="1" noChangeAspect="1"/>
          </p:cNvPicPr>
          <p:nvPr>
            <p:ph type="pic" idx="1"/>
          </p:nvPr>
        </p:nvPicPr>
        <p:blipFill rotWithShape="1">
          <a:blip r:embed="rId2"/>
          <a:srcRect l="3" t="-457" r="-3"/>
          <a:stretch/>
        </p:blipFill>
        <p:spPr>
          <a:xfrm>
            <a:off x="5484971" y="584200"/>
            <a:ext cx="6094413" cy="5588000"/>
          </a:xfrm>
        </p:spPr>
      </p:pic>
    </p:spTree>
    <p:extLst>
      <p:ext uri="{BB962C8B-B14F-4D97-AF65-F5344CB8AC3E}">
        <p14:creationId xmlns:p14="http://schemas.microsoft.com/office/powerpoint/2010/main" val="3766491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Extra operations</a:t>
            </a:r>
          </a:p>
        </p:txBody>
      </p:sp>
      <p:sp>
        <p:nvSpPr>
          <p:cNvPr id="14" name="Content Placeholder 13"/>
          <p:cNvSpPr>
            <a:spLocks noGrp="1"/>
          </p:cNvSpPr>
          <p:nvPr>
            <p:ph idx="1"/>
          </p:nvPr>
        </p:nvSpPr>
        <p:spPr/>
        <p:txBody>
          <a:bodyPr/>
          <a:lstStyle/>
          <a:p>
            <a:r>
              <a:rPr lang="en-US" sz="2200" dirty="0"/>
              <a:t>Shifter (1 cycle combinational circuit/multiple cycle sequential circuit)</a:t>
            </a:r>
          </a:p>
          <a:p>
            <a:r>
              <a:rPr lang="en-US" sz="2200" dirty="0"/>
              <a:t>Arithmetic Shifter (1 cycle combinational circuit/ multiple cycle sequential circuit)</a:t>
            </a:r>
          </a:p>
          <a:p>
            <a:r>
              <a:rPr lang="en-US" sz="2200" dirty="0"/>
              <a:t>Rotator Shifter (1 cycle combinational circuit/ multiple cycle sequential circuit)</a:t>
            </a:r>
          </a:p>
          <a:p>
            <a:r>
              <a:rPr lang="en-US" sz="2200" dirty="0"/>
              <a:t>Modulus</a:t>
            </a:r>
          </a:p>
          <a:p>
            <a:r>
              <a:rPr lang="en-US" sz="2200" dirty="0"/>
              <a:t>Comparator/Cascading comparator</a:t>
            </a:r>
          </a:p>
          <a:p>
            <a:pPr marL="0" indent="0">
              <a:buNone/>
            </a:pPr>
            <a:endParaRPr lang="en-US" dirty="0"/>
          </a:p>
        </p:txBody>
      </p:sp>
    </p:spTree>
    <p:extLst>
      <p:ext uri="{BB962C8B-B14F-4D97-AF65-F5344CB8AC3E}">
        <p14:creationId xmlns:p14="http://schemas.microsoft.com/office/powerpoint/2010/main" val="599716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8882" y="3581400"/>
            <a:ext cx="4062942" cy="558800"/>
          </a:xfrm>
        </p:spPr>
        <p:txBody>
          <a:bodyPr/>
          <a:lstStyle/>
          <a:p>
            <a:r>
              <a:rPr lang="en-US" sz="2800" dirty="0"/>
              <a:t>Shifter</a:t>
            </a:r>
            <a:endParaRPr lang="en-US" dirty="0"/>
          </a:p>
        </p:txBody>
      </p:sp>
      <p:sp>
        <p:nvSpPr>
          <p:cNvPr id="5" name="Text Placeholder 4"/>
          <p:cNvSpPr>
            <a:spLocks noGrp="1"/>
          </p:cNvSpPr>
          <p:nvPr>
            <p:ph type="body" sz="half" idx="2"/>
          </p:nvPr>
        </p:nvSpPr>
        <p:spPr/>
        <p:txBody>
          <a:bodyPr/>
          <a:lstStyle/>
          <a:p>
            <a:r>
              <a:rPr lang="en-US" dirty="0"/>
              <a:t>     Shifter performs 1 shift. Direction set with “</a:t>
            </a:r>
            <a:r>
              <a:rPr lang="en-US" dirty="0" err="1"/>
              <a:t>dir</a:t>
            </a:r>
            <a:r>
              <a:rPr lang="en-US" dirty="0"/>
              <a:t>” control bit.</a:t>
            </a:r>
          </a:p>
          <a:p>
            <a:r>
              <a:rPr lang="en-US" dirty="0"/>
              <a:t>     Full shifter uses shifter to perform multiple shifts.</a:t>
            </a:r>
          </a:p>
        </p:txBody>
      </p:sp>
      <p:pic>
        <p:nvPicPr>
          <p:cNvPr id="10" name="Picture 9">
            <a:extLst>
              <a:ext uri="{FF2B5EF4-FFF2-40B4-BE49-F238E27FC236}">
                <a16:creationId xmlns:a16="http://schemas.microsoft.com/office/drawing/2014/main" id="{FC985E91-D2D7-8C42-78A9-35D09B7F7C3F}"/>
              </a:ext>
            </a:extLst>
          </p:cNvPr>
          <p:cNvPicPr>
            <a:picLocks noChangeAspect="1"/>
          </p:cNvPicPr>
          <p:nvPr/>
        </p:nvPicPr>
        <p:blipFill>
          <a:blip r:embed="rId2"/>
          <a:stretch>
            <a:fillRect/>
          </a:stretch>
        </p:blipFill>
        <p:spPr>
          <a:xfrm>
            <a:off x="1218882" y="914400"/>
            <a:ext cx="4062942" cy="1800225"/>
          </a:xfrm>
          <a:prstGeom prst="rect">
            <a:avLst/>
          </a:prstGeom>
        </p:spPr>
      </p:pic>
      <p:pic>
        <p:nvPicPr>
          <p:cNvPr id="12" name="Picture 11">
            <a:extLst>
              <a:ext uri="{FF2B5EF4-FFF2-40B4-BE49-F238E27FC236}">
                <a16:creationId xmlns:a16="http://schemas.microsoft.com/office/drawing/2014/main" id="{EBF01AA0-AB1E-A1B8-7C6A-E550FBEA2F61}"/>
              </a:ext>
            </a:extLst>
          </p:cNvPr>
          <p:cNvPicPr>
            <a:picLocks noChangeAspect="1"/>
          </p:cNvPicPr>
          <p:nvPr/>
        </p:nvPicPr>
        <p:blipFill>
          <a:blip r:embed="rId3"/>
          <a:stretch>
            <a:fillRect/>
          </a:stretch>
        </p:blipFill>
        <p:spPr>
          <a:xfrm>
            <a:off x="5546126" y="914400"/>
            <a:ext cx="5946321" cy="5257800"/>
          </a:xfrm>
          <a:prstGeom prst="rect">
            <a:avLst/>
          </a:prstGeom>
        </p:spPr>
      </p:pic>
    </p:spTree>
    <p:extLst>
      <p:ext uri="{BB962C8B-B14F-4D97-AF65-F5344CB8AC3E}">
        <p14:creationId xmlns:p14="http://schemas.microsoft.com/office/powerpoint/2010/main" val="1835790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8882" y="3505200"/>
            <a:ext cx="4062942" cy="635000"/>
          </a:xfrm>
        </p:spPr>
        <p:txBody>
          <a:bodyPr>
            <a:normAutofit/>
          </a:bodyPr>
          <a:lstStyle/>
          <a:p>
            <a:r>
              <a:rPr lang="en-US" sz="2400" dirty="0"/>
              <a:t>Arithmetical shifter</a:t>
            </a:r>
          </a:p>
        </p:txBody>
      </p:sp>
      <p:sp>
        <p:nvSpPr>
          <p:cNvPr id="5" name="Text Placeholder 4"/>
          <p:cNvSpPr>
            <a:spLocks noGrp="1"/>
          </p:cNvSpPr>
          <p:nvPr>
            <p:ph type="body" sz="half" idx="2"/>
          </p:nvPr>
        </p:nvSpPr>
        <p:spPr/>
        <p:txBody>
          <a:bodyPr/>
          <a:lstStyle/>
          <a:p>
            <a:r>
              <a:rPr lang="en-US" dirty="0"/>
              <a:t>     Same as regular shifters, but duplicates MSB on right shift, instead of zero padding.</a:t>
            </a:r>
          </a:p>
        </p:txBody>
      </p:sp>
      <p:pic>
        <p:nvPicPr>
          <p:cNvPr id="4" name="Picture 3">
            <a:extLst>
              <a:ext uri="{FF2B5EF4-FFF2-40B4-BE49-F238E27FC236}">
                <a16:creationId xmlns:a16="http://schemas.microsoft.com/office/drawing/2014/main" id="{A0A95BBD-81C0-2C55-1CFC-7FF2A90DC466}"/>
              </a:ext>
            </a:extLst>
          </p:cNvPr>
          <p:cNvPicPr>
            <a:picLocks noChangeAspect="1"/>
          </p:cNvPicPr>
          <p:nvPr/>
        </p:nvPicPr>
        <p:blipFill rotWithShape="1">
          <a:blip r:embed="rId2"/>
          <a:srcRect r="38760"/>
          <a:stretch/>
        </p:blipFill>
        <p:spPr>
          <a:xfrm>
            <a:off x="1217294" y="1062037"/>
            <a:ext cx="4062942" cy="1895475"/>
          </a:xfrm>
          <a:prstGeom prst="rect">
            <a:avLst/>
          </a:prstGeom>
        </p:spPr>
      </p:pic>
      <p:pic>
        <p:nvPicPr>
          <p:cNvPr id="8" name="Picture 7">
            <a:extLst>
              <a:ext uri="{FF2B5EF4-FFF2-40B4-BE49-F238E27FC236}">
                <a16:creationId xmlns:a16="http://schemas.microsoft.com/office/drawing/2014/main" id="{3A6031DD-90EA-3E82-E3C9-1F9C7451CF03}"/>
              </a:ext>
            </a:extLst>
          </p:cNvPr>
          <p:cNvPicPr>
            <a:picLocks noChangeAspect="1"/>
          </p:cNvPicPr>
          <p:nvPr/>
        </p:nvPicPr>
        <p:blipFill>
          <a:blip r:embed="rId3"/>
          <a:stretch>
            <a:fillRect/>
          </a:stretch>
        </p:blipFill>
        <p:spPr>
          <a:xfrm>
            <a:off x="5646209" y="1062037"/>
            <a:ext cx="6172200" cy="5110163"/>
          </a:xfrm>
          <a:prstGeom prst="rect">
            <a:avLst/>
          </a:prstGeom>
        </p:spPr>
      </p:pic>
    </p:spTree>
    <p:extLst>
      <p:ext uri="{BB962C8B-B14F-4D97-AF65-F5344CB8AC3E}">
        <p14:creationId xmlns:p14="http://schemas.microsoft.com/office/powerpoint/2010/main" val="1055668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8882" y="3429000"/>
            <a:ext cx="4062942" cy="711200"/>
          </a:xfrm>
        </p:spPr>
        <p:txBody>
          <a:bodyPr/>
          <a:lstStyle/>
          <a:p>
            <a:r>
              <a:rPr lang="en-US" dirty="0"/>
              <a:t>Rotator Shifter</a:t>
            </a:r>
          </a:p>
        </p:txBody>
      </p:sp>
      <p:sp>
        <p:nvSpPr>
          <p:cNvPr id="5" name="Text Placeholder 4"/>
          <p:cNvSpPr>
            <a:spLocks noGrp="1"/>
          </p:cNvSpPr>
          <p:nvPr>
            <p:ph type="body" sz="half" idx="2"/>
          </p:nvPr>
        </p:nvSpPr>
        <p:spPr/>
        <p:txBody>
          <a:bodyPr/>
          <a:lstStyle/>
          <a:p>
            <a:r>
              <a:rPr lang="en-US" dirty="0"/>
              <a:t>     Same as regular shifters, but sets MSB to LSB on right shift and vice versa.</a:t>
            </a:r>
          </a:p>
        </p:txBody>
      </p:sp>
      <p:pic>
        <p:nvPicPr>
          <p:cNvPr id="4" name="Picture 3">
            <a:extLst>
              <a:ext uri="{FF2B5EF4-FFF2-40B4-BE49-F238E27FC236}">
                <a16:creationId xmlns:a16="http://schemas.microsoft.com/office/drawing/2014/main" id="{508004DF-ED55-89BC-E845-89F02078173B}"/>
              </a:ext>
            </a:extLst>
          </p:cNvPr>
          <p:cNvPicPr>
            <a:picLocks noChangeAspect="1"/>
          </p:cNvPicPr>
          <p:nvPr/>
        </p:nvPicPr>
        <p:blipFill>
          <a:blip r:embed="rId2"/>
          <a:stretch>
            <a:fillRect/>
          </a:stretch>
        </p:blipFill>
        <p:spPr>
          <a:xfrm>
            <a:off x="1218882" y="914401"/>
            <a:ext cx="4062942" cy="1733550"/>
          </a:xfrm>
          <a:prstGeom prst="rect">
            <a:avLst/>
          </a:prstGeom>
        </p:spPr>
      </p:pic>
      <p:pic>
        <p:nvPicPr>
          <p:cNvPr id="8" name="Picture 7">
            <a:extLst>
              <a:ext uri="{FF2B5EF4-FFF2-40B4-BE49-F238E27FC236}">
                <a16:creationId xmlns:a16="http://schemas.microsoft.com/office/drawing/2014/main" id="{2F536DEA-F64D-C413-A179-4F285EE8F0C3}"/>
              </a:ext>
            </a:extLst>
          </p:cNvPr>
          <p:cNvPicPr>
            <a:picLocks noChangeAspect="1"/>
          </p:cNvPicPr>
          <p:nvPr/>
        </p:nvPicPr>
        <p:blipFill>
          <a:blip r:embed="rId3"/>
          <a:stretch>
            <a:fillRect/>
          </a:stretch>
        </p:blipFill>
        <p:spPr>
          <a:xfrm>
            <a:off x="5637212" y="914401"/>
            <a:ext cx="6203111" cy="5257800"/>
          </a:xfrm>
          <a:prstGeom prst="rect">
            <a:avLst/>
          </a:prstGeom>
        </p:spPr>
      </p:pic>
    </p:spTree>
    <p:extLst>
      <p:ext uri="{BB962C8B-B14F-4D97-AF65-F5344CB8AC3E}">
        <p14:creationId xmlns:p14="http://schemas.microsoft.com/office/powerpoint/2010/main" val="2353392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83</TotalTime>
  <Words>570</Words>
  <Application>Microsoft Office PowerPoint</Application>
  <PresentationFormat>Custom</PresentationFormat>
  <Paragraphs>38</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Tech 16x9</vt:lpstr>
      <vt:lpstr>Calculator Project with Verilog</vt:lpstr>
      <vt:lpstr>Basic operations</vt:lpstr>
      <vt:lpstr>Addition/Subtraction </vt:lpstr>
      <vt:lpstr>Signed Multiplication</vt:lpstr>
      <vt:lpstr>Signed Division</vt:lpstr>
      <vt:lpstr>Extra operations</vt:lpstr>
      <vt:lpstr>Shifter</vt:lpstr>
      <vt:lpstr>Arithmetical shifter</vt:lpstr>
      <vt:lpstr>Rotator Shifter</vt:lpstr>
      <vt:lpstr>Modulus</vt:lpstr>
      <vt:lpstr>Comparator</vt:lpstr>
      <vt:lpstr>Performance</vt:lpstr>
      <vt:lpstr>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Calculator Project with Verilog</dc:title>
  <dc:creator>peppa</dc:creator>
  <cp:lastModifiedBy>peppa</cp:lastModifiedBy>
  <cp:revision>3</cp:revision>
  <dcterms:created xsi:type="dcterms:W3CDTF">2022-05-15T14:42:37Z</dcterms:created>
  <dcterms:modified xsi:type="dcterms:W3CDTF">2022-05-15T16:08:38Z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