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274" r:id="rId3"/>
    <p:sldId id="311" r:id="rId4"/>
    <p:sldId id="275" r:id="rId5"/>
    <p:sldId id="312" r:id="rId6"/>
    <p:sldId id="313" r:id="rId7"/>
    <p:sldId id="317" r:id="rId8"/>
    <p:sldId id="318" r:id="rId9"/>
    <p:sldId id="316" r:id="rId10"/>
    <p:sldId id="315" r:id="rId11"/>
    <p:sldId id="314" r:id="rId12"/>
    <p:sldId id="257" r:id="rId13"/>
    <p:sldId id="319" r:id="rId14"/>
    <p:sldId id="258" r:id="rId15"/>
    <p:sldId id="320" r:id="rId16"/>
    <p:sldId id="321" r:id="rId17"/>
    <p:sldId id="277" r:id="rId18"/>
    <p:sldId id="259" r:id="rId19"/>
    <p:sldId id="323" r:id="rId20"/>
    <p:sldId id="322" r:id="rId21"/>
    <p:sldId id="276" r:id="rId22"/>
    <p:sldId id="260" r:id="rId23"/>
    <p:sldId id="324" r:id="rId24"/>
    <p:sldId id="279" r:id="rId25"/>
    <p:sldId id="281" r:id="rId26"/>
    <p:sldId id="326" r:id="rId27"/>
    <p:sldId id="328" r:id="rId28"/>
    <p:sldId id="327" r:id="rId29"/>
    <p:sldId id="329" r:id="rId30"/>
    <p:sldId id="330" r:id="rId31"/>
    <p:sldId id="337" r:id="rId32"/>
    <p:sldId id="261" r:id="rId33"/>
    <p:sldId id="302" r:id="rId34"/>
    <p:sldId id="303" r:id="rId35"/>
    <p:sldId id="280" r:id="rId36"/>
    <p:sldId id="304" r:id="rId37"/>
    <p:sldId id="305" r:id="rId38"/>
    <p:sldId id="306" r:id="rId39"/>
    <p:sldId id="307" r:id="rId40"/>
    <p:sldId id="262" r:id="rId41"/>
    <p:sldId id="338" r:id="rId42"/>
    <p:sldId id="331" r:id="rId43"/>
    <p:sldId id="325" r:id="rId44"/>
    <p:sldId id="332" r:id="rId45"/>
    <p:sldId id="336" r:id="rId46"/>
    <p:sldId id="333" r:id="rId47"/>
    <p:sldId id="334" r:id="rId48"/>
    <p:sldId id="335" r:id="rId49"/>
    <p:sldId id="339" r:id="rId50"/>
    <p:sldId id="341" r:id="rId51"/>
    <p:sldId id="283" r:id="rId52"/>
    <p:sldId id="340" r:id="rId53"/>
    <p:sldId id="343" r:id="rId54"/>
    <p:sldId id="342" r:id="rId55"/>
    <p:sldId id="345" r:id="rId56"/>
    <p:sldId id="344" r:id="rId57"/>
    <p:sldId id="346" r:id="rId58"/>
    <p:sldId id="347" r:id="rId59"/>
    <p:sldId id="267" r:id="rId60"/>
    <p:sldId id="349" r:id="rId61"/>
    <p:sldId id="350" r:id="rId62"/>
    <p:sldId id="348" r:id="rId63"/>
    <p:sldId id="351" r:id="rId64"/>
    <p:sldId id="352" r:id="rId65"/>
    <p:sldId id="353" r:id="rId66"/>
    <p:sldId id="354" r:id="rId67"/>
    <p:sldId id="356" r:id="rId68"/>
    <p:sldId id="355" r:id="rId69"/>
    <p:sldId id="357" r:id="rId70"/>
    <p:sldId id="358" r:id="rId71"/>
    <p:sldId id="360" r:id="rId72"/>
    <p:sldId id="359" r:id="rId73"/>
    <p:sldId id="361" r:id="rId74"/>
    <p:sldId id="363" r:id="rId75"/>
    <p:sldId id="362" r:id="rId76"/>
    <p:sldId id="268" r:id="rId77"/>
    <p:sldId id="365" r:id="rId78"/>
    <p:sldId id="364" r:id="rId79"/>
    <p:sldId id="366" r:id="rId80"/>
    <p:sldId id="292" r:id="rId81"/>
    <p:sldId id="294" r:id="rId82"/>
    <p:sldId id="298" r:id="rId83"/>
    <p:sldId id="367" r:id="rId84"/>
    <p:sldId id="270" r:id="rId85"/>
    <p:sldId id="370" r:id="rId86"/>
    <p:sldId id="369" r:id="rId87"/>
    <p:sldId id="371" r:id="rId88"/>
    <p:sldId id="300" r:id="rId89"/>
    <p:sldId id="301" r:id="rId90"/>
    <p:sldId id="372" r:id="rId91"/>
    <p:sldId id="373" r:id="rId92"/>
    <p:sldId id="299" r:id="rId93"/>
    <p:sldId id="271" r:id="rId94"/>
    <p:sldId id="368" r:id="rId95"/>
    <p:sldId id="272" r:id="rId96"/>
    <p:sldId id="273" r:id="rId97"/>
    <p:sldId id="309" r:id="rId98"/>
    <p:sldId id="310" r:id="rId99"/>
    <p:sldId id="308" r:id="rId10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96" autoAdjust="0"/>
  </p:normalViewPr>
  <p:slideViewPr>
    <p:cSldViewPr>
      <p:cViewPr varScale="1">
        <p:scale>
          <a:sx n="109" d="100"/>
          <a:sy n="109" d="100"/>
        </p:scale>
        <p:origin x="167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F7073-6C7A-42C4-8D27-C5742E81FD48}" type="datetimeFigureOut">
              <a:rPr lang="ru-RU" smtClean="0"/>
              <a:pPr/>
              <a:t>09.10.2018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4B159-6A92-49EB-94CF-DB39DF58DF4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2</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11</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16</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20</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22</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23</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77</a:t>
            </a:fld>
            <a:endParaRPr lang="ru-RU"/>
          </a:p>
        </p:txBody>
      </p:sp>
    </p:spTree>
    <p:extLst>
      <p:ext uri="{BB962C8B-B14F-4D97-AF65-F5344CB8AC3E}">
        <p14:creationId xmlns:p14="http://schemas.microsoft.com/office/powerpoint/2010/main" val="2665532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3</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4</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5</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6</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7</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8</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084B159-6A92-49EB-94CF-DB39DF58DF4D}"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a:xfrm>
            <a:off x="6400800" y="6355080"/>
            <a:ext cx="2286000" cy="365760"/>
          </a:xfrm>
        </p:spPr>
        <p:txBody>
          <a:bodyPr/>
          <a:lstStyle>
            <a:lvl1pPr>
              <a:defRPr sz="1400"/>
            </a:lvl1pPr>
          </a:lstStyle>
          <a:p>
            <a:fld id="{E08F2930-32E3-4FFE-BC8D-9FB561C7F966}" type="datetimeFigureOut">
              <a:rPr lang="ru-RU" smtClean="0"/>
              <a:pPr/>
              <a:t>09.10.2018</a:t>
            </a:fld>
            <a:endParaRPr lang="ru-RU"/>
          </a:p>
        </p:txBody>
      </p:sp>
      <p:sp>
        <p:nvSpPr>
          <p:cNvPr id="17" name="Нижний колонтитул 16"/>
          <p:cNvSpPr>
            <a:spLocks noGrp="1"/>
          </p:cNvSpPr>
          <p:nvPr>
            <p:ph type="ftr" sz="quarter" idx="11"/>
          </p:nvPr>
        </p:nvSpPr>
        <p:spPr>
          <a:xfrm>
            <a:off x="2898648" y="6355080"/>
            <a:ext cx="3474720" cy="365760"/>
          </a:xfrm>
        </p:spPr>
        <p:txBody>
          <a:bodyPr/>
          <a:lstStyle/>
          <a:p>
            <a:endParaRPr lang="ru-RU"/>
          </a:p>
        </p:txBody>
      </p:sp>
      <p:sp>
        <p:nvSpPr>
          <p:cNvPr id="29" name="Номер слайда 28"/>
          <p:cNvSpPr>
            <a:spLocks noGrp="1"/>
          </p:cNvSpPr>
          <p:nvPr>
            <p:ph type="sldNum" sz="quarter" idx="12"/>
          </p:nvPr>
        </p:nvSpPr>
        <p:spPr>
          <a:xfrm>
            <a:off x="1216152" y="6355080"/>
            <a:ext cx="1219200" cy="365760"/>
          </a:xfrm>
        </p:spPr>
        <p:txBody>
          <a:bodyPr/>
          <a:lstStyle/>
          <a:p>
            <a:fld id="{9A1DDDBE-849A-4B59-8758-01D8C1777FCC}" type="slidenum">
              <a:rPr lang="ru-RU" smtClean="0"/>
              <a:pPr/>
              <a:t>‹#›</a:t>
            </a:fld>
            <a:endParaRPr lang="ru-RU"/>
          </a:p>
        </p:txBody>
      </p:sp>
      <p:sp>
        <p:nvSpPr>
          <p:cNvPr id="21" name="Прямоугольник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DDDBE-849A-4B59-8758-01D8C1777FCC}"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DDDBE-849A-4B59-8758-01D8C1777FCC}" type="slidenum">
              <a:rPr lang="ru-RU" smtClean="0"/>
              <a:pPr/>
              <a:t>‹#›</a:t>
            </a:fld>
            <a:endParaRPr lang="ru-RU"/>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1DDDBE-849A-4B59-8758-01D8C1777FCC}" type="slidenum">
              <a:rPr lang="ru-RU" smtClean="0"/>
              <a:pPr/>
              <a:t>‹#›</a:t>
            </a:fld>
            <a:endParaRPr lang="ru-RU"/>
          </a:p>
        </p:txBody>
      </p:sp>
      <p:sp>
        <p:nvSpPr>
          <p:cNvPr id="8" name="Содержимое 7"/>
          <p:cNvSpPr>
            <a:spLocks noGrp="1"/>
          </p:cNvSpPr>
          <p:nvPr>
            <p:ph sz="quarter" idx="1"/>
          </p:nvPr>
        </p:nvSpPr>
        <p:spPr>
          <a:xfrm>
            <a:off x="457200" y="1219200"/>
            <a:ext cx="8229600"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fld id="{E08F2930-32E3-4FFE-BC8D-9FB561C7F966}" type="datetimeFigureOut">
              <a:rPr lang="ru-RU" smtClean="0"/>
              <a:pPr/>
              <a:t>09.10.2018</a:t>
            </a:fld>
            <a:endParaRPr lang="ru-RU"/>
          </a:p>
        </p:txBody>
      </p:sp>
      <p:sp>
        <p:nvSpPr>
          <p:cNvPr id="5" name="Нижний колонтитул 4"/>
          <p:cNvSpPr>
            <a:spLocks noGrp="1"/>
          </p:cNvSpPr>
          <p:nvPr>
            <p:ph type="ftr" sz="quarter" idx="11"/>
          </p:nvPr>
        </p:nvSpPr>
        <p:spPr>
          <a:xfrm>
            <a:off x="2898648" y="6355080"/>
            <a:ext cx="3474720" cy="365760"/>
          </a:xfrm>
        </p:spPr>
        <p:txBody>
          <a:bodyPr/>
          <a:lstStyle/>
          <a:p>
            <a:endParaRPr lang="ru-RU"/>
          </a:p>
        </p:txBody>
      </p:sp>
      <p:sp>
        <p:nvSpPr>
          <p:cNvPr id="6" name="Номер слайда 5"/>
          <p:cNvSpPr>
            <a:spLocks noGrp="1"/>
          </p:cNvSpPr>
          <p:nvPr>
            <p:ph type="sldNum" sz="quarter" idx="12"/>
          </p:nvPr>
        </p:nvSpPr>
        <p:spPr>
          <a:xfrm>
            <a:off x="1069848" y="6355080"/>
            <a:ext cx="1520952" cy="365760"/>
          </a:xfrm>
        </p:spPr>
        <p:txBody>
          <a:bodyPr/>
          <a:lstStyle/>
          <a:p>
            <a:fld id="{9A1DDDBE-849A-4B59-8758-01D8C1777FCC}" type="slidenum">
              <a:rPr lang="ru-RU" smtClean="0"/>
              <a:pPr/>
              <a:t>‹#›</a:t>
            </a:fld>
            <a:endParaRPr lang="ru-RU"/>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1DDDBE-849A-4B59-8758-01D8C1777FCC}" type="slidenum">
              <a:rPr lang="ru-RU" smtClean="0"/>
              <a:pPr/>
              <a:t>‹#›</a:t>
            </a:fld>
            <a:endParaRPr lang="ru-RU"/>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A1DDDBE-849A-4B59-8758-01D8C1777FCC}" type="slidenum">
              <a:rPr lang="ru-RU" smtClean="0"/>
              <a:pPr/>
              <a:t>‹#›</a:t>
            </a:fld>
            <a:endParaRPr lang="ru-RU"/>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A1DDDBE-849A-4B59-8758-01D8C1777FCC}" type="slidenum">
              <a:rPr lang="ru-RU" smtClean="0"/>
              <a:pPr/>
              <a:t>‹#›</a:t>
            </a:fld>
            <a:endParaRPr lang="ru-RU"/>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A1DDDBE-849A-4B59-8758-01D8C1777FCC}" type="slidenum">
              <a:rPr lang="ru-RU" smtClean="0"/>
              <a:pPr/>
              <a:t>‹#›</a:t>
            </a:fld>
            <a:endParaRPr lang="ru-RU"/>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1DDDBE-849A-4B59-8758-01D8C1777FCC}"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08F2930-32E3-4FFE-BC8D-9FB561C7F966}" type="datetimeFigureOut">
              <a:rPr lang="ru-RU" smtClean="0"/>
              <a:pPr/>
              <a:t>09.10.2018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1DDDBE-849A-4B59-8758-01D8C1777FCC}" type="slidenum">
              <a:rPr lang="ru-RU" smtClean="0"/>
              <a:pPr/>
              <a:t>‹#›</a:t>
            </a:fld>
            <a:endParaRPr lang="ru-RU"/>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990600"/>
          </a:xfrm>
          <a:prstGeom prst="rect">
            <a:avLst/>
          </a:prstGeom>
        </p:spPr>
        <p:txBody>
          <a:bodyPr vert="horz"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08F2930-32E3-4FFE-BC8D-9FB561C7F966}" type="datetimeFigureOut">
              <a:rPr lang="ru-RU" smtClean="0"/>
              <a:pPr/>
              <a:t>09.10.2018</a:t>
            </a:fld>
            <a:endParaRPr lang="ru-RU"/>
          </a:p>
        </p:txBody>
      </p:sp>
      <p:sp>
        <p:nvSpPr>
          <p:cNvPr id="3" name="Нижний колонтитул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A1DDDBE-849A-4B59-8758-01D8C1777FCC}" type="slidenum">
              <a:rPr lang="ru-RU" smtClean="0"/>
              <a:pPr/>
              <a:t>‹#›</a:t>
            </a:fld>
            <a:endParaRPr lang="ru-RU"/>
          </a:p>
        </p:txBody>
      </p:sp>
      <p:sp>
        <p:nvSpPr>
          <p:cNvPr id="28" name="Прямая соединительная линия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285852" y="3857628"/>
            <a:ext cx="6480048" cy="805820"/>
          </a:xfrm>
        </p:spPr>
        <p:txBody>
          <a:bodyPr>
            <a:normAutofit/>
          </a:bodyPr>
          <a:lstStyle/>
          <a:p>
            <a:pPr algn="ctr"/>
            <a:r>
              <a:rPr lang="ru-RU" sz="4400" b="1" dirty="0" smtClean="0">
                <a:latin typeface="Times New Roman" pitchFamily="18" charset="0"/>
                <a:cs typeface="Times New Roman" pitchFamily="18" charset="0"/>
              </a:rPr>
              <a:t>Сортировки</a:t>
            </a:r>
            <a:endParaRPr lang="ru-RU" sz="4400" dirty="0">
              <a:latin typeface="Times New Roman" pitchFamily="18" charset="0"/>
              <a:cs typeface="Times New Roman" pitchFamily="18" charset="0"/>
            </a:endParaRPr>
          </a:p>
        </p:txBody>
      </p:sp>
      <p:sp>
        <p:nvSpPr>
          <p:cNvPr id="3" name="Подзаголовок 2"/>
          <p:cNvSpPr>
            <a:spLocks noGrp="1"/>
          </p:cNvSpPr>
          <p:nvPr>
            <p:ph type="subTitle" idx="1"/>
          </p:nvPr>
        </p:nvSpPr>
        <p:spPr>
          <a:xfrm>
            <a:off x="714348" y="5000636"/>
            <a:ext cx="7406640" cy="857256"/>
          </a:xfrm>
        </p:spPr>
        <p:txBody>
          <a:bodyPr>
            <a:normAutofit/>
          </a:bodyPr>
          <a:lstStyle/>
          <a:p>
            <a:r>
              <a:rPr lang="ru-RU" dirty="0" smtClean="0">
                <a:latin typeface="Times New Roman" pitchFamily="18" charset="0"/>
                <a:cs typeface="Times New Roman" pitchFamily="18" charset="0"/>
              </a:rPr>
              <a:t>Структуры и алгоритмы компьютерной обработки данных</a:t>
            </a:r>
          </a:p>
          <a:p>
            <a:r>
              <a:rPr lang="ru-RU" dirty="0" smtClean="0">
                <a:latin typeface="Times New Roman" pitchFamily="18" charset="0"/>
                <a:cs typeface="Times New Roman" pitchFamily="18" charset="0"/>
              </a:rPr>
              <a:t>Лекция 3</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Идея методов</a:t>
            </a:r>
            <a:endParaRPr lang="ru-RU" sz="3200" b="1" dirty="0">
              <a:solidFill>
                <a:schemeClr val="tx2"/>
              </a:solidFill>
              <a:latin typeface="Times New Roman" pitchFamily="18" charset="0"/>
              <a:cs typeface="Times New Roman" pitchFamily="18" charset="0"/>
            </a:endParaRPr>
          </a:p>
        </p:txBody>
      </p:sp>
      <p:sp>
        <p:nvSpPr>
          <p:cNvPr id="5" name="Прямоугольник 4"/>
          <p:cNvSpPr/>
          <p:nvPr/>
        </p:nvSpPr>
        <p:spPr>
          <a:xfrm>
            <a:off x="377920" y="1196752"/>
            <a:ext cx="8266046" cy="4524315"/>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Идея</a:t>
            </a:r>
            <a:r>
              <a:rPr lang="ru-RU" sz="2400" dirty="0">
                <a:latin typeface="Times New Roman" pitchFamily="18" charset="0"/>
                <a:cs typeface="Times New Roman" pitchFamily="18" charset="0"/>
              </a:rPr>
              <a:t> </a:t>
            </a:r>
            <a:r>
              <a:rPr lang="ru-RU" sz="2400" b="1" dirty="0">
                <a:latin typeface="Times New Roman" pitchFamily="18" charset="0"/>
                <a:cs typeface="Times New Roman" pitchFamily="18" charset="0"/>
              </a:rPr>
              <a:t>методов включения</a:t>
            </a:r>
            <a:r>
              <a:rPr lang="ru-RU" sz="2400" dirty="0">
                <a:latin typeface="Times New Roman" pitchFamily="18" charset="0"/>
                <a:cs typeface="Times New Roman" pitchFamily="18" charset="0"/>
              </a:rPr>
              <a:t> состоит в том, что сначала первый элемент массива рассматривается как упорядоченный массив и в этот массив включается следующий элемент исходного массива так, чтобы получился упорядоченный по </a:t>
            </a:r>
            <a:r>
              <a:rPr lang="ru-RU" sz="2400" dirty="0" err="1">
                <a:latin typeface="Times New Roman" pitchFamily="18" charset="0"/>
                <a:cs typeface="Times New Roman" pitchFamily="18" charset="0"/>
              </a:rPr>
              <a:t>неубыванию</a:t>
            </a:r>
            <a:r>
              <a:rPr lang="ru-RU" sz="2400" dirty="0">
                <a:latin typeface="Times New Roman" pitchFamily="18" charset="0"/>
                <a:cs typeface="Times New Roman" pitchFamily="18" charset="0"/>
              </a:rPr>
              <a:t> массив из двух элементов.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Затем </a:t>
            </a:r>
            <a:r>
              <a:rPr lang="ru-RU" sz="2400" dirty="0">
                <a:latin typeface="Times New Roman" pitchFamily="18" charset="0"/>
                <a:cs typeface="Times New Roman" pitchFamily="18" charset="0"/>
              </a:rPr>
              <a:t>в полученный упорядоченный массив включается третий элемент массива так, чтобы опять-таки получился упорядоченный массив. Процесс продолжается до тех пор, пока не будет включен последний элемент.</a:t>
            </a:r>
          </a:p>
          <a:p>
            <a:pPr algn="just"/>
            <a:r>
              <a:rPr lang="ru-RU" sz="2400" dirty="0" smtClean="0">
                <a:latin typeface="Times New Roman" pitchFamily="18" charset="0"/>
                <a:cs typeface="Times New Roman" pitchFamily="18" charset="0"/>
              </a:rPr>
              <a:t>	Различные </a:t>
            </a:r>
            <a:r>
              <a:rPr lang="ru-RU" sz="2400" dirty="0">
                <a:latin typeface="Times New Roman" pitchFamily="18" charset="0"/>
                <a:cs typeface="Times New Roman" pitchFamily="18" charset="0"/>
              </a:rPr>
              <a:t>алгоритмы включения отличаются способами выбора элемента для включения, способами определения места включения и методами самого включения.</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Идея методов</a:t>
            </a:r>
            <a:endParaRPr lang="ru-RU" sz="3200" b="1" dirty="0">
              <a:solidFill>
                <a:schemeClr val="tx2"/>
              </a:solidFill>
              <a:latin typeface="Times New Roman" pitchFamily="18" charset="0"/>
              <a:cs typeface="Times New Roman" pitchFamily="18" charset="0"/>
            </a:endParaRPr>
          </a:p>
        </p:txBody>
      </p:sp>
      <p:sp>
        <p:nvSpPr>
          <p:cNvPr id="13" name="Прямоугольник 12"/>
          <p:cNvSpPr/>
          <p:nvPr/>
        </p:nvSpPr>
        <p:spPr>
          <a:xfrm>
            <a:off x="395536" y="1196752"/>
            <a:ext cx="8465886" cy="5262979"/>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Общая </a:t>
            </a:r>
            <a:r>
              <a:rPr lang="ru-RU" sz="2400" dirty="0">
                <a:latin typeface="Times New Roman" pitchFamily="18" charset="0"/>
                <a:cs typeface="Times New Roman" pitchFamily="18" charset="0"/>
              </a:rPr>
              <a:t>концепция </a:t>
            </a:r>
            <a:r>
              <a:rPr lang="ru-RU" sz="2400" b="1" dirty="0">
                <a:latin typeface="Times New Roman" pitchFamily="18" charset="0"/>
                <a:cs typeface="Times New Roman" pitchFamily="18" charset="0"/>
              </a:rPr>
              <a:t>методов извлечения</a:t>
            </a:r>
            <a:r>
              <a:rPr lang="ru-RU" sz="2400" dirty="0">
                <a:latin typeface="Times New Roman" pitchFamily="18" charset="0"/>
                <a:cs typeface="Times New Roman" pitchFamily="18" charset="0"/>
              </a:rPr>
              <a:t> заключается в следующем: из исходного массива извлекается минимальный элемент и меняется местами с первым элементом массива, затем извлекается минимальный элемент из части массива, начиная со второго элемента, и меняется местами со вторым элементом и т. д. Последний раз минимальный элемент выбирается из двух последних элементов массива.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В </a:t>
            </a:r>
            <a:r>
              <a:rPr lang="ru-RU" sz="2400" dirty="0">
                <a:latin typeface="Times New Roman" pitchFamily="18" charset="0"/>
                <a:cs typeface="Times New Roman" pitchFamily="18" charset="0"/>
              </a:rPr>
              <a:t>результате получится массив, упорядоченный по </a:t>
            </a:r>
            <a:r>
              <a:rPr lang="ru-RU" sz="2400" b="1" dirty="0" err="1">
                <a:latin typeface="Times New Roman" pitchFamily="18" charset="0"/>
                <a:cs typeface="Times New Roman" pitchFamily="18" charset="0"/>
              </a:rPr>
              <a:t>неубыванию</a:t>
            </a:r>
            <a:r>
              <a:rPr lang="ru-RU" sz="2400" dirty="0">
                <a:latin typeface="Times New Roman" pitchFamily="18" charset="0"/>
                <a:cs typeface="Times New Roman" pitchFamily="18" charset="0"/>
              </a:rPr>
              <a:t>.</a:t>
            </a:r>
          </a:p>
          <a:p>
            <a:pPr algn="just"/>
            <a:r>
              <a:rPr lang="ru-RU" sz="2400" dirty="0" smtClean="0">
                <a:latin typeface="Times New Roman" pitchFamily="18" charset="0"/>
                <a:cs typeface="Times New Roman" pitchFamily="18" charset="0"/>
              </a:rPr>
              <a:t>	Различные </a:t>
            </a:r>
            <a:r>
              <a:rPr lang="ru-RU" sz="2400" dirty="0">
                <a:latin typeface="Times New Roman" pitchFamily="18" charset="0"/>
                <a:cs typeface="Times New Roman" pitchFamily="18" charset="0"/>
              </a:rPr>
              <a:t>методы извлечения отличаются объектом извлечения (минимальный или максимальный элемент) и, соответственно, объектами перестановки (первый или последний элемент), а также условием окончания процесса сортировки.</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Методы сортировки</a:t>
            </a:r>
            <a:endParaRPr lang="ru-RU" b="1" dirty="0"/>
          </a:p>
        </p:txBody>
      </p:sp>
      <p:sp>
        <p:nvSpPr>
          <p:cNvPr id="3" name="Содержимое 2"/>
          <p:cNvSpPr>
            <a:spLocks noGrp="1"/>
          </p:cNvSpPr>
          <p:nvPr>
            <p:ph sz="quarter" idx="1"/>
          </p:nvPr>
        </p:nvSpPr>
        <p:spPr/>
        <p:txBody>
          <a:bodyPr>
            <a:normAutofit lnSpcReduction="10000"/>
          </a:bodyPr>
          <a:lstStyle/>
          <a:p>
            <a:pPr>
              <a:buNone/>
            </a:pPr>
            <a:r>
              <a:rPr lang="en-US" dirty="0" smtClean="0">
                <a:latin typeface="Times New Roman" pitchFamily="18" charset="0"/>
                <a:cs typeface="Times New Roman" pitchFamily="18" charset="0"/>
              </a:rPr>
              <a:t>1</a:t>
            </a:r>
            <a:r>
              <a:rPr lang="ru-RU" dirty="0" smtClean="0">
                <a:latin typeface="Times New Roman" pitchFamily="18" charset="0"/>
                <a:cs typeface="Times New Roman" pitchFamily="18" charset="0"/>
              </a:rPr>
              <a:t>. Простые схемы сортировки</a:t>
            </a:r>
          </a:p>
          <a:p>
            <a:pPr lvl="1"/>
            <a:r>
              <a:rPr lang="ru-RU" dirty="0" smtClean="0">
                <a:latin typeface="Times New Roman" pitchFamily="18" charset="0"/>
                <a:cs typeface="Times New Roman" pitchFamily="18" charset="0"/>
              </a:rPr>
              <a:t>Метод «пузырька» </a:t>
            </a:r>
            <a:r>
              <a:rPr lang="en-US" dirty="0" smtClean="0">
                <a:latin typeface="Times New Roman" pitchFamily="18" charset="0"/>
                <a:cs typeface="Times New Roman" pitchFamily="18" charset="0"/>
              </a:rPr>
              <a:t>O (n²)</a:t>
            </a:r>
            <a:endParaRPr lang="ru-RU" dirty="0" smtClean="0">
              <a:latin typeface="Times New Roman" pitchFamily="18" charset="0"/>
              <a:cs typeface="Times New Roman" pitchFamily="18" charset="0"/>
            </a:endParaRPr>
          </a:p>
          <a:p>
            <a:pPr lvl="1"/>
            <a:r>
              <a:rPr lang="ru-RU" dirty="0" smtClean="0">
                <a:latin typeface="Times New Roman" pitchFamily="18" charset="0"/>
                <a:cs typeface="Times New Roman" pitchFamily="18" charset="0"/>
              </a:rPr>
              <a:t>Сортировка вставками</a:t>
            </a:r>
            <a:r>
              <a:rPr lang="en-US" dirty="0" smtClean="0">
                <a:latin typeface="Times New Roman" pitchFamily="18" charset="0"/>
                <a:cs typeface="Times New Roman" pitchFamily="18" charset="0"/>
              </a:rPr>
              <a:t> O (n²)</a:t>
            </a:r>
            <a:endParaRPr lang="ru-RU" dirty="0" smtClean="0">
              <a:latin typeface="Times New Roman" pitchFamily="18" charset="0"/>
              <a:cs typeface="Times New Roman" pitchFamily="18" charset="0"/>
            </a:endParaRPr>
          </a:p>
          <a:p>
            <a:pPr lvl="1"/>
            <a:r>
              <a:rPr lang="ru-RU" dirty="0" smtClean="0">
                <a:latin typeface="Times New Roman" pitchFamily="18" charset="0"/>
                <a:cs typeface="Times New Roman" pitchFamily="18" charset="0"/>
              </a:rPr>
              <a:t>Сортировка посредством выбора</a:t>
            </a:r>
            <a:r>
              <a:rPr lang="en-US" dirty="0" smtClean="0">
                <a:latin typeface="Times New Roman" pitchFamily="18" charset="0"/>
                <a:cs typeface="Times New Roman" pitchFamily="18" charset="0"/>
              </a:rPr>
              <a:t> O (n²)</a:t>
            </a:r>
            <a:endParaRPr lang="ru-RU" dirty="0" smtClean="0">
              <a:latin typeface="Times New Roman" pitchFamily="18" charset="0"/>
              <a:cs typeface="Times New Roman" pitchFamily="18" charset="0"/>
            </a:endParaRPr>
          </a:p>
          <a:p>
            <a:pPr>
              <a:buNone/>
            </a:pPr>
            <a:r>
              <a:rPr lang="ru-RU" dirty="0" smtClean="0">
                <a:latin typeface="Times New Roman" pitchFamily="18" charset="0"/>
                <a:cs typeface="Times New Roman" pitchFamily="18" charset="0"/>
              </a:rPr>
              <a:t>2. Сортировка Шелла</a:t>
            </a:r>
          </a:p>
          <a:p>
            <a:pPr>
              <a:buNone/>
            </a:pPr>
            <a:r>
              <a:rPr lang="ru-RU" dirty="0" smtClean="0">
                <a:latin typeface="Times New Roman" pitchFamily="18" charset="0"/>
                <a:cs typeface="Times New Roman" pitchFamily="18" charset="0"/>
              </a:rPr>
              <a:t>3. Корневая сортировка</a:t>
            </a:r>
          </a:p>
          <a:p>
            <a:pPr>
              <a:buNone/>
            </a:pPr>
            <a:r>
              <a:rPr lang="ru-RU" dirty="0" smtClean="0">
                <a:latin typeface="Times New Roman" pitchFamily="18" charset="0"/>
                <a:cs typeface="Times New Roman" pitchFamily="18" charset="0"/>
              </a:rPr>
              <a:t>4. Пирамидальная сортировка</a:t>
            </a:r>
          </a:p>
          <a:p>
            <a:pPr>
              <a:buNone/>
            </a:pPr>
            <a:r>
              <a:rPr lang="ru-RU" dirty="0" smtClean="0">
                <a:latin typeface="Times New Roman" pitchFamily="18" charset="0"/>
                <a:cs typeface="Times New Roman" pitchFamily="18" charset="0"/>
              </a:rPr>
              <a:t>5. Сортировка слиянием</a:t>
            </a:r>
          </a:p>
          <a:p>
            <a:pPr>
              <a:buNone/>
            </a:pPr>
            <a:r>
              <a:rPr lang="ru-RU" dirty="0" smtClean="0">
                <a:latin typeface="Times New Roman" pitchFamily="18" charset="0"/>
                <a:cs typeface="Times New Roman" pitchFamily="18" charset="0"/>
              </a:rPr>
              <a:t>6. Быстрая сортировка</a:t>
            </a:r>
          </a:p>
          <a:p>
            <a:pPr>
              <a:buNone/>
            </a:pPr>
            <a:r>
              <a:rPr lang="ru-RU" dirty="0" smtClean="0">
                <a:latin typeface="Times New Roman" pitchFamily="18" charset="0"/>
                <a:cs typeface="Times New Roman" pitchFamily="18" charset="0"/>
              </a:rPr>
              <a:t>7. Внешняя многофазная сортировка</a:t>
            </a:r>
          </a:p>
          <a:p>
            <a:pPr>
              <a:buNone/>
            </a:pPr>
            <a:r>
              <a:rPr lang="ru-RU" dirty="0" smtClean="0">
                <a:latin typeface="Times New Roman" pitchFamily="18" charset="0"/>
                <a:cs typeface="Times New Roman" pitchFamily="18" charset="0"/>
              </a:rPr>
              <a:t>8 и тр.</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Простые методы сортировки</a:t>
            </a:r>
            <a:endParaRPr lang="ru-RU" dirty="0"/>
          </a:p>
        </p:txBody>
      </p:sp>
      <p:sp>
        <p:nvSpPr>
          <p:cNvPr id="5" name="Текст 4"/>
          <p:cNvSpPr>
            <a:spLocks noGrp="1"/>
          </p:cNvSpPr>
          <p:nvPr>
            <p:ph type="body" idx="1"/>
          </p:nvPr>
        </p:nvSpPr>
        <p:spPr/>
        <p:txBody>
          <a:bodyPr/>
          <a:lstStyle/>
          <a:p>
            <a:endParaRPr lang="ru-R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пузырька</a:t>
            </a:r>
            <a:endParaRPr lang="ru-RU" dirty="0"/>
          </a:p>
        </p:txBody>
      </p:sp>
      <p:sp>
        <p:nvSpPr>
          <p:cNvPr id="7" name="Прямоугольник 6"/>
          <p:cNvSpPr/>
          <p:nvPr/>
        </p:nvSpPr>
        <p:spPr>
          <a:xfrm>
            <a:off x="500034" y="1785926"/>
            <a:ext cx="8064896" cy="2677656"/>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Сортировка </a:t>
            </a:r>
            <a:r>
              <a:rPr lang="ru-RU" sz="2400" dirty="0">
                <a:latin typeface="Times New Roman" pitchFamily="18" charset="0"/>
                <a:cs typeface="Times New Roman" pitchFamily="18" charset="0"/>
              </a:rPr>
              <a:t>пузырьком – простейший алгоритм </a:t>
            </a:r>
            <a:r>
              <a:rPr lang="ru-RU" sz="2400" dirty="0" smtClean="0">
                <a:latin typeface="Times New Roman" pitchFamily="18" charset="0"/>
                <a:cs typeface="Times New Roman" pitchFamily="18" charset="0"/>
              </a:rPr>
              <a:t>сортировки, применяемый чисто </a:t>
            </a:r>
            <a:r>
              <a:rPr lang="ru-RU" sz="2400" dirty="0">
                <a:latin typeface="Times New Roman" pitchFamily="18" charset="0"/>
                <a:cs typeface="Times New Roman" pitchFamily="18" charset="0"/>
              </a:rPr>
              <a:t>для учебных целей.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Практического </a:t>
            </a:r>
            <a:r>
              <a:rPr lang="ru-RU" sz="2400" dirty="0">
                <a:latin typeface="Times New Roman" pitchFamily="18" charset="0"/>
                <a:cs typeface="Times New Roman" pitchFamily="18" charset="0"/>
              </a:rPr>
              <a:t>применения этому алгоритму </a:t>
            </a:r>
            <a:r>
              <a:rPr lang="ru-RU" sz="2400" dirty="0" smtClean="0">
                <a:latin typeface="Times New Roman" pitchFamily="18" charset="0"/>
                <a:cs typeface="Times New Roman" pitchFamily="18" charset="0"/>
              </a:rPr>
              <a:t>нет, так </a:t>
            </a:r>
            <a:r>
              <a:rPr lang="ru-RU" sz="2400" dirty="0">
                <a:latin typeface="Times New Roman" pitchFamily="18" charset="0"/>
                <a:cs typeface="Times New Roman" pitchFamily="18" charset="0"/>
              </a:rPr>
              <a:t>как он не эффективен, особенно если необходимо отсортировать </a:t>
            </a:r>
            <a:r>
              <a:rPr lang="ru-RU" sz="2400" dirty="0" smtClean="0">
                <a:latin typeface="Times New Roman" pitchFamily="18" charset="0"/>
                <a:cs typeface="Times New Roman" pitchFamily="18" charset="0"/>
              </a:rPr>
              <a:t>массив большого </a:t>
            </a:r>
            <a:r>
              <a:rPr lang="ru-RU" sz="2400" dirty="0">
                <a:latin typeface="Times New Roman" pitchFamily="18" charset="0"/>
                <a:cs typeface="Times New Roman" pitchFamily="18" charset="0"/>
              </a:rPr>
              <a:t>размера.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К </a:t>
            </a:r>
            <a:r>
              <a:rPr lang="ru-RU" sz="2400" dirty="0">
                <a:latin typeface="Times New Roman" pitchFamily="18" charset="0"/>
                <a:cs typeface="Times New Roman" pitchFamily="18" charset="0"/>
              </a:rPr>
              <a:t>плюсам сортировки пузырьком относится </a:t>
            </a:r>
            <a:r>
              <a:rPr lang="ru-RU" sz="2400" dirty="0" smtClean="0">
                <a:latin typeface="Times New Roman" pitchFamily="18" charset="0"/>
                <a:cs typeface="Times New Roman" pitchFamily="18" charset="0"/>
              </a:rPr>
              <a:t>простота реализации </a:t>
            </a:r>
            <a:r>
              <a:rPr lang="ru-RU" sz="2400" dirty="0">
                <a:latin typeface="Times New Roman" pitchFamily="18" charset="0"/>
                <a:cs typeface="Times New Roman" pitchFamily="18" charset="0"/>
              </a:rPr>
              <a:t>алгоритма</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пузырька</a:t>
            </a:r>
            <a:endParaRPr lang="ru-RU" dirty="0"/>
          </a:p>
        </p:txBody>
      </p:sp>
      <p:sp>
        <p:nvSpPr>
          <p:cNvPr id="6" name="Rectangle 24"/>
          <p:cNvSpPr>
            <a:spLocks noChangeArrowheads="1"/>
          </p:cNvSpPr>
          <p:nvPr/>
        </p:nvSpPr>
        <p:spPr bwMode="auto">
          <a:xfrm>
            <a:off x="642910" y="1428736"/>
            <a:ext cx="7702551" cy="3970318"/>
          </a:xfrm>
          <a:prstGeom prst="rect">
            <a:avLst/>
          </a:prstGeom>
          <a:noFill/>
          <a:ln w="9525">
            <a:noFill/>
            <a:miter lim="800000"/>
            <a:headEnd/>
            <a:tailEnd/>
          </a:ln>
          <a:effectLst/>
        </p:spPr>
        <p:txBody>
          <a:bodyPr wrap="square" anchor="ctr">
            <a:spAutoFit/>
          </a:bodyPr>
          <a:lstStyle/>
          <a:p>
            <a:pPr algn="just"/>
            <a:r>
              <a:rPr lang="ru-RU"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Метод</a:t>
            </a:r>
            <a:r>
              <a:rPr lang="en-US" sz="2800" b="1" dirty="0" smtClean="0">
                <a:latin typeface="Times New Roman" pitchFamily="18" charset="0"/>
                <a:cs typeface="Times New Roman" pitchFamily="18" charset="0"/>
              </a:rPr>
              <a:t> </a:t>
            </a:r>
            <a:r>
              <a:rPr lang="en-US" sz="2800" b="1" dirty="0">
                <a:latin typeface="Times New Roman" pitchFamily="18" charset="0"/>
                <a:cs typeface="Times New Roman" pitchFamily="18" charset="0"/>
              </a:rPr>
              <a:t>пузырьковой сортировки последовательности a1, a2, …, an представляет собой систематический обмен местами слева направо смежных элементов, не отвечающих выбранному порядку, до тех пор, пока они не оказываются на правильном месте. Большие элементы при этом как бы «всплывают пузырьками вверх» в конец списка.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пузырька</a:t>
            </a:r>
            <a:endParaRPr lang="ru-RU" dirty="0"/>
          </a:p>
        </p:txBody>
      </p:sp>
      <p:sp>
        <p:nvSpPr>
          <p:cNvPr id="7" name="Прямоугольник 6"/>
          <p:cNvSpPr/>
          <p:nvPr/>
        </p:nvSpPr>
        <p:spPr>
          <a:xfrm>
            <a:off x="312819" y="1204256"/>
            <a:ext cx="8616899" cy="193899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Название </a:t>
            </a:r>
            <a:r>
              <a:rPr lang="ru-RU" sz="2400" dirty="0">
                <a:latin typeface="Times New Roman" pitchFamily="18" charset="0"/>
                <a:cs typeface="Times New Roman" pitchFamily="18" charset="0"/>
              </a:rPr>
              <a:t>этого метода произошло от известного физического явления - пузырек воздуха в воде поднимается вверх. </a:t>
            </a:r>
            <a:r>
              <a:rPr lang="ru-RU" sz="2400" dirty="0" smtClean="0">
                <a:latin typeface="Times New Roman" pitchFamily="18" charset="0"/>
                <a:cs typeface="Times New Roman" pitchFamily="18" charset="0"/>
              </a:rPr>
              <a:t>В этом методе сначала поднимается "наверх" (к началу массива) самый "легкий" элемент (минимальный), затем следующий и т.д.</a:t>
            </a:r>
            <a:endParaRPr lang="ru-RU" sz="2400" dirty="0">
              <a:latin typeface="Times New Roman" pitchFamily="18" charset="0"/>
              <a:cs typeface="Times New Roman" pitchFamily="18" charset="0"/>
            </a:endParaRP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64" y="3120448"/>
            <a:ext cx="8982740" cy="318887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 пузырька</a:t>
            </a:r>
            <a:endParaRPr lang="ru-RU" dirty="0"/>
          </a:p>
        </p:txBody>
      </p:sp>
      <p:sp>
        <p:nvSpPr>
          <p:cNvPr id="7" name="Прямоугольник 6"/>
          <p:cNvSpPr/>
          <p:nvPr/>
        </p:nvSpPr>
        <p:spPr>
          <a:xfrm>
            <a:off x="500034" y="1285860"/>
            <a:ext cx="5357850"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804000"/>
                </a:solidFill>
                <a:highlight>
                  <a:srgbClr val="FFFFFF"/>
                </a:highlight>
              </a:rPr>
              <a:t>#include &lt; </a:t>
            </a:r>
            <a:r>
              <a:rPr lang="en-US" dirty="0" err="1">
                <a:solidFill>
                  <a:srgbClr val="804000"/>
                </a:solidFill>
                <a:highlight>
                  <a:srgbClr val="FFFFFF"/>
                </a:highlight>
              </a:rPr>
              <a:t>stdio.h</a:t>
            </a:r>
            <a:r>
              <a:rPr lang="en-US" dirty="0">
                <a:solidFill>
                  <a:srgbClr val="804000"/>
                </a:solidFill>
                <a:highlight>
                  <a:srgbClr val="FFFFFF"/>
                </a:highlight>
              </a:rPr>
              <a:t> &gt;</a:t>
            </a:r>
          </a:p>
          <a:p>
            <a:r>
              <a:rPr lang="en-US" dirty="0" err="1">
                <a:solidFill>
                  <a:srgbClr val="8000FF"/>
                </a:solidFill>
                <a:highlight>
                  <a:srgbClr val="FFFFFF"/>
                </a:highlight>
              </a:rPr>
              <a:t>const</a:t>
            </a:r>
            <a:r>
              <a:rPr lang="en-US" dirty="0">
                <a:solidFill>
                  <a:srgbClr val="000000"/>
                </a:solidFill>
                <a:highlight>
                  <a:srgbClr val="FFFFFF"/>
                </a:highlight>
              </a:rPr>
              <a:t> N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10</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8000FF"/>
                </a:solidFill>
                <a:highlight>
                  <a:srgbClr val="FFFFFF"/>
                </a:highlight>
              </a:rPr>
              <a:t>void</a:t>
            </a:r>
            <a:r>
              <a:rPr lang="en-US" dirty="0">
                <a:solidFill>
                  <a:srgbClr val="000000"/>
                </a:solidFill>
                <a:highlight>
                  <a:srgbClr val="FFFFFF"/>
                </a:highlight>
              </a:rPr>
              <a:t> main</a:t>
            </a:r>
            <a:r>
              <a:rPr lang="en-US" b="1" dirty="0">
                <a:solidFill>
                  <a:srgbClr val="000080"/>
                </a:solidFill>
                <a:highlight>
                  <a:srgbClr val="FFFFFF"/>
                </a:highlight>
              </a:rPr>
              <a:t>()</a:t>
            </a:r>
            <a:endParaRPr lang="en-US" dirty="0">
              <a:solidFill>
                <a:srgbClr val="000000"/>
              </a:solidFill>
              <a:highlight>
                <a:srgbClr val="FFFFFF"/>
              </a:highlight>
            </a:endParaRPr>
          </a:p>
          <a:p>
            <a:r>
              <a:rPr lang="ru-RU" b="1" dirty="0">
                <a:solidFill>
                  <a:srgbClr val="000080"/>
                </a:solidFill>
                <a:highlight>
                  <a:srgbClr val="FFFFFF"/>
                </a:highlight>
              </a:rPr>
              <a:t>{</a:t>
            </a:r>
            <a:endParaRPr lang="ru-RU" dirty="0">
              <a:solidFill>
                <a:srgbClr val="000000"/>
              </a:solidFill>
              <a:highlight>
                <a:srgbClr val="FFFFFF"/>
              </a:highlight>
            </a:endParaRPr>
          </a:p>
          <a:p>
            <a:r>
              <a:rPr lang="pt-BR" dirty="0">
                <a:solidFill>
                  <a:srgbClr val="8000FF"/>
                </a:solidFill>
                <a:highlight>
                  <a:srgbClr val="FFFFFF"/>
                </a:highlight>
              </a:rPr>
              <a:t>int</a:t>
            </a:r>
            <a:r>
              <a:rPr lang="pt-BR" dirty="0">
                <a:solidFill>
                  <a:srgbClr val="000000"/>
                </a:solidFill>
                <a:highlight>
                  <a:srgbClr val="FFFFFF"/>
                </a:highlight>
              </a:rPr>
              <a:t> i</a:t>
            </a:r>
            <a:r>
              <a:rPr lang="pt-BR" b="1" dirty="0">
                <a:solidFill>
                  <a:srgbClr val="000080"/>
                </a:solidFill>
                <a:highlight>
                  <a:srgbClr val="FFFFFF"/>
                </a:highlight>
              </a:rPr>
              <a:t>,</a:t>
            </a:r>
            <a:r>
              <a:rPr lang="pt-BR" dirty="0">
                <a:solidFill>
                  <a:srgbClr val="000000"/>
                </a:solidFill>
                <a:highlight>
                  <a:srgbClr val="FFFFFF"/>
                </a:highlight>
              </a:rPr>
              <a:t> j</a:t>
            </a:r>
            <a:r>
              <a:rPr lang="pt-BR" b="1" dirty="0">
                <a:solidFill>
                  <a:srgbClr val="000080"/>
                </a:solidFill>
                <a:highlight>
                  <a:srgbClr val="FFFFFF"/>
                </a:highlight>
              </a:rPr>
              <a:t>,</a:t>
            </a:r>
            <a:r>
              <a:rPr lang="pt-BR" dirty="0">
                <a:solidFill>
                  <a:srgbClr val="000000"/>
                </a:solidFill>
                <a:highlight>
                  <a:srgbClr val="FFFFFF"/>
                </a:highlight>
              </a:rPr>
              <a:t> A</a:t>
            </a:r>
            <a:r>
              <a:rPr lang="pt-BR" b="1" dirty="0">
                <a:solidFill>
                  <a:srgbClr val="000080"/>
                </a:solidFill>
                <a:highlight>
                  <a:srgbClr val="FFFFFF"/>
                </a:highlight>
              </a:rPr>
              <a:t>[</a:t>
            </a:r>
            <a:r>
              <a:rPr lang="pt-BR" dirty="0">
                <a:solidFill>
                  <a:srgbClr val="000000"/>
                </a:solidFill>
                <a:highlight>
                  <a:srgbClr val="FFFFFF"/>
                </a:highlight>
              </a:rPr>
              <a:t>N</a:t>
            </a:r>
            <a:r>
              <a:rPr lang="pt-BR" b="1" dirty="0">
                <a:solidFill>
                  <a:srgbClr val="000080"/>
                </a:solidFill>
                <a:highlight>
                  <a:srgbClr val="FFFFFF"/>
                </a:highlight>
              </a:rPr>
              <a:t>],</a:t>
            </a:r>
            <a:r>
              <a:rPr lang="pt-BR" dirty="0">
                <a:solidFill>
                  <a:srgbClr val="000000"/>
                </a:solidFill>
                <a:highlight>
                  <a:srgbClr val="FFFFFF"/>
                </a:highlight>
              </a:rPr>
              <a:t> c</a:t>
            </a:r>
            <a:r>
              <a:rPr lang="pt-BR" b="1" dirty="0">
                <a:solidFill>
                  <a:srgbClr val="000080"/>
                </a:solidFill>
                <a:highlight>
                  <a:srgbClr val="FFFFFF"/>
                </a:highlight>
              </a:rPr>
              <a:t>;</a:t>
            </a:r>
            <a:endParaRPr lang="pt-BR" dirty="0">
              <a:solidFill>
                <a:srgbClr val="000000"/>
              </a:solidFill>
              <a:highlight>
                <a:srgbClr val="FFFFFF"/>
              </a:highlight>
            </a:endParaRPr>
          </a:p>
          <a:p>
            <a:r>
              <a:rPr lang="ru-RU" dirty="0">
                <a:solidFill>
                  <a:srgbClr val="008000"/>
                </a:solidFill>
                <a:highlight>
                  <a:srgbClr val="FFFFFF"/>
                </a:highlight>
              </a:rPr>
              <a:t>// ввод массива </a:t>
            </a:r>
            <a:r>
              <a:rPr lang="en-US" dirty="0">
                <a:solidFill>
                  <a:srgbClr val="008000"/>
                </a:solidFill>
                <a:highlight>
                  <a:srgbClr val="FFFFFF"/>
                </a:highlight>
              </a:rPr>
              <a:t>A</a:t>
            </a:r>
          </a:p>
          <a:p>
            <a:r>
              <a:rPr lang="nn-NO" dirty="0">
                <a:solidFill>
                  <a:srgbClr val="000000"/>
                </a:solidFill>
                <a:highlight>
                  <a:srgbClr val="FFFFFF"/>
                </a:highlight>
              </a:rPr>
              <a:t>	</a:t>
            </a:r>
            <a:r>
              <a:rPr lang="nn-NO" b="1" dirty="0">
                <a:solidFill>
                  <a:srgbClr val="0000FF"/>
                </a:solidFill>
                <a:highlight>
                  <a:srgbClr val="FFFFFF"/>
                </a:highlight>
              </a:rPr>
              <a:t>for</a:t>
            </a:r>
            <a:r>
              <a:rPr lang="nn-NO" dirty="0">
                <a:solidFill>
                  <a:srgbClr val="000000"/>
                </a:solidFill>
                <a:highlight>
                  <a:srgbClr val="FFFFFF"/>
                </a:highlight>
              </a:rPr>
              <a:t> </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0</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N</a:t>
            </a:r>
            <a:r>
              <a:rPr lang="nn-NO" b="1" dirty="0">
                <a:solidFill>
                  <a:srgbClr val="000080"/>
                </a:solidFill>
                <a:highlight>
                  <a:srgbClr val="FFFFFF"/>
                </a:highlight>
              </a:rPr>
              <a:t>-</a:t>
            </a:r>
            <a:r>
              <a:rPr lang="nn-NO" dirty="0">
                <a:solidFill>
                  <a:srgbClr val="FF8000"/>
                </a:solidFill>
                <a:highlight>
                  <a:srgbClr val="FFFFFF"/>
                </a:highlight>
              </a:rPr>
              <a:t>1</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a:t>
            </a:r>
            <a:r>
              <a:rPr lang="nn-NO" dirty="0">
                <a:solidFill>
                  <a:srgbClr val="000000"/>
                </a:solidFill>
                <a:highlight>
                  <a:srgbClr val="FFFFFF"/>
                </a:highlight>
              </a:rPr>
              <a:t> </a:t>
            </a:r>
            <a:r>
              <a:rPr lang="nn-NO" b="1" dirty="0">
                <a:solidFill>
                  <a:srgbClr val="000080"/>
                </a:solidFill>
                <a:highlight>
                  <a:srgbClr val="FFFFFF"/>
                </a:highlight>
              </a:rPr>
              <a:t>)</a:t>
            </a:r>
            <a:endParaRPr lang="nn-NO"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for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j </a:t>
            </a:r>
            <a:r>
              <a:rPr lang="en-US" b="1" dirty="0">
                <a:solidFill>
                  <a:srgbClr val="000080"/>
                </a:solidFill>
                <a:highlight>
                  <a:srgbClr val="FFFFFF"/>
                </a:highlight>
              </a:rPr>
              <a:t>=</a:t>
            </a:r>
            <a:r>
              <a:rPr lang="en-US" dirty="0">
                <a:solidFill>
                  <a:srgbClr val="000000"/>
                </a:solidFill>
                <a:highlight>
                  <a:srgbClr val="FFFFFF"/>
                </a:highlight>
              </a:rPr>
              <a:t> N</a:t>
            </a:r>
            <a:r>
              <a:rPr lang="en-US" b="1" dirty="0">
                <a:solidFill>
                  <a:srgbClr val="000080"/>
                </a:solidFill>
                <a:highlight>
                  <a:srgbClr val="FFFFFF"/>
                </a:highlight>
              </a:rPr>
              <a:t>-</a:t>
            </a:r>
            <a:r>
              <a:rPr lang="en-US" dirty="0">
                <a:solidFill>
                  <a:srgbClr val="FF8000"/>
                </a:solidFill>
                <a:highlight>
                  <a:srgbClr val="FFFFFF"/>
                </a:highlight>
              </a:rPr>
              <a:t>2</a:t>
            </a:r>
            <a:r>
              <a:rPr lang="en-US" b="1" dirty="0">
                <a:solidFill>
                  <a:srgbClr val="000080"/>
                </a:solidFill>
                <a:highlight>
                  <a:srgbClr val="FFFFFF"/>
                </a:highlight>
              </a:rPr>
              <a:t>;</a:t>
            </a:r>
            <a:r>
              <a:rPr lang="en-US" dirty="0">
                <a:solidFill>
                  <a:srgbClr val="000000"/>
                </a:solidFill>
                <a:highlight>
                  <a:srgbClr val="FFFFFF"/>
                </a:highlight>
              </a:rPr>
              <a:t> j </a:t>
            </a:r>
            <a:r>
              <a:rPr lang="en-US" b="1" dirty="0">
                <a:solidFill>
                  <a:srgbClr val="000080"/>
                </a:solidFill>
                <a:highlight>
                  <a:srgbClr val="FFFFFF"/>
                </a:highlight>
              </a:rPr>
              <a:t>&gt;=</a:t>
            </a:r>
            <a:r>
              <a:rPr lang="en-US" dirty="0">
                <a:solidFill>
                  <a:srgbClr val="000000"/>
                </a:solidFill>
                <a:highlight>
                  <a:srgbClr val="FFFFFF"/>
                </a:highlight>
              </a:rPr>
              <a:t> </a:t>
            </a:r>
            <a:r>
              <a:rPr lang="en-US" dirty="0" err="1">
                <a:solidFill>
                  <a:srgbClr val="000000"/>
                </a:solidFill>
                <a:highlight>
                  <a:srgbClr val="FFFFFF"/>
                </a:highlight>
              </a:rPr>
              <a:t>i</a:t>
            </a:r>
            <a:r>
              <a:rPr lang="en-US" b="1" dirty="0">
                <a:solidFill>
                  <a:srgbClr val="000080"/>
                </a:solidFill>
                <a:highlight>
                  <a:srgbClr val="FFFFFF"/>
                </a:highlight>
              </a:rPr>
              <a:t>;</a:t>
            </a:r>
            <a:r>
              <a:rPr lang="en-US" dirty="0">
                <a:solidFill>
                  <a:srgbClr val="000000"/>
                </a:solidFill>
                <a:highlight>
                  <a:srgbClr val="FFFFFF"/>
                </a:highlight>
              </a:rPr>
              <a:t> j </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if</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000000"/>
                </a:solidFill>
                <a:highlight>
                  <a:srgbClr val="FFFFFF"/>
                </a:highlight>
              </a:rPr>
              <a:t>j</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000000"/>
                </a:solidFill>
                <a:highlight>
                  <a:srgbClr val="FFFFFF"/>
                </a:highlight>
              </a:rPr>
              <a:t>j</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endParaRPr lang="en-US" dirty="0">
              <a:solidFill>
                <a:srgbClr val="000000"/>
              </a:solidFill>
              <a:highlight>
                <a:srgbClr val="FFFFFF"/>
              </a:highlight>
            </a:endParaRPr>
          </a:p>
          <a:p>
            <a:r>
              <a:rPr lang="ru-RU" dirty="0" smtClean="0">
                <a:solidFill>
                  <a:srgbClr val="000000"/>
                </a:solidFill>
                <a:highlight>
                  <a:srgbClr val="FFFFFF"/>
                </a:highlight>
              </a:rPr>
              <a:t>                  </a:t>
            </a:r>
            <a:r>
              <a:rPr lang="ru-RU" dirty="0">
                <a:solidFill>
                  <a:srgbClr val="000000"/>
                </a:solidFill>
                <a:highlight>
                  <a:srgbClr val="FFFFFF"/>
                </a:highlight>
              </a:rPr>
              <a:t>	</a:t>
            </a:r>
            <a:r>
              <a:rPr lang="ru-RU" b="1" dirty="0" smtClean="0">
                <a:solidFill>
                  <a:srgbClr val="000080"/>
                </a:solidFill>
                <a:highlight>
                  <a:srgbClr val="FFFFFF"/>
                </a:highlight>
              </a:rPr>
              <a:t>{ </a:t>
            </a:r>
          </a:p>
          <a:p>
            <a:r>
              <a:rPr lang="ru-RU" dirty="0" smtClean="0">
                <a:solidFill>
                  <a:srgbClr val="000000"/>
                </a:solidFill>
                <a:highlight>
                  <a:srgbClr val="FFFFFF"/>
                </a:highlight>
              </a:rPr>
              <a:t>		</a:t>
            </a:r>
            <a:r>
              <a:rPr lang="en-US" dirty="0" smtClean="0">
                <a:solidFill>
                  <a:srgbClr val="000000"/>
                </a:solidFill>
                <a:highlight>
                  <a:srgbClr val="FFFFFF"/>
                </a:highlight>
              </a:rPr>
              <a:t>c </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000000"/>
                </a:solidFill>
                <a:highlight>
                  <a:srgbClr val="FFFFFF"/>
                </a:highlight>
              </a:rPr>
              <a:t>j</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000000"/>
                </a:solidFill>
                <a:highlight>
                  <a:srgbClr val="FFFFFF"/>
                </a:highlight>
              </a:rPr>
              <a:t>j</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a:solidFill>
                  <a:srgbClr val="000000"/>
                </a:solidFill>
                <a:highlight>
                  <a:srgbClr val="FFFFFF"/>
                </a:highlight>
              </a:rPr>
              <a:t>j</a:t>
            </a:r>
            <a:r>
              <a:rPr lang="en-US" b="1" dirty="0">
                <a:solidFill>
                  <a:srgbClr val="000080"/>
                </a:solidFill>
                <a:highlight>
                  <a:srgbClr val="FFFFFF"/>
                </a:highlight>
              </a:rPr>
              <a:t>+</a:t>
            </a:r>
            <a:r>
              <a:rPr lang="en-US" dirty="0">
                <a:solidFill>
                  <a:srgbClr val="FF8000"/>
                </a:solidFill>
                <a:highlight>
                  <a:srgbClr val="FFFFFF"/>
                </a:highlight>
              </a:rPr>
              <a:t>1</a:t>
            </a:r>
            <a:r>
              <a:rPr lang="en-US" b="1" dirty="0" smtClean="0">
                <a:solidFill>
                  <a:srgbClr val="000080"/>
                </a:solidFill>
                <a:highlight>
                  <a:srgbClr val="FFFFFF"/>
                </a:highlight>
              </a:rPr>
              <a:t>];</a:t>
            </a:r>
            <a:r>
              <a:rPr lang="ru-RU" b="1" dirty="0" smtClean="0">
                <a:solidFill>
                  <a:srgbClr val="000080"/>
                </a:solidFill>
                <a:highlight>
                  <a:srgbClr val="FFFFFF"/>
                </a:highlight>
              </a:rPr>
              <a:t> </a:t>
            </a:r>
            <a:r>
              <a:rPr lang="en-US" dirty="0" smtClean="0">
                <a:solidFill>
                  <a:srgbClr val="000000"/>
                </a:solidFill>
                <a:highlight>
                  <a:srgbClr val="FFFFFF"/>
                </a:highlight>
              </a:rPr>
              <a:t>A</a:t>
            </a:r>
            <a:r>
              <a:rPr lang="en-US" b="1" dirty="0" smtClean="0">
                <a:solidFill>
                  <a:srgbClr val="000080"/>
                </a:solidFill>
                <a:highlight>
                  <a:srgbClr val="FFFFFF"/>
                </a:highlight>
              </a:rPr>
              <a:t>[</a:t>
            </a:r>
            <a:r>
              <a:rPr lang="en-US" dirty="0" smtClean="0">
                <a:solidFill>
                  <a:srgbClr val="000000"/>
                </a:solidFill>
                <a:highlight>
                  <a:srgbClr val="FFFFFF"/>
                </a:highlight>
              </a:rPr>
              <a:t>j</a:t>
            </a:r>
            <a:r>
              <a:rPr lang="en-US" b="1" dirty="0" smtClean="0">
                <a:solidFill>
                  <a:srgbClr val="000080"/>
                </a:solidFill>
                <a:highlight>
                  <a:srgbClr val="FFFFFF"/>
                </a:highlight>
              </a:rPr>
              <a:t>+</a:t>
            </a:r>
            <a:r>
              <a:rPr lang="en-US" dirty="0" smtClean="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c</a:t>
            </a:r>
            <a:r>
              <a:rPr lang="en-US" b="1" dirty="0">
                <a:solidFill>
                  <a:srgbClr val="000080"/>
                </a:solidFill>
                <a:highlight>
                  <a:srgbClr val="FFFFFF"/>
                </a:highlight>
              </a:rPr>
              <a:t>;</a:t>
            </a:r>
            <a:endParaRPr lang="en-US" dirty="0">
              <a:solidFill>
                <a:srgbClr val="000000"/>
              </a:solidFill>
              <a:highlight>
                <a:srgbClr val="FFFFFF"/>
              </a:highlight>
            </a:endParaRPr>
          </a:p>
          <a:p>
            <a:r>
              <a:rPr lang="ru-RU" dirty="0">
                <a:solidFill>
                  <a:srgbClr val="000000"/>
                </a:solidFill>
                <a:highlight>
                  <a:srgbClr val="FFFFFF"/>
                </a:highlight>
              </a:rPr>
              <a:t>		</a:t>
            </a:r>
            <a:r>
              <a:rPr lang="ru-RU" b="1" dirty="0" smtClean="0">
                <a:solidFill>
                  <a:srgbClr val="000080"/>
                </a:solidFill>
                <a:highlight>
                  <a:srgbClr val="FFFFFF"/>
                </a:highlight>
              </a:rPr>
              <a:t>}</a:t>
            </a:r>
            <a:endParaRPr lang="ru-RU" dirty="0">
              <a:solidFill>
                <a:srgbClr val="000000"/>
              </a:solidFill>
              <a:highlight>
                <a:srgbClr val="FFFFFF"/>
              </a:highlight>
            </a:endParaRPr>
          </a:p>
          <a:p>
            <a:r>
              <a:rPr lang="ru-RU" dirty="0">
                <a:solidFill>
                  <a:srgbClr val="000000"/>
                </a:solidFill>
                <a:highlight>
                  <a:srgbClr val="FFFFFF"/>
                </a:highlight>
              </a:rPr>
              <a:t>	</a:t>
            </a:r>
            <a:r>
              <a:rPr lang="ru-RU" dirty="0" err="1">
                <a:solidFill>
                  <a:srgbClr val="000000"/>
                </a:solidFill>
                <a:highlight>
                  <a:srgbClr val="FFFFFF"/>
                </a:highlight>
              </a:rPr>
              <a:t>printf</a:t>
            </a:r>
            <a:r>
              <a:rPr lang="ru-RU" b="1" dirty="0">
                <a:solidFill>
                  <a:srgbClr val="000080"/>
                </a:solidFill>
                <a:highlight>
                  <a:srgbClr val="FFFFFF"/>
                </a:highlight>
              </a:rPr>
              <a:t>(</a:t>
            </a:r>
            <a:r>
              <a:rPr lang="ru-RU" dirty="0">
                <a:solidFill>
                  <a:srgbClr val="000000"/>
                </a:solidFill>
                <a:highlight>
                  <a:srgbClr val="FFFFFF"/>
                </a:highlight>
              </a:rPr>
              <a:t>"\n Отсортированный массив:\n”);</a:t>
            </a:r>
          </a:p>
          <a:p>
            <a:r>
              <a:rPr lang="nn-NO" dirty="0">
                <a:solidFill>
                  <a:srgbClr val="000000"/>
                </a:solidFill>
                <a:highlight>
                  <a:srgbClr val="FFFFFF"/>
                </a:highlight>
              </a:rPr>
              <a:t>	</a:t>
            </a:r>
            <a:r>
              <a:rPr lang="nn-NO" b="1" dirty="0">
                <a:solidFill>
                  <a:srgbClr val="0000FF"/>
                </a:solidFill>
                <a:highlight>
                  <a:srgbClr val="FFFFFF"/>
                </a:highlight>
              </a:rPr>
              <a:t>for</a:t>
            </a:r>
            <a:r>
              <a:rPr lang="nn-NO" dirty="0">
                <a:solidFill>
                  <a:srgbClr val="000000"/>
                </a:solidFill>
                <a:highlight>
                  <a:srgbClr val="FFFFFF"/>
                </a:highlight>
              </a:rPr>
              <a:t> </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0</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N</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a:t>
            </a:r>
            <a:r>
              <a:rPr lang="nn-NO" dirty="0">
                <a:solidFill>
                  <a:srgbClr val="000000"/>
                </a:solidFill>
                <a:highlight>
                  <a:srgbClr val="FFFFFF"/>
                </a:highlight>
              </a:rPr>
              <a:t> </a:t>
            </a:r>
            <a:r>
              <a:rPr lang="nn-NO" b="1" dirty="0">
                <a:solidFill>
                  <a:srgbClr val="000080"/>
                </a:solidFill>
                <a:highlight>
                  <a:srgbClr val="FFFFFF"/>
                </a:highlight>
              </a:rPr>
              <a:t>)</a:t>
            </a:r>
            <a:endParaRPr lang="nn-NO"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printf</a:t>
            </a:r>
            <a:r>
              <a:rPr lang="en-US" b="1" dirty="0">
                <a:solidFill>
                  <a:srgbClr val="000080"/>
                </a:solidFill>
                <a:highlight>
                  <a:srgbClr val="FFFFFF"/>
                </a:highlight>
              </a:rPr>
              <a:t>(</a:t>
            </a:r>
            <a:r>
              <a:rPr lang="en-US" dirty="0">
                <a:solidFill>
                  <a:srgbClr val="808080"/>
                </a:solidFill>
                <a:highlight>
                  <a:srgbClr val="FFFFFF"/>
                </a:highlight>
              </a:rPr>
              <a:t>"%d "</a:t>
            </a:r>
            <a:r>
              <a:rPr lang="en-US" b="1" dirty="0">
                <a:solidFill>
                  <a:srgbClr val="000080"/>
                </a:solidFill>
                <a:highlight>
                  <a:srgbClr val="FFFFFF"/>
                </a:highlight>
              </a:rPr>
              <a:t>,</a:t>
            </a:r>
            <a:r>
              <a:rPr lang="en-US" dirty="0">
                <a:solidFill>
                  <a:srgbClr val="000000"/>
                </a:solidFill>
                <a:highlight>
                  <a:srgbClr val="FFFFFF"/>
                </a:highlight>
              </a:rPr>
              <a:t> A</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ru-RU" b="1" dirty="0">
                <a:solidFill>
                  <a:srgbClr val="000080"/>
                </a:solidFill>
                <a:highlight>
                  <a:srgbClr val="FFFFFF"/>
                </a:highlight>
              </a:rPr>
              <a:t>}</a:t>
            </a:r>
            <a:endParaRPr lang="ru-RU" dirty="0"/>
          </a:p>
        </p:txBody>
      </p:sp>
      <p:sp>
        <p:nvSpPr>
          <p:cNvPr id="6" name="Прямоугольник 5"/>
          <p:cNvSpPr/>
          <p:nvPr/>
        </p:nvSpPr>
        <p:spPr>
          <a:xfrm>
            <a:off x="6072198" y="2928934"/>
            <a:ext cx="2857520" cy="3139321"/>
          </a:xfrm>
          <a:prstGeom prst="rect">
            <a:avLst/>
          </a:prstGeom>
        </p:spPr>
        <p:txBody>
          <a:bodyPr wrap="square">
            <a:spAutoFit/>
          </a:bodyPr>
          <a:lstStyle/>
          <a:p>
            <a:pPr algn="just"/>
            <a:r>
              <a:rPr lang="en-US" b="1" dirty="0" err="1" smtClean="0">
                <a:latin typeface="Times New Roman" pitchFamily="18" charset="0"/>
                <a:cs typeface="Times New Roman" pitchFamily="18" charset="0"/>
              </a:rPr>
              <a:t>Сложность</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данного</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алгоритма</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определяется</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числом</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проверок</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условия</a:t>
            </a:r>
            <a:r>
              <a:rPr lang="en-US" b="1" dirty="0" smtClean="0">
                <a:latin typeface="Times New Roman" pitchFamily="18" charset="0"/>
                <a:cs typeface="Times New Roman" pitchFamily="18" charset="0"/>
              </a:rPr>
              <a:t> в </a:t>
            </a:r>
            <a:r>
              <a:rPr lang="en-US" b="1" dirty="0" err="1" smtClean="0">
                <a:latin typeface="Times New Roman" pitchFamily="18" charset="0"/>
                <a:cs typeface="Times New Roman" pitchFamily="18" charset="0"/>
              </a:rPr>
              <a:t>цикле</a:t>
            </a:r>
            <a:r>
              <a:rPr lang="en-US" b="1" dirty="0" smtClean="0">
                <a:latin typeface="Times New Roman" pitchFamily="18" charset="0"/>
                <a:cs typeface="Times New Roman" pitchFamily="18" charset="0"/>
              </a:rPr>
              <a:t> и </a:t>
            </a:r>
            <a:r>
              <a:rPr lang="en-US" b="1" dirty="0" err="1" smtClean="0">
                <a:latin typeface="Times New Roman" pitchFamily="18" charset="0"/>
                <a:cs typeface="Times New Roman" pitchFamily="18" charset="0"/>
              </a:rPr>
              <a:t>является</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квадратичной</a:t>
            </a:r>
            <a:r>
              <a:rPr lang="en-US" b="1" dirty="0" smtClean="0">
                <a:latin typeface="Times New Roman" pitchFamily="18" charset="0"/>
                <a:cs typeface="Times New Roman" pitchFamily="18" charset="0"/>
              </a:rPr>
              <a:t> O(n^2). </a:t>
            </a:r>
            <a:r>
              <a:rPr lang="en-US" b="1" dirty="0" err="1" smtClean="0">
                <a:latin typeface="Times New Roman" pitchFamily="18" charset="0"/>
                <a:cs typeface="Times New Roman" pitchFamily="18" charset="0"/>
              </a:rPr>
              <a:t>Число</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реально</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проделанных</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сравнений</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существенно</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зависит</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от</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первоначального</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расположения</a:t>
            </a:r>
            <a:r>
              <a:rPr lang="en-US" b="1" dirty="0" smtClean="0">
                <a:latin typeface="Times New Roman" pitchFamily="18" charset="0"/>
                <a:cs typeface="Times New Roman" pitchFamily="18" charset="0"/>
              </a:rPr>
              <a:t> элементов </a:t>
            </a:r>
            <a:r>
              <a:rPr lang="en-US" b="1" dirty="0" err="1" smtClean="0">
                <a:latin typeface="Times New Roman" pitchFamily="18" charset="0"/>
                <a:cs typeface="Times New Roman" pitchFamily="18" charset="0"/>
              </a:rPr>
              <a:t>массива</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вставками</a:t>
            </a:r>
            <a:endParaRPr lang="ru-RU" dirty="0"/>
          </a:p>
        </p:txBody>
      </p:sp>
      <p:sp>
        <p:nvSpPr>
          <p:cNvPr id="6" name="Прямоугольник 5"/>
          <p:cNvSpPr/>
          <p:nvPr/>
        </p:nvSpPr>
        <p:spPr>
          <a:xfrm>
            <a:off x="611560" y="1484784"/>
            <a:ext cx="8064896" cy="341632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Сортировка </a:t>
            </a:r>
            <a:r>
              <a:rPr lang="ru-RU" sz="2400" dirty="0">
                <a:latin typeface="Times New Roman" pitchFamily="18" charset="0"/>
                <a:cs typeface="Times New Roman" pitchFamily="18" charset="0"/>
              </a:rPr>
              <a:t>вставками — достаточно простой алгоритм.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Как </a:t>
            </a:r>
            <a:r>
              <a:rPr lang="ru-RU" sz="2400" dirty="0">
                <a:latin typeface="Times New Roman" pitchFamily="18" charset="0"/>
                <a:cs typeface="Times New Roman" pitchFamily="18" charset="0"/>
              </a:rPr>
              <a:t>в и </a:t>
            </a:r>
            <a:r>
              <a:rPr lang="ru-RU" sz="2400" dirty="0" smtClean="0">
                <a:latin typeface="Times New Roman" pitchFamily="18" charset="0"/>
                <a:cs typeface="Times New Roman" pitchFamily="18" charset="0"/>
              </a:rPr>
              <a:t>любом другом </a:t>
            </a:r>
            <a:r>
              <a:rPr lang="ru-RU" sz="2400" dirty="0">
                <a:latin typeface="Times New Roman" pitchFamily="18" charset="0"/>
                <a:cs typeface="Times New Roman" pitchFamily="18" charset="0"/>
              </a:rPr>
              <a:t>алгоритме сортировки, с увеличением размера сортируемого </a:t>
            </a:r>
            <a:r>
              <a:rPr lang="ru-RU" sz="2400" dirty="0" smtClean="0">
                <a:latin typeface="Times New Roman" pitchFamily="18" charset="0"/>
                <a:cs typeface="Times New Roman" pitchFamily="18" charset="0"/>
              </a:rPr>
              <a:t>массива увеличивается </a:t>
            </a:r>
            <a:r>
              <a:rPr lang="ru-RU" sz="2400" dirty="0">
                <a:latin typeface="Times New Roman" pitchFamily="18" charset="0"/>
                <a:cs typeface="Times New Roman" pitchFamily="18" charset="0"/>
              </a:rPr>
              <a:t>и время сортировки.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Основным </a:t>
            </a:r>
            <a:r>
              <a:rPr lang="ru-RU" sz="2400" dirty="0">
                <a:latin typeface="Times New Roman" pitchFamily="18" charset="0"/>
                <a:cs typeface="Times New Roman" pitchFamily="18" charset="0"/>
              </a:rPr>
              <a:t>преимуществом алгоритма</a:t>
            </a:r>
            <a:br>
              <a:rPr lang="ru-RU" sz="2400" dirty="0">
                <a:latin typeface="Times New Roman" pitchFamily="18" charset="0"/>
                <a:cs typeface="Times New Roman" pitchFamily="18" charset="0"/>
              </a:rPr>
            </a:br>
            <a:r>
              <a:rPr lang="ru-RU" sz="2400" dirty="0">
                <a:latin typeface="Times New Roman" pitchFamily="18" charset="0"/>
                <a:cs typeface="Times New Roman" pitchFamily="18" charset="0"/>
              </a:rPr>
              <a:t>сортировки вставками является возможность сортировать массив по мере </a:t>
            </a:r>
            <a:r>
              <a:rPr lang="ru-RU" sz="2400" dirty="0" smtClean="0">
                <a:latin typeface="Times New Roman" pitchFamily="18" charset="0"/>
                <a:cs typeface="Times New Roman" pitchFamily="18" charset="0"/>
              </a:rPr>
              <a:t>его получения</a:t>
            </a:r>
            <a:r>
              <a:rPr lang="ru-RU" sz="2400" dirty="0">
                <a:latin typeface="Times New Roman" pitchFamily="18" charset="0"/>
                <a:cs typeface="Times New Roman" pitchFamily="18" charset="0"/>
              </a:rPr>
              <a:t>. То есть имея часть массива, можно начинать его сортировать.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вставками</a:t>
            </a:r>
            <a:endParaRPr lang="ru-RU" dirty="0"/>
          </a:p>
        </p:txBody>
      </p:sp>
      <p:sp>
        <p:nvSpPr>
          <p:cNvPr id="5" name="Прямоугольник 4"/>
          <p:cNvSpPr/>
          <p:nvPr/>
        </p:nvSpPr>
        <p:spPr>
          <a:xfrm>
            <a:off x="571472" y="1500174"/>
            <a:ext cx="8064896" cy="4154984"/>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Сортируемый </a:t>
            </a:r>
            <a:r>
              <a:rPr lang="ru-RU" sz="2400" dirty="0">
                <a:latin typeface="Times New Roman" pitchFamily="18" charset="0"/>
                <a:cs typeface="Times New Roman" pitchFamily="18" charset="0"/>
              </a:rPr>
              <a:t>массив можно разделить на две части — </a:t>
            </a:r>
            <a:r>
              <a:rPr lang="ru-RU" sz="2400" b="1" dirty="0" smtClean="0">
                <a:latin typeface="Times New Roman" pitchFamily="18" charset="0"/>
                <a:cs typeface="Times New Roman" pitchFamily="18" charset="0"/>
              </a:rPr>
              <a:t>отсортированная </a:t>
            </a:r>
            <a:r>
              <a:rPr lang="ru-RU" sz="2400" dirty="0" smtClean="0">
                <a:latin typeface="Times New Roman" pitchFamily="18" charset="0"/>
                <a:cs typeface="Times New Roman" pitchFamily="18" charset="0"/>
              </a:rPr>
              <a:t>часть </a:t>
            </a:r>
            <a:r>
              <a:rPr lang="ru-RU" sz="2400" dirty="0">
                <a:latin typeface="Times New Roman" pitchFamily="18" charset="0"/>
                <a:cs typeface="Times New Roman" pitchFamily="18" charset="0"/>
              </a:rPr>
              <a:t>и </a:t>
            </a:r>
            <a:r>
              <a:rPr lang="ru-RU" sz="2400" b="1" dirty="0">
                <a:latin typeface="Times New Roman" pitchFamily="18" charset="0"/>
                <a:cs typeface="Times New Roman" pitchFamily="18" charset="0"/>
              </a:rPr>
              <a:t>неотсортированная</a:t>
            </a:r>
            <a:r>
              <a:rPr lang="ru-RU" sz="2400" dirty="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В </a:t>
            </a:r>
            <a:r>
              <a:rPr lang="ru-RU" sz="2400" dirty="0">
                <a:latin typeface="Times New Roman" pitchFamily="18" charset="0"/>
                <a:cs typeface="Times New Roman" pitchFamily="18" charset="0"/>
              </a:rPr>
              <a:t>начале сортировки первый элемент </a:t>
            </a:r>
            <a:r>
              <a:rPr lang="ru-RU" sz="2400" dirty="0" smtClean="0">
                <a:latin typeface="Times New Roman" pitchFamily="18" charset="0"/>
                <a:cs typeface="Times New Roman" pitchFamily="18" charset="0"/>
              </a:rPr>
              <a:t>массива считается </a:t>
            </a:r>
            <a:r>
              <a:rPr lang="ru-RU" sz="2400" dirty="0">
                <a:latin typeface="Times New Roman" pitchFamily="18" charset="0"/>
                <a:cs typeface="Times New Roman" pitchFamily="18" charset="0"/>
              </a:rPr>
              <a:t>отсортированным, все остальные — не отсортированные. </a:t>
            </a:r>
            <a:r>
              <a:rPr lang="ru-RU" sz="2400" dirty="0" smtClean="0">
                <a:latin typeface="Times New Roman" pitchFamily="18" charset="0"/>
                <a:cs typeface="Times New Roman" pitchFamily="18" charset="0"/>
              </a:rPr>
              <a:t>Начиная со </a:t>
            </a:r>
            <a:r>
              <a:rPr lang="ru-RU" sz="2400" dirty="0">
                <a:latin typeface="Times New Roman" pitchFamily="18" charset="0"/>
                <a:cs typeface="Times New Roman" pitchFamily="18" charset="0"/>
              </a:rPr>
              <a:t>второго элемента массива и заканчивая последним, алгоритм </a:t>
            </a:r>
            <a:r>
              <a:rPr lang="ru-RU" sz="2400" dirty="0" smtClean="0">
                <a:latin typeface="Times New Roman" pitchFamily="18" charset="0"/>
                <a:cs typeface="Times New Roman" pitchFamily="18" charset="0"/>
              </a:rPr>
              <a:t>вставляет </a:t>
            </a:r>
            <a:r>
              <a:rPr lang="ru-RU" sz="2400" dirty="0" err="1" smtClean="0">
                <a:latin typeface="Times New Roman" pitchFamily="18" charset="0"/>
                <a:cs typeface="Times New Roman" pitchFamily="18" charset="0"/>
              </a:rPr>
              <a:t>неотсортированный</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элемент массива в нужную позицию в </a:t>
            </a:r>
            <a:r>
              <a:rPr lang="ru-RU" sz="2400" dirty="0" smtClean="0">
                <a:latin typeface="Times New Roman" pitchFamily="18" charset="0"/>
                <a:cs typeface="Times New Roman" pitchFamily="18" charset="0"/>
              </a:rPr>
              <a:t>отсортированной части </a:t>
            </a:r>
            <a:r>
              <a:rPr lang="ru-RU" sz="2400" dirty="0">
                <a:latin typeface="Times New Roman" pitchFamily="18" charset="0"/>
                <a:cs typeface="Times New Roman" pitchFamily="18" charset="0"/>
              </a:rPr>
              <a:t>массива.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Таким </a:t>
            </a:r>
            <a:r>
              <a:rPr lang="ru-RU" sz="2400" dirty="0">
                <a:latin typeface="Times New Roman" pitchFamily="18" charset="0"/>
                <a:cs typeface="Times New Roman" pitchFamily="18" charset="0"/>
              </a:rPr>
              <a:t>образом, за один шаг сортировки </a:t>
            </a:r>
            <a:r>
              <a:rPr lang="ru-RU" sz="2400" dirty="0" smtClean="0">
                <a:latin typeface="Times New Roman" pitchFamily="18" charset="0"/>
                <a:cs typeface="Times New Roman" pitchFamily="18" charset="0"/>
              </a:rPr>
              <a:t>отсортированная часть </a:t>
            </a:r>
            <a:r>
              <a:rPr lang="ru-RU" sz="2400" dirty="0">
                <a:latin typeface="Times New Roman" pitchFamily="18" charset="0"/>
                <a:cs typeface="Times New Roman" pitchFamily="18" charset="0"/>
              </a:rPr>
              <a:t>массива увеличивается на один элемент, а неотсортированная </a:t>
            </a:r>
            <a:r>
              <a:rPr lang="ru-RU" sz="2400" dirty="0" smtClean="0">
                <a:latin typeface="Times New Roman" pitchFamily="18" charset="0"/>
                <a:cs typeface="Times New Roman" pitchFamily="18" charset="0"/>
              </a:rPr>
              <a:t>часть</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a:solidFill>
                  <a:schemeClr val="tx2"/>
                </a:solidFill>
                <a:latin typeface="Times New Roman" pitchFamily="18" charset="0"/>
                <a:cs typeface="Times New Roman" pitchFamily="18" charset="0"/>
              </a:rPr>
              <a:t>Основные особенности</a:t>
            </a:r>
            <a:r>
              <a:rPr lang="en-US" sz="3200" b="1" dirty="0">
                <a:solidFill>
                  <a:schemeClr val="tx2"/>
                </a:solidFill>
                <a:latin typeface="Times New Roman" pitchFamily="18" charset="0"/>
                <a:cs typeface="Times New Roman" pitchFamily="18" charset="0"/>
              </a:rPr>
              <a:t> </a:t>
            </a:r>
            <a:r>
              <a:rPr lang="ru-RU" sz="3200" b="1" dirty="0">
                <a:solidFill>
                  <a:schemeClr val="tx2"/>
                </a:solidFill>
                <a:latin typeface="Times New Roman" pitchFamily="18" charset="0"/>
                <a:cs typeface="Times New Roman" pitchFamily="18" charset="0"/>
              </a:rPr>
              <a:t>сортировки</a:t>
            </a:r>
          </a:p>
        </p:txBody>
      </p:sp>
      <p:sp>
        <p:nvSpPr>
          <p:cNvPr id="5" name="Rectangle 6"/>
          <p:cNvSpPr>
            <a:spLocks noChangeArrowheads="1"/>
          </p:cNvSpPr>
          <p:nvPr/>
        </p:nvSpPr>
        <p:spPr bwMode="auto">
          <a:xfrm>
            <a:off x="785786" y="1142984"/>
            <a:ext cx="7885112" cy="5324535"/>
          </a:xfrm>
          <a:prstGeom prst="rect">
            <a:avLst/>
          </a:prstGeom>
          <a:noFill/>
          <a:ln w="9525">
            <a:solidFill>
              <a:schemeClr val="bg1"/>
            </a:solidFill>
            <a:miter lim="800000"/>
            <a:headEnd/>
            <a:tailEnd/>
          </a:ln>
          <a:effectLst/>
        </p:spPr>
        <p:txBody>
          <a:bodyPr>
            <a:spAutoFit/>
          </a:bodyPr>
          <a:lstStyle/>
          <a:p>
            <a:pPr algn="just"/>
            <a:r>
              <a:rPr lang="ru-RU" sz="2000" b="1" dirty="0">
                <a:latin typeface="Times New Roman" pitchFamily="18" charset="0"/>
                <a:cs typeface="Times New Roman" pitchFamily="18" charset="0"/>
              </a:rPr>
              <a:t>Вопросы организации сортировки относятся к наиболее часто встречающимся в задачах машинной обработки данных. В большинстве компьютерных приложений множество объектов нуждается в </a:t>
            </a:r>
            <a:r>
              <a:rPr lang="ru-RU" sz="2000" b="1" dirty="0" err="1">
                <a:latin typeface="Times New Roman" pitchFamily="18" charset="0"/>
                <a:cs typeface="Times New Roman" pitchFamily="18" charset="0"/>
              </a:rPr>
              <a:t>переразмещении</a:t>
            </a:r>
            <a:r>
              <a:rPr lang="ru-RU" sz="2000" b="1" dirty="0">
                <a:latin typeface="Times New Roman" pitchFamily="18" charset="0"/>
                <a:cs typeface="Times New Roman" pitchFamily="18" charset="0"/>
              </a:rPr>
              <a:t> </a:t>
            </a:r>
            <a:r>
              <a:rPr lang="ru-RU" sz="2000" b="1" dirty="0" err="1">
                <a:latin typeface="Times New Roman" pitchFamily="18" charset="0"/>
                <a:cs typeface="Times New Roman" pitchFamily="18" charset="0"/>
              </a:rPr>
              <a:t>в</a:t>
            </a:r>
            <a:r>
              <a:rPr lang="ru-RU" sz="2000" b="1" dirty="0">
                <a:latin typeface="Times New Roman" pitchFamily="18" charset="0"/>
                <a:cs typeface="Times New Roman" pitchFamily="18" charset="0"/>
              </a:rPr>
              <a:t> </a:t>
            </a:r>
            <a:r>
              <a:rPr lang="ru-RU" sz="2000" b="1" dirty="0" smtClean="0">
                <a:latin typeface="Times New Roman" pitchFamily="18" charset="0"/>
                <a:cs typeface="Times New Roman" pitchFamily="18" charset="0"/>
              </a:rPr>
              <a:t>соответствии </a:t>
            </a:r>
            <a:r>
              <a:rPr lang="ru-RU" sz="2000" b="1" dirty="0">
                <a:latin typeface="Times New Roman" pitchFamily="18" charset="0"/>
                <a:cs typeface="Times New Roman" pitchFamily="18" charset="0"/>
              </a:rPr>
              <a:t>с некоторым заранее определённым порядком, что существенно упрощает дальнейшую работу с ними.</a:t>
            </a:r>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ctr"/>
            <a:r>
              <a:rPr lang="ru-RU" sz="2000" b="1" dirty="0">
                <a:latin typeface="Times New Roman" pitchFamily="18" charset="0"/>
                <a:cs typeface="Times New Roman" pitchFamily="18" charset="0"/>
              </a:rPr>
              <a:t>Эффективность сортировки</a:t>
            </a:r>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r>
              <a:rPr lang="ru-RU" sz="2000" b="1" dirty="0">
                <a:latin typeface="Times New Roman" pitchFamily="18" charset="0"/>
                <a:cs typeface="Times New Roman" pitchFamily="18" charset="0"/>
              </a:rPr>
              <a:t>Эффективность сортировки вообще оценивается с точки зрения памяти и времени. Если же говорят об эффективности конкретного алгоритма сортировки, то имеют в виду число сравнений. Самые популярные алгоритмы сортировки, основанные на сравнении элементов, имеют сложность порядка </a:t>
            </a:r>
            <a:r>
              <a:rPr lang="en-US" sz="2000" b="1" dirty="0">
                <a:latin typeface="Times New Roman" pitchFamily="18" charset="0"/>
                <a:cs typeface="Times New Roman" pitchFamily="18" charset="0"/>
              </a:rPr>
              <a:t>O</a:t>
            </a:r>
            <a:r>
              <a:rPr lang="ru-RU"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n</a:t>
            </a:r>
            <a:r>
              <a:rPr lang="ru-RU" sz="2000" b="1" dirty="0">
                <a:latin typeface="Times New Roman" pitchFamily="18" charset="0"/>
                <a:cs typeface="Times New Roman" pitchFamily="18" charset="0"/>
              </a:rPr>
              <a:t>2), а наиболее эффективные требуют числа сравнений порядка </a:t>
            </a:r>
            <a:r>
              <a:rPr lang="en-US" sz="2000" b="1" dirty="0">
                <a:latin typeface="Times New Roman" pitchFamily="18" charset="0"/>
                <a:cs typeface="Times New Roman" pitchFamily="18" charset="0"/>
              </a:rPr>
              <a:t>O</a:t>
            </a:r>
            <a:r>
              <a:rPr lang="ru-RU" sz="2000" b="1" dirty="0">
                <a:latin typeface="Times New Roman" pitchFamily="18" charset="0"/>
                <a:cs typeface="Times New Roman" pitchFamily="18" charset="0"/>
              </a:rPr>
              <a:t>(</a:t>
            </a:r>
            <a:r>
              <a:rPr lang="en-US" sz="2000" b="1" dirty="0">
                <a:latin typeface="Times New Roman" pitchFamily="18" charset="0"/>
                <a:cs typeface="Times New Roman" pitchFamily="18" charset="0"/>
              </a:rPr>
              <a:t>n log</a:t>
            </a:r>
            <a:r>
              <a:rPr lang="ru-RU" sz="2000" b="1" dirty="0">
                <a:latin typeface="Times New Roman" pitchFamily="18" charset="0"/>
                <a:cs typeface="Times New Roman" pitchFamily="18" charset="0"/>
              </a:rPr>
              <a:t>2 </a:t>
            </a:r>
            <a:r>
              <a:rPr lang="en-US" sz="2000" b="1" dirty="0">
                <a:latin typeface="Times New Roman" pitchFamily="18" charset="0"/>
                <a:cs typeface="Times New Roman" pitchFamily="18" charset="0"/>
              </a:rPr>
              <a:t>n</a:t>
            </a:r>
            <a:r>
              <a:rPr lang="ru-RU" sz="2000" b="1" dirty="0">
                <a:latin typeface="Times New Roman" pitchFamily="18" charset="0"/>
                <a:cs typeface="Times New Roman" pitchFamily="18" charset="0"/>
              </a:rPr>
              <a:t>).</a:t>
            </a:r>
          </a:p>
          <a:p>
            <a:pPr algn="just"/>
            <a:endParaRPr lang="ru-RU"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посредством вставками</a:t>
            </a:r>
            <a:endParaRPr lang="ru-RU" dirty="0"/>
          </a:p>
        </p:txBody>
      </p:sp>
      <p:pic>
        <p:nvPicPr>
          <p:cNvPr id="3074" name="Picture 2" descr="ÐÐ°ÑÑÐ¸Ð½ÐºÐ¸ Ð¿Ð¾ Ð·Ð°Ð¿ÑÐ¾ÑÑ ÑÐ¾ÑÑÐ¸ÑÐ¾Ð²ÐºÐ° Ð²ÑÑÐ°Ð²ÐºÐ°Ð¼Ð¸"/>
          <p:cNvPicPr>
            <a:picLocks noChangeAspect="1" noChangeArrowheads="1"/>
          </p:cNvPicPr>
          <p:nvPr/>
        </p:nvPicPr>
        <p:blipFill>
          <a:blip r:embed="rId3"/>
          <a:srcRect/>
          <a:stretch>
            <a:fillRect/>
          </a:stretch>
        </p:blipFill>
        <p:spPr bwMode="auto">
          <a:xfrm>
            <a:off x="1571604" y="1214422"/>
            <a:ext cx="5520676" cy="5224112"/>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вставками</a:t>
            </a:r>
            <a:endParaRPr lang="ru-RU" dirty="0"/>
          </a:p>
        </p:txBody>
      </p:sp>
      <p:sp>
        <p:nvSpPr>
          <p:cNvPr id="4" name="Заголовок 1"/>
          <p:cNvSpPr txBox="1">
            <a:spLocks/>
          </p:cNvSpPr>
          <p:nvPr/>
        </p:nvSpPr>
        <p:spPr>
          <a:xfrm>
            <a:off x="428596" y="5929330"/>
            <a:ext cx="8229600" cy="490534"/>
          </a:xfrm>
          <a:prstGeom prst="rect">
            <a:avLst/>
          </a:prstGeom>
        </p:spPr>
        <p:txBody>
          <a:bodyPr vert="horz" anchor="b" anchorCtr="0">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200" b="0" i="0" u="none" strike="noStrike" kern="1200" cap="none" spc="0" normalizeH="0" baseline="0" noProof="0" dirty="0" smtClean="0">
                <a:ln>
                  <a:noFill/>
                </a:ln>
                <a:solidFill>
                  <a:schemeClr val="tx2"/>
                </a:solidFill>
                <a:effectLst/>
                <a:uLnTx/>
                <a:uFillTx/>
                <a:latin typeface="+mj-lt"/>
                <a:ea typeface="+mj-ea"/>
                <a:cs typeface="+mj-cs"/>
              </a:rPr>
              <a:t>Простые методы сортировки</a:t>
            </a:r>
            <a:endParaRPr kumimoji="0" lang="ru-RU"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24"/>
          <p:cNvSpPr>
            <a:spLocks noChangeArrowheads="1"/>
          </p:cNvSpPr>
          <p:nvPr/>
        </p:nvSpPr>
        <p:spPr bwMode="auto">
          <a:xfrm>
            <a:off x="6786578" y="2071678"/>
            <a:ext cx="2214578" cy="4093428"/>
          </a:xfrm>
          <a:prstGeom prst="rect">
            <a:avLst/>
          </a:prstGeom>
          <a:noFill/>
          <a:ln w="9525">
            <a:noFill/>
            <a:miter lim="800000"/>
            <a:headEnd/>
            <a:tailEnd/>
          </a:ln>
          <a:effectLst/>
        </p:spPr>
        <p:txBody>
          <a:bodyPr wrap="square" anchor="ctr">
            <a:spAutoFit/>
          </a:bodyPr>
          <a:lstStyle/>
          <a:p>
            <a:pPr algn="just"/>
            <a:r>
              <a:rPr lang="en-US" sz="2000" b="1" dirty="0" err="1" smtClean="0">
                <a:latin typeface="Times New Roman" pitchFamily="18" charset="0"/>
                <a:cs typeface="Times New Roman" pitchFamily="18" charset="0"/>
              </a:rPr>
              <a:t>Сложность</a:t>
            </a:r>
            <a:r>
              <a:rPr lang="en-US" sz="2000" b="1" dirty="0" smtClean="0">
                <a:latin typeface="Times New Roman" pitchFamily="18" charset="0"/>
                <a:cs typeface="Times New Roman" pitchFamily="18" charset="0"/>
              </a:rPr>
              <a:t> </a:t>
            </a:r>
            <a:r>
              <a:rPr lang="en-US" sz="2000" b="1" dirty="0" err="1">
                <a:latin typeface="Times New Roman" pitchFamily="18" charset="0"/>
                <a:cs typeface="Times New Roman" pitchFamily="18" charset="0"/>
              </a:rPr>
              <a:t>алгоритма</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определяется</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числом</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проверок</a:t>
            </a:r>
            <a:r>
              <a:rPr lang="en-US" sz="20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условия</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в </a:t>
            </a:r>
            <a:r>
              <a:rPr lang="en-US" sz="2000" b="1" dirty="0" err="1">
                <a:latin typeface="Times New Roman" pitchFamily="18" charset="0"/>
                <a:cs typeface="Times New Roman" pitchFamily="18" charset="0"/>
              </a:rPr>
              <a:t>цикле</a:t>
            </a:r>
            <a:r>
              <a:rPr lang="en-US" sz="2000" b="1" dirty="0">
                <a:latin typeface="Times New Roman" pitchFamily="18" charset="0"/>
                <a:cs typeface="Times New Roman" pitchFamily="18" charset="0"/>
              </a:rPr>
              <a:t>. В </a:t>
            </a:r>
            <a:r>
              <a:rPr lang="en-US" sz="2000" b="1" dirty="0" err="1">
                <a:latin typeface="Times New Roman" pitchFamily="18" charset="0"/>
                <a:cs typeface="Times New Roman" pitchFamily="18" charset="0"/>
              </a:rPr>
              <a:t>худшем</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случае</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потребуется</a:t>
            </a:r>
            <a:r>
              <a:rPr lang="en-US" sz="2000" b="1" dirty="0">
                <a:latin typeface="Times New Roman" pitchFamily="18" charset="0"/>
                <a:cs typeface="Times New Roman" pitchFamily="18" charset="0"/>
              </a:rPr>
              <a:t> n(n-1)/2 </a:t>
            </a:r>
            <a:r>
              <a:rPr lang="en-US" sz="2000" b="1" dirty="0" err="1">
                <a:latin typeface="Times New Roman" pitchFamily="18" charset="0"/>
                <a:cs typeface="Times New Roman" pitchFamily="18" charset="0"/>
              </a:rPr>
              <a:t>таких</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сравнений</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то</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есть</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сложность</a:t>
            </a:r>
            <a:r>
              <a:rPr lang="en-US" sz="2000" b="1" dirty="0">
                <a:latin typeface="Times New Roman" pitchFamily="18" charset="0"/>
                <a:cs typeface="Times New Roman" pitchFamily="18" charset="0"/>
              </a:rPr>
              <a:t> сортировки вставками - </a:t>
            </a:r>
            <a:r>
              <a:rPr lang="en-US" sz="2000" b="1" dirty="0" err="1">
                <a:latin typeface="Times New Roman" pitchFamily="18" charset="0"/>
                <a:cs typeface="Times New Roman" pitchFamily="18" charset="0"/>
              </a:rPr>
              <a:t>квадратичная</a:t>
            </a:r>
            <a:r>
              <a:rPr lang="en-US" sz="2000" b="1" dirty="0">
                <a:latin typeface="Times New Roman" pitchFamily="18" charset="0"/>
                <a:cs typeface="Times New Roman" pitchFamily="18" charset="0"/>
              </a:rPr>
              <a:t>. </a:t>
            </a:r>
          </a:p>
        </p:txBody>
      </p:sp>
      <p:sp>
        <p:nvSpPr>
          <p:cNvPr id="7" name="Прямоугольник 6"/>
          <p:cNvSpPr/>
          <p:nvPr/>
        </p:nvSpPr>
        <p:spPr>
          <a:xfrm>
            <a:off x="500034" y="1285860"/>
            <a:ext cx="6072230"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8000FF"/>
                </a:solidFill>
                <a:highlight>
                  <a:srgbClr val="FFFFFF"/>
                </a:highlight>
              </a:rPr>
              <a:t>void</a:t>
            </a:r>
            <a:r>
              <a:rPr lang="en-US" dirty="0">
                <a:solidFill>
                  <a:srgbClr val="000000"/>
                </a:solidFill>
                <a:highlight>
                  <a:srgbClr val="FFFFFF"/>
                </a:highlight>
              </a:rPr>
              <a:t> </a:t>
            </a:r>
            <a:r>
              <a:rPr lang="en-US" dirty="0" err="1">
                <a:solidFill>
                  <a:srgbClr val="000000"/>
                </a:solidFill>
                <a:highlight>
                  <a:srgbClr val="FFFFFF"/>
                </a:highlight>
              </a:rPr>
              <a:t>InsertionSort</a:t>
            </a:r>
            <a:r>
              <a:rPr lang="en-US" b="1" dirty="0">
                <a:solidFill>
                  <a:srgbClr val="000080"/>
                </a:solidFill>
                <a:highlight>
                  <a:srgbClr val="FFFFFF"/>
                </a:highlight>
              </a:rPr>
              <a:t>(</a:t>
            </a:r>
            <a:r>
              <a:rPr lang="en-US" dirty="0" err="1">
                <a:solidFill>
                  <a:srgbClr val="8000FF"/>
                </a:solidFill>
                <a:highlight>
                  <a:srgbClr val="FFFFFF"/>
                </a:highlight>
              </a:rPr>
              <a:t>int</a:t>
            </a:r>
            <a:r>
              <a:rPr lang="en-US" dirty="0">
                <a:solidFill>
                  <a:srgbClr val="000000"/>
                </a:solidFill>
                <a:highlight>
                  <a:srgbClr val="FFFFFF"/>
                </a:highlight>
              </a:rPr>
              <a:t> n</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mass</a:t>
            </a:r>
            <a:r>
              <a:rPr lang="en-US" b="1" dirty="0">
                <a:solidFill>
                  <a:srgbClr val="000080"/>
                </a:solidFill>
                <a:highlight>
                  <a:srgbClr val="FFFFFF"/>
                </a:highlight>
              </a:rPr>
              <a:t>[])</a:t>
            </a:r>
            <a:endParaRPr lang="en-US" dirty="0">
              <a:solidFill>
                <a:srgbClr val="000000"/>
              </a:solidFill>
              <a:highlight>
                <a:srgbClr val="FFFFFF"/>
              </a:highlight>
            </a:endParaRPr>
          </a:p>
          <a:p>
            <a:r>
              <a:rPr lang="ru-RU" b="1" dirty="0">
                <a:solidFill>
                  <a:srgbClr val="000080"/>
                </a:solidFill>
                <a:highlight>
                  <a:srgbClr val="FFFFFF"/>
                </a:highlight>
              </a:rPr>
              <a:t>{</a:t>
            </a:r>
            <a:endParaRPr lang="ru-RU"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8000FF"/>
                </a:solidFill>
                <a:highlight>
                  <a:srgbClr val="FFFFFF"/>
                </a:highlight>
              </a:rPr>
              <a:t>int</a:t>
            </a:r>
            <a:r>
              <a:rPr lang="en-US" dirty="0">
                <a:solidFill>
                  <a:srgbClr val="000000"/>
                </a:solidFill>
                <a:highlight>
                  <a:srgbClr val="FFFFFF"/>
                </a:highlight>
              </a:rPr>
              <a:t> </a:t>
            </a:r>
            <a:r>
              <a:rPr lang="en-US" dirty="0" err="1">
                <a:solidFill>
                  <a:srgbClr val="000000"/>
                </a:solidFill>
                <a:highlight>
                  <a:srgbClr val="FFFFFF"/>
                </a:highlight>
              </a:rPr>
              <a:t>newElement</a:t>
            </a:r>
            <a:r>
              <a:rPr lang="en-US" b="1" dirty="0">
                <a:solidFill>
                  <a:srgbClr val="000080"/>
                </a:solidFill>
                <a:highlight>
                  <a:srgbClr val="FFFFFF"/>
                </a:highlight>
              </a:rPr>
              <a:t>,</a:t>
            </a:r>
            <a:r>
              <a:rPr lang="en-US" dirty="0">
                <a:solidFill>
                  <a:srgbClr val="000000"/>
                </a:solidFill>
                <a:highlight>
                  <a:srgbClr val="FFFFFF"/>
                </a:highlight>
              </a:rPr>
              <a:t> location</a:t>
            </a:r>
            <a:r>
              <a:rPr lang="en-US" b="1" dirty="0">
                <a:solidFill>
                  <a:srgbClr val="000080"/>
                </a:solidFill>
                <a:highlight>
                  <a:srgbClr val="FFFFFF"/>
                </a:highlight>
              </a:rPr>
              <a:t>;</a:t>
            </a:r>
            <a:endParaRPr lang="en-US" dirty="0">
              <a:solidFill>
                <a:srgbClr val="000000"/>
              </a:solidFill>
              <a:highlight>
                <a:srgbClr val="FFFFFF"/>
              </a:highlight>
            </a:endParaRPr>
          </a:p>
          <a:p>
            <a:endParaRPr lang="ru-RU" dirty="0">
              <a:solidFill>
                <a:srgbClr val="000000"/>
              </a:solidFill>
              <a:highlight>
                <a:srgbClr val="FFFFFF"/>
              </a:highlight>
            </a:endParaRPr>
          </a:p>
          <a:p>
            <a:r>
              <a:rPr lang="nn-NO" dirty="0">
                <a:solidFill>
                  <a:srgbClr val="000000"/>
                </a:solidFill>
                <a:highlight>
                  <a:srgbClr val="FFFFFF"/>
                </a:highlight>
              </a:rPr>
              <a:t>    </a:t>
            </a:r>
            <a:r>
              <a:rPr lang="nn-NO" b="1" dirty="0">
                <a:solidFill>
                  <a:srgbClr val="0000FF"/>
                </a:solidFill>
                <a:highlight>
                  <a:srgbClr val="FFFFFF"/>
                </a:highlight>
              </a:rPr>
              <a:t>for</a:t>
            </a:r>
            <a:r>
              <a:rPr lang="nn-NO" dirty="0">
                <a:solidFill>
                  <a:srgbClr val="000000"/>
                </a:solidFill>
                <a:highlight>
                  <a:srgbClr val="FFFFFF"/>
                </a:highlight>
              </a:rPr>
              <a:t> </a:t>
            </a:r>
            <a:r>
              <a:rPr lang="nn-NO" b="1" dirty="0">
                <a:solidFill>
                  <a:srgbClr val="000080"/>
                </a:solidFill>
                <a:highlight>
                  <a:srgbClr val="FFFFFF"/>
                </a:highlight>
              </a:rPr>
              <a:t>(</a:t>
            </a:r>
            <a:r>
              <a:rPr lang="nn-NO" dirty="0">
                <a:solidFill>
                  <a:srgbClr val="8000FF"/>
                </a:solidFill>
                <a:highlight>
                  <a:srgbClr val="FFFFFF"/>
                </a:highlight>
              </a:rPr>
              <a:t>int</a:t>
            </a:r>
            <a:r>
              <a:rPr lang="nn-NO" dirty="0">
                <a:solidFill>
                  <a:srgbClr val="000000"/>
                </a:solidFill>
                <a:highlight>
                  <a:srgbClr val="FFFFFF"/>
                </a:highlight>
              </a:rPr>
              <a:t> i </a:t>
            </a:r>
            <a:r>
              <a:rPr lang="nn-NO" b="1" dirty="0">
                <a:solidFill>
                  <a:srgbClr val="000080"/>
                </a:solidFill>
                <a:highlight>
                  <a:srgbClr val="FFFFFF"/>
                </a:highlight>
              </a:rPr>
              <a:t>=</a:t>
            </a:r>
            <a:r>
              <a:rPr lang="nn-NO" dirty="0">
                <a:solidFill>
                  <a:srgbClr val="000000"/>
                </a:solidFill>
                <a:highlight>
                  <a:srgbClr val="FFFFFF"/>
                </a:highlight>
              </a:rPr>
              <a:t> </a:t>
            </a:r>
            <a:r>
              <a:rPr lang="nn-NO" dirty="0">
                <a:solidFill>
                  <a:srgbClr val="FF8000"/>
                </a:solidFill>
                <a:highlight>
                  <a:srgbClr val="FFFFFF"/>
                </a:highlight>
              </a:rPr>
              <a:t>1</a:t>
            </a:r>
            <a:r>
              <a:rPr lang="nn-NO" b="1" dirty="0">
                <a:solidFill>
                  <a:srgbClr val="000080"/>
                </a:solidFill>
                <a:highlight>
                  <a:srgbClr val="FFFFFF"/>
                </a:highlight>
              </a:rPr>
              <a:t>;</a:t>
            </a:r>
            <a:r>
              <a:rPr lang="nn-NO" dirty="0">
                <a:solidFill>
                  <a:srgbClr val="000000"/>
                </a:solidFill>
                <a:highlight>
                  <a:srgbClr val="FFFFFF"/>
                </a:highlight>
              </a:rPr>
              <a:t> i </a:t>
            </a:r>
            <a:r>
              <a:rPr lang="nn-NO" b="1" dirty="0">
                <a:solidFill>
                  <a:srgbClr val="000080"/>
                </a:solidFill>
                <a:highlight>
                  <a:srgbClr val="FFFFFF"/>
                </a:highlight>
              </a:rPr>
              <a:t>&lt;</a:t>
            </a:r>
            <a:r>
              <a:rPr lang="nn-NO" dirty="0">
                <a:solidFill>
                  <a:srgbClr val="000000"/>
                </a:solidFill>
                <a:highlight>
                  <a:srgbClr val="FFFFFF"/>
                </a:highlight>
              </a:rPr>
              <a:t> n</a:t>
            </a:r>
            <a:r>
              <a:rPr lang="nn-NO" b="1" dirty="0">
                <a:solidFill>
                  <a:srgbClr val="000080"/>
                </a:solidFill>
                <a:highlight>
                  <a:srgbClr val="FFFFFF"/>
                </a:highlight>
              </a:rPr>
              <a:t>;</a:t>
            </a:r>
            <a:r>
              <a:rPr lang="nn-NO" dirty="0">
                <a:solidFill>
                  <a:srgbClr val="000000"/>
                </a:solidFill>
                <a:highlight>
                  <a:srgbClr val="FFFFFF"/>
                </a:highlight>
              </a:rPr>
              <a:t> i</a:t>
            </a:r>
            <a:r>
              <a:rPr lang="nn-NO" b="1" dirty="0">
                <a:solidFill>
                  <a:srgbClr val="000080"/>
                </a:solidFill>
                <a:highlight>
                  <a:srgbClr val="FFFFFF"/>
                </a:highlight>
              </a:rPr>
              <a:t>++)</a:t>
            </a:r>
            <a:endParaRPr lang="nn-NO" dirty="0">
              <a:solidFill>
                <a:srgbClr val="000000"/>
              </a:solidFill>
              <a:highlight>
                <a:srgbClr val="FFFFFF"/>
              </a:highlight>
            </a:endParaRPr>
          </a:p>
          <a:p>
            <a:r>
              <a:rPr lang="ru-RU" dirty="0">
                <a:solidFill>
                  <a:srgbClr val="000000"/>
                </a:solidFill>
                <a:highlight>
                  <a:srgbClr val="FFFFFF"/>
                </a:highlight>
              </a:rPr>
              <a:t>    </a:t>
            </a:r>
            <a:r>
              <a:rPr lang="ru-RU" b="1" dirty="0">
                <a:solidFill>
                  <a:srgbClr val="000080"/>
                </a:solidFill>
                <a:highlight>
                  <a:srgbClr val="FFFFFF"/>
                </a:highlight>
              </a:rPr>
              <a:t>{</a:t>
            </a:r>
            <a:endParaRPr lang="ru-RU" dirty="0">
              <a:solidFill>
                <a:srgbClr val="000000"/>
              </a:solidFill>
              <a:highlight>
                <a:srgbClr val="FFFFFF"/>
              </a:highlight>
            </a:endParaRPr>
          </a:p>
          <a:p>
            <a:r>
              <a:rPr lang="en-US" dirty="0">
                <a:solidFill>
                  <a:srgbClr val="000000"/>
                </a:solidFill>
                <a:highlight>
                  <a:srgbClr val="FFFFFF"/>
                </a:highlight>
              </a:rPr>
              <a:t>        </a:t>
            </a:r>
            <a:r>
              <a:rPr lang="en-US" dirty="0" err="1">
                <a:solidFill>
                  <a:srgbClr val="000000"/>
                </a:solidFill>
                <a:highlight>
                  <a:srgbClr val="FFFFFF"/>
                </a:highlight>
              </a:rPr>
              <a:t>newElement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mass</a:t>
            </a:r>
            <a:r>
              <a:rPr lang="en-US" b="1" dirty="0">
                <a:solidFill>
                  <a:srgbClr val="000080"/>
                </a:solidFill>
                <a:highlight>
                  <a:srgbClr val="FFFFFF"/>
                </a:highlight>
              </a:rPr>
              <a:t>[</a:t>
            </a:r>
            <a:r>
              <a:rPr lang="en-US" dirty="0" err="1">
                <a:solidFill>
                  <a:srgbClr val="000000"/>
                </a:solidFill>
                <a:highlight>
                  <a:srgbClr val="FFFFFF"/>
                </a:highlight>
              </a:rPr>
              <a:t>i</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location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i</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a:t>
            </a:r>
            <a:r>
              <a:rPr lang="en-US" b="1" dirty="0">
                <a:solidFill>
                  <a:srgbClr val="0000FF"/>
                </a:solidFill>
                <a:highlight>
                  <a:srgbClr val="FFFFFF"/>
                </a:highlight>
              </a:rPr>
              <a:t>while</a:t>
            </a:r>
            <a:r>
              <a:rPr lang="en-US" b="1" dirty="0">
                <a:solidFill>
                  <a:srgbClr val="000080"/>
                </a:solidFill>
                <a:highlight>
                  <a:srgbClr val="FFFFFF"/>
                </a:highlight>
              </a:rPr>
              <a:t>(</a:t>
            </a:r>
            <a:r>
              <a:rPr lang="en-US" dirty="0">
                <a:solidFill>
                  <a:srgbClr val="000000"/>
                </a:solidFill>
                <a:highlight>
                  <a:srgbClr val="FFFFFF"/>
                </a:highlight>
              </a:rPr>
              <a:t>location </a:t>
            </a:r>
            <a:r>
              <a:rPr lang="en-US" b="1" dirty="0">
                <a:solidFill>
                  <a:srgbClr val="000080"/>
                </a:solidFill>
                <a:highlight>
                  <a:srgbClr val="FFFFFF"/>
                </a:highlight>
              </a:rPr>
              <a:t>&gt;=</a:t>
            </a:r>
            <a:r>
              <a:rPr lang="en-US" dirty="0">
                <a:solidFill>
                  <a:srgbClr val="000000"/>
                </a:solidFill>
                <a:highlight>
                  <a:srgbClr val="FFFFFF"/>
                </a:highlight>
              </a:rPr>
              <a:t> </a:t>
            </a:r>
            <a:r>
              <a:rPr lang="en-US" dirty="0">
                <a:solidFill>
                  <a:srgbClr val="FF8000"/>
                </a:solidFill>
                <a:highlight>
                  <a:srgbClr val="FFFFFF"/>
                </a:highlight>
              </a:rPr>
              <a:t>0</a:t>
            </a:r>
            <a:r>
              <a:rPr lang="en-US" dirty="0">
                <a:solidFill>
                  <a:srgbClr val="000000"/>
                </a:solidFill>
                <a:highlight>
                  <a:srgbClr val="FFFFFF"/>
                </a:highlight>
              </a:rPr>
              <a:t> </a:t>
            </a:r>
            <a:r>
              <a:rPr lang="en-US" b="1" dirty="0">
                <a:solidFill>
                  <a:srgbClr val="000080"/>
                </a:solidFill>
                <a:highlight>
                  <a:srgbClr val="FFFFFF"/>
                </a:highlight>
              </a:rPr>
              <a:t>&amp;&amp;</a:t>
            </a:r>
            <a:r>
              <a:rPr lang="en-US" dirty="0">
                <a:solidFill>
                  <a:srgbClr val="000000"/>
                </a:solidFill>
                <a:highlight>
                  <a:srgbClr val="FFFFFF"/>
                </a:highlight>
              </a:rPr>
              <a:t> mass</a:t>
            </a:r>
            <a:r>
              <a:rPr lang="en-US" b="1" dirty="0">
                <a:solidFill>
                  <a:srgbClr val="000080"/>
                </a:solidFill>
                <a:highlight>
                  <a:srgbClr val="FFFFFF"/>
                </a:highlight>
              </a:rPr>
              <a:t>[</a:t>
            </a:r>
            <a:r>
              <a:rPr lang="en-US" dirty="0">
                <a:solidFill>
                  <a:srgbClr val="000000"/>
                </a:solidFill>
                <a:highlight>
                  <a:srgbClr val="FFFFFF"/>
                </a:highlight>
              </a:rPr>
              <a:t>location</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&gt;</a:t>
            </a:r>
            <a:r>
              <a:rPr lang="en-US" dirty="0">
                <a:solidFill>
                  <a:srgbClr val="000000"/>
                </a:solidFill>
                <a:highlight>
                  <a:srgbClr val="FFFFFF"/>
                </a:highlight>
              </a:rPr>
              <a:t> </a:t>
            </a:r>
            <a:r>
              <a:rPr lang="en-US" dirty="0" err="1">
                <a:solidFill>
                  <a:srgbClr val="000000"/>
                </a:solidFill>
                <a:highlight>
                  <a:srgbClr val="FFFFFF"/>
                </a:highlight>
              </a:rPr>
              <a:t>newElement</a:t>
            </a:r>
            <a:r>
              <a:rPr lang="en-US" b="1" dirty="0">
                <a:solidFill>
                  <a:srgbClr val="000080"/>
                </a:solidFill>
                <a:highlight>
                  <a:srgbClr val="FFFFFF"/>
                </a:highlight>
              </a:rPr>
              <a:t>)</a:t>
            </a:r>
            <a:endParaRPr lang="en-US" dirty="0">
              <a:solidFill>
                <a:srgbClr val="000000"/>
              </a:solidFill>
              <a:highlight>
                <a:srgbClr val="FFFFFF"/>
              </a:highlight>
            </a:endParaRPr>
          </a:p>
          <a:p>
            <a:r>
              <a:rPr lang="ru-RU" dirty="0">
                <a:solidFill>
                  <a:srgbClr val="000000"/>
                </a:solidFill>
                <a:highlight>
                  <a:srgbClr val="FFFFFF"/>
                </a:highlight>
              </a:rPr>
              <a:t>        </a:t>
            </a:r>
            <a:r>
              <a:rPr lang="ru-RU" b="1" dirty="0">
                <a:solidFill>
                  <a:srgbClr val="000080"/>
                </a:solidFill>
                <a:highlight>
                  <a:srgbClr val="FFFFFF"/>
                </a:highlight>
              </a:rPr>
              <a:t>{</a:t>
            </a:r>
            <a:endParaRPr lang="ru-RU" dirty="0">
              <a:solidFill>
                <a:srgbClr val="000000"/>
              </a:solidFill>
              <a:highlight>
                <a:srgbClr val="FFFFFF"/>
              </a:highlight>
            </a:endParaRPr>
          </a:p>
          <a:p>
            <a:r>
              <a:rPr lang="en-US" dirty="0">
                <a:solidFill>
                  <a:srgbClr val="000000"/>
                </a:solidFill>
                <a:highlight>
                  <a:srgbClr val="FFFFFF"/>
                </a:highlight>
              </a:rPr>
              <a:t>            mass</a:t>
            </a:r>
            <a:r>
              <a:rPr lang="en-US" b="1" dirty="0">
                <a:solidFill>
                  <a:srgbClr val="000080"/>
                </a:solidFill>
                <a:highlight>
                  <a:srgbClr val="FFFFFF"/>
                </a:highlight>
              </a:rPr>
              <a:t>[</a:t>
            </a:r>
            <a:r>
              <a:rPr lang="en-US" dirty="0">
                <a:solidFill>
                  <a:srgbClr val="000000"/>
                </a:solidFill>
                <a:highlight>
                  <a:srgbClr val="FFFFFF"/>
                </a:highlight>
              </a:rPr>
              <a:t>location</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mass</a:t>
            </a:r>
            <a:r>
              <a:rPr lang="en-US" b="1" dirty="0">
                <a:solidFill>
                  <a:srgbClr val="000080"/>
                </a:solidFill>
                <a:highlight>
                  <a:srgbClr val="FFFFFF"/>
                </a:highlight>
              </a:rPr>
              <a:t>[</a:t>
            </a:r>
            <a:r>
              <a:rPr lang="en-US" dirty="0">
                <a:solidFill>
                  <a:srgbClr val="000000"/>
                </a:solidFill>
                <a:highlight>
                  <a:srgbClr val="FFFFFF"/>
                </a:highlight>
              </a:rPr>
              <a:t>location</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a:solidFill>
                  <a:srgbClr val="000000"/>
                </a:solidFill>
                <a:highlight>
                  <a:srgbClr val="FFFFFF"/>
                </a:highlight>
              </a:rPr>
              <a:t>            location </a:t>
            </a:r>
            <a:r>
              <a:rPr lang="en-US" b="1" dirty="0">
                <a:solidFill>
                  <a:srgbClr val="000080"/>
                </a:solidFill>
                <a:highlight>
                  <a:srgbClr val="FFFFFF"/>
                </a:highlight>
              </a:rPr>
              <a:t>=</a:t>
            </a:r>
            <a:r>
              <a:rPr lang="en-US" dirty="0">
                <a:solidFill>
                  <a:srgbClr val="000000"/>
                </a:solidFill>
                <a:highlight>
                  <a:srgbClr val="FFFFFF"/>
                </a:highlight>
              </a:rPr>
              <a:t> location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8000"/>
                </a:solidFill>
                <a:highlight>
                  <a:srgbClr val="FFFFFF"/>
                </a:highlight>
              </a:rPr>
              <a:t>1</a:t>
            </a:r>
            <a:r>
              <a:rPr lang="en-US" b="1" dirty="0">
                <a:solidFill>
                  <a:srgbClr val="000080"/>
                </a:solidFill>
                <a:highlight>
                  <a:srgbClr val="FFFFFF"/>
                </a:highlight>
              </a:rPr>
              <a:t>;</a:t>
            </a:r>
            <a:endParaRPr lang="en-US" dirty="0">
              <a:solidFill>
                <a:srgbClr val="000000"/>
              </a:solidFill>
              <a:highlight>
                <a:srgbClr val="FFFFFF"/>
              </a:highlight>
            </a:endParaRPr>
          </a:p>
          <a:p>
            <a:r>
              <a:rPr lang="ru-RU" dirty="0">
                <a:solidFill>
                  <a:srgbClr val="000000"/>
                </a:solidFill>
                <a:highlight>
                  <a:srgbClr val="FFFFFF"/>
                </a:highlight>
              </a:rPr>
              <a:t>        </a:t>
            </a:r>
            <a:r>
              <a:rPr lang="ru-RU" b="1" dirty="0">
                <a:solidFill>
                  <a:srgbClr val="000080"/>
                </a:solidFill>
                <a:highlight>
                  <a:srgbClr val="FFFFFF"/>
                </a:highlight>
              </a:rPr>
              <a:t>}</a:t>
            </a:r>
            <a:endParaRPr lang="ru-RU" dirty="0">
              <a:solidFill>
                <a:srgbClr val="000000"/>
              </a:solidFill>
              <a:highlight>
                <a:srgbClr val="FFFFFF"/>
              </a:highlight>
            </a:endParaRPr>
          </a:p>
          <a:p>
            <a:r>
              <a:rPr lang="en-US" dirty="0">
                <a:solidFill>
                  <a:srgbClr val="000000"/>
                </a:solidFill>
                <a:highlight>
                  <a:srgbClr val="FFFFFF"/>
                </a:highlight>
              </a:rPr>
              <a:t>        mass</a:t>
            </a:r>
            <a:r>
              <a:rPr lang="en-US" b="1" dirty="0">
                <a:solidFill>
                  <a:srgbClr val="000080"/>
                </a:solidFill>
                <a:highlight>
                  <a:srgbClr val="FFFFFF"/>
                </a:highlight>
              </a:rPr>
              <a:t>[</a:t>
            </a:r>
            <a:r>
              <a:rPr lang="en-US" dirty="0">
                <a:solidFill>
                  <a:srgbClr val="000000"/>
                </a:solidFill>
                <a:highlight>
                  <a:srgbClr val="FFFFFF"/>
                </a:highlight>
              </a:rPr>
              <a:t>location</a:t>
            </a:r>
            <a:r>
              <a:rPr lang="en-US" b="1" dirty="0">
                <a:solidFill>
                  <a:srgbClr val="000080"/>
                </a:solidFill>
                <a:highlight>
                  <a:srgbClr val="FFFFFF"/>
                </a:highlight>
              </a:rPr>
              <a:t>+</a:t>
            </a:r>
            <a:r>
              <a:rPr lang="en-US" dirty="0">
                <a:solidFill>
                  <a:srgbClr val="FF8000"/>
                </a:solidFill>
                <a:highlight>
                  <a:srgbClr val="FFFFFF"/>
                </a:highlight>
              </a:rPr>
              <a:t>1</a:t>
            </a:r>
            <a:r>
              <a:rPr lang="en-US" b="1" dirty="0">
                <a:solidFill>
                  <a:srgbClr val="000080"/>
                </a:solidFill>
                <a:highlight>
                  <a:srgbClr val="FFFFFF"/>
                </a:highlight>
              </a:rPr>
              <a:t>]</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newElement</a:t>
            </a:r>
            <a:r>
              <a:rPr lang="en-US" b="1" dirty="0">
                <a:solidFill>
                  <a:srgbClr val="000080"/>
                </a:solidFill>
                <a:highlight>
                  <a:srgbClr val="FFFFFF"/>
                </a:highlight>
              </a:rPr>
              <a:t>;</a:t>
            </a:r>
            <a:endParaRPr lang="en-US" dirty="0">
              <a:solidFill>
                <a:srgbClr val="000000"/>
              </a:solidFill>
              <a:highlight>
                <a:srgbClr val="FFFFFF"/>
              </a:highlight>
            </a:endParaRPr>
          </a:p>
          <a:p>
            <a:r>
              <a:rPr lang="ru-RU" dirty="0">
                <a:solidFill>
                  <a:srgbClr val="000000"/>
                </a:solidFill>
                <a:highlight>
                  <a:srgbClr val="FFFFFF"/>
                </a:highlight>
              </a:rPr>
              <a:t>    </a:t>
            </a:r>
            <a:r>
              <a:rPr lang="ru-RU" b="1" dirty="0">
                <a:solidFill>
                  <a:srgbClr val="000080"/>
                </a:solidFill>
                <a:highlight>
                  <a:srgbClr val="FFFFFF"/>
                </a:highlight>
              </a:rPr>
              <a:t>}</a:t>
            </a:r>
            <a:endParaRPr lang="ru-RU" dirty="0">
              <a:solidFill>
                <a:srgbClr val="000000"/>
              </a:solidFill>
              <a:highlight>
                <a:srgbClr val="FFFFFF"/>
              </a:highlight>
            </a:endParaRPr>
          </a:p>
          <a:p>
            <a:r>
              <a:rPr lang="ru-RU" b="1" dirty="0">
                <a:solidFill>
                  <a:srgbClr val="000080"/>
                </a:solidFill>
                <a:highlight>
                  <a:srgbClr val="FFFFFF"/>
                </a:highlight>
              </a:rPr>
              <a:t>}</a:t>
            </a:r>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посредством выбора</a:t>
            </a:r>
            <a:endParaRPr lang="ru-RU" dirty="0"/>
          </a:p>
        </p:txBody>
      </p:sp>
      <p:sp>
        <p:nvSpPr>
          <p:cNvPr id="8" name="Прямоугольник 7"/>
          <p:cNvSpPr/>
          <p:nvPr/>
        </p:nvSpPr>
        <p:spPr>
          <a:xfrm>
            <a:off x="357158" y="1285860"/>
            <a:ext cx="8424936" cy="452431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Пожалуй</a:t>
            </a:r>
            <a:r>
              <a:rPr lang="ru-RU" sz="2400" dirty="0">
                <a:latin typeface="Times New Roman" pitchFamily="18" charset="0"/>
                <a:cs typeface="Times New Roman" pitchFamily="18" charset="0"/>
              </a:rPr>
              <a:t>, самый простой алгоритм </a:t>
            </a:r>
            <a:r>
              <a:rPr lang="ru-RU" sz="2400" dirty="0" smtClean="0">
                <a:latin typeface="Times New Roman" pitchFamily="18" charset="0"/>
                <a:cs typeface="Times New Roman" pitchFamily="18" charset="0"/>
              </a:rPr>
              <a:t>сортировок. </a:t>
            </a:r>
          </a:p>
          <a:p>
            <a:pPr algn="just"/>
            <a:r>
              <a:rPr lang="ru-RU" sz="2400" dirty="0" smtClean="0">
                <a:latin typeface="Times New Roman" pitchFamily="18" charset="0"/>
                <a:cs typeface="Times New Roman" pitchFamily="18" charset="0"/>
              </a:rPr>
              <a:t>	Судя </a:t>
            </a:r>
            <a:r>
              <a:rPr lang="ru-RU" sz="2400" dirty="0">
                <a:latin typeface="Times New Roman" pitchFamily="18" charset="0"/>
                <a:cs typeface="Times New Roman" pitchFamily="18" charset="0"/>
              </a:rPr>
              <a:t>по названию сортировки, необходимо что-то выбирать (</a:t>
            </a:r>
            <a:r>
              <a:rPr lang="ru-RU" sz="2400" dirty="0" smtClean="0">
                <a:latin typeface="Times New Roman" pitchFamily="18" charset="0"/>
                <a:cs typeface="Times New Roman" pitchFamily="18" charset="0"/>
              </a:rPr>
              <a:t>максимальный или </a:t>
            </a:r>
            <a:r>
              <a:rPr lang="ru-RU" sz="2400" dirty="0">
                <a:latin typeface="Times New Roman" pitchFamily="18" charset="0"/>
                <a:cs typeface="Times New Roman" pitchFamily="18" charset="0"/>
              </a:rPr>
              <a:t>минимальный элементы массива). Алгоритм сортировки </a:t>
            </a:r>
            <a:r>
              <a:rPr lang="ru-RU" sz="2400" dirty="0" smtClean="0">
                <a:latin typeface="Times New Roman" pitchFamily="18" charset="0"/>
                <a:cs typeface="Times New Roman" pitchFamily="18" charset="0"/>
              </a:rPr>
              <a:t>выбором находит </a:t>
            </a:r>
            <a:r>
              <a:rPr lang="ru-RU" sz="2400" dirty="0">
                <a:latin typeface="Times New Roman" pitchFamily="18" charset="0"/>
                <a:cs typeface="Times New Roman" pitchFamily="18" charset="0"/>
              </a:rPr>
              <a:t>в исходном массиве максимальный или минимальный элементы, </a:t>
            </a:r>
            <a:r>
              <a:rPr lang="ru-RU" sz="2400" dirty="0" smtClean="0">
                <a:latin typeface="Times New Roman" pitchFamily="18" charset="0"/>
                <a:cs typeface="Times New Roman" pitchFamily="18" charset="0"/>
              </a:rPr>
              <a:t>в зависимости </a:t>
            </a:r>
            <a:r>
              <a:rPr lang="ru-RU" sz="2400" dirty="0">
                <a:latin typeface="Times New Roman" pitchFamily="18" charset="0"/>
                <a:cs typeface="Times New Roman" pitchFamily="18" charset="0"/>
              </a:rPr>
              <a:t>от того как необходимо сортировать массив, по </a:t>
            </a:r>
            <a:r>
              <a:rPr lang="ru-RU" sz="2400" dirty="0" smtClean="0">
                <a:latin typeface="Times New Roman" pitchFamily="18" charset="0"/>
                <a:cs typeface="Times New Roman" pitchFamily="18" charset="0"/>
              </a:rPr>
              <a:t>возрастанию или </a:t>
            </a:r>
            <a:r>
              <a:rPr lang="ru-RU" sz="2400" dirty="0">
                <a:latin typeface="Times New Roman" pitchFamily="18" charset="0"/>
                <a:cs typeface="Times New Roman" pitchFamily="18" charset="0"/>
              </a:rPr>
              <a:t>по убыванию.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Если </a:t>
            </a:r>
            <a:r>
              <a:rPr lang="ru-RU" sz="2400" dirty="0">
                <a:latin typeface="Times New Roman" pitchFamily="18" charset="0"/>
                <a:cs typeface="Times New Roman" pitchFamily="18" charset="0"/>
              </a:rPr>
              <a:t>массив должен быть отсортирован по возрастанию</a:t>
            </a:r>
            <a:r>
              <a:rPr lang="ru-RU" sz="2400" dirty="0" smtClean="0">
                <a:latin typeface="Times New Roman" pitchFamily="18" charset="0"/>
                <a:cs typeface="Times New Roman" pitchFamily="18" charset="0"/>
              </a:rPr>
              <a:t>, то </a:t>
            </a:r>
            <a:r>
              <a:rPr lang="ru-RU" sz="2400" dirty="0">
                <a:latin typeface="Times New Roman" pitchFamily="18" charset="0"/>
                <a:cs typeface="Times New Roman" pitchFamily="18" charset="0"/>
              </a:rPr>
              <a:t>из исходного массива необходимо выбирать минимальные элементы. </a:t>
            </a:r>
            <a:r>
              <a:rPr lang="ru-RU" sz="2400" dirty="0" smtClean="0">
                <a:latin typeface="Times New Roman" pitchFamily="18" charset="0"/>
                <a:cs typeface="Times New Roman" pitchFamily="18" charset="0"/>
              </a:rPr>
              <a:t>Если же </a:t>
            </a:r>
            <a:r>
              <a:rPr lang="ru-RU" sz="2400" dirty="0">
                <a:latin typeface="Times New Roman" pitchFamily="18" charset="0"/>
                <a:cs typeface="Times New Roman" pitchFamily="18" charset="0"/>
              </a:rPr>
              <a:t>массив необходимо отсортировать по убыванию, то выбирать </a:t>
            </a:r>
            <a:r>
              <a:rPr lang="ru-RU" sz="2400" dirty="0" smtClean="0">
                <a:latin typeface="Times New Roman" pitchFamily="18" charset="0"/>
                <a:cs typeface="Times New Roman" pitchFamily="18" charset="0"/>
              </a:rPr>
              <a:t>следует </a:t>
            </a:r>
            <a:r>
              <a:rPr lang="ru-RU" sz="2400" dirty="0">
                <a:latin typeface="Times New Roman" pitchFamily="18" charset="0"/>
                <a:cs typeface="Times New Roman" pitchFamily="18" charset="0"/>
              </a:rPr>
              <a:t>максимальные элементы</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посредством выбора</a:t>
            </a:r>
            <a:endParaRPr lang="ru-RU" dirty="0"/>
          </a:p>
        </p:txBody>
      </p:sp>
      <p:pic>
        <p:nvPicPr>
          <p:cNvPr id="94210" name="Picture 2" descr="ÐÐ°ÑÑÐ¸Ð½ÐºÐ¸ Ð¿Ð¾ Ð·Ð°Ð¿ÑÐ¾ÑÑ ÑÐ¾ÑÑÐ¸ÑÐ¾Ð²ÐºÐ° Ð²ÑÐ±Ð¾ÑÐ¾Ð¼"/>
          <p:cNvPicPr>
            <a:picLocks noChangeAspect="1" noChangeArrowheads="1"/>
          </p:cNvPicPr>
          <p:nvPr/>
        </p:nvPicPr>
        <p:blipFill>
          <a:blip r:embed="rId3"/>
          <a:srcRect/>
          <a:stretch>
            <a:fillRect/>
          </a:stretch>
        </p:blipFill>
        <p:spPr bwMode="auto">
          <a:xfrm>
            <a:off x="571472" y="1285860"/>
            <a:ext cx="8072494" cy="454077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71414"/>
            <a:ext cx="8229600" cy="990600"/>
          </a:xfrm>
        </p:spPr>
        <p:txBody>
          <a:bodyPr/>
          <a:lstStyle/>
          <a:p>
            <a:r>
              <a:rPr lang="ru-RU" dirty="0" smtClean="0"/>
              <a:t>Сортировка посредством выбора</a:t>
            </a:r>
            <a:endParaRPr lang="ru-RU" dirty="0"/>
          </a:p>
        </p:txBody>
      </p:sp>
      <p:sp>
        <p:nvSpPr>
          <p:cNvPr id="7" name="Прямоугольник 6"/>
          <p:cNvSpPr/>
          <p:nvPr/>
        </p:nvSpPr>
        <p:spPr>
          <a:xfrm>
            <a:off x="683568" y="1124744"/>
            <a:ext cx="7992888" cy="5509200"/>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solidFill>
                  <a:srgbClr val="804000"/>
                </a:solidFill>
                <a:highlight>
                  <a:srgbClr val="FFFFFF"/>
                </a:highlight>
                <a:latin typeface="Times New Roman" pitchFamily="18" charset="0"/>
                <a:cs typeface="Times New Roman" pitchFamily="18" charset="0"/>
              </a:rPr>
              <a:t>#include &lt;</a:t>
            </a:r>
            <a:r>
              <a:rPr lang="en-US" sz="1600" dirty="0" err="1">
                <a:solidFill>
                  <a:srgbClr val="804000"/>
                </a:solidFill>
                <a:highlight>
                  <a:srgbClr val="FFFFFF"/>
                </a:highlight>
                <a:latin typeface="Times New Roman" pitchFamily="18" charset="0"/>
                <a:cs typeface="Times New Roman" pitchFamily="18" charset="0"/>
              </a:rPr>
              <a:t>stdio.h</a:t>
            </a:r>
            <a:r>
              <a:rPr lang="en-US" sz="1600" dirty="0" smtClean="0">
                <a:solidFill>
                  <a:srgbClr val="804000"/>
                </a:solidFill>
                <a:highlight>
                  <a:srgbClr val="FFFFFF"/>
                </a:highlight>
                <a:latin typeface="Times New Roman" pitchFamily="18" charset="0"/>
                <a:cs typeface="Times New Roman" pitchFamily="18" charset="0"/>
              </a:rPr>
              <a:t>&gt;</a:t>
            </a:r>
            <a:endParaRPr lang="ru-RU" sz="1600" dirty="0">
              <a:solidFill>
                <a:srgbClr val="000000"/>
              </a:solidFill>
              <a:highlight>
                <a:srgbClr val="FFFFFF"/>
              </a:highlight>
              <a:latin typeface="Times New Roman" pitchFamily="18" charset="0"/>
              <a:cs typeface="Times New Roman" pitchFamily="18" charset="0"/>
            </a:endParaRPr>
          </a:p>
          <a:p>
            <a:r>
              <a:rPr lang="en-US" sz="1600" dirty="0" err="1">
                <a:solidFill>
                  <a:srgbClr val="8000FF"/>
                </a:solidFill>
                <a:highlight>
                  <a:srgbClr val="FFFFFF"/>
                </a:highlight>
                <a:latin typeface="Times New Roman" pitchFamily="18" charset="0"/>
                <a:cs typeface="Times New Roman" pitchFamily="18" charset="0"/>
              </a:rPr>
              <a:t>const</a:t>
            </a:r>
            <a:r>
              <a:rPr lang="en-US" sz="1600" dirty="0">
                <a:solidFill>
                  <a:srgbClr val="000000"/>
                </a:solidFill>
                <a:highlight>
                  <a:srgbClr val="FFFFFF"/>
                </a:highlight>
                <a:latin typeface="Times New Roman" pitchFamily="18" charset="0"/>
                <a:cs typeface="Times New Roman" pitchFamily="18" charset="0"/>
              </a:rPr>
              <a:t> N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dirty="0">
                <a:solidFill>
                  <a:srgbClr val="FF8000"/>
                </a:solidFill>
                <a:highlight>
                  <a:srgbClr val="FFFFFF"/>
                </a:highlight>
                <a:latin typeface="Times New Roman" pitchFamily="18" charset="0"/>
                <a:cs typeface="Times New Roman" pitchFamily="18" charset="0"/>
              </a:rPr>
              <a:t>10</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en-US" sz="1600" dirty="0">
                <a:solidFill>
                  <a:srgbClr val="8000FF"/>
                </a:solidFill>
                <a:highlight>
                  <a:srgbClr val="FFFFFF"/>
                </a:highlight>
                <a:latin typeface="Times New Roman" pitchFamily="18" charset="0"/>
                <a:cs typeface="Times New Roman" pitchFamily="18" charset="0"/>
              </a:rPr>
              <a:t>void</a:t>
            </a:r>
            <a:r>
              <a:rPr lang="en-US" sz="1600" dirty="0">
                <a:solidFill>
                  <a:srgbClr val="000000"/>
                </a:solidFill>
                <a:highlight>
                  <a:srgbClr val="FFFFFF"/>
                </a:highlight>
                <a:latin typeface="Times New Roman" pitchFamily="18" charset="0"/>
                <a:cs typeface="Times New Roman" pitchFamily="18" charset="0"/>
              </a:rPr>
              <a:t> main</a:t>
            </a:r>
            <a:r>
              <a:rPr lang="en-US" sz="1600" b="1" dirty="0" smtClean="0">
                <a:solidFill>
                  <a:srgbClr val="000080"/>
                </a:solidFill>
                <a:highlight>
                  <a:srgbClr val="FFFFFF"/>
                </a:highlight>
                <a:latin typeface="Times New Roman" pitchFamily="18" charset="0"/>
                <a:cs typeface="Times New Roman" pitchFamily="18" charset="0"/>
              </a:rPr>
              <a:t>()</a:t>
            </a:r>
            <a:endParaRPr lang="en-US" sz="1600" dirty="0" smtClean="0">
              <a:solidFill>
                <a:srgbClr val="000000"/>
              </a:solidFill>
              <a:highlight>
                <a:srgbClr val="FFFFFF"/>
              </a:highlight>
              <a:latin typeface="Times New Roman" pitchFamily="18" charset="0"/>
              <a:cs typeface="Times New Roman" pitchFamily="18" charset="0"/>
            </a:endParaRPr>
          </a:p>
          <a:p>
            <a:r>
              <a:rPr lang="ru-RU"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en-US" sz="1600" dirty="0" smtClean="0">
                <a:solidFill>
                  <a:srgbClr val="000000"/>
                </a:solidFill>
                <a:highlight>
                  <a:srgbClr val="FFFFFF"/>
                </a:highlight>
                <a:latin typeface="Times New Roman" pitchFamily="18" charset="0"/>
                <a:cs typeface="Times New Roman" pitchFamily="18" charset="0"/>
              </a:rPr>
              <a:t>	</a:t>
            </a:r>
            <a:r>
              <a:rPr lang="pt-BR" sz="1600" dirty="0" smtClean="0">
                <a:solidFill>
                  <a:srgbClr val="8000FF"/>
                </a:solidFill>
                <a:highlight>
                  <a:srgbClr val="FFFFFF"/>
                </a:highlight>
                <a:latin typeface="Times New Roman" pitchFamily="18" charset="0"/>
                <a:cs typeface="Times New Roman" pitchFamily="18" charset="0"/>
              </a:rPr>
              <a:t>int</a:t>
            </a:r>
            <a:r>
              <a:rPr lang="pt-BR" sz="1600" dirty="0" smtClean="0">
                <a:solidFill>
                  <a:srgbClr val="000000"/>
                </a:solidFill>
                <a:highlight>
                  <a:srgbClr val="FFFFFF"/>
                </a:highlight>
                <a:latin typeface="Times New Roman" pitchFamily="18" charset="0"/>
                <a:cs typeface="Times New Roman" pitchFamily="18" charset="0"/>
              </a:rPr>
              <a:t> </a:t>
            </a:r>
            <a:r>
              <a:rPr lang="pt-BR" sz="1600" dirty="0">
                <a:solidFill>
                  <a:srgbClr val="000000"/>
                </a:solidFill>
                <a:highlight>
                  <a:srgbClr val="FFFFFF"/>
                </a:highlight>
                <a:latin typeface="Times New Roman" pitchFamily="18" charset="0"/>
                <a:cs typeface="Times New Roman" pitchFamily="18" charset="0"/>
              </a:rPr>
              <a:t>i</a:t>
            </a:r>
            <a:r>
              <a:rPr lang="pt-BR" sz="1600" b="1" dirty="0">
                <a:solidFill>
                  <a:srgbClr val="000080"/>
                </a:solidFill>
                <a:highlight>
                  <a:srgbClr val="FFFFFF"/>
                </a:highlight>
                <a:latin typeface="Times New Roman" pitchFamily="18" charset="0"/>
                <a:cs typeface="Times New Roman" pitchFamily="18" charset="0"/>
              </a:rPr>
              <a:t>,</a:t>
            </a:r>
            <a:r>
              <a:rPr lang="pt-BR" sz="1600" dirty="0">
                <a:solidFill>
                  <a:srgbClr val="000000"/>
                </a:solidFill>
                <a:highlight>
                  <a:srgbClr val="FFFFFF"/>
                </a:highlight>
                <a:latin typeface="Times New Roman" pitchFamily="18" charset="0"/>
                <a:cs typeface="Times New Roman" pitchFamily="18" charset="0"/>
              </a:rPr>
              <a:t> j</a:t>
            </a:r>
            <a:r>
              <a:rPr lang="pt-BR" sz="1600" b="1" dirty="0">
                <a:solidFill>
                  <a:srgbClr val="000080"/>
                </a:solidFill>
                <a:highlight>
                  <a:srgbClr val="FFFFFF"/>
                </a:highlight>
                <a:latin typeface="Times New Roman" pitchFamily="18" charset="0"/>
                <a:cs typeface="Times New Roman" pitchFamily="18" charset="0"/>
              </a:rPr>
              <a:t>,</a:t>
            </a:r>
            <a:r>
              <a:rPr lang="pt-BR" sz="1600" dirty="0">
                <a:solidFill>
                  <a:srgbClr val="000000"/>
                </a:solidFill>
                <a:highlight>
                  <a:srgbClr val="FFFFFF"/>
                </a:highlight>
                <a:latin typeface="Times New Roman" pitchFamily="18" charset="0"/>
                <a:cs typeface="Times New Roman" pitchFamily="18" charset="0"/>
              </a:rPr>
              <a:t> nMin</a:t>
            </a:r>
            <a:r>
              <a:rPr lang="pt-BR" sz="1600" b="1" dirty="0">
                <a:solidFill>
                  <a:srgbClr val="000080"/>
                </a:solidFill>
                <a:highlight>
                  <a:srgbClr val="FFFFFF"/>
                </a:highlight>
                <a:latin typeface="Times New Roman" pitchFamily="18" charset="0"/>
                <a:cs typeface="Times New Roman" pitchFamily="18" charset="0"/>
              </a:rPr>
              <a:t>,</a:t>
            </a:r>
            <a:r>
              <a:rPr lang="pt-BR" sz="1600" dirty="0">
                <a:solidFill>
                  <a:srgbClr val="000000"/>
                </a:solidFill>
                <a:highlight>
                  <a:srgbClr val="FFFFFF"/>
                </a:highlight>
                <a:latin typeface="Times New Roman" pitchFamily="18" charset="0"/>
                <a:cs typeface="Times New Roman" pitchFamily="18" charset="0"/>
              </a:rPr>
              <a:t> A</a:t>
            </a:r>
            <a:r>
              <a:rPr lang="pt-BR" sz="1600" b="1" dirty="0">
                <a:solidFill>
                  <a:srgbClr val="000080"/>
                </a:solidFill>
                <a:highlight>
                  <a:srgbClr val="FFFFFF"/>
                </a:highlight>
                <a:latin typeface="Times New Roman" pitchFamily="18" charset="0"/>
                <a:cs typeface="Times New Roman" pitchFamily="18" charset="0"/>
              </a:rPr>
              <a:t>[</a:t>
            </a:r>
            <a:r>
              <a:rPr lang="pt-BR" sz="1600" dirty="0">
                <a:solidFill>
                  <a:srgbClr val="000000"/>
                </a:solidFill>
                <a:highlight>
                  <a:srgbClr val="FFFFFF"/>
                </a:highlight>
                <a:latin typeface="Times New Roman" pitchFamily="18" charset="0"/>
                <a:cs typeface="Times New Roman" pitchFamily="18" charset="0"/>
              </a:rPr>
              <a:t>N</a:t>
            </a:r>
            <a:r>
              <a:rPr lang="pt-BR" sz="1600" b="1" dirty="0">
                <a:solidFill>
                  <a:srgbClr val="000080"/>
                </a:solidFill>
                <a:highlight>
                  <a:srgbClr val="FFFFFF"/>
                </a:highlight>
                <a:latin typeface="Times New Roman" pitchFamily="18" charset="0"/>
                <a:cs typeface="Times New Roman" pitchFamily="18" charset="0"/>
              </a:rPr>
              <a:t>],</a:t>
            </a:r>
            <a:r>
              <a:rPr lang="pt-BR" sz="1600" dirty="0">
                <a:solidFill>
                  <a:srgbClr val="000000"/>
                </a:solidFill>
                <a:highlight>
                  <a:srgbClr val="FFFFFF"/>
                </a:highlight>
                <a:latin typeface="Times New Roman" pitchFamily="18" charset="0"/>
                <a:cs typeface="Times New Roman" pitchFamily="18" charset="0"/>
              </a:rPr>
              <a:t> c</a:t>
            </a:r>
            <a:r>
              <a:rPr lang="pt-BR"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ru-RU" sz="1600" dirty="0">
                <a:solidFill>
                  <a:srgbClr val="008000"/>
                </a:solidFill>
                <a:highlight>
                  <a:srgbClr val="FFFFFF"/>
                </a:highlight>
                <a:latin typeface="Times New Roman" pitchFamily="18" charset="0"/>
                <a:cs typeface="Times New Roman" pitchFamily="18" charset="0"/>
              </a:rPr>
              <a:t>// ввод массива </a:t>
            </a:r>
            <a:r>
              <a:rPr lang="en-US" sz="1600" dirty="0" smtClean="0">
                <a:solidFill>
                  <a:srgbClr val="008000"/>
                </a:solidFill>
                <a:highlight>
                  <a:srgbClr val="FFFFFF"/>
                </a:highlight>
                <a:latin typeface="Times New Roman" pitchFamily="18" charset="0"/>
                <a:cs typeface="Times New Roman" pitchFamily="18" charset="0"/>
              </a:rPr>
              <a:t>A</a:t>
            </a:r>
            <a:endParaRPr lang="ru-RU" sz="1600" dirty="0">
              <a:solidFill>
                <a:srgbClr val="000000"/>
              </a:solidFill>
              <a:highlight>
                <a:srgbClr val="FFFFFF"/>
              </a:highlight>
              <a:latin typeface="Times New Roman" pitchFamily="18" charset="0"/>
              <a:cs typeface="Times New Roman" pitchFamily="18" charset="0"/>
            </a:endParaRPr>
          </a:p>
          <a:p>
            <a:r>
              <a:rPr lang="nn-NO" sz="1600" b="1" dirty="0" smtClean="0">
                <a:solidFill>
                  <a:srgbClr val="0000FF"/>
                </a:solidFill>
                <a:highlight>
                  <a:srgbClr val="FFFFFF"/>
                </a:highlight>
                <a:latin typeface="Times New Roman" pitchFamily="18" charset="0"/>
                <a:cs typeface="Times New Roman" pitchFamily="18" charset="0"/>
              </a:rPr>
              <a:t>	for</a:t>
            </a:r>
            <a:r>
              <a:rPr lang="nn-NO" sz="1600" dirty="0" smtClean="0">
                <a:solidFill>
                  <a:srgbClr val="000000"/>
                </a:solidFill>
                <a:highlight>
                  <a:srgbClr val="FFFFFF"/>
                </a:highlight>
                <a:latin typeface="Times New Roman" pitchFamily="18" charset="0"/>
                <a:cs typeface="Times New Roman" pitchFamily="18" charset="0"/>
              </a:rPr>
              <a:t> </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i </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a:t>
            </a:r>
            <a:r>
              <a:rPr lang="nn-NO" sz="1600" dirty="0">
                <a:solidFill>
                  <a:srgbClr val="FF8000"/>
                </a:solidFill>
                <a:highlight>
                  <a:srgbClr val="FFFFFF"/>
                </a:highlight>
                <a:latin typeface="Times New Roman" pitchFamily="18" charset="0"/>
                <a:cs typeface="Times New Roman" pitchFamily="18" charset="0"/>
              </a:rPr>
              <a:t>0</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i </a:t>
            </a:r>
            <a:r>
              <a:rPr lang="nn-NO" sz="1600" b="1" dirty="0">
                <a:solidFill>
                  <a:srgbClr val="000080"/>
                </a:solidFill>
                <a:highlight>
                  <a:srgbClr val="FFFFFF"/>
                </a:highlight>
                <a:latin typeface="Times New Roman" pitchFamily="18" charset="0"/>
                <a:cs typeface="Times New Roman" pitchFamily="18" charset="0"/>
              </a:rPr>
              <a:t>&lt;</a:t>
            </a:r>
            <a:r>
              <a:rPr lang="nn-NO" sz="1600" dirty="0">
                <a:solidFill>
                  <a:srgbClr val="000000"/>
                </a:solidFill>
                <a:highlight>
                  <a:srgbClr val="FFFFFF"/>
                </a:highlight>
                <a:latin typeface="Times New Roman" pitchFamily="18" charset="0"/>
                <a:cs typeface="Times New Roman" pitchFamily="18" charset="0"/>
              </a:rPr>
              <a:t> N</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FF8000"/>
                </a:solidFill>
                <a:highlight>
                  <a:srgbClr val="FFFFFF"/>
                </a:highlight>
                <a:latin typeface="Times New Roman" pitchFamily="18" charset="0"/>
                <a:cs typeface="Times New Roman" pitchFamily="18" charset="0"/>
              </a:rPr>
              <a:t>1</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i </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a:t>
            </a:r>
            <a:r>
              <a:rPr lang="nn-NO"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ru-RU"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t>
            </a:r>
            <a:r>
              <a:rPr lang="ru-RU"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en-US"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t>
            </a:r>
            <a:r>
              <a:rPr lang="en-US" sz="1600" dirty="0" err="1" smtClean="0">
                <a:solidFill>
                  <a:srgbClr val="000000"/>
                </a:solidFill>
                <a:highlight>
                  <a:srgbClr val="FFFFFF"/>
                </a:highlight>
                <a:latin typeface="Times New Roman" pitchFamily="18" charset="0"/>
                <a:cs typeface="Times New Roman" pitchFamily="18" charset="0"/>
              </a:rPr>
              <a:t>nMin</a:t>
            </a:r>
            <a:r>
              <a:rPr lang="en-US" sz="1600" dirty="0" smtClean="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a:t>
            </a:r>
            <a:r>
              <a:rPr lang="en-US" sz="1600" b="1" dirty="0">
                <a:solidFill>
                  <a:srgbClr val="000080"/>
                </a:solidFill>
                <a:highlight>
                  <a:srgbClr val="FFFFFF"/>
                </a:highlight>
                <a:latin typeface="Times New Roman" pitchFamily="18" charset="0"/>
                <a:cs typeface="Times New Roman" pitchFamily="18" charset="0"/>
              </a:rPr>
              <a:t>[</a:t>
            </a:r>
            <a:r>
              <a:rPr lang="en-US" sz="1600" dirty="0" err="1">
                <a:solidFill>
                  <a:srgbClr val="000000"/>
                </a:solidFill>
                <a:highlight>
                  <a:srgbClr val="FFFFFF"/>
                </a:highlight>
                <a:latin typeface="Times New Roman" pitchFamily="18" charset="0"/>
                <a:cs typeface="Times New Roman" pitchFamily="18" charset="0"/>
              </a:rPr>
              <a:t>i</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en-US"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t>
            </a:r>
            <a:r>
              <a:rPr lang="en-US" sz="1600" b="1" dirty="0" smtClean="0">
                <a:solidFill>
                  <a:srgbClr val="0000FF"/>
                </a:solidFill>
                <a:highlight>
                  <a:srgbClr val="FFFFFF"/>
                </a:highlight>
                <a:latin typeface="Times New Roman" pitchFamily="18" charset="0"/>
                <a:cs typeface="Times New Roman" pitchFamily="18" charset="0"/>
              </a:rPr>
              <a:t>for</a:t>
            </a:r>
            <a:r>
              <a:rPr lang="en-US" sz="1600" dirty="0" smtClean="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j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i</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FF8000"/>
                </a:solidFill>
                <a:highlight>
                  <a:srgbClr val="FFFFFF"/>
                </a:highlight>
                <a:latin typeface="Times New Roman" pitchFamily="18" charset="0"/>
                <a:cs typeface="Times New Roman" pitchFamily="18" charset="0"/>
              </a:rPr>
              <a:t>1</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j </a:t>
            </a:r>
            <a:r>
              <a:rPr lang="en-US" sz="1600" b="1" dirty="0">
                <a:solidFill>
                  <a:srgbClr val="000080"/>
                </a:solidFill>
                <a:highlight>
                  <a:srgbClr val="FFFFFF"/>
                </a:highlight>
                <a:latin typeface="Times New Roman" pitchFamily="18" charset="0"/>
                <a:cs typeface="Times New Roman" pitchFamily="18" charset="0"/>
              </a:rPr>
              <a:t>&lt;</a:t>
            </a:r>
            <a:r>
              <a:rPr lang="en-US" sz="1600" dirty="0">
                <a:solidFill>
                  <a:srgbClr val="000000"/>
                </a:solidFill>
                <a:highlight>
                  <a:srgbClr val="FFFFFF"/>
                </a:highlight>
                <a:latin typeface="Times New Roman" pitchFamily="18" charset="0"/>
                <a:cs typeface="Times New Roman" pitchFamily="18" charset="0"/>
              </a:rPr>
              <a:t> N</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FF8000"/>
                </a:solidFill>
                <a:highlight>
                  <a:srgbClr val="FFFFFF"/>
                </a:highlight>
                <a:latin typeface="Times New Roman" pitchFamily="18" charset="0"/>
                <a:cs typeface="Times New Roman" pitchFamily="18" charset="0"/>
              </a:rPr>
              <a:t>1</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j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b="1" dirty="0" smtClean="0">
                <a:solidFill>
                  <a:srgbClr val="000080"/>
                </a:solidFill>
                <a:highlight>
                  <a:srgbClr val="FFFFFF"/>
                </a:highlight>
                <a:latin typeface="Times New Roman" pitchFamily="18" charset="0"/>
                <a:cs typeface="Times New Roman" pitchFamily="18" charset="0"/>
              </a:rPr>
              <a:t>)</a:t>
            </a:r>
            <a:endParaRPr lang="en-US" sz="1600" dirty="0" smtClean="0">
              <a:solidFill>
                <a:srgbClr val="000000"/>
              </a:solidFill>
              <a:highlight>
                <a:srgbClr val="FFFFFF"/>
              </a:highlight>
              <a:latin typeface="Times New Roman" pitchFamily="18" charset="0"/>
              <a:cs typeface="Times New Roman" pitchFamily="18" charset="0"/>
            </a:endParaRPr>
          </a:p>
          <a:p>
            <a:r>
              <a:rPr lang="en-US" sz="1600" b="1" dirty="0">
                <a:solidFill>
                  <a:srgbClr val="000000"/>
                </a:solidFill>
                <a:highlight>
                  <a:srgbClr val="FFFFFF"/>
                </a:highlight>
                <a:latin typeface="Times New Roman" pitchFamily="18" charset="0"/>
                <a:cs typeface="Times New Roman" pitchFamily="18" charset="0"/>
              </a:rPr>
              <a:t>	</a:t>
            </a:r>
            <a:r>
              <a:rPr lang="en-US" sz="1600" b="1" dirty="0" smtClean="0">
                <a:solidFill>
                  <a:srgbClr val="000000"/>
                </a:solidFill>
                <a:highlight>
                  <a:srgbClr val="FFFFFF"/>
                </a:highlight>
                <a:latin typeface="Times New Roman" pitchFamily="18" charset="0"/>
                <a:cs typeface="Times New Roman" pitchFamily="18" charset="0"/>
              </a:rPr>
              <a:t>		</a:t>
            </a:r>
            <a:r>
              <a:rPr lang="en-US" sz="1600" b="1" dirty="0" smtClean="0">
                <a:solidFill>
                  <a:srgbClr val="0000FF"/>
                </a:solidFill>
                <a:highlight>
                  <a:srgbClr val="FFFFFF"/>
                </a:highlight>
                <a:latin typeface="Times New Roman" pitchFamily="18" charset="0"/>
                <a:cs typeface="Times New Roman" pitchFamily="18" charset="0"/>
              </a:rPr>
              <a:t>if</a:t>
            </a:r>
            <a:r>
              <a:rPr lang="en-US" sz="1600" dirty="0" smtClean="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j</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&lt;</a:t>
            </a:r>
            <a:r>
              <a:rPr lang="en-US" sz="1600" dirty="0">
                <a:solidFill>
                  <a:srgbClr val="000000"/>
                </a:solidFill>
                <a:highlight>
                  <a:srgbClr val="FFFFFF"/>
                </a:highlight>
                <a:latin typeface="Times New Roman" pitchFamily="18" charset="0"/>
                <a:cs typeface="Times New Roman" pitchFamily="18" charset="0"/>
              </a:rPr>
              <a:t> A</a:t>
            </a:r>
            <a:r>
              <a:rPr lang="en-US" sz="1600" b="1" dirty="0">
                <a:solidFill>
                  <a:srgbClr val="000080"/>
                </a:solidFill>
                <a:highlight>
                  <a:srgbClr val="FFFFFF"/>
                </a:highlight>
                <a:latin typeface="Times New Roman" pitchFamily="18" charset="0"/>
                <a:cs typeface="Times New Roman" pitchFamily="18" charset="0"/>
              </a:rPr>
              <a:t>[</a:t>
            </a:r>
            <a:r>
              <a:rPr lang="en-US" sz="1600" dirty="0" err="1">
                <a:solidFill>
                  <a:srgbClr val="000000"/>
                </a:solidFill>
                <a:highlight>
                  <a:srgbClr val="FFFFFF"/>
                </a:highlight>
                <a:latin typeface="Times New Roman" pitchFamily="18" charset="0"/>
                <a:cs typeface="Times New Roman" pitchFamily="18" charset="0"/>
              </a:rPr>
              <a:t>nMin</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smtClean="0">
              <a:solidFill>
                <a:srgbClr val="000000"/>
              </a:solidFill>
              <a:highlight>
                <a:srgbClr val="FFFFFF"/>
              </a:highlight>
              <a:latin typeface="Times New Roman" pitchFamily="18" charset="0"/>
              <a:cs typeface="Times New Roman" pitchFamily="18" charset="0"/>
            </a:endParaRPr>
          </a:p>
          <a:p>
            <a:r>
              <a:rPr lang="en-US" sz="1600" dirty="0" smtClean="0">
                <a:solidFill>
                  <a:srgbClr val="000000"/>
                </a:solidFill>
                <a:highlight>
                  <a:srgbClr val="FFFFFF"/>
                </a:highlight>
                <a:latin typeface="Times New Roman" pitchFamily="18" charset="0"/>
                <a:cs typeface="Times New Roman" pitchFamily="18" charset="0"/>
              </a:rPr>
              <a:t>			</a:t>
            </a:r>
            <a:r>
              <a:rPr lang="en-US" sz="1600" dirty="0" err="1" smtClean="0">
                <a:solidFill>
                  <a:srgbClr val="000000"/>
                </a:solidFill>
                <a:highlight>
                  <a:srgbClr val="FFFFFF"/>
                </a:highlight>
                <a:latin typeface="Times New Roman" pitchFamily="18" charset="0"/>
                <a:cs typeface="Times New Roman" pitchFamily="18" charset="0"/>
              </a:rPr>
              <a:t>nMin</a:t>
            </a:r>
            <a:r>
              <a:rPr lang="en-US" sz="1600" dirty="0" smtClean="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j</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smtClean="0">
              <a:solidFill>
                <a:srgbClr val="000000"/>
              </a:solidFill>
              <a:highlight>
                <a:srgbClr val="FFFFFF"/>
              </a:highlight>
              <a:latin typeface="Times New Roman" pitchFamily="18" charset="0"/>
              <a:cs typeface="Times New Roman" pitchFamily="18" charset="0"/>
            </a:endParaRPr>
          </a:p>
          <a:p>
            <a:r>
              <a:rPr lang="en-US" sz="1600" b="1" dirty="0" smtClean="0">
                <a:solidFill>
                  <a:srgbClr val="0000FF"/>
                </a:solidFill>
                <a:highlight>
                  <a:srgbClr val="FFFFFF"/>
                </a:highlight>
                <a:latin typeface="Times New Roman" pitchFamily="18" charset="0"/>
                <a:cs typeface="Times New Roman" pitchFamily="18" charset="0"/>
              </a:rPr>
              <a:t>		if</a:t>
            </a:r>
            <a:r>
              <a:rPr lang="en-US" sz="1600" dirty="0" smtClean="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dirty="0" err="1">
                <a:solidFill>
                  <a:srgbClr val="000000"/>
                </a:solidFill>
                <a:highlight>
                  <a:srgbClr val="FFFFFF"/>
                </a:highlight>
                <a:latin typeface="Times New Roman" pitchFamily="18" charset="0"/>
                <a:cs typeface="Times New Roman" pitchFamily="18" charset="0"/>
              </a:rPr>
              <a:t>nMin</a:t>
            </a:r>
            <a:r>
              <a:rPr lang="en-US" sz="1600" dirty="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dirty="0" err="1">
                <a:solidFill>
                  <a:srgbClr val="000000"/>
                </a:solidFill>
                <a:highlight>
                  <a:srgbClr val="FFFFFF"/>
                </a:highlight>
                <a:latin typeface="Times New Roman" pitchFamily="18" charset="0"/>
                <a:cs typeface="Times New Roman" pitchFamily="18" charset="0"/>
              </a:rPr>
              <a:t>i</a:t>
            </a:r>
            <a:r>
              <a:rPr lang="en-US" sz="1600" dirty="0">
                <a:solidFill>
                  <a:srgbClr val="000000"/>
                </a:solidFill>
                <a:highlight>
                  <a:srgbClr val="FFFFFF"/>
                </a:highlight>
                <a:latin typeface="Times New Roman" pitchFamily="18" charset="0"/>
                <a:cs typeface="Times New Roman" pitchFamily="18" charset="0"/>
              </a:rPr>
              <a:t> </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ru-RU"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t>
            </a:r>
            <a:r>
              <a:rPr lang="ru-RU"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en-US"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t>
            </a:r>
            <a:r>
              <a:rPr lang="en-US" sz="1600" dirty="0">
                <a:solidFill>
                  <a:srgbClr val="000000"/>
                </a:solidFill>
                <a:highlight>
                  <a:srgbClr val="FFFFFF"/>
                </a:highlight>
                <a:latin typeface="Times New Roman" pitchFamily="18" charset="0"/>
                <a:cs typeface="Times New Roman" pitchFamily="18" charset="0"/>
              </a:rPr>
              <a:t>c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a:t>
            </a:r>
            <a:r>
              <a:rPr lang="en-US" sz="1600" b="1" dirty="0">
                <a:solidFill>
                  <a:srgbClr val="000080"/>
                </a:solidFill>
                <a:highlight>
                  <a:srgbClr val="FFFFFF"/>
                </a:highlight>
                <a:latin typeface="Times New Roman" pitchFamily="18" charset="0"/>
                <a:cs typeface="Times New Roman" pitchFamily="18" charset="0"/>
              </a:rPr>
              <a:t>[</a:t>
            </a:r>
            <a:r>
              <a:rPr lang="en-US" sz="1600" dirty="0" err="1">
                <a:solidFill>
                  <a:srgbClr val="000000"/>
                </a:solidFill>
                <a:highlight>
                  <a:srgbClr val="FFFFFF"/>
                </a:highlight>
                <a:latin typeface="Times New Roman" pitchFamily="18" charset="0"/>
                <a:cs typeface="Times New Roman" pitchFamily="18" charset="0"/>
              </a:rPr>
              <a:t>i</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a:t>
            </a:r>
            <a:r>
              <a:rPr lang="en-US" sz="1600" b="1" dirty="0">
                <a:solidFill>
                  <a:srgbClr val="000080"/>
                </a:solidFill>
                <a:highlight>
                  <a:srgbClr val="FFFFFF"/>
                </a:highlight>
                <a:latin typeface="Times New Roman" pitchFamily="18" charset="0"/>
                <a:cs typeface="Times New Roman" pitchFamily="18" charset="0"/>
              </a:rPr>
              <a:t>[</a:t>
            </a:r>
            <a:r>
              <a:rPr lang="en-US" sz="1600" dirty="0" err="1">
                <a:solidFill>
                  <a:srgbClr val="000000"/>
                </a:solidFill>
                <a:highlight>
                  <a:srgbClr val="FFFFFF"/>
                </a:highlight>
                <a:latin typeface="Times New Roman" pitchFamily="18" charset="0"/>
                <a:cs typeface="Times New Roman" pitchFamily="18" charset="0"/>
              </a:rPr>
              <a:t>i</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a:t>
            </a:r>
            <a:r>
              <a:rPr lang="en-US" sz="1600" b="1" dirty="0">
                <a:solidFill>
                  <a:srgbClr val="000080"/>
                </a:solidFill>
                <a:highlight>
                  <a:srgbClr val="FFFFFF"/>
                </a:highlight>
                <a:latin typeface="Times New Roman" pitchFamily="18" charset="0"/>
                <a:cs typeface="Times New Roman" pitchFamily="18" charset="0"/>
              </a:rPr>
              <a:t>[</a:t>
            </a:r>
            <a:r>
              <a:rPr lang="en-US" sz="1600" dirty="0" err="1">
                <a:solidFill>
                  <a:srgbClr val="000000"/>
                </a:solidFill>
                <a:highlight>
                  <a:srgbClr val="FFFFFF"/>
                </a:highlight>
                <a:latin typeface="Times New Roman" pitchFamily="18" charset="0"/>
                <a:cs typeface="Times New Roman" pitchFamily="18" charset="0"/>
              </a:rPr>
              <a:t>nMin</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en-US"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a:t>
            </a:r>
            <a:r>
              <a:rPr lang="en-US" sz="1600" b="1" dirty="0" smtClean="0">
                <a:solidFill>
                  <a:srgbClr val="000080"/>
                </a:solidFill>
                <a:highlight>
                  <a:srgbClr val="FFFFFF"/>
                </a:highlight>
                <a:latin typeface="Times New Roman" pitchFamily="18" charset="0"/>
                <a:cs typeface="Times New Roman" pitchFamily="18" charset="0"/>
              </a:rPr>
              <a:t>[</a:t>
            </a:r>
            <a:r>
              <a:rPr lang="en-US" sz="1600" dirty="0" err="1" smtClean="0">
                <a:solidFill>
                  <a:srgbClr val="000000"/>
                </a:solidFill>
                <a:highlight>
                  <a:srgbClr val="FFFFFF"/>
                </a:highlight>
                <a:latin typeface="Times New Roman" pitchFamily="18" charset="0"/>
                <a:cs typeface="Times New Roman" pitchFamily="18" charset="0"/>
              </a:rPr>
              <a:t>nMin</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c</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ru-RU"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t>
            </a:r>
            <a:r>
              <a:rPr lang="ru-RU" sz="1600" dirty="0" smtClean="0">
                <a:solidFill>
                  <a:srgbClr val="000000"/>
                </a:solidFill>
                <a:highlight>
                  <a:srgbClr val="FFFFFF"/>
                </a:highlight>
                <a:latin typeface="Times New Roman" pitchFamily="18" charset="0"/>
                <a:cs typeface="Times New Roman" pitchFamily="18" charset="0"/>
              </a:rPr>
              <a:t> </a:t>
            </a:r>
            <a:r>
              <a:rPr lang="ru-RU"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ru-RU" sz="1600" dirty="0">
                <a:solidFill>
                  <a:srgbClr val="000000"/>
                </a:solidFill>
                <a:highlight>
                  <a:srgbClr val="FFFFFF"/>
                </a:highlight>
                <a:latin typeface="Times New Roman" pitchFamily="18" charset="0"/>
                <a:cs typeface="Times New Roman" pitchFamily="18" charset="0"/>
              </a:rPr>
              <a:t>   </a:t>
            </a:r>
            <a:r>
              <a:rPr lang="en-US" sz="1600" dirty="0" smtClean="0">
                <a:solidFill>
                  <a:srgbClr val="000000"/>
                </a:solidFill>
                <a:highlight>
                  <a:srgbClr val="FFFFFF"/>
                </a:highlight>
                <a:latin typeface="Times New Roman" pitchFamily="18" charset="0"/>
                <a:cs typeface="Times New Roman" pitchFamily="18" charset="0"/>
              </a:rPr>
              <a:t>	</a:t>
            </a:r>
            <a:r>
              <a:rPr lang="ru-RU"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ru-RU" sz="1600" dirty="0" err="1" smtClean="0">
                <a:solidFill>
                  <a:srgbClr val="000000"/>
                </a:solidFill>
                <a:highlight>
                  <a:srgbClr val="FFFFFF"/>
                </a:highlight>
                <a:latin typeface="Times New Roman" pitchFamily="18" charset="0"/>
                <a:cs typeface="Times New Roman" pitchFamily="18" charset="0"/>
              </a:rPr>
              <a:t>printf</a:t>
            </a:r>
            <a:r>
              <a:rPr lang="ru-RU" sz="1600" b="1" dirty="0">
                <a:solidFill>
                  <a:srgbClr val="000080"/>
                </a:solidFill>
                <a:highlight>
                  <a:srgbClr val="FFFFFF"/>
                </a:highlight>
                <a:latin typeface="Times New Roman" pitchFamily="18" charset="0"/>
                <a:cs typeface="Times New Roman" pitchFamily="18" charset="0"/>
              </a:rPr>
              <a:t>(</a:t>
            </a:r>
            <a:r>
              <a:rPr lang="ru-RU" sz="1600" dirty="0">
                <a:solidFill>
                  <a:srgbClr val="000000"/>
                </a:solidFill>
                <a:highlight>
                  <a:srgbClr val="FFFFFF"/>
                </a:highlight>
                <a:latin typeface="Times New Roman" pitchFamily="18" charset="0"/>
                <a:cs typeface="Times New Roman" pitchFamily="18" charset="0"/>
              </a:rPr>
              <a:t>"\n Отсортированный массив:\n</a:t>
            </a:r>
            <a:r>
              <a:rPr lang="ru-RU" sz="1600" dirty="0" smtClean="0">
                <a:solidFill>
                  <a:srgbClr val="00000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nn-NO" sz="1600" b="1" dirty="0">
                <a:solidFill>
                  <a:srgbClr val="0000FF"/>
                </a:solidFill>
                <a:highlight>
                  <a:srgbClr val="FFFFFF"/>
                </a:highlight>
                <a:latin typeface="Times New Roman" pitchFamily="18" charset="0"/>
                <a:cs typeface="Times New Roman" pitchFamily="18" charset="0"/>
              </a:rPr>
              <a:t>for</a:t>
            </a:r>
            <a:r>
              <a:rPr lang="nn-NO" sz="1600" dirty="0">
                <a:solidFill>
                  <a:srgbClr val="000000"/>
                </a:solidFill>
                <a:highlight>
                  <a:srgbClr val="FFFFFF"/>
                </a:highlight>
                <a:latin typeface="Times New Roman" pitchFamily="18" charset="0"/>
                <a:cs typeface="Times New Roman" pitchFamily="18" charset="0"/>
              </a:rPr>
              <a:t> </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i </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a:t>
            </a:r>
            <a:r>
              <a:rPr lang="nn-NO" sz="1600" dirty="0">
                <a:solidFill>
                  <a:srgbClr val="FF8000"/>
                </a:solidFill>
                <a:highlight>
                  <a:srgbClr val="FFFFFF"/>
                </a:highlight>
                <a:latin typeface="Times New Roman" pitchFamily="18" charset="0"/>
                <a:cs typeface="Times New Roman" pitchFamily="18" charset="0"/>
              </a:rPr>
              <a:t>0</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i </a:t>
            </a:r>
            <a:r>
              <a:rPr lang="nn-NO" sz="1600" b="1" dirty="0">
                <a:solidFill>
                  <a:srgbClr val="000080"/>
                </a:solidFill>
                <a:highlight>
                  <a:srgbClr val="FFFFFF"/>
                </a:highlight>
                <a:latin typeface="Times New Roman" pitchFamily="18" charset="0"/>
                <a:cs typeface="Times New Roman" pitchFamily="18" charset="0"/>
              </a:rPr>
              <a:t>&lt;</a:t>
            </a:r>
            <a:r>
              <a:rPr lang="nn-NO" sz="1600" dirty="0">
                <a:solidFill>
                  <a:srgbClr val="000000"/>
                </a:solidFill>
                <a:highlight>
                  <a:srgbClr val="FFFFFF"/>
                </a:highlight>
                <a:latin typeface="Times New Roman" pitchFamily="18" charset="0"/>
                <a:cs typeface="Times New Roman" pitchFamily="18" charset="0"/>
              </a:rPr>
              <a:t> N</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i </a:t>
            </a:r>
            <a:r>
              <a:rPr lang="nn-NO" sz="1600" b="1" dirty="0">
                <a:solidFill>
                  <a:srgbClr val="000080"/>
                </a:solidFill>
                <a:highlight>
                  <a:srgbClr val="FFFFFF"/>
                </a:highlight>
                <a:latin typeface="Times New Roman" pitchFamily="18" charset="0"/>
                <a:cs typeface="Times New Roman" pitchFamily="18" charset="0"/>
              </a:rPr>
              <a:t>++</a:t>
            </a:r>
            <a:r>
              <a:rPr lang="nn-NO" sz="1600" dirty="0">
                <a:solidFill>
                  <a:srgbClr val="000000"/>
                </a:solidFill>
                <a:highlight>
                  <a:srgbClr val="FFFFFF"/>
                </a:highlight>
                <a:latin typeface="Times New Roman" pitchFamily="18" charset="0"/>
                <a:cs typeface="Times New Roman" pitchFamily="18" charset="0"/>
              </a:rPr>
              <a:t> </a:t>
            </a:r>
            <a:r>
              <a:rPr lang="nn-NO"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en-US" sz="1600" dirty="0" err="1">
                <a:solidFill>
                  <a:srgbClr val="000000"/>
                </a:solidFill>
                <a:highlight>
                  <a:srgbClr val="FFFFFF"/>
                </a:highlight>
                <a:latin typeface="Times New Roman" pitchFamily="18" charset="0"/>
                <a:cs typeface="Times New Roman" pitchFamily="18" charset="0"/>
              </a:rPr>
              <a:t>printf</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808080"/>
                </a:solidFill>
                <a:highlight>
                  <a:srgbClr val="FFFFFF"/>
                </a:highlight>
                <a:latin typeface="Times New Roman" pitchFamily="18" charset="0"/>
                <a:cs typeface="Times New Roman" pitchFamily="18" charset="0"/>
              </a:rPr>
              <a:t>"%d "</a:t>
            </a:r>
            <a:r>
              <a:rPr lang="en-US" sz="1600" b="1" dirty="0">
                <a:solidFill>
                  <a:srgbClr val="000080"/>
                </a:solidFill>
                <a:highlight>
                  <a:srgbClr val="FFFFFF"/>
                </a:highlight>
                <a:latin typeface="Times New Roman" pitchFamily="18" charset="0"/>
                <a:cs typeface="Times New Roman" pitchFamily="18" charset="0"/>
              </a:rPr>
              <a:t>,</a:t>
            </a:r>
            <a:r>
              <a:rPr lang="en-US" sz="1600" dirty="0">
                <a:solidFill>
                  <a:srgbClr val="000000"/>
                </a:solidFill>
                <a:highlight>
                  <a:srgbClr val="FFFFFF"/>
                </a:highlight>
                <a:latin typeface="Times New Roman" pitchFamily="18" charset="0"/>
                <a:cs typeface="Times New Roman" pitchFamily="18" charset="0"/>
              </a:rPr>
              <a:t> A</a:t>
            </a:r>
            <a:r>
              <a:rPr lang="en-US" sz="1600" b="1" dirty="0">
                <a:solidFill>
                  <a:srgbClr val="000080"/>
                </a:solidFill>
                <a:highlight>
                  <a:srgbClr val="FFFFFF"/>
                </a:highlight>
                <a:latin typeface="Times New Roman" pitchFamily="18" charset="0"/>
                <a:cs typeface="Times New Roman" pitchFamily="18" charset="0"/>
              </a:rPr>
              <a:t>[</a:t>
            </a:r>
            <a:r>
              <a:rPr lang="en-US" sz="1600" dirty="0" err="1">
                <a:solidFill>
                  <a:srgbClr val="000000"/>
                </a:solidFill>
                <a:highlight>
                  <a:srgbClr val="FFFFFF"/>
                </a:highlight>
                <a:latin typeface="Times New Roman" pitchFamily="18" charset="0"/>
                <a:cs typeface="Times New Roman" pitchFamily="18" charset="0"/>
              </a:rPr>
              <a:t>i</a:t>
            </a:r>
            <a:r>
              <a:rPr lang="en-US" sz="1600" b="1" dirty="0" smtClean="0">
                <a:solidFill>
                  <a:srgbClr val="000080"/>
                </a:solidFill>
                <a:highlight>
                  <a:srgbClr val="FFFFFF"/>
                </a:highlight>
                <a:latin typeface="Times New Roman" pitchFamily="18" charset="0"/>
                <a:cs typeface="Times New Roman" pitchFamily="18" charset="0"/>
              </a:rPr>
              <a:t>]);</a:t>
            </a:r>
            <a:endParaRPr lang="ru-RU" sz="1600" dirty="0">
              <a:solidFill>
                <a:srgbClr val="000000"/>
              </a:solidFill>
              <a:highlight>
                <a:srgbClr val="FFFFFF"/>
              </a:highlight>
              <a:latin typeface="Times New Roman" pitchFamily="18" charset="0"/>
              <a:cs typeface="Times New Roman" pitchFamily="18" charset="0"/>
            </a:endParaRPr>
          </a:p>
          <a:p>
            <a:r>
              <a:rPr lang="ru-RU" sz="1600" b="1" dirty="0">
                <a:solidFill>
                  <a:srgbClr val="000080"/>
                </a:solidFill>
                <a:highlight>
                  <a:srgbClr val="FFFFFF"/>
                </a:highlight>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Сортировка методом прочесывания</a:t>
            </a:r>
            <a:endParaRPr lang="ru-RU" dirty="0"/>
          </a:p>
        </p:txBody>
      </p:sp>
      <p:sp>
        <p:nvSpPr>
          <p:cNvPr id="6" name="Rectangle 2"/>
          <p:cNvSpPr txBox="1">
            <a:spLocks noChangeArrowheads="1"/>
          </p:cNvSpPr>
          <p:nvPr/>
        </p:nvSpPr>
        <p:spPr>
          <a:xfrm>
            <a:off x="285720" y="1428736"/>
            <a:ext cx="8570941" cy="4816489"/>
          </a:xfrm>
          <a:prstGeom prst="rect">
            <a:avLst/>
          </a:prstGeom>
        </p:spPr>
        <p:txBody>
          <a:bodyPr vert="horz">
            <a:normAutofit/>
          </a:bodyPr>
          <a:lstStyle/>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Сортировка расчёской или методом прочесывания</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(англ.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comb</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sort</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это довольно упрощённый алгоритм сортировки, изначально спроектированный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Влодзимежом</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Добосиевичем</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в 1980 г. Позднее он был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переоткрыт</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и популяризован в статье Стефана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Лэйси</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и Ричарда Бокса в журнале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Byte</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Magazine</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в апреле 1991 г. </a:t>
            </a: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Сортировка расчёской улучшает сортировку пузырьком, и конкурирует с алгоритмами, подобными быстрой сортировке. Фактически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он использует пузырьковую сортировку таким же образом, как сортировка Шелла использует сортировку методом вставок</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Сортировка методом прочесывания</a:t>
            </a:r>
            <a:endParaRPr lang="ru-RU" dirty="0"/>
          </a:p>
        </p:txBody>
      </p:sp>
      <p:sp>
        <p:nvSpPr>
          <p:cNvPr id="6" name="Rectangle 2"/>
          <p:cNvSpPr txBox="1">
            <a:spLocks noChangeArrowheads="1"/>
          </p:cNvSpPr>
          <p:nvPr/>
        </p:nvSpPr>
        <p:spPr>
          <a:xfrm>
            <a:off x="285720" y="1428736"/>
            <a:ext cx="8570941" cy="4816489"/>
          </a:xfrm>
          <a:prstGeom prst="rect">
            <a:avLst/>
          </a:prstGeom>
        </p:spPr>
        <p:txBody>
          <a:bodyPr vert="horz">
            <a:normAutofit/>
          </a:bodyPr>
          <a:lstStyle/>
          <a:p>
            <a:pPr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 сортировке пузырьком, когда сравниваются два элемента, промежуток (расстояние</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между элементами) равен 1.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Основная идея сортировки расчёской в том, что этот промежуток может быть гораздо больше, чем единица</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(сортировка Шелла также основана на этой идее, но она является модификацией сортировки вставками, а не сортировки пузырьком).</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Сортировка методом прочесывания</a:t>
            </a:r>
            <a:endParaRPr lang="ru-RU" dirty="0"/>
          </a:p>
        </p:txBody>
      </p:sp>
      <p:sp>
        <p:nvSpPr>
          <p:cNvPr id="4" name="Rectangle 2"/>
          <p:cNvSpPr txBox="1">
            <a:spLocks noChangeArrowheads="1"/>
          </p:cNvSpPr>
          <p:nvPr/>
        </p:nvSpPr>
        <p:spPr>
          <a:xfrm>
            <a:off x="144463" y="1214422"/>
            <a:ext cx="8785255" cy="5357850"/>
          </a:xfrm>
          <a:prstGeom prst="rect">
            <a:avLst/>
          </a:prstGeom>
        </p:spPr>
        <p:txBody>
          <a:bodyPr vert="horz">
            <a:noAutofit/>
          </a:bodyPr>
          <a:lstStyle/>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Как и в методе Шелла, вначале выбирается последовательность расстояний</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h=(h1</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h3, …,</a:t>
            </a:r>
            <a:r>
              <a:rPr kumimoji="0" lang="en-US"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hm</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в которой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hi&gt;hi+1</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например, для массива из 13 элементов, можно выбрать 8, 6, 4, 3, 2, 1.</a:t>
            </a: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На первом шаге при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h1=8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сравниваются и, в случае необходимости, переставляются местами элементы с номерами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и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j+h1</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то есть 1-й и 9-й элементы, затем – 2-й и 10-й, 3-й и 11-й, 4-й и 12-й, 5-й и 13-й и т.д. до конца массива, то есть элементы, отстоящие друг от друга на 8 позиций.</a:t>
            </a: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На следующем шаге сравниваются и переставляются пары элементов с номерами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j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и </a:t>
            </a:r>
            <a:r>
              <a:rPr kumimoji="0" lang="en-US"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j+h</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(1, 7), (2, 8), (3, 9), (4, 10), (5,11), (6, 12), (7, 13) и т. д., то есть элементы, отстоящие друг от друга на 6 позиций.</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Сортировка методом прочесывания</a:t>
            </a:r>
            <a:endParaRPr lang="ru-RU" dirty="0"/>
          </a:p>
        </p:txBody>
      </p:sp>
      <p:sp>
        <p:nvSpPr>
          <p:cNvPr id="4" name="Rectangle 2"/>
          <p:cNvSpPr txBox="1">
            <a:spLocks noChangeArrowheads="1"/>
          </p:cNvSpPr>
          <p:nvPr/>
        </p:nvSpPr>
        <p:spPr>
          <a:xfrm>
            <a:off x="144463" y="1214422"/>
            <a:ext cx="8785255" cy="5357850"/>
          </a:xfrm>
          <a:prstGeom prst="rect">
            <a:avLst/>
          </a:prstGeom>
        </p:spPr>
        <p:txBody>
          <a:bodyPr vert="horz">
            <a:noAutofit/>
          </a:bodyPr>
          <a:lstStyle/>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Далее выполняется проход по массиву для элементов, отстоящих друг от друга на 4 позиции, затем на 3 и 2 позиции.</a:t>
            </a: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На последнем шаге выполняется стандартная пузырьковая сортировка</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которую можно рассматривать как продолжение предыдущего алгоритма для соседних элементов.</a:t>
            </a: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Алгоритм сортировки методом прочесывания требует всего два цикла: один для уменьшения размера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прыжков</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расстояний между элементами, второй – для выполнения разновидности пузырьковой сортировки.</a:t>
            </a: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Сортировка методом прочесывания</a:t>
            </a:r>
            <a:endParaRPr lang="ru-RU" dirty="0"/>
          </a:p>
        </p:txBody>
      </p:sp>
      <p:sp>
        <p:nvSpPr>
          <p:cNvPr id="5" name="Rectangle 2"/>
          <p:cNvSpPr txBox="1">
            <a:spLocks noChangeArrowheads="1"/>
          </p:cNvSpPr>
          <p:nvPr/>
        </p:nvSpPr>
        <p:spPr>
          <a:xfrm>
            <a:off x="428596" y="1214422"/>
            <a:ext cx="8358246" cy="5318142"/>
          </a:xfrm>
          <a:prstGeom prst="rect">
            <a:avLst/>
          </a:prstGeom>
        </p:spPr>
        <p:txBody>
          <a:bodyPr vert="horz">
            <a:normAutofit/>
          </a:bodyPr>
          <a:lstStyle/>
          <a:p>
            <a:pPr marL="717550" marR="0" lvl="0" indent="-609600" algn="ctr"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Выбор длины прыжка</a:t>
            </a:r>
            <a:endPar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Разработчики алгоритма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эмпирическим</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путем пришли к выводу, что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значение каждого следующего расстояния прыжка должно быть получено в результате деления предыдущего на 1.3</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Этот коэффициент дает наилучшее время сортировки.</a:t>
            </a: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Эмпирическим</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путем также было установлено, что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значения расстояний</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9 и 10</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между сравниваемыми элементами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являются</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неоптимальными</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и если они присутствуют в последовательности, их лучше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заменять на 11</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В этом случае сортировка будет выполняться гораздо быстрее.</a:t>
            </a:r>
          </a:p>
          <a:p>
            <a:pPr marL="717550" marR="0" lvl="0" indent="-609600" algn="just" defTabSz="914400" rtl="0" eaLnBrk="1" fontAlgn="auto" latinLnBrk="0" hangingPunct="1">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 качестве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начального расстояния</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берется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целая часть от деления количества элементов  </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на 1.3.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a:solidFill>
                  <a:schemeClr val="tx2"/>
                </a:solidFill>
                <a:latin typeface="Times New Roman" pitchFamily="18" charset="0"/>
                <a:cs typeface="Times New Roman" pitchFamily="18" charset="0"/>
              </a:rPr>
              <a:t>Основные особенности</a:t>
            </a:r>
            <a:r>
              <a:rPr lang="en-US" sz="3200" b="1" dirty="0">
                <a:solidFill>
                  <a:schemeClr val="tx2"/>
                </a:solidFill>
                <a:latin typeface="Times New Roman" pitchFamily="18" charset="0"/>
                <a:cs typeface="Times New Roman" pitchFamily="18" charset="0"/>
              </a:rPr>
              <a:t> </a:t>
            </a:r>
            <a:r>
              <a:rPr lang="ru-RU" sz="3200" b="1" dirty="0">
                <a:solidFill>
                  <a:schemeClr val="tx2"/>
                </a:solidFill>
                <a:latin typeface="Times New Roman" pitchFamily="18" charset="0"/>
                <a:cs typeface="Times New Roman" pitchFamily="18" charset="0"/>
              </a:rPr>
              <a:t>сортировки</a:t>
            </a:r>
          </a:p>
        </p:txBody>
      </p:sp>
      <p:sp>
        <p:nvSpPr>
          <p:cNvPr id="6" name="Rectangle 1029"/>
          <p:cNvSpPr>
            <a:spLocks noChangeArrowheads="1"/>
          </p:cNvSpPr>
          <p:nvPr/>
        </p:nvSpPr>
        <p:spPr bwMode="auto">
          <a:xfrm>
            <a:off x="714348" y="1643050"/>
            <a:ext cx="7885112" cy="3416320"/>
          </a:xfrm>
          <a:prstGeom prst="rect">
            <a:avLst/>
          </a:prstGeom>
          <a:noFill/>
          <a:ln w="9525">
            <a:solidFill>
              <a:schemeClr val="bg1"/>
            </a:solidFill>
            <a:miter lim="800000"/>
            <a:headEnd/>
            <a:tailEnd/>
          </a:ln>
          <a:effectLst/>
        </p:spPr>
        <p:txBody>
          <a:bodyPr>
            <a:spAutoFit/>
          </a:bodyPr>
          <a:lstStyle/>
          <a:p>
            <a:pPr algn="ctr"/>
            <a:r>
              <a:rPr lang="ru-RU" sz="2400" b="1" dirty="0">
                <a:latin typeface="Times New Roman" pitchFamily="18" charset="0"/>
                <a:cs typeface="Times New Roman" pitchFamily="18" charset="0"/>
              </a:rPr>
              <a:t>Задача сортировки.</a:t>
            </a:r>
          </a:p>
          <a:p>
            <a:pPr algn="ctr"/>
            <a:endParaRPr lang="ru-RU" sz="2400" b="1" dirty="0">
              <a:latin typeface="Times New Roman" pitchFamily="18" charset="0"/>
              <a:cs typeface="Times New Roman" pitchFamily="18" charset="0"/>
            </a:endParaRPr>
          </a:p>
          <a:p>
            <a:pPr algn="just"/>
            <a:r>
              <a:rPr lang="ru-RU" sz="2400" b="1" dirty="0">
                <a:latin typeface="Times New Roman" pitchFamily="18" charset="0"/>
                <a:cs typeface="Times New Roman" pitchFamily="18" charset="0"/>
              </a:rPr>
              <a:t>Задача сортировки обычно формулируется так: дана последовательность из </a:t>
            </a:r>
            <a:r>
              <a:rPr lang="en-US" sz="2400" b="1" dirty="0">
                <a:latin typeface="Times New Roman" pitchFamily="18" charset="0"/>
                <a:cs typeface="Times New Roman" pitchFamily="18" charset="0"/>
              </a:rPr>
              <a:t>n</a:t>
            </a:r>
            <a:r>
              <a:rPr lang="ru-RU" sz="2400" b="1" dirty="0">
                <a:latin typeface="Times New Roman" pitchFamily="18" charset="0"/>
                <a:cs typeface="Times New Roman" pitchFamily="18" charset="0"/>
              </a:rPr>
              <a:t> элементов </a:t>
            </a:r>
            <a:r>
              <a:rPr lang="en-US" sz="2400" b="1" dirty="0">
                <a:latin typeface="Times New Roman" pitchFamily="18" charset="0"/>
                <a:cs typeface="Times New Roman" pitchFamily="18" charset="0"/>
              </a:rPr>
              <a:t>a</a:t>
            </a:r>
            <a:r>
              <a:rPr lang="ru-RU" sz="2400" b="1" dirty="0">
                <a:latin typeface="Times New Roman" pitchFamily="18" charset="0"/>
                <a:cs typeface="Times New Roman" pitchFamily="18" charset="0"/>
              </a:rPr>
              <a:t>1, a2, …, </a:t>
            </a:r>
            <a:r>
              <a:rPr lang="en-US" sz="2400" b="1" dirty="0">
                <a:latin typeface="Times New Roman" pitchFamily="18" charset="0"/>
                <a:cs typeface="Times New Roman" pitchFamily="18" charset="0"/>
              </a:rPr>
              <a:t>an</a:t>
            </a:r>
            <a:r>
              <a:rPr lang="ru-RU" sz="2400" b="1" dirty="0">
                <a:latin typeface="Times New Roman" pitchFamily="18" charset="0"/>
                <a:cs typeface="Times New Roman" pitchFamily="18" charset="0"/>
              </a:rPr>
              <a:t>, выбранных из множества, для которого выполняется либо </a:t>
            </a:r>
            <a:r>
              <a:rPr lang="en-US" sz="2400" b="1" dirty="0" err="1">
                <a:latin typeface="Times New Roman" pitchFamily="18" charset="0"/>
                <a:cs typeface="Times New Roman" pitchFamily="18" charset="0"/>
              </a:rPr>
              <a:t>ai</a:t>
            </a:r>
            <a:r>
              <a:rPr lang="ru-RU" sz="2400" b="1" dirty="0">
                <a:latin typeface="Times New Roman" pitchFamily="18" charset="0"/>
                <a:cs typeface="Times New Roman" pitchFamily="18" charset="0"/>
              </a:rPr>
              <a:t>&lt;</a:t>
            </a:r>
            <a:r>
              <a:rPr lang="en-US" sz="2400" b="1" dirty="0" err="1">
                <a:latin typeface="Times New Roman" pitchFamily="18" charset="0"/>
                <a:cs typeface="Times New Roman" pitchFamily="18" charset="0"/>
              </a:rPr>
              <a:t>aj</a:t>
            </a:r>
            <a:r>
              <a:rPr lang="ru-RU" sz="2400" b="1" dirty="0">
                <a:latin typeface="Times New Roman" pitchFamily="18" charset="0"/>
                <a:cs typeface="Times New Roman" pitchFamily="18" charset="0"/>
              </a:rPr>
              <a:t>, либо </a:t>
            </a:r>
            <a:r>
              <a:rPr lang="en-US" sz="2400" b="1" dirty="0" err="1">
                <a:latin typeface="Times New Roman" pitchFamily="18" charset="0"/>
                <a:cs typeface="Times New Roman" pitchFamily="18" charset="0"/>
              </a:rPr>
              <a:t>ai</a:t>
            </a:r>
            <a:r>
              <a:rPr lang="ru-RU" sz="2400" b="1" dirty="0">
                <a:latin typeface="Times New Roman" pitchFamily="18" charset="0"/>
                <a:cs typeface="Times New Roman" pitchFamily="18" charset="0"/>
              </a:rPr>
              <a:t>&gt;</a:t>
            </a:r>
            <a:r>
              <a:rPr lang="en-US" sz="2400" b="1" dirty="0" err="1">
                <a:latin typeface="Times New Roman" pitchFamily="18" charset="0"/>
                <a:cs typeface="Times New Roman" pitchFamily="18" charset="0"/>
              </a:rPr>
              <a:t>aj</a:t>
            </a:r>
            <a:r>
              <a:rPr lang="ru-RU" sz="2400" b="1" dirty="0">
                <a:latin typeface="Times New Roman" pitchFamily="18" charset="0"/>
                <a:cs typeface="Times New Roman" pitchFamily="18" charset="0"/>
              </a:rPr>
              <a:t>, либо </a:t>
            </a:r>
            <a:r>
              <a:rPr lang="en-US" sz="2400" b="1" dirty="0" err="1">
                <a:latin typeface="Times New Roman" pitchFamily="18" charset="0"/>
                <a:cs typeface="Times New Roman" pitchFamily="18" charset="0"/>
              </a:rPr>
              <a:t>ai</a:t>
            </a:r>
            <a:r>
              <a:rPr lang="ru-RU"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aj</a:t>
            </a:r>
            <a:r>
              <a:rPr lang="ru-RU" sz="2400" b="1" dirty="0">
                <a:latin typeface="Times New Roman" pitchFamily="18" charset="0"/>
                <a:cs typeface="Times New Roman" pitchFamily="18" charset="0"/>
              </a:rPr>
              <a:t>. Требуется найти такую перестановку этих элементов, которая бы приводила исходную последовательность в неубывающую, то есть </a:t>
            </a:r>
            <a:r>
              <a:rPr lang="en-US" sz="2400" b="1" dirty="0" err="1">
                <a:latin typeface="Times New Roman" pitchFamily="18" charset="0"/>
                <a:cs typeface="Times New Roman" pitchFamily="18" charset="0"/>
              </a:rPr>
              <a:t>ak</a:t>
            </a:r>
            <a:r>
              <a:rPr lang="ru-RU" sz="2400" b="1" dirty="0">
                <a:latin typeface="Times New Roman" pitchFamily="18" charset="0"/>
                <a:cs typeface="Times New Roman" pitchFamily="18" charset="0"/>
              </a:rPr>
              <a:t>1</a:t>
            </a:r>
            <a:r>
              <a:rPr lang="en-US" sz="2400" b="1" dirty="0">
                <a:latin typeface="Times New Roman" pitchFamily="18" charset="0"/>
                <a:cs typeface="Times New Roman" pitchFamily="18" charset="0"/>
                <a:sym typeface="Symbol" pitchFamily="18" charset="2"/>
              </a:rPr>
              <a: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ak</a:t>
            </a:r>
            <a:r>
              <a:rPr lang="ru-RU" sz="2400" b="1" dirty="0">
                <a:latin typeface="Times New Roman" pitchFamily="18" charset="0"/>
                <a:cs typeface="Times New Roman" pitchFamily="18" charset="0"/>
              </a:rPr>
              <a:t>2</a:t>
            </a:r>
            <a:r>
              <a:rPr lang="en-US" sz="2400" b="1" dirty="0">
                <a:latin typeface="Times New Roman" pitchFamily="18" charset="0"/>
                <a:cs typeface="Times New Roman" pitchFamily="18" charset="0"/>
                <a:sym typeface="Symbol" pitchFamily="18" charset="2"/>
              </a:rPr>
              <a:t></a:t>
            </a:r>
            <a:r>
              <a:rPr lang="ru-RU" sz="2400" b="1" dirty="0">
                <a:latin typeface="Times New Roman" pitchFamily="18" charset="0"/>
                <a:cs typeface="Times New Roman" pitchFamily="18" charset="0"/>
              </a:rPr>
              <a:t>… </a:t>
            </a:r>
            <a:r>
              <a:rPr lang="en-US" sz="2400" b="1" dirty="0">
                <a:latin typeface="Times New Roman" pitchFamily="18" charset="0"/>
                <a:cs typeface="Times New Roman" pitchFamily="18" charset="0"/>
                <a:sym typeface="Symbol" pitchFamily="18" charset="2"/>
              </a:rPr>
              <a: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akn</a:t>
            </a:r>
            <a:r>
              <a:rPr lang="ru-RU" sz="2400" b="1"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43438" y="142852"/>
            <a:ext cx="4286280" cy="990600"/>
          </a:xfrm>
        </p:spPr>
        <p:txBody>
          <a:bodyPr>
            <a:normAutofit fontScale="90000"/>
          </a:bodyPr>
          <a:lstStyle/>
          <a:p>
            <a:pPr algn="ctr"/>
            <a:r>
              <a:rPr lang="ru-RU" b="1" dirty="0" smtClean="0"/>
              <a:t>Сортировка методом прочесывания</a:t>
            </a:r>
            <a:endParaRPr lang="ru-RU" dirty="0"/>
          </a:p>
        </p:txBody>
      </p:sp>
      <p:pic>
        <p:nvPicPr>
          <p:cNvPr id="95234" name="Picture 2"/>
          <p:cNvPicPr>
            <a:picLocks noChangeAspect="1" noChangeArrowheads="1"/>
          </p:cNvPicPr>
          <p:nvPr/>
        </p:nvPicPr>
        <p:blipFill>
          <a:blip r:embed="rId2"/>
          <a:srcRect/>
          <a:stretch>
            <a:fillRect/>
          </a:stretch>
        </p:blipFill>
        <p:spPr bwMode="auto">
          <a:xfrm>
            <a:off x="285720" y="30546"/>
            <a:ext cx="4500594" cy="6756040"/>
          </a:xfrm>
          <a:prstGeom prst="rect">
            <a:avLst/>
          </a:prstGeom>
          <a:noFill/>
          <a:ln w="9525">
            <a:noFill/>
            <a:miter lim="800000"/>
            <a:headEnd/>
            <a:tailEnd/>
          </a:ln>
          <a:effectLst/>
        </p:spPr>
      </p:pic>
      <p:sp>
        <p:nvSpPr>
          <p:cNvPr id="6" name="Прямоугольник 5"/>
          <p:cNvSpPr/>
          <p:nvPr/>
        </p:nvSpPr>
        <p:spPr>
          <a:xfrm>
            <a:off x="4643438" y="4729001"/>
            <a:ext cx="4143404" cy="1200329"/>
          </a:xfrm>
          <a:prstGeom prst="rect">
            <a:avLst/>
          </a:prstGeom>
        </p:spPr>
        <p:txBody>
          <a:bodyPr wrap="square">
            <a:spAutoFit/>
          </a:bodyPr>
          <a:lstStyle/>
          <a:p>
            <a:pPr marL="717550" lvl="0" indent="-609600" algn="ctr">
              <a:buClr>
                <a:schemeClr val="accent1"/>
              </a:buClr>
              <a:buSzPct val="76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ru-RU" sz="2400" b="1" dirty="0" smtClean="0">
                <a:latin typeface="Times New Roman" pitchFamily="18" charset="0"/>
                <a:cs typeface="Times New Roman" pitchFamily="18" charset="0"/>
              </a:rPr>
              <a:t>В худшем случае сложность  алгоритма составит  </a:t>
            </a:r>
            <a:r>
              <a:rPr lang="en-US" sz="2400" b="1" dirty="0" smtClean="0">
                <a:latin typeface="Times New Roman" pitchFamily="18" charset="0"/>
                <a:cs typeface="Times New Roman" pitchFamily="18" charset="0"/>
              </a:rPr>
              <a:t>O( n^</a:t>
            </a:r>
            <a:r>
              <a:rPr lang="ru-RU" sz="2400" b="1"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Сортировка Шелла</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4107503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sp>
        <p:nvSpPr>
          <p:cNvPr id="6" name="Rectangle 2"/>
          <p:cNvSpPr txBox="1">
            <a:spLocks noChangeArrowheads="1"/>
          </p:cNvSpPr>
          <p:nvPr/>
        </p:nvSpPr>
        <p:spPr>
          <a:xfrm>
            <a:off x="465657" y="1268760"/>
            <a:ext cx="8243961" cy="4968552"/>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i="1" dirty="0" smtClean="0">
                <a:latin typeface="Times New Roman" panose="02020603050405020304" pitchFamily="18" charset="0"/>
                <a:cs typeface="Times New Roman" panose="02020603050405020304" pitchFamily="18" charset="0"/>
              </a:rPr>
              <a:t>Сортировка Шелла</a:t>
            </a:r>
            <a:r>
              <a:rPr lang="ru-RU" altLang="ru-RU" sz="2400" dirty="0" smtClean="0">
                <a:latin typeface="Times New Roman" panose="02020603050405020304" pitchFamily="18" charset="0"/>
                <a:cs typeface="Times New Roman" panose="02020603050405020304" pitchFamily="18" charset="0"/>
              </a:rPr>
              <a:t> (англ. </a:t>
            </a:r>
            <a:r>
              <a:rPr lang="en-US" altLang="ru-RU" sz="2400" dirty="0" smtClean="0">
                <a:latin typeface="Times New Roman" panose="02020603050405020304" pitchFamily="18" charset="0"/>
                <a:cs typeface="Times New Roman" panose="02020603050405020304" pitchFamily="18" charset="0"/>
              </a:rPr>
              <a:t>Shell sort</a:t>
            </a:r>
            <a:r>
              <a:rPr lang="ru-RU" altLang="ru-RU" sz="2400" dirty="0" smtClean="0">
                <a:latin typeface="Times New Roman" panose="02020603050405020304" pitchFamily="18" charset="0"/>
                <a:cs typeface="Times New Roman" panose="02020603050405020304" pitchFamily="18" charset="0"/>
              </a:rPr>
              <a:t>) — разработана Дональдом Л. Шеллом в 1959 году. </a:t>
            </a: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b="1" dirty="0">
              <a:latin typeface="Times New Roman" panose="02020603050405020304" pitchFamily="18" charset="0"/>
              <a:cs typeface="Times New Roman" panose="02020603050405020304" pitchFamily="18" charset="0"/>
            </a:endParaRP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Идея алгоритма состоит в сравнении элементов, стоящих не только рядом, но и на расстоянии друг от друга.</a:t>
            </a:r>
            <a:r>
              <a:rPr lang="ru-RU" altLang="ru-RU" sz="2400" dirty="0" smtClean="0">
                <a:latin typeface="Times New Roman" panose="02020603050405020304" pitchFamily="18" charset="0"/>
                <a:cs typeface="Times New Roman" panose="02020603050405020304" pitchFamily="18" charset="0"/>
              </a:rPr>
              <a:t> Иными словами это сортировка вставками с предварительными «грубыми» проходами.</a:t>
            </a: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При сортировке Шелла </a:t>
            </a:r>
            <a:r>
              <a:rPr lang="ru-RU" altLang="ru-RU" sz="2400" b="1" dirty="0" smtClean="0">
                <a:latin typeface="Times New Roman" panose="02020603050405020304" pitchFamily="18" charset="0"/>
                <a:cs typeface="Times New Roman" panose="02020603050405020304" pitchFamily="18" charset="0"/>
              </a:rPr>
              <a:t>сначала сравниваются и сортируются между собой ключи, отстоящие один от другого на некотором расстоянии </a:t>
            </a:r>
            <a:r>
              <a:rPr lang="en-US" altLang="ru-RU" sz="2400" b="1" dirty="0" smtClean="0">
                <a:latin typeface="Times New Roman" panose="02020603050405020304" pitchFamily="18" charset="0"/>
                <a:cs typeface="Times New Roman" panose="02020603050405020304" pitchFamily="18" charset="0"/>
              </a:rPr>
              <a:t>h</a:t>
            </a:r>
            <a:r>
              <a:rPr lang="ru-RU" altLang="ru-RU" sz="2400" b="1" dirty="0" smtClean="0">
                <a:latin typeface="Times New Roman" panose="02020603050405020304" pitchFamily="18" charset="0"/>
                <a:cs typeface="Times New Roman" panose="02020603050405020304" pitchFamily="18" charset="0"/>
              </a:rPr>
              <a:t>.</a:t>
            </a:r>
            <a:r>
              <a:rPr lang="en-US" altLang="ru-RU" sz="2400" dirty="0" smtClean="0">
                <a:latin typeface="Times New Roman" panose="02020603050405020304" pitchFamily="18" charset="0"/>
                <a:cs typeface="Times New Roman" panose="02020603050405020304" pitchFamily="18" charset="0"/>
              </a:rPr>
              <a:t> </a:t>
            </a:r>
            <a:r>
              <a:rPr lang="ru-RU" altLang="ru-RU" sz="2400" b="1" dirty="0" smtClean="0">
                <a:latin typeface="Times New Roman" panose="02020603050405020304" pitchFamily="18" charset="0"/>
                <a:cs typeface="Times New Roman" panose="02020603050405020304" pitchFamily="18" charset="0"/>
              </a:rPr>
              <a:t>Полученная последовательность элементов в списке называется отсортированной по </a:t>
            </a:r>
            <a:r>
              <a:rPr lang="en-US" altLang="ru-RU" sz="2400" b="1" dirty="0" smtClean="0">
                <a:latin typeface="Times New Roman" panose="02020603050405020304" pitchFamily="18" charset="0"/>
                <a:cs typeface="Times New Roman" panose="02020603050405020304" pitchFamily="18" charset="0"/>
              </a:rPr>
              <a:t>h.</a:t>
            </a:r>
            <a:r>
              <a:rPr lang="en-US" altLang="ru-RU" sz="2400" dirty="0" smtClean="0">
                <a:latin typeface="Times New Roman" panose="02020603050405020304" pitchFamily="18" charset="0"/>
                <a:cs typeface="Times New Roman" panose="02020603050405020304" pitchFamily="18" charset="0"/>
              </a:rPr>
              <a:t> </a:t>
            </a:r>
            <a:r>
              <a:rPr lang="ru-RU" altLang="ru-RU" sz="2400" dirty="0" smtClean="0">
                <a:latin typeface="Times New Roman" panose="02020603050405020304" pitchFamily="18" charset="0"/>
                <a:cs typeface="Times New Roman" panose="02020603050405020304" pitchFamily="18" charset="0"/>
              </a:rPr>
              <a:t>После этого процедура повторяется </a:t>
            </a:r>
            <a:r>
              <a:rPr lang="ru-RU" altLang="ru-RU" sz="2400" b="1" dirty="0" smtClean="0">
                <a:latin typeface="Times New Roman" panose="02020603050405020304" pitchFamily="18" charset="0"/>
                <a:cs typeface="Times New Roman" panose="02020603050405020304" pitchFamily="18" charset="0"/>
              </a:rPr>
              <a:t>для некоторых меньших значений </a:t>
            </a:r>
            <a:r>
              <a:rPr lang="en-US" altLang="ru-RU" sz="2400" b="1" dirty="0" smtClean="0">
                <a:latin typeface="Times New Roman" panose="02020603050405020304" pitchFamily="18" charset="0"/>
                <a:cs typeface="Times New Roman" panose="02020603050405020304" pitchFamily="18" charset="0"/>
              </a:rPr>
              <a:t>h</a:t>
            </a:r>
            <a:r>
              <a:rPr lang="ru-RU" altLang="ru-RU" sz="2400" dirty="0" smtClean="0">
                <a:latin typeface="Times New Roman" panose="02020603050405020304" pitchFamily="18" charset="0"/>
                <a:cs typeface="Times New Roman" panose="02020603050405020304" pitchFamily="18" charset="0"/>
              </a:rPr>
              <a:t>, а </a:t>
            </a:r>
            <a:r>
              <a:rPr lang="ru-RU" altLang="ru-RU" sz="2400" b="1" dirty="0" smtClean="0">
                <a:latin typeface="Times New Roman" panose="02020603050405020304" pitchFamily="18" charset="0"/>
                <a:cs typeface="Times New Roman" panose="02020603050405020304" pitchFamily="18" charset="0"/>
              </a:rPr>
              <a:t>завершается</a:t>
            </a:r>
            <a:r>
              <a:rPr lang="ru-RU" altLang="ru-RU" sz="2400" dirty="0" smtClean="0">
                <a:latin typeface="Times New Roman" panose="02020603050405020304" pitchFamily="18" charset="0"/>
                <a:cs typeface="Times New Roman" panose="02020603050405020304" pitchFamily="18" charset="0"/>
              </a:rPr>
              <a:t> сортировка Шелла упорядочиванием элементов </a:t>
            </a:r>
            <a:r>
              <a:rPr lang="ru-RU" altLang="ru-RU" sz="2400" b="1" dirty="0" smtClean="0">
                <a:latin typeface="Times New Roman" panose="02020603050405020304" pitchFamily="18" charset="0"/>
                <a:cs typeface="Times New Roman" panose="02020603050405020304" pitchFamily="18" charset="0"/>
              </a:rPr>
              <a:t>при </a:t>
            </a:r>
            <a:r>
              <a:rPr lang="en-US" altLang="ru-RU" sz="2400" b="1" dirty="0" smtClean="0">
                <a:latin typeface="Times New Roman" panose="02020603050405020304" pitchFamily="18" charset="0"/>
                <a:cs typeface="Times New Roman" panose="02020603050405020304" pitchFamily="18" charset="0"/>
              </a:rPr>
              <a:t>h</a:t>
            </a:r>
            <a:r>
              <a:rPr lang="ru-RU" altLang="ru-RU" sz="2400" b="1" dirty="0" smtClean="0">
                <a:latin typeface="Times New Roman" panose="02020603050405020304" pitchFamily="18" charset="0"/>
                <a:cs typeface="Times New Roman" panose="02020603050405020304" pitchFamily="18" charset="0"/>
              </a:rPr>
              <a:t> = 1</a:t>
            </a:r>
            <a:r>
              <a:rPr lang="ru-RU" altLang="ru-RU" sz="2400" dirty="0" smtClean="0">
                <a:latin typeface="Times New Roman" panose="02020603050405020304" pitchFamily="18" charset="0"/>
                <a:cs typeface="Times New Roman" panose="02020603050405020304" pitchFamily="18" charset="0"/>
              </a:rPr>
              <a:t> (то есть, обычной сортировкой вставками).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sp>
        <p:nvSpPr>
          <p:cNvPr id="4" name="Rectangle 2"/>
          <p:cNvSpPr txBox="1">
            <a:spLocks noChangeArrowheads="1"/>
          </p:cNvSpPr>
          <p:nvPr/>
        </p:nvSpPr>
        <p:spPr>
          <a:xfrm>
            <a:off x="370831" y="1628800"/>
            <a:ext cx="8315969" cy="2601912"/>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3200" dirty="0" smtClean="0">
                <a:latin typeface="Times New Roman" panose="02020603050405020304" pitchFamily="18" charset="0"/>
                <a:cs typeface="Times New Roman" panose="02020603050405020304" pitchFamily="18" charset="0"/>
              </a:rPr>
              <a:t>Сортировка Шелла во многих случаях медленнее, чем быстрая сортировка, но она имеет ряд </a:t>
            </a:r>
            <a:r>
              <a:rPr lang="ru-RU" altLang="ru-RU" sz="3200" b="1" dirty="0" smtClean="0">
                <a:latin typeface="Times New Roman" panose="02020603050405020304" pitchFamily="18" charset="0"/>
                <a:cs typeface="Times New Roman" panose="02020603050405020304" pitchFamily="18" charset="0"/>
              </a:rPr>
              <a:t>преимуществ</a:t>
            </a:r>
            <a:r>
              <a:rPr lang="ru-RU" altLang="ru-RU" sz="3200" dirty="0" smtClean="0">
                <a:latin typeface="Times New Roman" panose="02020603050405020304" pitchFamily="18" charset="0"/>
                <a:cs typeface="Times New Roman" panose="02020603050405020304" pitchFamily="18" charset="0"/>
              </a:rPr>
              <a:t>:</a:t>
            </a: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3200" dirty="0" smtClean="0">
              <a:latin typeface="Times New Roman" panose="02020603050405020304" pitchFamily="18" charset="0"/>
              <a:cs typeface="Times New Roman" panose="02020603050405020304" pitchFamily="18" charset="0"/>
            </a:endParaRPr>
          </a:p>
          <a:p>
            <a:pPr marL="717550" indent="-609600" algn="just">
              <a:lnSpc>
                <a:spcPct val="73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3200" dirty="0" smtClean="0">
                <a:latin typeface="Times New Roman" panose="02020603050405020304" pitchFamily="18" charset="0"/>
                <a:cs typeface="Times New Roman" panose="02020603050405020304" pitchFamily="18" charset="0"/>
              </a:rPr>
              <a:t>отсутствие потребности в памяти под стек;</a:t>
            </a:r>
          </a:p>
          <a:p>
            <a:pPr marL="717550" indent="-609600" algn="just">
              <a:lnSpc>
                <a:spcPct val="73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3200" dirty="0" smtClean="0">
                <a:latin typeface="Times New Roman" panose="02020603050405020304" pitchFamily="18" charset="0"/>
                <a:cs typeface="Times New Roman" panose="02020603050405020304" pitchFamily="18" charset="0"/>
              </a:rPr>
              <a:t>отсутствие деградации при неудачных наборах данных – в этом случае быстрая сортировка (</a:t>
            </a:r>
            <a:r>
              <a:rPr lang="en-US" altLang="ru-RU" sz="3200" dirty="0" err="1" smtClean="0">
                <a:latin typeface="Times New Roman" panose="02020603050405020304" pitchFamily="18" charset="0"/>
                <a:cs typeface="Times New Roman" panose="02020603050405020304" pitchFamily="18" charset="0"/>
              </a:rPr>
              <a:t>qsort</a:t>
            </a:r>
            <a:r>
              <a:rPr lang="ru-RU" altLang="ru-RU" sz="3200" dirty="0" smtClean="0">
                <a:latin typeface="Times New Roman" panose="02020603050405020304" pitchFamily="18" charset="0"/>
                <a:cs typeface="Times New Roman" panose="02020603050405020304" pitchFamily="18" charset="0"/>
              </a:rPr>
              <a:t>) легко деградирует до </a:t>
            </a:r>
            <a:r>
              <a:rPr lang="en-US" altLang="ru-RU" sz="3200" dirty="0" smtClean="0">
                <a:latin typeface="Times New Roman" panose="02020603050405020304" pitchFamily="18" charset="0"/>
                <a:cs typeface="Times New Roman" panose="02020603050405020304" pitchFamily="18" charset="0"/>
              </a:rPr>
              <a:t>O</a:t>
            </a:r>
            <a:r>
              <a:rPr lang="ru-RU" altLang="ru-RU" sz="3200" dirty="0" smtClean="0">
                <a:latin typeface="Times New Roman" panose="02020603050405020304" pitchFamily="18" charset="0"/>
                <a:cs typeface="Times New Roman" panose="02020603050405020304" pitchFamily="18" charset="0"/>
              </a:rPr>
              <a:t>(</a:t>
            </a:r>
            <a:r>
              <a:rPr lang="en-US" altLang="ru-RU" sz="3200" dirty="0" smtClean="0">
                <a:latin typeface="Times New Roman" panose="02020603050405020304" pitchFamily="18" charset="0"/>
                <a:cs typeface="Times New Roman" panose="02020603050405020304" pitchFamily="18" charset="0"/>
              </a:rPr>
              <a:t>n</a:t>
            </a:r>
            <a:r>
              <a:rPr lang="ru-RU" altLang="ru-RU" sz="3200" dirty="0" smtClean="0">
                <a:latin typeface="Times New Roman" panose="02020603050405020304" pitchFamily="18" charset="0"/>
                <a:cs typeface="Times New Roman" panose="02020603050405020304" pitchFamily="18" charset="0"/>
              </a:rPr>
              <a:t>²), что хуже, чем худшее гарантированное время для сортировки Шелла.  </a:t>
            </a:r>
          </a:p>
        </p:txBody>
      </p:sp>
    </p:spTree>
    <p:extLst>
      <p:ext uri="{BB962C8B-B14F-4D97-AF65-F5344CB8AC3E}">
        <p14:creationId xmlns:p14="http://schemas.microsoft.com/office/powerpoint/2010/main" val="19254973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495" y="4643438"/>
            <a:ext cx="8604001" cy="1990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233995" y="1143000"/>
            <a:ext cx="8676009" cy="353801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Пусть дан список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 = (32,</a:t>
            </a:r>
            <a:r>
              <a:rPr lang="ru-RU" altLang="ru-RU" sz="2400" dirty="0" smtClean="0">
                <a:solidFill>
                  <a:srgbClr val="FF0000"/>
                </a:solidFill>
                <a:latin typeface="Times New Roman" panose="02020603050405020304" pitchFamily="18" charset="0"/>
                <a:cs typeface="Times New Roman" panose="02020603050405020304" pitchFamily="18" charset="0"/>
              </a:rPr>
              <a:t>95</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3333FF"/>
                </a:solidFill>
                <a:latin typeface="Times New Roman" panose="02020603050405020304" pitchFamily="18" charset="0"/>
                <a:cs typeface="Times New Roman" panose="02020603050405020304" pitchFamily="18" charset="0"/>
              </a:rPr>
              <a:t>16</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009900"/>
                </a:solidFill>
                <a:latin typeface="Times New Roman" panose="02020603050405020304" pitchFamily="18" charset="0"/>
                <a:cs typeface="Times New Roman" panose="02020603050405020304" pitchFamily="18" charset="0"/>
              </a:rPr>
              <a:t>82</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9900FF"/>
                </a:solidFill>
                <a:latin typeface="Times New Roman" panose="02020603050405020304" pitchFamily="18" charset="0"/>
                <a:cs typeface="Times New Roman" panose="02020603050405020304" pitchFamily="18" charset="0"/>
              </a:rPr>
              <a:t>24</a:t>
            </a:r>
            <a:r>
              <a:rPr lang="ru-RU" altLang="ru-RU" sz="2400" dirty="0" smtClean="0">
                <a:latin typeface="Times New Roman" panose="02020603050405020304" pitchFamily="18" charset="0"/>
                <a:cs typeface="Times New Roman" panose="02020603050405020304" pitchFamily="18" charset="0"/>
              </a:rPr>
              <a:t>,66,</a:t>
            </a:r>
            <a:r>
              <a:rPr lang="ru-RU" altLang="ru-RU" sz="2400" dirty="0" smtClean="0">
                <a:solidFill>
                  <a:srgbClr val="FF0000"/>
                </a:solidFill>
                <a:latin typeface="Times New Roman" panose="02020603050405020304" pitchFamily="18" charset="0"/>
                <a:cs typeface="Times New Roman" panose="02020603050405020304" pitchFamily="18" charset="0"/>
              </a:rPr>
              <a:t>35</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3333FF"/>
                </a:solidFill>
                <a:latin typeface="Times New Roman" panose="02020603050405020304" pitchFamily="18" charset="0"/>
                <a:cs typeface="Times New Roman" panose="02020603050405020304" pitchFamily="18" charset="0"/>
              </a:rPr>
              <a:t>19</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009900"/>
                </a:solidFill>
                <a:latin typeface="Times New Roman" panose="02020603050405020304" pitchFamily="18" charset="0"/>
                <a:cs typeface="Times New Roman" panose="02020603050405020304" pitchFamily="18" charset="0"/>
              </a:rPr>
              <a:t>75</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9900FF"/>
                </a:solidFill>
                <a:latin typeface="Times New Roman" panose="02020603050405020304" pitchFamily="18" charset="0"/>
                <a:cs typeface="Times New Roman" panose="02020603050405020304" pitchFamily="18" charset="0"/>
              </a:rPr>
              <a:t>54</a:t>
            </a:r>
            <a:r>
              <a:rPr lang="ru-RU" altLang="ru-RU" sz="2400" dirty="0" smtClean="0">
                <a:latin typeface="Times New Roman" panose="02020603050405020304" pitchFamily="18" charset="0"/>
                <a:cs typeface="Times New Roman" panose="02020603050405020304" pitchFamily="18" charset="0"/>
              </a:rPr>
              <a:t>,40,</a:t>
            </a:r>
            <a:r>
              <a:rPr lang="ru-RU" altLang="ru-RU" sz="2400" dirty="0" smtClean="0">
                <a:solidFill>
                  <a:srgbClr val="FF0000"/>
                </a:solidFill>
                <a:latin typeface="Times New Roman" panose="02020603050405020304" pitchFamily="18" charset="0"/>
                <a:cs typeface="Times New Roman" panose="02020603050405020304" pitchFamily="18" charset="0"/>
              </a:rPr>
              <a:t>43</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3333FF"/>
                </a:solidFill>
                <a:latin typeface="Times New Roman" panose="02020603050405020304" pitchFamily="18" charset="0"/>
                <a:cs typeface="Times New Roman" panose="02020603050405020304" pitchFamily="18" charset="0"/>
              </a:rPr>
              <a:t>93</a:t>
            </a:r>
            <a:r>
              <a:rPr lang="ru-RU" altLang="ru-RU" sz="2400" dirty="0" smtClean="0">
                <a:latin typeface="Times New Roman" panose="02020603050405020304" pitchFamily="18" charset="0"/>
                <a:cs typeface="Times New Roman" panose="02020603050405020304" pitchFamily="18" charset="0"/>
              </a:rPr>
              <a:t>,</a:t>
            </a:r>
            <a:r>
              <a:rPr lang="ru-RU" altLang="ru-RU" sz="2400" dirty="0" smtClean="0">
                <a:solidFill>
                  <a:srgbClr val="009900"/>
                </a:solidFill>
                <a:latin typeface="Times New Roman" panose="02020603050405020304" pitchFamily="18" charset="0"/>
                <a:cs typeface="Times New Roman" panose="02020603050405020304" pitchFamily="18" charset="0"/>
              </a:rPr>
              <a:t>68</a:t>
            </a:r>
            <a:r>
              <a:rPr lang="ru-RU" altLang="ru-RU" sz="2400" dirty="0" smtClean="0">
                <a:latin typeface="Times New Roman" panose="02020603050405020304" pitchFamily="18" charset="0"/>
                <a:cs typeface="Times New Roman" panose="02020603050405020304" pitchFamily="18" charset="0"/>
              </a:rPr>
              <a:t>), в качестве значений </a:t>
            </a:r>
            <a:r>
              <a:rPr lang="en-US" altLang="ru-RU" sz="2400" dirty="0" smtClean="0">
                <a:latin typeface="Times New Roman" panose="02020603050405020304" pitchFamily="18" charset="0"/>
                <a:cs typeface="Times New Roman" panose="02020603050405020304" pitchFamily="18" charset="0"/>
              </a:rPr>
              <a:t>h</a:t>
            </a:r>
            <a:r>
              <a:rPr lang="ru-RU" altLang="ru-RU" sz="2400" dirty="0" smtClean="0">
                <a:latin typeface="Times New Roman" panose="02020603050405020304" pitchFamily="18" charset="0"/>
                <a:cs typeface="Times New Roman" panose="02020603050405020304" pitchFamily="18" charset="0"/>
              </a:rPr>
              <a:t> выбраны 5, 3, 1.</a:t>
            </a:r>
          </a:p>
          <a:p>
            <a:pPr marL="71755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На первом шаге сортируются подсписки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 составленные из всех элементов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 различающихся на 5 позиций, то есть подсписки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5,1 = (32,66,40),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5,2 = (95,35,43),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5,3 = (16,19,93),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5,4 = (82,75,68), </a:t>
            </a:r>
            <a:r>
              <a:rPr lang="en-US" altLang="ru-RU" sz="2400" dirty="0" smtClean="0">
                <a:latin typeface="Times New Roman" panose="02020603050405020304" pitchFamily="18" charset="0"/>
                <a:cs typeface="Times New Roman" panose="02020603050405020304" pitchFamily="18" charset="0"/>
              </a:rPr>
              <a:t>A</a:t>
            </a:r>
            <a:r>
              <a:rPr lang="ru-RU" altLang="ru-RU" sz="2400" dirty="0" smtClean="0">
                <a:latin typeface="Times New Roman" panose="02020603050405020304" pitchFamily="18" charset="0"/>
                <a:cs typeface="Times New Roman" panose="02020603050405020304" pitchFamily="18" charset="0"/>
              </a:rPr>
              <a:t>5,5 = (24,54).</a:t>
            </a:r>
          </a:p>
          <a:p>
            <a:pPr marL="71755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В полученном списке на втором шаге вновь сортируются подсписки из отстоящих на 3 позиции элементов.</a:t>
            </a:r>
          </a:p>
          <a:p>
            <a:pPr marL="71755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Процесс завершается обычной сортировкой вставками получившегося списка.</a:t>
            </a:r>
          </a:p>
        </p:txBody>
      </p:sp>
    </p:spTree>
    <p:extLst>
      <p:ext uri="{BB962C8B-B14F-4D97-AF65-F5344CB8AC3E}">
        <p14:creationId xmlns:p14="http://schemas.microsoft.com/office/powerpoint/2010/main" val="2059287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71" y="1433960"/>
            <a:ext cx="8676009" cy="437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8676580" cy="466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349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sp>
        <p:nvSpPr>
          <p:cNvPr id="4" name="Rectangle 2"/>
          <p:cNvSpPr txBox="1">
            <a:spLocks noChangeArrowheads="1"/>
          </p:cNvSpPr>
          <p:nvPr/>
        </p:nvSpPr>
        <p:spPr>
          <a:xfrm>
            <a:off x="457200" y="1412776"/>
            <a:ext cx="8171953" cy="4258096"/>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Среднее время работы алгоритма зависит от длин промежутков  </a:t>
            </a:r>
            <a:r>
              <a:rPr lang="en-US" altLang="ru-RU" sz="2400" b="1" dirty="0" smtClean="0">
                <a:latin typeface="Times New Roman" panose="02020603050405020304" pitchFamily="18" charset="0"/>
                <a:cs typeface="Times New Roman" panose="02020603050405020304" pitchFamily="18" charset="0"/>
              </a:rPr>
              <a:t>h</a:t>
            </a:r>
            <a:r>
              <a:rPr lang="ru-RU" altLang="ru-RU" sz="2400" dirty="0" smtClean="0">
                <a:latin typeface="Times New Roman" panose="02020603050405020304" pitchFamily="18" charset="0"/>
                <a:cs typeface="Times New Roman" panose="02020603050405020304" pitchFamily="18" charset="0"/>
              </a:rPr>
              <a:t>, на которых будут находиться сортируемые элементы исходного массива ёмкостью </a:t>
            </a:r>
            <a:r>
              <a:rPr lang="en-US" altLang="ru-RU" sz="2400" dirty="0" smtClean="0">
                <a:latin typeface="Times New Roman" panose="02020603050405020304" pitchFamily="18" charset="0"/>
                <a:cs typeface="Times New Roman" panose="02020603050405020304" pitchFamily="18" charset="0"/>
              </a:rPr>
              <a:t>n</a:t>
            </a:r>
            <a:r>
              <a:rPr lang="ru-RU" altLang="ru-RU" sz="2400" dirty="0" smtClean="0">
                <a:latin typeface="Times New Roman" panose="02020603050405020304" pitchFamily="18" charset="0"/>
                <a:cs typeface="Times New Roman" panose="02020603050405020304" pitchFamily="18" charset="0"/>
              </a:rPr>
              <a:t> на каждом шаге алгоритма. </a:t>
            </a: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a:latin typeface="Times New Roman" panose="02020603050405020304" pitchFamily="18" charset="0"/>
              <a:cs typeface="Times New Roman" panose="02020603050405020304" pitchFamily="18" charset="0"/>
            </a:endParaRP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Существует несколько подходов к выбору этих значений</a:t>
            </a:r>
            <a:r>
              <a:rPr lang="en-US" altLang="ru-RU" sz="2400" dirty="0" smtClean="0">
                <a:latin typeface="Times New Roman" panose="02020603050405020304" pitchFamily="18" charset="0"/>
                <a:cs typeface="Times New Roman" panose="02020603050405020304" pitchFamily="18" charset="0"/>
              </a:rPr>
              <a:t>.</a:t>
            </a:r>
            <a:endParaRPr lang="ru-RU" altLang="ru-RU" sz="2400" dirty="0" smtClean="0">
              <a:latin typeface="Times New Roman" panose="02020603050405020304" pitchFamily="18" charset="0"/>
              <a:cs typeface="Times New Roman" panose="02020603050405020304" pitchFamily="18" charset="0"/>
            </a:endParaRP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1. Первоначально </a:t>
            </a:r>
            <a:r>
              <a:rPr lang="ru-RU" altLang="ru-RU" sz="2400" b="1" dirty="0" smtClean="0">
                <a:latin typeface="Times New Roman" panose="02020603050405020304" pitchFamily="18" charset="0"/>
                <a:cs typeface="Times New Roman" panose="02020603050405020304" pitchFamily="18" charset="0"/>
              </a:rPr>
              <a:t>Шеллом</a:t>
            </a:r>
            <a:r>
              <a:rPr lang="ru-RU" altLang="ru-RU" sz="2400" dirty="0" smtClean="0">
                <a:latin typeface="Times New Roman" panose="02020603050405020304" pitchFamily="18" charset="0"/>
                <a:cs typeface="Times New Roman" panose="02020603050405020304" pitchFamily="18" charset="0"/>
              </a:rPr>
              <a:t> использовалась </a:t>
            </a:r>
            <a:r>
              <a:rPr lang="ru-RU" altLang="ru-RU" sz="2400" b="1" dirty="0" smtClean="0">
                <a:latin typeface="Times New Roman" panose="02020603050405020304" pitchFamily="18" charset="0"/>
                <a:cs typeface="Times New Roman" panose="02020603050405020304" pitchFamily="18" charset="0"/>
              </a:rPr>
              <a:t>последовательность длин промежутков 1, 2, 4, 8, 16, 32 и т.д</a:t>
            </a:r>
            <a:r>
              <a:rPr lang="ru-RU" altLang="ru-RU" sz="2400" dirty="0" smtClean="0">
                <a:latin typeface="Times New Roman" panose="02020603050405020304" pitchFamily="18" charset="0"/>
                <a:cs typeface="Times New Roman" panose="02020603050405020304" pitchFamily="18" charset="0"/>
              </a:rPr>
              <a:t>. В обратном порядке она вычисляется по формулам:  </a:t>
            </a:r>
            <a:r>
              <a:rPr lang="en-US" altLang="ru-RU" sz="2400" dirty="0" smtClean="0">
                <a:latin typeface="Times New Roman" panose="02020603050405020304" pitchFamily="18" charset="0"/>
                <a:cs typeface="Times New Roman" panose="02020603050405020304" pitchFamily="18" charset="0"/>
              </a:rPr>
              <a:t>h</a:t>
            </a:r>
            <a:r>
              <a:rPr lang="ru-RU" altLang="ru-RU" sz="2400" dirty="0" smtClean="0">
                <a:latin typeface="Times New Roman" panose="02020603050405020304" pitchFamily="18" charset="0"/>
                <a:cs typeface="Times New Roman" panose="02020603050405020304" pitchFamily="18" charset="0"/>
              </a:rPr>
              <a:t>1=</a:t>
            </a:r>
            <a:r>
              <a:rPr lang="en-US" altLang="ru-RU" sz="2400" dirty="0" smtClean="0">
                <a:latin typeface="Times New Roman" panose="02020603050405020304" pitchFamily="18" charset="0"/>
                <a:cs typeface="Times New Roman" panose="02020603050405020304" pitchFamily="18" charset="0"/>
              </a:rPr>
              <a:t>n</a:t>
            </a:r>
            <a:r>
              <a:rPr lang="ru-RU" altLang="ru-RU" sz="2400" dirty="0" smtClean="0">
                <a:latin typeface="Times New Roman" panose="02020603050405020304" pitchFamily="18" charset="0"/>
                <a:cs typeface="Times New Roman" panose="02020603050405020304" pitchFamily="18" charset="0"/>
              </a:rPr>
              <a:t>/2, </a:t>
            </a:r>
            <a:r>
              <a:rPr lang="en-US" altLang="ru-RU" sz="2400" dirty="0" smtClean="0">
                <a:latin typeface="Times New Roman" panose="02020603050405020304" pitchFamily="18" charset="0"/>
                <a:cs typeface="Times New Roman" panose="02020603050405020304" pitchFamily="18" charset="0"/>
              </a:rPr>
              <a:t>hi</a:t>
            </a:r>
            <a:r>
              <a:rPr lang="ru-RU" altLang="ru-RU" sz="2400" dirty="0" smtClean="0">
                <a:latin typeface="Times New Roman" panose="02020603050405020304" pitchFamily="18" charset="0"/>
                <a:cs typeface="Times New Roman" panose="02020603050405020304" pitchFamily="18" charset="0"/>
              </a:rPr>
              <a:t>=</a:t>
            </a:r>
            <a:r>
              <a:rPr lang="en-US" altLang="ru-RU" sz="2400" dirty="0" smtClean="0">
                <a:latin typeface="Times New Roman" panose="02020603050405020304" pitchFamily="18" charset="0"/>
                <a:cs typeface="Times New Roman" panose="02020603050405020304" pitchFamily="18" charset="0"/>
              </a:rPr>
              <a:t>hi</a:t>
            </a:r>
            <a:r>
              <a:rPr lang="ru-RU" altLang="ru-RU" sz="2400" dirty="0" smtClean="0">
                <a:latin typeface="Times New Roman" panose="02020603050405020304" pitchFamily="18" charset="0"/>
                <a:cs typeface="Times New Roman" panose="02020603050405020304" pitchFamily="18" charset="0"/>
              </a:rPr>
              <a:t>-1/2, </a:t>
            </a:r>
            <a:r>
              <a:rPr lang="en-US" altLang="ru-RU" sz="2400" dirty="0" smtClean="0">
                <a:latin typeface="Times New Roman" panose="02020603050405020304" pitchFamily="18" charset="0"/>
                <a:cs typeface="Times New Roman" panose="02020603050405020304" pitchFamily="18" charset="0"/>
              </a:rPr>
              <a:t>h</a:t>
            </a:r>
            <a:r>
              <a:rPr lang="ru-RU" altLang="ru-RU" sz="2400" dirty="0" smtClean="0">
                <a:latin typeface="Times New Roman" panose="02020603050405020304" pitchFamily="18" charset="0"/>
                <a:cs typeface="Times New Roman" panose="02020603050405020304" pitchFamily="18" charset="0"/>
              </a:rPr>
              <a:t>0=1, </a:t>
            </a:r>
            <a:r>
              <a:rPr lang="ru-RU" altLang="ru-RU" sz="2400" b="1" dirty="0" smtClean="0">
                <a:latin typeface="Times New Roman" panose="02020603050405020304" pitchFamily="18" charset="0"/>
                <a:cs typeface="Times New Roman" panose="02020603050405020304" pitchFamily="18" charset="0"/>
              </a:rPr>
              <a:t>В худшем случае сложность алгоритма составит </a:t>
            </a:r>
            <a:r>
              <a:rPr lang="en-US" altLang="ru-RU" sz="2400" b="1" dirty="0" smtClean="0">
                <a:latin typeface="Times New Roman" panose="02020603050405020304" pitchFamily="18" charset="0"/>
                <a:cs typeface="Times New Roman" panose="02020603050405020304" pitchFamily="18" charset="0"/>
              </a:rPr>
              <a:t>O( n^</a:t>
            </a:r>
            <a:r>
              <a:rPr lang="ru-RU" altLang="ru-RU" sz="2400" b="1" dirty="0" smtClean="0">
                <a:latin typeface="Times New Roman" panose="02020603050405020304" pitchFamily="18" charset="0"/>
                <a:cs typeface="Times New Roman" panose="02020603050405020304" pitchFamily="18" charset="0"/>
              </a:rPr>
              <a:t>2</a:t>
            </a:r>
            <a:r>
              <a:rPr lang="en-US" altLang="ru-RU" sz="2400" b="1" dirty="0" smtClean="0">
                <a:latin typeface="Times New Roman" panose="02020603050405020304" pitchFamily="18" charset="0"/>
                <a:cs typeface="Times New Roman" panose="02020603050405020304" pitchFamily="18" charset="0"/>
              </a:rPr>
              <a:t>)</a:t>
            </a:r>
            <a:r>
              <a:rPr lang="ru-RU" altLang="ru-RU" sz="2400" dirty="0" smtClean="0">
                <a:latin typeface="Times New Roman" panose="02020603050405020304" pitchFamily="18" charset="0"/>
                <a:cs typeface="Times New Roman" panose="02020603050405020304" pitchFamily="18" charset="0"/>
              </a:rPr>
              <a:t>.</a:t>
            </a: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a:p>
            <a:pPr marL="717550" indent="-609600" algn="just">
              <a:spcBef>
                <a:spcPts val="0"/>
              </a:spcBef>
              <a:spcAft>
                <a:spcPts val="700"/>
              </a:spcAft>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1108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sp>
        <p:nvSpPr>
          <p:cNvPr id="5" name="Rectangle 2"/>
          <p:cNvSpPr txBox="1">
            <a:spLocks noChangeArrowheads="1"/>
          </p:cNvSpPr>
          <p:nvPr/>
        </p:nvSpPr>
        <p:spPr>
          <a:xfrm>
            <a:off x="144463" y="1143000"/>
            <a:ext cx="8676009" cy="559836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2. Гораздо </a:t>
            </a:r>
            <a:r>
              <a:rPr lang="ru-RU" altLang="ru-RU" sz="2200" b="1" dirty="0" smtClean="0">
                <a:latin typeface="Times New Roman" panose="02020603050405020304" pitchFamily="18" charset="0"/>
                <a:cs typeface="Times New Roman" panose="02020603050405020304" pitchFamily="18" charset="0"/>
              </a:rPr>
              <a:t>лучший вариант</a:t>
            </a:r>
            <a:r>
              <a:rPr lang="ru-RU" altLang="ru-RU" sz="2200" dirty="0" smtClean="0">
                <a:latin typeface="Times New Roman" panose="02020603050405020304" pitchFamily="18" charset="0"/>
                <a:cs typeface="Times New Roman" panose="02020603050405020304" pitchFamily="18" charset="0"/>
              </a:rPr>
              <a:t> предложил </a:t>
            </a:r>
            <a:r>
              <a:rPr lang="ru-RU" altLang="ru-RU" sz="2200" b="1" dirty="0" smtClean="0">
                <a:latin typeface="Times New Roman" panose="02020603050405020304" pitchFamily="18" charset="0"/>
                <a:cs typeface="Times New Roman" panose="02020603050405020304" pitchFamily="18" charset="0"/>
              </a:rPr>
              <a:t>Роберт </a:t>
            </a:r>
            <a:r>
              <a:rPr lang="ru-RU" altLang="ru-RU" sz="2200" b="1" dirty="0" err="1" smtClean="0">
                <a:latin typeface="Times New Roman" panose="02020603050405020304" pitchFamily="18" charset="0"/>
                <a:cs typeface="Times New Roman" panose="02020603050405020304" pitchFamily="18" charset="0"/>
              </a:rPr>
              <a:t>Седжвик</a:t>
            </a:r>
            <a:r>
              <a:rPr lang="ru-RU" altLang="ru-RU" sz="2200" dirty="0" smtClean="0">
                <a:latin typeface="Times New Roman" panose="02020603050405020304" pitchFamily="18" charset="0"/>
                <a:cs typeface="Times New Roman" panose="02020603050405020304" pitchFamily="18" charset="0"/>
              </a:rPr>
              <a:t>. Его последовательность имеет вид </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самая быстрая из известных на сегодня)</a:t>
            </a: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200" dirty="0">
              <a:latin typeface="Times New Roman" panose="02020603050405020304" pitchFamily="18" charset="0"/>
              <a:cs typeface="Times New Roman" panose="02020603050405020304" pitchFamily="18" charset="0"/>
            </a:endParaRP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200" dirty="0" smtClean="0">
              <a:latin typeface="Times New Roman" panose="02020603050405020304" pitchFamily="18" charset="0"/>
              <a:cs typeface="Times New Roman" panose="02020603050405020304" pitchFamily="18" charset="0"/>
            </a:endParaRP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200" dirty="0" smtClean="0">
              <a:latin typeface="Times New Roman" panose="02020603050405020304" pitchFamily="18" charset="0"/>
              <a:cs typeface="Times New Roman" panose="02020603050405020304" pitchFamily="18" charset="0"/>
            </a:endParaRP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200" dirty="0" smtClean="0">
              <a:latin typeface="Times New Roman" panose="02020603050405020304" pitchFamily="18" charset="0"/>
              <a:cs typeface="Times New Roman" panose="02020603050405020304" pitchFamily="18" charset="0"/>
            </a:endParaRP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200" dirty="0" smtClean="0">
              <a:latin typeface="Times New Roman" panose="02020603050405020304" pitchFamily="18" charset="0"/>
              <a:cs typeface="Times New Roman" panose="02020603050405020304" pitchFamily="18" charset="0"/>
            </a:endParaRP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При использовании таких приращений </a:t>
            </a:r>
            <a:r>
              <a:rPr lang="ru-RU" altLang="ru-RU" sz="2200" b="1" dirty="0" smtClean="0">
                <a:latin typeface="Times New Roman" panose="02020603050405020304" pitchFamily="18" charset="0"/>
                <a:cs typeface="Times New Roman" panose="02020603050405020304" pitchFamily="18" charset="0"/>
              </a:rPr>
              <a:t>среднее количество операций имеет порядок O(n</a:t>
            </a:r>
            <a:r>
              <a:rPr lang="en-US" altLang="ru-RU" sz="2200" b="1" dirty="0" smtClean="0">
                <a:latin typeface="Times New Roman" panose="02020603050405020304" pitchFamily="18" charset="0"/>
                <a:cs typeface="Times New Roman" panose="02020603050405020304" pitchFamily="18" charset="0"/>
              </a:rPr>
              <a:t>^(</a:t>
            </a:r>
            <a:r>
              <a:rPr lang="ru-RU" altLang="ru-RU" sz="2200" b="1" dirty="0" smtClean="0">
                <a:latin typeface="Times New Roman" panose="02020603050405020304" pitchFamily="18" charset="0"/>
                <a:cs typeface="Times New Roman" panose="02020603050405020304" pitchFamily="18" charset="0"/>
              </a:rPr>
              <a:t>7/6)</a:t>
            </a:r>
            <a:r>
              <a:rPr lang="en-US" altLang="ru-RU" sz="2200" b="1" dirty="0" smtClean="0">
                <a:latin typeface="Times New Roman" panose="02020603050405020304" pitchFamily="18" charset="0"/>
                <a:cs typeface="Times New Roman" panose="02020603050405020304" pitchFamily="18" charset="0"/>
              </a:rPr>
              <a:t>)</a:t>
            </a:r>
            <a:r>
              <a:rPr lang="ru-RU" altLang="ru-RU" sz="2200" b="1" dirty="0" smtClean="0">
                <a:latin typeface="Times New Roman" panose="02020603050405020304" pitchFamily="18" charset="0"/>
                <a:cs typeface="Times New Roman" panose="02020603050405020304" pitchFamily="18" charset="0"/>
              </a:rPr>
              <a:t>, в худшем случае - порядок O(n</a:t>
            </a:r>
            <a:r>
              <a:rPr lang="en-US" altLang="ru-RU" sz="2200" b="1" dirty="0" smtClean="0">
                <a:latin typeface="Times New Roman" panose="02020603050405020304" pitchFamily="18" charset="0"/>
                <a:cs typeface="Times New Roman" panose="02020603050405020304" pitchFamily="18" charset="0"/>
              </a:rPr>
              <a:t>^(</a:t>
            </a:r>
            <a:r>
              <a:rPr lang="ru-RU" altLang="ru-RU" sz="2200" b="1" dirty="0" smtClean="0">
                <a:latin typeface="Times New Roman" panose="02020603050405020304" pitchFamily="18" charset="0"/>
                <a:cs typeface="Times New Roman" panose="02020603050405020304" pitchFamily="18" charset="0"/>
              </a:rPr>
              <a:t>4/3)</a:t>
            </a:r>
            <a:r>
              <a:rPr lang="en-US" altLang="ru-RU" sz="2200" b="1"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a:t>
            </a: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Последовательность вычисляется в порядке, противоположном используемому: </a:t>
            </a:r>
            <a:r>
              <a:rPr lang="ru-RU" altLang="ru-RU" sz="2200" dirty="0" err="1" smtClean="0">
                <a:latin typeface="Times New Roman" panose="02020603050405020304" pitchFamily="18" charset="0"/>
                <a:cs typeface="Times New Roman" panose="02020603050405020304" pitchFamily="18" charset="0"/>
              </a:rPr>
              <a:t>inc</a:t>
            </a:r>
            <a:r>
              <a:rPr lang="ru-RU" altLang="ru-RU" sz="2200" dirty="0" smtClean="0">
                <a:latin typeface="Times New Roman" panose="02020603050405020304" pitchFamily="18" charset="0"/>
                <a:cs typeface="Times New Roman" panose="02020603050405020304" pitchFamily="18" charset="0"/>
              </a:rPr>
              <a:t> [0] = 1, </a:t>
            </a:r>
            <a:r>
              <a:rPr lang="ru-RU" altLang="ru-RU" sz="2200" dirty="0" err="1" smtClean="0">
                <a:latin typeface="Times New Roman" panose="02020603050405020304" pitchFamily="18" charset="0"/>
                <a:cs typeface="Times New Roman" panose="02020603050405020304" pitchFamily="18" charset="0"/>
              </a:rPr>
              <a:t>inc</a:t>
            </a:r>
            <a:r>
              <a:rPr lang="ru-RU" altLang="ru-RU" sz="2200" dirty="0" smtClean="0">
                <a:latin typeface="Times New Roman" panose="02020603050405020304" pitchFamily="18" charset="0"/>
                <a:cs typeface="Times New Roman" panose="02020603050405020304" pitchFamily="18" charset="0"/>
              </a:rPr>
              <a:t> [1] = 5, ...19, 41, 109 и т.д. Формула дает сначала меньшие числа, затем все большие, при этом расстояние между сортируемыми элементами, наоборот, должно уменьшаться. Поэтому массив приращений </a:t>
            </a:r>
            <a:r>
              <a:rPr lang="ru-RU" altLang="ru-RU" sz="2200" dirty="0" err="1" smtClean="0">
                <a:latin typeface="Times New Roman" panose="02020603050405020304" pitchFamily="18" charset="0"/>
                <a:cs typeface="Times New Roman" panose="02020603050405020304" pitchFamily="18" charset="0"/>
              </a:rPr>
              <a:t>inc</a:t>
            </a:r>
            <a:r>
              <a:rPr lang="ru-RU" altLang="ru-RU" sz="2200" dirty="0" smtClean="0">
                <a:latin typeface="Times New Roman" panose="02020603050405020304" pitchFamily="18" charset="0"/>
                <a:cs typeface="Times New Roman" panose="02020603050405020304" pitchFamily="18" charset="0"/>
              </a:rPr>
              <a:t> вычисляется перед запуском собственно сортировки до максимального расстояния между элементами, которое будет первым шагом в сортировке Шелла. Потом его значения используются в обратном порядке.</a:t>
            </a:r>
          </a:p>
          <a:p>
            <a:pPr marL="717550" indent="-609600" algn="just">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При использовании формулы Р. </a:t>
            </a:r>
            <a:r>
              <a:rPr lang="ru-RU" altLang="ru-RU" sz="2200" dirty="0" err="1" smtClean="0">
                <a:latin typeface="Times New Roman" panose="02020603050405020304" pitchFamily="18" charset="0"/>
                <a:cs typeface="Times New Roman" panose="02020603050405020304" pitchFamily="18" charset="0"/>
              </a:rPr>
              <a:t>Седжвика</a:t>
            </a:r>
            <a:r>
              <a:rPr lang="ru-RU" altLang="ru-RU" sz="2200" dirty="0" smtClean="0">
                <a:latin typeface="Times New Roman" panose="02020603050405020304" pitchFamily="18" charset="0"/>
                <a:cs typeface="Times New Roman" panose="02020603050405020304" pitchFamily="18" charset="0"/>
              </a:rPr>
              <a:t> следует остановиться на значении </a:t>
            </a:r>
            <a:r>
              <a:rPr lang="ru-RU" altLang="ru-RU" sz="2200" dirty="0" err="1" smtClean="0">
                <a:latin typeface="Times New Roman" panose="02020603050405020304" pitchFamily="18" charset="0"/>
                <a:cs typeface="Times New Roman" panose="02020603050405020304" pitchFamily="18" charset="0"/>
              </a:rPr>
              <a:t>inc</a:t>
            </a:r>
            <a:r>
              <a:rPr lang="ru-RU" altLang="ru-RU" sz="2200" dirty="0" smtClean="0">
                <a:latin typeface="Times New Roman" panose="02020603050405020304" pitchFamily="18" charset="0"/>
                <a:cs typeface="Times New Roman" panose="02020603050405020304" pitchFamily="18" charset="0"/>
              </a:rPr>
              <a:t>[s-1], если 3*</a:t>
            </a:r>
            <a:r>
              <a:rPr lang="ru-RU" altLang="ru-RU" sz="2200" dirty="0" err="1" smtClean="0">
                <a:latin typeface="Times New Roman" panose="02020603050405020304" pitchFamily="18" charset="0"/>
                <a:cs typeface="Times New Roman" panose="02020603050405020304" pitchFamily="18" charset="0"/>
              </a:rPr>
              <a:t>inc</a:t>
            </a:r>
            <a:r>
              <a:rPr lang="ru-RU" altLang="ru-RU" sz="2200" dirty="0" smtClean="0">
                <a:latin typeface="Times New Roman" panose="02020603050405020304" pitchFamily="18" charset="0"/>
                <a:cs typeface="Times New Roman" panose="02020603050405020304" pitchFamily="18" charset="0"/>
              </a:rPr>
              <a:t>[s] &gt; </a:t>
            </a:r>
            <a:r>
              <a:rPr lang="en-US" altLang="ru-RU" sz="2200" dirty="0" smtClean="0">
                <a:latin typeface="Times New Roman" panose="02020603050405020304" pitchFamily="18" charset="0"/>
                <a:cs typeface="Times New Roman" panose="02020603050405020304" pitchFamily="18" charset="0"/>
              </a:rPr>
              <a:t>n</a:t>
            </a:r>
            <a:r>
              <a:rPr lang="ru-RU" altLang="ru-RU" sz="2200" dirty="0" smtClean="0">
                <a:latin typeface="Times New Roman" panose="02020603050405020304" pitchFamily="18" charset="0"/>
                <a:cs typeface="Times New Roman" panose="02020603050405020304" pitchFamily="18" charset="0"/>
              </a:rPr>
              <a:t>;</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988840"/>
            <a:ext cx="6589043" cy="1157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92161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Шелла</a:t>
            </a:r>
            <a:endParaRPr lang="ru-RU" dirty="0"/>
          </a:p>
        </p:txBody>
      </p:sp>
      <p:sp>
        <p:nvSpPr>
          <p:cNvPr id="7" name="Rectangle 2"/>
          <p:cNvSpPr txBox="1">
            <a:spLocks noChangeArrowheads="1"/>
          </p:cNvSpPr>
          <p:nvPr/>
        </p:nvSpPr>
        <p:spPr>
          <a:xfrm>
            <a:off x="144463" y="1268760"/>
            <a:ext cx="8748017" cy="5112568"/>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3.</a:t>
            </a:r>
            <a:r>
              <a:rPr lang="ru-RU" altLang="ru-RU" sz="2200" b="1" dirty="0" smtClean="0">
                <a:latin typeface="Times New Roman" panose="02020603050405020304" pitchFamily="18" charset="0"/>
                <a:cs typeface="Times New Roman" panose="02020603050405020304" pitchFamily="18" charset="0"/>
              </a:rPr>
              <a:t> </a:t>
            </a:r>
            <a:r>
              <a:rPr lang="ru-RU" altLang="ru-RU" sz="2200" b="1" dirty="0" err="1" smtClean="0">
                <a:latin typeface="Times New Roman" panose="02020603050405020304" pitchFamily="18" charset="0"/>
                <a:cs typeface="Times New Roman" panose="02020603050405020304" pitchFamily="18" charset="0"/>
              </a:rPr>
              <a:t>Хиббардом</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предложена последовательность: все значения (2</a:t>
            </a:r>
            <a:r>
              <a:rPr lang="en-US" altLang="ru-RU" sz="2200" dirty="0" smtClean="0">
                <a:latin typeface="Times New Roman" panose="02020603050405020304" pitchFamily="18" charset="0"/>
                <a:cs typeface="Times New Roman" panose="02020603050405020304" pitchFamily="18" charset="0"/>
              </a:rPr>
              <a:t>^</a:t>
            </a:r>
            <a:r>
              <a:rPr lang="en-US" altLang="ru-RU" sz="2200"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-1)/2&lt;=</a:t>
            </a:r>
            <a:r>
              <a:rPr lang="en-US" altLang="ru-RU" sz="2200" dirty="0" smtClean="0">
                <a:latin typeface="Times New Roman" panose="02020603050405020304" pitchFamily="18" charset="0"/>
                <a:cs typeface="Times New Roman" panose="02020603050405020304" pitchFamily="18" charset="0"/>
              </a:rPr>
              <a:t>n</a:t>
            </a:r>
            <a:r>
              <a:rPr lang="ru-RU" altLang="ru-RU" sz="2200" dirty="0" smtClean="0">
                <a:latin typeface="Times New Roman" panose="02020603050405020304" pitchFamily="18" charset="0"/>
                <a:cs typeface="Times New Roman" panose="02020603050405020304" pitchFamily="18" charset="0"/>
              </a:rPr>
              <a:t>/2, </a:t>
            </a:r>
            <a:r>
              <a:rPr lang="en-US" altLang="ru-RU" sz="2200" dirty="0" err="1" smtClean="0">
                <a:latin typeface="Times New Roman" panose="02020603050405020304" pitchFamily="18" charset="0"/>
                <a:cs typeface="Times New Roman" panose="02020603050405020304" pitchFamily="18" charset="0"/>
              </a:rPr>
              <a:t>i</a:t>
            </a:r>
            <a:r>
              <a:rPr lang="en-US"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ru-RU" sz="2200" dirty="0" smtClean="0">
                <a:latin typeface="Times New Roman" panose="02020603050405020304" pitchFamily="18" charset="0"/>
                <a:cs typeface="Times New Roman" panose="02020603050405020304" pitchFamily="18" charset="0"/>
              </a:rPr>
              <a:t> N</a:t>
            </a:r>
            <a:r>
              <a:rPr lang="ru-RU" altLang="ru-RU" sz="2200" dirty="0" smtClean="0">
                <a:latin typeface="Times New Roman" panose="02020603050405020304" pitchFamily="18" charset="0"/>
                <a:cs typeface="Times New Roman" panose="02020603050405020304" pitchFamily="18" charset="0"/>
              </a:rPr>
              <a:t>; такая последовательность шагов приводит к алгоритму со сложностью </a:t>
            </a:r>
            <a:r>
              <a:rPr lang="en-US" altLang="ru-RU" sz="2200" b="1" dirty="0" smtClean="0">
                <a:latin typeface="Times New Roman" panose="02020603050405020304" pitchFamily="18" charset="0"/>
                <a:cs typeface="Times New Roman" panose="02020603050405020304" pitchFamily="18" charset="0"/>
              </a:rPr>
              <a:t>O</a:t>
            </a:r>
            <a:r>
              <a:rPr lang="ru-RU" altLang="ru-RU" sz="2200" b="1" dirty="0" smtClean="0">
                <a:latin typeface="Times New Roman" panose="02020603050405020304" pitchFamily="18" charset="0"/>
                <a:cs typeface="Times New Roman" panose="02020603050405020304" pitchFamily="18" charset="0"/>
              </a:rPr>
              <a:t>(</a:t>
            </a:r>
            <a:r>
              <a:rPr lang="en-US" altLang="ru-RU" sz="2200" b="1" dirty="0" smtClean="0">
                <a:latin typeface="Times New Roman" panose="02020603050405020304" pitchFamily="18" charset="0"/>
                <a:cs typeface="Times New Roman" panose="02020603050405020304" pitchFamily="18" charset="0"/>
              </a:rPr>
              <a:t>n^</a:t>
            </a:r>
            <a:r>
              <a:rPr lang="ru-RU" altLang="ru-RU" sz="2200" b="1" dirty="0" smtClean="0">
                <a:latin typeface="Times New Roman" panose="02020603050405020304" pitchFamily="18" charset="0"/>
                <a:cs typeface="Times New Roman" panose="02020603050405020304" pitchFamily="18" charset="0"/>
              </a:rPr>
              <a:t>3 / 2)</a:t>
            </a:r>
            <a:r>
              <a:rPr lang="ru-RU" altLang="ru-RU" sz="2200" dirty="0" smtClean="0">
                <a:latin typeface="Times New Roman" panose="02020603050405020304" pitchFamily="18" charset="0"/>
                <a:cs typeface="Times New Roman" panose="02020603050405020304" pitchFamily="18" charset="0"/>
              </a:rPr>
              <a:t>;</a:t>
            </a:r>
          </a:p>
          <a:p>
            <a:pPr marL="717550" indent="-609600" algn="just">
              <a:lnSpc>
                <a:spcPct val="73000"/>
              </a:lnSpc>
              <a:spcBef>
                <a:spcPts val="0"/>
              </a:spcBef>
              <a:buFont typeface="Symbol" panose="05050102010706020507"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4.</a:t>
            </a:r>
            <a:r>
              <a:rPr lang="ru-RU" altLang="ru-RU" sz="2200" b="1" dirty="0" smtClean="0">
                <a:latin typeface="Times New Roman" panose="02020603050405020304" pitchFamily="18" charset="0"/>
                <a:cs typeface="Times New Roman" panose="02020603050405020304" pitchFamily="18" charset="0"/>
              </a:rPr>
              <a:t> </a:t>
            </a:r>
            <a:r>
              <a:rPr lang="ru-RU" altLang="ru-RU" sz="2200" b="1" dirty="0" err="1" smtClean="0">
                <a:latin typeface="Times New Roman" panose="02020603050405020304" pitchFamily="18" charset="0"/>
                <a:cs typeface="Times New Roman" panose="02020603050405020304" pitchFamily="18" charset="0"/>
              </a:rPr>
              <a:t>Праттом</a:t>
            </a:r>
            <a:r>
              <a:rPr lang="ru-RU" altLang="ru-RU" sz="2200" dirty="0" smtClean="0">
                <a:latin typeface="Times New Roman" panose="02020603050405020304" pitchFamily="18" charset="0"/>
                <a:cs typeface="Times New Roman" panose="02020603050405020304" pitchFamily="18" charset="0"/>
              </a:rPr>
              <a:t> предложена последовательность: все значения 2</a:t>
            </a:r>
            <a:r>
              <a:rPr lang="en-US" altLang="ru-RU" sz="2200" dirty="0" smtClean="0">
                <a:latin typeface="Times New Roman" panose="02020603050405020304" pitchFamily="18" charset="0"/>
                <a:cs typeface="Times New Roman" panose="02020603050405020304" pitchFamily="18" charset="0"/>
              </a:rPr>
              <a:t>^</a:t>
            </a:r>
            <a:r>
              <a:rPr lang="en-US" altLang="ru-RU" sz="2200"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 3</a:t>
            </a:r>
            <a:r>
              <a:rPr lang="en-US" altLang="ru-RU" sz="2200" dirty="0" smtClean="0">
                <a:latin typeface="Times New Roman" panose="02020603050405020304" pitchFamily="18" charset="0"/>
                <a:cs typeface="Times New Roman" panose="02020603050405020304" pitchFamily="18" charset="0"/>
              </a:rPr>
              <a:t>^j</a:t>
            </a:r>
            <a:r>
              <a:rPr lang="ru-RU" altLang="ru-RU" sz="2200" dirty="0" smtClean="0">
                <a:latin typeface="Times New Roman" panose="02020603050405020304" pitchFamily="18" charset="0"/>
                <a:cs typeface="Times New Roman" panose="02020603050405020304" pitchFamily="18" charset="0"/>
              </a:rPr>
              <a:t> &lt;= </a:t>
            </a:r>
            <a:r>
              <a:rPr lang="en-US" altLang="ru-RU" sz="2200" dirty="0" smtClean="0">
                <a:latin typeface="Times New Roman" panose="02020603050405020304" pitchFamily="18" charset="0"/>
                <a:cs typeface="Times New Roman" panose="02020603050405020304" pitchFamily="18" charset="0"/>
              </a:rPr>
              <a:t>n</a:t>
            </a:r>
            <a:r>
              <a:rPr lang="ru-RU" altLang="ru-RU" sz="2200" dirty="0" smtClean="0">
                <a:latin typeface="Times New Roman" panose="02020603050405020304" pitchFamily="18" charset="0"/>
                <a:cs typeface="Times New Roman" panose="02020603050405020304" pitchFamily="18" charset="0"/>
              </a:rPr>
              <a:t>/2, </a:t>
            </a:r>
            <a:r>
              <a:rPr lang="en-US" altLang="ru-RU" sz="2200"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j </a:t>
            </a:r>
            <a:r>
              <a:rPr lang="en-US" altLang="ru-RU" sz="22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ru-RU" sz="2200" dirty="0" smtClean="0">
                <a:latin typeface="Times New Roman" panose="02020603050405020304" pitchFamily="18" charset="0"/>
                <a:cs typeface="Times New Roman" panose="02020603050405020304" pitchFamily="18" charset="0"/>
              </a:rPr>
              <a:t> N</a:t>
            </a:r>
            <a:r>
              <a:rPr lang="ru-RU" altLang="ru-RU" sz="2200" dirty="0" smtClean="0">
                <a:latin typeface="Times New Roman" panose="02020603050405020304" pitchFamily="18" charset="0"/>
                <a:cs typeface="Times New Roman" panose="02020603050405020304" pitchFamily="18" charset="0"/>
              </a:rPr>
              <a:t>; в таком случае сложность алгоритма составляет </a:t>
            </a:r>
            <a:r>
              <a:rPr lang="en-US" altLang="ru-RU" sz="2200" b="1" dirty="0" smtClean="0">
                <a:latin typeface="Times New Roman" panose="02020603050405020304" pitchFamily="18" charset="0"/>
                <a:cs typeface="Times New Roman" panose="02020603050405020304" pitchFamily="18" charset="0"/>
              </a:rPr>
              <a:t>O</a:t>
            </a:r>
            <a:r>
              <a:rPr lang="ru-RU" altLang="ru-RU" sz="2200" b="1" dirty="0" smtClean="0">
                <a:latin typeface="Times New Roman" panose="02020603050405020304" pitchFamily="18" charset="0"/>
                <a:cs typeface="Times New Roman" panose="02020603050405020304" pitchFamily="18" charset="0"/>
              </a:rPr>
              <a:t>(</a:t>
            </a:r>
            <a:r>
              <a:rPr lang="en-US" altLang="ru-RU" sz="2200" b="1" dirty="0" smtClean="0">
                <a:latin typeface="Times New Roman" panose="02020603050405020304" pitchFamily="18" charset="0"/>
                <a:cs typeface="Times New Roman" panose="02020603050405020304" pitchFamily="18" charset="0"/>
              </a:rPr>
              <a:t>n</a:t>
            </a:r>
            <a:r>
              <a:rPr lang="ru-RU" altLang="ru-RU" sz="2200" b="1" dirty="0" smtClean="0">
                <a:latin typeface="Times New Roman" panose="02020603050405020304" pitchFamily="18" charset="0"/>
                <a:cs typeface="Times New Roman" panose="02020603050405020304" pitchFamily="18" charset="0"/>
              </a:rPr>
              <a:t>(</a:t>
            </a:r>
            <a:r>
              <a:rPr lang="en-US" altLang="ru-RU" sz="2200" b="1" dirty="0" smtClean="0">
                <a:latin typeface="Times New Roman" panose="02020603050405020304" pitchFamily="18" charset="0"/>
                <a:cs typeface="Times New Roman" panose="02020603050405020304" pitchFamily="18" charset="0"/>
              </a:rPr>
              <a:t>log n</a:t>
            </a:r>
            <a:r>
              <a:rPr lang="ru-RU" altLang="ru-RU" sz="2200" b="1" dirty="0" smtClean="0">
                <a:latin typeface="Times New Roman" panose="02020603050405020304" pitchFamily="18" charset="0"/>
                <a:cs typeface="Times New Roman" panose="02020603050405020304" pitchFamily="18" charset="0"/>
              </a:rPr>
              <a:t>)</a:t>
            </a:r>
            <a:r>
              <a:rPr lang="en-US" altLang="ru-RU" sz="2200" b="1" dirty="0" smtClean="0">
                <a:latin typeface="Times New Roman" panose="02020603050405020304" pitchFamily="18" charset="0"/>
                <a:cs typeface="Times New Roman" panose="02020603050405020304" pitchFamily="18" charset="0"/>
              </a:rPr>
              <a:t>^</a:t>
            </a:r>
            <a:r>
              <a:rPr lang="ru-RU" altLang="ru-RU" sz="2200" b="1" dirty="0" smtClean="0">
                <a:latin typeface="Times New Roman" panose="02020603050405020304" pitchFamily="18" charset="0"/>
                <a:cs typeface="Times New Roman" panose="02020603050405020304" pitchFamily="18" charset="0"/>
              </a:rPr>
              <a:t>2);</a:t>
            </a:r>
            <a:endParaRPr lang="en-US" altLang="ru-RU" sz="2200" b="1" dirty="0" smtClean="0">
              <a:latin typeface="Times New Roman" panose="02020603050405020304" pitchFamily="18" charset="0"/>
              <a:cs typeface="Times New Roman" panose="02020603050405020304" pitchFamily="18" charset="0"/>
            </a:endParaRPr>
          </a:p>
          <a:p>
            <a:pPr marL="717550" indent="-609600" algn="just">
              <a:lnSpc>
                <a:spcPct val="73000"/>
              </a:lnSpc>
              <a:spcBef>
                <a:spcPts val="0"/>
              </a:spcBef>
              <a:buFont typeface="Symbol" panose="05050102010706020507"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5. </a:t>
            </a:r>
            <a:r>
              <a:rPr lang="ru-RU" altLang="ru-RU" sz="2200" b="1" dirty="0" smtClean="0">
                <a:latin typeface="Times New Roman" panose="02020603050405020304" pitchFamily="18" charset="0"/>
                <a:cs typeface="Times New Roman" panose="02020603050405020304" pitchFamily="18" charset="0"/>
              </a:rPr>
              <a:t>Эмпирическая последовательность </a:t>
            </a:r>
            <a:r>
              <a:rPr lang="ru-RU" altLang="ru-RU" sz="2200" b="1" dirty="0" err="1" smtClean="0">
                <a:latin typeface="Times New Roman" panose="02020603050405020304" pitchFamily="18" charset="0"/>
                <a:cs typeface="Times New Roman" panose="02020603050405020304" pitchFamily="18" charset="0"/>
              </a:rPr>
              <a:t>Марцина</a:t>
            </a:r>
            <a:r>
              <a:rPr lang="ru-RU" altLang="ru-RU" sz="2200" b="1" dirty="0" smtClean="0">
                <a:latin typeface="Times New Roman" panose="02020603050405020304" pitchFamily="18" charset="0"/>
                <a:cs typeface="Times New Roman" panose="02020603050405020304" pitchFamily="18" charset="0"/>
              </a:rPr>
              <a:t> </a:t>
            </a:r>
            <a:r>
              <a:rPr lang="ru-RU" altLang="ru-RU" sz="2200" b="1" dirty="0" err="1" smtClean="0">
                <a:latin typeface="Times New Roman" panose="02020603050405020304" pitchFamily="18" charset="0"/>
                <a:cs typeface="Times New Roman" panose="02020603050405020304" pitchFamily="18" charset="0"/>
              </a:rPr>
              <a:t>Циура</a:t>
            </a:r>
            <a:r>
              <a:rPr lang="ru-RU" altLang="ru-RU" sz="2200" dirty="0" smtClean="0">
                <a:latin typeface="Times New Roman" panose="02020603050405020304" pitchFamily="18" charset="0"/>
                <a:cs typeface="Times New Roman" panose="02020603050405020304" pitchFamily="18" charset="0"/>
              </a:rPr>
              <a:t> (последовательность </a:t>
            </a:r>
            <a:r>
              <a:rPr lang="en-US" altLang="ru-RU" sz="2200" dirty="0" smtClean="0">
                <a:latin typeface="Times New Roman" panose="02020603050405020304" pitchFamily="18" charset="0"/>
                <a:cs typeface="Times New Roman" panose="02020603050405020304" pitchFamily="18" charset="0"/>
              </a:rPr>
              <a:t>A</a:t>
            </a:r>
            <a:r>
              <a:rPr lang="ru-RU" altLang="ru-RU" sz="2200" dirty="0" smtClean="0">
                <a:latin typeface="Times New Roman" panose="02020603050405020304" pitchFamily="18" charset="0"/>
                <a:cs typeface="Times New Roman" panose="02020603050405020304" pitchFamily="18" charset="0"/>
              </a:rPr>
              <a:t>102549 в </a:t>
            </a:r>
            <a:r>
              <a:rPr lang="en-US" altLang="ru-RU" sz="2200" dirty="0" smtClean="0">
                <a:latin typeface="Times New Roman" panose="02020603050405020304" pitchFamily="18" charset="0"/>
                <a:cs typeface="Times New Roman" panose="02020603050405020304" pitchFamily="18" charset="0"/>
              </a:rPr>
              <a:t>OEIS</a:t>
            </a: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 </a:t>
            </a:r>
            <a:r>
              <a:rPr lang="ru-RU" altLang="ru-RU" sz="2200" b="1" dirty="0" smtClean="0">
                <a:latin typeface="Times New Roman" panose="02020603050405020304" pitchFamily="18" charset="0"/>
                <a:cs typeface="Times New Roman" panose="02020603050405020304" pitchFamily="18" charset="0"/>
              </a:rPr>
              <a:t>(</a:t>
            </a:r>
            <a:r>
              <a:rPr lang="en-US" altLang="ru-RU" sz="2200" b="1" dirty="0" smtClean="0">
                <a:latin typeface="Times New Roman" panose="02020603050405020304" pitchFamily="18" charset="0"/>
                <a:cs typeface="Times New Roman" panose="02020603050405020304" pitchFamily="18" charset="0"/>
              </a:rPr>
              <a:t>On-Line Encyclopedia of Integer Sequences</a:t>
            </a:r>
            <a:r>
              <a:rPr lang="ru-RU" altLang="ru-RU" sz="2200" b="1"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h </a:t>
            </a:r>
            <a:r>
              <a:rPr lang="en-US" altLang="ru-RU" sz="2200" dirty="0" smtClean="0">
                <a:latin typeface="Times New Roman" panose="02020603050405020304" pitchFamily="18" charset="0"/>
                <a:cs typeface="Times New Roman" panose="02020603050405020304" pitchFamily="18" charset="0"/>
                <a:sym typeface="Symbol" panose="05050102010706020507" pitchFamily="18" charset="2"/>
              </a:rPr>
              <a:t></a:t>
            </a:r>
            <a:r>
              <a:rPr lang="ru-RU" altLang="ru-RU" sz="2200" dirty="0" smtClean="0">
                <a:latin typeface="Times New Roman" panose="02020603050405020304" pitchFamily="18" charset="0"/>
                <a:cs typeface="Times New Roman" panose="02020603050405020304" pitchFamily="18" charset="0"/>
              </a:rPr>
              <a:t> {1, 4, 10, 23, 57, 132, 301, 701, 1750}; является одной из лучших, для сортировки массива ёмкостью приблизительно до 4000 элементов;</a:t>
            </a:r>
          </a:p>
          <a:p>
            <a:pPr marL="717550" indent="-609600" algn="just">
              <a:lnSpc>
                <a:spcPct val="73000"/>
              </a:lnSpc>
              <a:spcBef>
                <a:spcPts val="0"/>
              </a:spcBef>
              <a:buFont typeface="Symbol" panose="05050102010706020507"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6. </a:t>
            </a:r>
            <a:r>
              <a:rPr lang="ru-RU" altLang="ru-RU" sz="2200" b="1" dirty="0" smtClean="0">
                <a:latin typeface="Times New Roman" panose="02020603050405020304" pitchFamily="18" charset="0"/>
                <a:cs typeface="Times New Roman" panose="02020603050405020304" pitchFamily="18" charset="0"/>
              </a:rPr>
              <a:t>Эмпирическая последовательность, основанная на числах Фибоначчи</a:t>
            </a: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h </a:t>
            </a:r>
            <a:r>
              <a:rPr lang="en-US" altLang="ru-RU" sz="2200" dirty="0" smtClean="0">
                <a:latin typeface="Times New Roman" panose="02020603050405020304" pitchFamily="18" charset="0"/>
                <a:cs typeface="Times New Roman" panose="02020603050405020304" pitchFamily="18" charset="0"/>
                <a:sym typeface="Symbol" panose="05050102010706020507" pitchFamily="18" charset="2"/>
              </a:rPr>
              <a:t></a:t>
            </a:r>
            <a:r>
              <a:rPr lang="ru-RU" altLang="ru-RU" sz="2200" dirty="0" smtClean="0">
                <a:latin typeface="Times New Roman" panose="02020603050405020304" pitchFamily="18" charset="0"/>
                <a:cs typeface="Times New Roman" panose="02020603050405020304" pitchFamily="18" charset="0"/>
              </a:rPr>
              <a:t> {</a:t>
            </a:r>
            <a:r>
              <a:rPr lang="en-US" altLang="ru-RU" sz="2200" dirty="0" err="1" smtClean="0">
                <a:latin typeface="Times New Roman" panose="02020603050405020304" pitchFamily="18" charset="0"/>
                <a:cs typeface="Times New Roman" panose="02020603050405020304" pitchFamily="18" charset="0"/>
              </a:rPr>
              <a:t>Fn</a:t>
            </a:r>
            <a:r>
              <a:rPr lang="ru-RU" altLang="ru-RU" sz="2200" dirty="0" smtClean="0">
                <a:latin typeface="Times New Roman" panose="02020603050405020304" pitchFamily="18" charset="0"/>
                <a:cs typeface="Times New Roman" panose="02020603050405020304" pitchFamily="18" charset="0"/>
              </a:rPr>
              <a:t>};</a:t>
            </a:r>
          </a:p>
          <a:p>
            <a:pPr marL="717550" indent="-609600" algn="just">
              <a:lnSpc>
                <a:spcPct val="73000"/>
              </a:lnSpc>
              <a:spcBef>
                <a:spcPts val="0"/>
              </a:spcBef>
              <a:buFont typeface="Symbol" panose="05050102010706020507"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7. Для достаточно больших массивов рекомендуемой считается </a:t>
            </a:r>
            <a:r>
              <a:rPr lang="ru-RU" altLang="ru-RU" sz="2200" b="1" dirty="0" smtClean="0">
                <a:latin typeface="Times New Roman" panose="02020603050405020304" pitchFamily="18" charset="0"/>
                <a:cs typeface="Times New Roman" panose="02020603050405020304" pitchFamily="18" charset="0"/>
              </a:rPr>
              <a:t>последовательность, предложенная в 1969 году Дональдом Кнутом</a:t>
            </a:r>
            <a:r>
              <a:rPr lang="en-US" altLang="ru-RU" sz="2200" dirty="0" smtClean="0">
                <a:latin typeface="Times New Roman" panose="02020603050405020304" pitchFamily="18" charset="0"/>
                <a:cs typeface="Times New Roman" panose="02020603050405020304" pitchFamily="18" charset="0"/>
              </a:rPr>
              <a:t>: 1, 4, 13, 40, 121 </a:t>
            </a:r>
            <a:r>
              <a:rPr lang="ru-RU" altLang="ru-RU" sz="2200" dirty="0" smtClean="0">
                <a:latin typeface="Times New Roman" panose="02020603050405020304" pitchFamily="18" charset="0"/>
                <a:cs typeface="Times New Roman" panose="02020603050405020304" pitchFamily="18" charset="0"/>
              </a:rPr>
              <a:t>и т.д. (каждое последующее значение на единицу больше, чем утроенное предыдущее hi+1 = 3hi+1, а h1 = 1). Начинается процесс с </a:t>
            </a:r>
            <a:r>
              <a:rPr lang="ru-RU" altLang="ru-RU" sz="2200" dirty="0" err="1" smtClean="0">
                <a:latin typeface="Times New Roman" panose="02020603050405020304" pitchFamily="18" charset="0"/>
                <a:cs typeface="Times New Roman" panose="02020603050405020304" pitchFamily="18" charset="0"/>
              </a:rPr>
              <a:t>hm</a:t>
            </a:r>
            <a:r>
              <a:rPr lang="ru-RU" altLang="ru-RU" sz="2200" dirty="0" smtClean="0">
                <a:latin typeface="Times New Roman" panose="02020603050405020304" pitchFamily="18" charset="0"/>
                <a:cs typeface="Times New Roman" panose="02020603050405020304" pitchFamily="18" charset="0"/>
              </a:rPr>
              <a:t>, что </a:t>
            </a:r>
            <a:r>
              <a:rPr lang="ru-RU" altLang="ru-RU" sz="2200" dirty="0" err="1" smtClean="0">
                <a:latin typeface="Times New Roman" panose="02020603050405020304" pitchFamily="18" charset="0"/>
                <a:cs typeface="Times New Roman" panose="02020603050405020304" pitchFamily="18" charset="0"/>
              </a:rPr>
              <a:t>hm</a:t>
            </a:r>
            <a:r>
              <a:rPr lang="ru-RU" altLang="ru-RU" sz="2200" dirty="0" smtClean="0">
                <a:latin typeface="Times New Roman" panose="02020603050405020304" pitchFamily="18" charset="0"/>
                <a:cs typeface="Times New Roman" panose="02020603050405020304" pitchFamily="18" charset="0"/>
              </a:rPr>
              <a:t> ≥ [n/9]. Для списков средних размеров Кнут оценил быстродействие для среднего случая как </a:t>
            </a:r>
            <a:r>
              <a:rPr lang="en-US" altLang="ru-RU" sz="2200" dirty="0" smtClean="0">
                <a:latin typeface="Times New Roman" panose="02020603050405020304" pitchFamily="18" charset="0"/>
                <a:cs typeface="Times New Roman" panose="02020603050405020304" pitchFamily="18" charset="0"/>
              </a:rPr>
              <a:t>O(n^(5/4)), </a:t>
            </a:r>
            <a:r>
              <a:rPr lang="ru-RU" altLang="ru-RU" sz="2200" dirty="0" smtClean="0">
                <a:latin typeface="Times New Roman" panose="02020603050405020304" pitchFamily="18" charset="0"/>
                <a:cs typeface="Times New Roman" panose="02020603050405020304" pitchFamily="18" charset="0"/>
              </a:rPr>
              <a:t>а для худшего случая как </a:t>
            </a:r>
            <a:r>
              <a:rPr lang="en-US" altLang="ru-RU" sz="2200" dirty="0" smtClean="0">
                <a:latin typeface="Times New Roman" panose="02020603050405020304" pitchFamily="18" charset="0"/>
                <a:cs typeface="Times New Roman" panose="02020603050405020304" pitchFamily="18" charset="0"/>
              </a:rPr>
              <a:t>O(n^(3/2)).</a:t>
            </a:r>
            <a:endParaRPr lang="ru-RU" altLang="ru-RU" sz="2200" dirty="0" smtClean="0">
              <a:latin typeface="Times New Roman" panose="02020603050405020304" pitchFamily="18" charset="0"/>
              <a:cs typeface="Times New Roman" panose="02020603050405020304" pitchFamily="18" charset="0"/>
            </a:endParaRPr>
          </a:p>
          <a:p>
            <a:pPr marL="717550" indent="-609600" algn="just">
              <a:lnSpc>
                <a:spcPct val="73000"/>
              </a:lnSpc>
              <a:spcBef>
                <a:spcPts val="0"/>
              </a:spcBef>
              <a:buFont typeface="Symbol" panose="05050102010706020507" pitchFamily="18"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В настоящее время не</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известна последовательность </a:t>
            </a:r>
            <a:r>
              <a:rPr lang="ru-RU" altLang="ru-RU" sz="2200" dirty="0" err="1" smtClean="0">
                <a:latin typeface="Times New Roman" panose="02020603050405020304" pitchFamily="18" charset="0"/>
                <a:cs typeface="Times New Roman" panose="02020603050405020304" pitchFamily="18" charset="0"/>
              </a:rPr>
              <a:t>hi</a:t>
            </a:r>
            <a:r>
              <a:rPr lang="ru-RU" altLang="ru-RU" sz="2200" dirty="0" smtClean="0">
                <a:latin typeface="Times New Roman" panose="02020603050405020304" pitchFamily="18" charset="0"/>
                <a:cs typeface="Times New Roman" panose="02020603050405020304" pitchFamily="18" charset="0"/>
              </a:rPr>
              <a:t>, </a:t>
            </a:r>
            <a:r>
              <a:rPr lang="ru-RU" altLang="ru-RU" sz="2200" dirty="0" err="1" smtClean="0">
                <a:latin typeface="Times New Roman" panose="02020603050405020304" pitchFamily="18" charset="0"/>
                <a:cs typeface="Times New Roman" panose="02020603050405020304" pitchFamily="18" charset="0"/>
              </a:rPr>
              <a:t>hi</a:t>
            </a:r>
            <a:r>
              <a:rPr lang="ru-RU" altLang="ru-RU" sz="2200" dirty="0" smtClean="0">
                <a:latin typeface="Times New Roman" panose="02020603050405020304" pitchFamily="18" charset="0"/>
                <a:cs typeface="Times New Roman" panose="02020603050405020304" pitchFamily="18" charset="0"/>
              </a:rPr>
              <a:t>–1, </a:t>
            </a:r>
            <a:r>
              <a:rPr lang="ru-RU" altLang="ru-RU" sz="2200" dirty="0" err="1" smtClean="0">
                <a:latin typeface="Times New Roman" panose="02020603050405020304" pitchFamily="18" charset="0"/>
                <a:cs typeface="Times New Roman" panose="02020603050405020304" pitchFamily="18" charset="0"/>
              </a:rPr>
              <a:t>hi</a:t>
            </a:r>
            <a:r>
              <a:rPr lang="ru-RU" altLang="ru-RU" sz="2200" dirty="0" smtClean="0">
                <a:latin typeface="Times New Roman" panose="02020603050405020304" pitchFamily="18" charset="0"/>
                <a:cs typeface="Times New Roman" panose="02020603050405020304" pitchFamily="18" charset="0"/>
              </a:rPr>
              <a:t>–2, ...,h1, оптимальность которой доказана.</a:t>
            </a:r>
          </a:p>
        </p:txBody>
      </p:sp>
    </p:spTree>
    <p:extLst>
      <p:ext uri="{BB962C8B-B14F-4D97-AF65-F5344CB8AC3E}">
        <p14:creationId xmlns:p14="http://schemas.microsoft.com/office/powerpoint/2010/main" val="632917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Классификация</a:t>
            </a:r>
            <a:r>
              <a:rPr lang="en-US" sz="3200" b="1" dirty="0" smtClean="0">
                <a:solidFill>
                  <a:schemeClr val="tx2"/>
                </a:solidFill>
                <a:latin typeface="Times New Roman" pitchFamily="18" charset="0"/>
                <a:cs typeface="Times New Roman" pitchFamily="18" charset="0"/>
              </a:rPr>
              <a:t> </a:t>
            </a:r>
            <a:r>
              <a:rPr lang="ru-RU" sz="3200" b="1" dirty="0" smtClean="0">
                <a:solidFill>
                  <a:schemeClr val="tx2"/>
                </a:solidFill>
                <a:latin typeface="Times New Roman" pitchFamily="18" charset="0"/>
                <a:cs typeface="Times New Roman" pitchFamily="18" charset="0"/>
              </a:rPr>
              <a:t>сортировок</a:t>
            </a:r>
            <a:endParaRPr lang="ru-RU" sz="3200" b="1" dirty="0">
              <a:solidFill>
                <a:schemeClr val="tx2"/>
              </a:solidFill>
              <a:latin typeface="Times New Roman" pitchFamily="18" charset="0"/>
              <a:cs typeface="Times New Roman" pitchFamily="18" charset="0"/>
            </a:endParaRPr>
          </a:p>
        </p:txBody>
      </p:sp>
      <p:sp>
        <p:nvSpPr>
          <p:cNvPr id="5" name="Прямоугольник 4"/>
          <p:cNvSpPr/>
          <p:nvPr/>
        </p:nvSpPr>
        <p:spPr>
          <a:xfrm>
            <a:off x="428596" y="1714488"/>
            <a:ext cx="8280920" cy="341632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Методы </a:t>
            </a:r>
            <a:r>
              <a:rPr lang="ru-RU" sz="2400" dirty="0">
                <a:latin typeface="Times New Roman" pitchFamily="18" charset="0"/>
                <a:cs typeface="Times New Roman" pitchFamily="18" charset="0"/>
              </a:rPr>
              <a:t>сортировки классифицируются по времени их работы.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Хорошей мерой </a:t>
            </a:r>
            <a:r>
              <a:rPr lang="ru-RU" sz="2400" dirty="0">
                <a:latin typeface="Times New Roman" pitchFamily="18" charset="0"/>
                <a:cs typeface="Times New Roman" pitchFamily="18" charset="0"/>
              </a:rPr>
              <a:t>эффективности может быть число сравнений ключей - </a:t>
            </a:r>
            <a:r>
              <a:rPr lang="ru-RU" sz="2400" i="1" dirty="0">
                <a:latin typeface="Times New Roman" pitchFamily="18" charset="0"/>
                <a:cs typeface="Times New Roman" pitchFamily="18" charset="0"/>
              </a:rPr>
              <a:t>С </a:t>
            </a:r>
            <a:r>
              <a:rPr lang="ru-RU" sz="2400" dirty="0">
                <a:latin typeface="Times New Roman" pitchFamily="18" charset="0"/>
                <a:cs typeface="Times New Roman" pitchFamily="18" charset="0"/>
              </a:rPr>
              <a:t>и </a:t>
            </a:r>
            <a:r>
              <a:rPr lang="ru-RU" sz="2400" dirty="0" smtClean="0">
                <a:latin typeface="Times New Roman" pitchFamily="18" charset="0"/>
                <a:cs typeface="Times New Roman" pitchFamily="18" charset="0"/>
              </a:rPr>
              <a:t>число пересылок </a:t>
            </a:r>
            <a:r>
              <a:rPr lang="ru-RU" sz="2400" dirty="0">
                <a:latin typeface="Times New Roman" pitchFamily="18" charset="0"/>
                <a:cs typeface="Times New Roman" pitchFamily="18" charset="0"/>
              </a:rPr>
              <a:t>элементов - </a:t>
            </a:r>
            <a:r>
              <a:rPr lang="ru-RU" sz="2400" i="1" dirty="0">
                <a:latin typeface="Times New Roman" pitchFamily="18" charset="0"/>
                <a:cs typeface="Times New Roman" pitchFamily="18" charset="0"/>
              </a:rPr>
              <a:t>Р</a:t>
            </a:r>
            <a:r>
              <a:rPr lang="ru-RU" sz="2400" dirty="0">
                <a:latin typeface="Times New Roman" pitchFamily="18" charset="0"/>
                <a:cs typeface="Times New Roman" pitchFamily="18" charset="0"/>
              </a:rPr>
              <a:t>. Эти числа </a:t>
            </a:r>
            <a:r>
              <a:rPr lang="ru-RU" sz="2400" dirty="0" smtClean="0">
                <a:latin typeface="Times New Roman" pitchFamily="18" charset="0"/>
                <a:cs typeface="Times New Roman" pitchFamily="18" charset="0"/>
              </a:rPr>
              <a:t>являются </a:t>
            </a:r>
            <a:r>
              <a:rPr lang="ru-RU" sz="2400" dirty="0">
                <a:latin typeface="Times New Roman" pitchFamily="18" charset="0"/>
                <a:cs typeface="Times New Roman" pitchFamily="18" charset="0"/>
              </a:rPr>
              <a:t>функциями </a:t>
            </a:r>
            <a:r>
              <a:rPr lang="ru-RU" sz="2400" i="1" dirty="0">
                <a:latin typeface="Times New Roman" pitchFamily="18" charset="0"/>
                <a:cs typeface="Times New Roman" pitchFamily="18" charset="0"/>
              </a:rPr>
              <a:t>С(n), Р(n) </a:t>
            </a:r>
            <a:r>
              <a:rPr lang="ru-RU" sz="2400" dirty="0">
                <a:latin typeface="Times New Roman" pitchFamily="18" charset="0"/>
                <a:cs typeface="Times New Roman" pitchFamily="18" charset="0"/>
              </a:rPr>
              <a:t>от </a:t>
            </a:r>
            <a:r>
              <a:rPr lang="ru-RU" sz="2400" dirty="0" smtClean="0">
                <a:latin typeface="Times New Roman" pitchFamily="18" charset="0"/>
                <a:cs typeface="Times New Roman" pitchFamily="18" charset="0"/>
              </a:rPr>
              <a:t>числа сортируемых </a:t>
            </a:r>
            <a:r>
              <a:rPr lang="ru-RU" sz="2400" dirty="0">
                <a:latin typeface="Times New Roman" pitchFamily="18" charset="0"/>
                <a:cs typeface="Times New Roman" pitchFamily="18" charset="0"/>
              </a:rPr>
              <a:t>элементов </a:t>
            </a:r>
            <a:r>
              <a:rPr lang="ru-RU" sz="2400" i="1" dirty="0">
                <a:latin typeface="Times New Roman" pitchFamily="18" charset="0"/>
                <a:cs typeface="Times New Roman" pitchFamily="18" charset="0"/>
              </a:rPr>
              <a:t>n</a:t>
            </a:r>
            <a:r>
              <a:rPr lang="ru-RU" sz="2400" dirty="0">
                <a:latin typeface="Times New Roman" pitchFamily="18" charset="0"/>
                <a:cs typeface="Times New Roman" pitchFamily="18" charset="0"/>
              </a:rPr>
              <a:t>. </a:t>
            </a:r>
            <a:endParaRPr lang="ru-RU" sz="2400" dirty="0" smtClean="0">
              <a:latin typeface="Times New Roman" pitchFamily="18" charset="0"/>
              <a:cs typeface="Times New Roman" pitchFamily="18" charset="0"/>
            </a:endParaRPr>
          </a:p>
          <a:p>
            <a:pPr algn="just"/>
            <a:r>
              <a:rPr lang="ru-RU" sz="2400" b="1" dirty="0" smtClean="0">
                <a:latin typeface="Times New Roman" pitchFamily="18" charset="0"/>
                <a:cs typeface="Times New Roman" pitchFamily="18" charset="0"/>
              </a:rPr>
              <a:t>	Быстрые </a:t>
            </a:r>
            <a:r>
              <a:rPr lang="ru-RU" sz="2400" dirty="0">
                <a:latin typeface="Times New Roman" pitchFamily="18" charset="0"/>
                <a:cs typeface="Times New Roman" pitchFamily="18" charset="0"/>
              </a:rPr>
              <a:t>(но сложные) алгоритмы </a:t>
            </a:r>
            <a:r>
              <a:rPr lang="ru-RU" sz="2400" dirty="0" smtClean="0">
                <a:latin typeface="Times New Roman" pitchFamily="18" charset="0"/>
                <a:cs typeface="Times New Roman" pitchFamily="18" charset="0"/>
              </a:rPr>
              <a:t>сортировки требуют </a:t>
            </a:r>
            <a:r>
              <a:rPr lang="ru-RU" sz="2400" dirty="0">
                <a:latin typeface="Times New Roman" pitchFamily="18" charset="0"/>
                <a:cs typeface="Times New Roman" pitchFamily="18" charset="0"/>
              </a:rPr>
              <a:t>(при </a:t>
            </a:r>
            <a:r>
              <a:rPr lang="ru-RU" sz="2400" i="1" dirty="0" smtClean="0">
                <a:latin typeface="Times New Roman" pitchFamily="18" charset="0"/>
                <a:cs typeface="Times New Roman" pitchFamily="18" charset="0"/>
              </a:rPr>
              <a:t>n</a:t>
            </a:r>
            <a:r>
              <a:rPr lang="ru-RU" sz="2400" dirty="0" smtClean="0">
                <a:latin typeface="Times New Roman" pitchFamily="18" charset="0"/>
                <a:cs typeface="Times New Roman" pitchFamily="18" charset="0"/>
              </a:rPr>
              <a:t>→∞) </a:t>
            </a:r>
            <a:r>
              <a:rPr lang="ru-RU" sz="2400" dirty="0">
                <a:latin typeface="Times New Roman" pitchFamily="18" charset="0"/>
                <a:cs typeface="Times New Roman" pitchFamily="18" charset="0"/>
              </a:rPr>
              <a:t>порядка </a:t>
            </a:r>
            <a:r>
              <a:rPr lang="ru-RU" sz="2400" b="1" i="1" dirty="0">
                <a:latin typeface="Times New Roman" pitchFamily="18" charset="0"/>
                <a:cs typeface="Times New Roman" pitchFamily="18" charset="0"/>
              </a:rPr>
              <a:t>n </a:t>
            </a:r>
            <a:r>
              <a:rPr lang="ru-RU" sz="2400" b="1" i="1" dirty="0" err="1">
                <a:latin typeface="Times New Roman" pitchFamily="18" charset="0"/>
                <a:cs typeface="Times New Roman" pitchFamily="18" charset="0"/>
              </a:rPr>
              <a:t>log</a:t>
            </a:r>
            <a:r>
              <a:rPr lang="ru-RU" sz="2400" b="1" i="1" dirty="0">
                <a:latin typeface="Times New Roman" pitchFamily="18" charset="0"/>
                <a:cs typeface="Times New Roman" pitchFamily="18" charset="0"/>
              </a:rPr>
              <a:t> n </a:t>
            </a:r>
            <a:r>
              <a:rPr lang="ru-RU" sz="2400" dirty="0">
                <a:latin typeface="Times New Roman" pitchFamily="18" charset="0"/>
                <a:cs typeface="Times New Roman" pitchFamily="18" charset="0"/>
              </a:rPr>
              <a:t>сравнений, </a:t>
            </a:r>
            <a:r>
              <a:rPr lang="ru-RU" sz="2400" b="1" dirty="0">
                <a:latin typeface="Times New Roman" pitchFamily="18" charset="0"/>
                <a:cs typeface="Times New Roman" pitchFamily="18" charset="0"/>
              </a:rPr>
              <a:t>прямые </a:t>
            </a:r>
            <a:r>
              <a:rPr lang="ru-RU" sz="2400" dirty="0">
                <a:latin typeface="Times New Roman" pitchFamily="18" charset="0"/>
                <a:cs typeface="Times New Roman" pitchFamily="18" charset="0"/>
              </a:rPr>
              <a:t>(простые) методы </a:t>
            </a:r>
            <a:r>
              <a:rPr lang="ru-RU" sz="2400" dirty="0" smtClean="0">
                <a:latin typeface="Times New Roman" pitchFamily="18" charset="0"/>
                <a:cs typeface="Times New Roman" pitchFamily="18" charset="0"/>
              </a:rPr>
              <a:t>- </a:t>
            </a:r>
            <a:r>
              <a:rPr lang="ru-RU" sz="2400" b="1" dirty="0" smtClean="0">
                <a:latin typeface="Times New Roman" pitchFamily="18" charset="0"/>
                <a:cs typeface="Times New Roman" pitchFamily="18" charset="0"/>
              </a:rPr>
              <a:t>n</a:t>
            </a:r>
            <a:r>
              <a:rPr lang="ru-RU" sz="2400" b="1" baseline="30000" dirty="0" smtClean="0">
                <a:latin typeface="Times New Roman" pitchFamily="18" charset="0"/>
                <a:cs typeface="Times New Roman" pitchFamily="18" charset="0"/>
              </a:rPr>
              <a:t>2</a:t>
            </a:r>
            <a:r>
              <a:rPr lang="ru-RU" sz="2400" dirty="0" smtClean="0">
                <a:latin typeface="Times New Roman" pitchFamily="18" charset="0"/>
                <a:cs typeface="Times New Roman" pitchFamily="18" charset="0"/>
              </a:rPr>
              <a:t>.</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7544" y="620688"/>
            <a:ext cx="8352927" cy="5121051"/>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procedure </a:t>
            </a:r>
            <a:r>
              <a:rPr lang="en-US" altLang="ru-RU" sz="2200" dirty="0" err="1" smtClean="0">
                <a:latin typeface="Times New Roman" panose="02020603050405020304" pitchFamily="18" charset="0"/>
                <a:cs typeface="Times New Roman" panose="02020603050405020304" pitchFamily="18" charset="0"/>
              </a:rPr>
              <a:t>ShellSort</a:t>
            </a:r>
            <a:r>
              <a:rPr lang="en-US" altLang="ru-RU" sz="2200" dirty="0" smtClean="0">
                <a:latin typeface="Times New Roman" panose="02020603050405020304" pitchFamily="18" charset="0"/>
                <a:cs typeface="Times New Roman" panose="02020603050405020304" pitchFamily="18" charset="0"/>
              </a:rPr>
              <a:t>(n: integer; </a:t>
            </a:r>
            <a:r>
              <a:rPr lang="en-US" altLang="ru-RU" sz="2200" dirty="0" err="1" smtClean="0">
                <a:latin typeface="Times New Roman" panose="02020603050405020304" pitchFamily="18" charset="0"/>
                <a:cs typeface="Times New Roman" panose="02020603050405020304" pitchFamily="18" charset="0"/>
              </a:rPr>
              <a:t>var</a:t>
            </a:r>
            <a:r>
              <a:rPr lang="en-US" altLang="ru-RU" sz="2200" dirty="0" smtClean="0">
                <a:latin typeface="Times New Roman" panose="02020603050405020304" pitchFamily="18" charset="0"/>
                <a:cs typeface="Times New Roman" panose="02020603050405020304" pitchFamily="18" charset="0"/>
              </a:rPr>
              <a:t> A: </a:t>
            </a:r>
            <a:r>
              <a:rPr lang="en-US" altLang="ru-RU" sz="2200" dirty="0" err="1" smtClean="0">
                <a:latin typeface="Times New Roman" panose="02020603050405020304" pitchFamily="18" charset="0"/>
                <a:cs typeface="Times New Roman" panose="02020603050405020304" pitchFamily="18" charset="0"/>
              </a:rPr>
              <a:t>intarray</a:t>
            </a:r>
            <a:r>
              <a:rPr lang="en-US" altLang="ru-RU" sz="2200" dirty="0" smtClean="0">
                <a:latin typeface="Times New Roman" panose="02020603050405020304" pitchFamily="18" charset="0"/>
                <a:cs typeface="Times New Roman" panose="02020603050405020304" pitchFamily="18" charset="0"/>
              </a:rPr>
              <a:t>);</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Процедура</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сортировки</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Шелла</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с последовательностью Шелла</a:t>
            </a:r>
            <a:r>
              <a:rPr lang="en-US" altLang="ru-RU" sz="2200" dirty="0" smtClean="0">
                <a:latin typeface="Times New Roman" panose="02020603050405020304" pitchFamily="18" charset="0"/>
                <a:cs typeface="Times New Roman" panose="02020603050405020304" pitchFamily="18" charset="0"/>
              </a:rPr>
              <a:t>}</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err="1" smtClean="0">
                <a:latin typeface="Times New Roman" panose="02020603050405020304" pitchFamily="18" charset="0"/>
                <a:cs typeface="Times New Roman" panose="02020603050405020304" pitchFamily="18" charset="0"/>
              </a:rPr>
              <a:t>Var</a:t>
            </a:r>
            <a:r>
              <a:rPr lang="en-US" altLang="ru-RU" sz="2200" dirty="0" smtClean="0">
                <a:latin typeface="Times New Roman" panose="02020603050405020304" pitchFamily="18" charset="0"/>
                <a:cs typeface="Times New Roman" panose="02020603050405020304" pitchFamily="18" charset="0"/>
              </a:rPr>
              <a:t>  h, </a:t>
            </a:r>
            <a:r>
              <a:rPr lang="en-US" altLang="ru-RU" sz="2200" dirty="0" err="1" smtClean="0">
                <a:latin typeface="Times New Roman" panose="02020603050405020304" pitchFamily="18" charset="0"/>
                <a:cs typeface="Times New Roman" panose="02020603050405020304" pitchFamily="18" charset="0"/>
              </a:rPr>
              <a:t>i</a:t>
            </a:r>
            <a:r>
              <a:rPr lang="en-US" altLang="ru-RU" sz="2200" dirty="0" smtClean="0">
                <a:latin typeface="Times New Roman" panose="02020603050405020304" pitchFamily="18" charset="0"/>
                <a:cs typeface="Times New Roman" panose="02020603050405020304" pitchFamily="18" charset="0"/>
              </a:rPr>
              <a:t>, j, </a:t>
            </a:r>
            <a:r>
              <a:rPr lang="en-US" altLang="ru-RU" sz="2200" dirty="0" err="1" smtClean="0">
                <a:latin typeface="Times New Roman" panose="02020603050405020304" pitchFamily="18" charset="0"/>
                <a:cs typeface="Times New Roman" panose="02020603050405020304" pitchFamily="18" charset="0"/>
              </a:rPr>
              <a:t>Tmp</a:t>
            </a:r>
            <a:r>
              <a:rPr lang="en-US" altLang="ru-RU" sz="2200" dirty="0" smtClean="0">
                <a:latin typeface="Times New Roman" panose="02020603050405020304" pitchFamily="18" charset="0"/>
                <a:cs typeface="Times New Roman" panose="02020603050405020304" pitchFamily="18" charset="0"/>
              </a:rPr>
              <a:t>: integer;</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Begin </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Вычисляем</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величину</a:t>
            </a:r>
            <a:r>
              <a:rPr lang="en-US" altLang="ru-RU" sz="2200" dirty="0" smtClean="0">
                <a:latin typeface="Times New Roman" panose="02020603050405020304" pitchFamily="18" charset="0"/>
                <a:cs typeface="Times New Roman" panose="02020603050405020304" pitchFamily="18" charset="0"/>
              </a:rPr>
              <a:t> h}</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h := n div 2;</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{Собственно сортировка}</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ru-RU" altLang="ru-RU" sz="2200" dirty="0" err="1" smtClean="0">
                <a:latin typeface="Times New Roman" panose="02020603050405020304" pitchFamily="18" charset="0"/>
                <a:cs typeface="Times New Roman" panose="02020603050405020304" pitchFamily="18" charset="0"/>
              </a:rPr>
              <a:t>while</a:t>
            </a:r>
            <a:r>
              <a:rPr lang="ru-RU" altLang="ru-RU" sz="2200" dirty="0" smtClean="0">
                <a:latin typeface="Times New Roman" panose="02020603050405020304" pitchFamily="18" charset="0"/>
                <a:cs typeface="Times New Roman" panose="02020603050405020304" pitchFamily="18" charset="0"/>
              </a:rPr>
              <a:t> h &gt; 0 </a:t>
            </a:r>
            <a:r>
              <a:rPr lang="ru-RU" altLang="ru-RU" sz="2200" dirty="0" err="1" smtClean="0">
                <a:latin typeface="Times New Roman" panose="02020603050405020304" pitchFamily="18" charset="0"/>
                <a:cs typeface="Times New Roman" panose="02020603050405020304" pitchFamily="18" charset="0"/>
              </a:rPr>
              <a:t>do</a:t>
            </a:r>
            <a:r>
              <a:rPr lang="ru-RU" altLang="ru-RU" sz="2200" dirty="0" smtClean="0">
                <a:latin typeface="Times New Roman" panose="02020603050405020304" pitchFamily="18" charset="0"/>
                <a:cs typeface="Times New Roman" panose="02020603050405020304" pitchFamily="18" charset="0"/>
              </a:rPr>
              <a:t> </a:t>
            </a:r>
            <a:r>
              <a:rPr lang="ru-RU" altLang="ru-RU" sz="2200" dirty="0" err="1" smtClean="0">
                <a:latin typeface="Times New Roman" panose="02020603050405020304" pitchFamily="18" charset="0"/>
                <a:cs typeface="Times New Roman" panose="02020603050405020304" pitchFamily="18" charset="0"/>
              </a:rPr>
              <a:t>begin</a:t>
            </a:r>
            <a:endParaRPr lang="ru-RU" altLang="ru-RU" sz="2200" dirty="0" smtClean="0">
              <a:latin typeface="Times New Roman" panose="02020603050405020304" pitchFamily="18" charset="0"/>
              <a:cs typeface="Times New Roman" panose="02020603050405020304" pitchFamily="18" charset="0"/>
            </a:endParaRP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for </a:t>
            </a:r>
            <a:r>
              <a:rPr lang="en-US" altLang="ru-RU" sz="2200" dirty="0" err="1" smtClean="0">
                <a:latin typeface="Times New Roman" panose="02020603050405020304" pitchFamily="18" charset="0"/>
                <a:cs typeface="Times New Roman" panose="02020603050405020304" pitchFamily="18" charset="0"/>
              </a:rPr>
              <a:t>i</a:t>
            </a:r>
            <a:r>
              <a:rPr lang="en-US" altLang="ru-RU" sz="2200" dirty="0" smtClean="0">
                <a:latin typeface="Times New Roman" panose="02020603050405020304" pitchFamily="18" charset="0"/>
                <a:cs typeface="Times New Roman" panose="02020603050405020304" pitchFamily="18" charset="0"/>
              </a:rPr>
              <a:t> := 1 to n-h do begin</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j := </a:t>
            </a:r>
            <a:r>
              <a:rPr lang="en-US" altLang="ru-RU" sz="2200" dirty="0" err="1" smtClean="0">
                <a:latin typeface="Times New Roman" panose="02020603050405020304" pitchFamily="18" charset="0"/>
                <a:cs typeface="Times New Roman" panose="02020603050405020304" pitchFamily="18" charset="0"/>
              </a:rPr>
              <a:t>i</a:t>
            </a:r>
            <a:r>
              <a:rPr lang="en-US" altLang="ru-RU" sz="2200" dirty="0" smtClean="0">
                <a:latin typeface="Times New Roman" panose="02020603050405020304" pitchFamily="18" charset="0"/>
                <a:cs typeface="Times New Roman" panose="02020603050405020304" pitchFamily="18" charset="0"/>
              </a:rPr>
              <a:t>;</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while j &gt; 0 do begin</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{Сравниваем элементы, отстоящие друг от друга}</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на</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расстояние</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кратное</a:t>
            </a:r>
            <a:r>
              <a:rPr lang="en-US" altLang="ru-RU" sz="2200" dirty="0" smtClean="0">
                <a:latin typeface="Times New Roman" panose="02020603050405020304" pitchFamily="18" charset="0"/>
                <a:cs typeface="Times New Roman" panose="02020603050405020304" pitchFamily="18" charset="0"/>
              </a:rPr>
              <a:t> h}</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if A[j] &gt; A[</a:t>
            </a:r>
            <a:r>
              <a:rPr lang="en-US" altLang="ru-RU" sz="2200" dirty="0" err="1" smtClean="0">
                <a:latin typeface="Times New Roman" panose="02020603050405020304" pitchFamily="18" charset="0"/>
                <a:cs typeface="Times New Roman" panose="02020603050405020304" pitchFamily="18" charset="0"/>
              </a:rPr>
              <a:t>j+h</a:t>
            </a:r>
            <a:r>
              <a:rPr lang="en-US" altLang="ru-RU" sz="2200" dirty="0" smtClean="0">
                <a:latin typeface="Times New Roman" panose="02020603050405020304" pitchFamily="18" charset="0"/>
                <a:cs typeface="Times New Roman" panose="02020603050405020304" pitchFamily="18" charset="0"/>
              </a:rPr>
              <a:t>] then begin {</a:t>
            </a:r>
            <a:r>
              <a:rPr lang="ru-RU" altLang="ru-RU" sz="2200" dirty="0" smtClean="0">
                <a:latin typeface="Times New Roman" panose="02020603050405020304" pitchFamily="18" charset="0"/>
                <a:cs typeface="Times New Roman" panose="02020603050405020304" pitchFamily="18" charset="0"/>
              </a:rPr>
              <a:t>Меняем</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элементы</a:t>
            </a:r>
            <a:r>
              <a:rPr lang="en-US" altLang="ru-RU" sz="2200" dirty="0" smtClean="0">
                <a:latin typeface="Times New Roman" panose="02020603050405020304" pitchFamily="18" charset="0"/>
                <a:cs typeface="Times New Roman" panose="02020603050405020304" pitchFamily="18" charset="0"/>
              </a:rPr>
              <a:t>}</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en-US" altLang="ru-RU" sz="2200" dirty="0" err="1" smtClean="0">
                <a:latin typeface="Times New Roman" panose="02020603050405020304" pitchFamily="18" charset="0"/>
                <a:cs typeface="Times New Roman" panose="02020603050405020304" pitchFamily="18" charset="0"/>
              </a:rPr>
              <a:t>Tmp</a:t>
            </a:r>
            <a:r>
              <a:rPr lang="en-US" altLang="ru-RU" sz="2200" dirty="0" smtClean="0">
                <a:latin typeface="Times New Roman" panose="02020603050405020304" pitchFamily="18" charset="0"/>
                <a:cs typeface="Times New Roman" panose="02020603050405020304" pitchFamily="18" charset="0"/>
              </a:rPr>
              <a:t> := A[</a:t>
            </a:r>
            <a:r>
              <a:rPr lang="en-US" altLang="ru-RU" sz="2200" dirty="0" err="1" smtClean="0">
                <a:latin typeface="Times New Roman" panose="02020603050405020304" pitchFamily="18" charset="0"/>
                <a:cs typeface="Times New Roman" panose="02020603050405020304" pitchFamily="18" charset="0"/>
              </a:rPr>
              <a:t>j+h</a:t>
            </a:r>
            <a:r>
              <a:rPr lang="en-US" altLang="ru-RU" sz="2200" dirty="0" smtClean="0">
                <a:latin typeface="Times New Roman" panose="02020603050405020304" pitchFamily="18" charset="0"/>
                <a:cs typeface="Times New Roman" panose="02020603050405020304" pitchFamily="18" charset="0"/>
              </a:rPr>
              <a:t>]; A[</a:t>
            </a:r>
            <a:r>
              <a:rPr lang="en-US" altLang="ru-RU" sz="2200" dirty="0" err="1" smtClean="0">
                <a:latin typeface="Times New Roman" panose="02020603050405020304" pitchFamily="18" charset="0"/>
                <a:cs typeface="Times New Roman" panose="02020603050405020304" pitchFamily="18" charset="0"/>
              </a:rPr>
              <a:t>j+h</a:t>
            </a:r>
            <a:r>
              <a:rPr lang="en-US" altLang="ru-RU" sz="2200" dirty="0" smtClean="0">
                <a:latin typeface="Times New Roman" panose="02020603050405020304" pitchFamily="18" charset="0"/>
                <a:cs typeface="Times New Roman" panose="02020603050405020304" pitchFamily="18" charset="0"/>
              </a:rPr>
              <a:t>] := A[j]; A[j] := </a:t>
            </a:r>
            <a:r>
              <a:rPr lang="en-US" altLang="ru-RU" sz="2200" dirty="0" err="1" smtClean="0">
                <a:latin typeface="Times New Roman" panose="02020603050405020304" pitchFamily="18" charset="0"/>
                <a:cs typeface="Times New Roman" panose="02020603050405020304" pitchFamily="18" charset="0"/>
              </a:rPr>
              <a:t>Tmp</a:t>
            </a:r>
            <a:r>
              <a:rPr lang="en-US" altLang="ru-RU" sz="2200" dirty="0" smtClean="0">
                <a:latin typeface="Times New Roman" panose="02020603050405020304" pitchFamily="18" charset="0"/>
                <a:cs typeface="Times New Roman" panose="02020603050405020304" pitchFamily="18" charset="0"/>
              </a:rPr>
              <a:t>;</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j := j – h;</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end else </a:t>
            </a:r>
            <a:r>
              <a:rPr lang="ru-RU" altLang="ru-RU" sz="2200" dirty="0" smtClean="0">
                <a:latin typeface="Times New Roman" panose="02020603050405020304" pitchFamily="18" charset="0"/>
                <a:cs typeface="Times New Roman" panose="02020603050405020304" pitchFamily="18" charset="0"/>
              </a:rPr>
              <a:t>j := 0;{Досрочно завершаем цикл с параметром j}</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ru-RU" altLang="ru-RU" sz="2200" dirty="0" err="1" smtClean="0">
                <a:latin typeface="Times New Roman" panose="02020603050405020304" pitchFamily="18" charset="0"/>
                <a:cs typeface="Times New Roman" panose="02020603050405020304" pitchFamily="18" charset="0"/>
              </a:rPr>
              <a:t>end</a:t>
            </a:r>
            <a:r>
              <a:rPr lang="ru-RU" altLang="ru-RU" sz="2200" dirty="0" smtClean="0">
                <a:latin typeface="Times New Roman" panose="02020603050405020304" pitchFamily="18" charset="0"/>
                <a:cs typeface="Times New Roman" panose="02020603050405020304" pitchFamily="18" charset="0"/>
              </a:rPr>
              <a:t>;</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    </a:t>
            </a:r>
            <a:r>
              <a:rPr lang="ru-RU" altLang="ru-RU" sz="2200" dirty="0" err="1" smtClean="0">
                <a:latin typeface="Times New Roman" panose="02020603050405020304" pitchFamily="18" charset="0"/>
                <a:cs typeface="Times New Roman" panose="02020603050405020304" pitchFamily="18" charset="0"/>
              </a:rPr>
              <a:t>end</a:t>
            </a:r>
            <a:r>
              <a:rPr lang="ru-RU" altLang="ru-RU" sz="2200" dirty="0" smtClean="0">
                <a:latin typeface="Times New Roman" panose="02020603050405020304" pitchFamily="18" charset="0"/>
                <a:cs typeface="Times New Roman" panose="02020603050405020304" pitchFamily="18" charset="0"/>
              </a:rPr>
              <a:t>;</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 {Уменьшаем размер серии}</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a:t>
            </a:r>
            <a:r>
              <a:rPr lang="en-US" altLang="ru-RU" sz="2200" dirty="0" smtClean="0">
                <a:latin typeface="Times New Roman" panose="02020603050405020304" pitchFamily="18" charset="0"/>
                <a:cs typeface="Times New Roman" panose="02020603050405020304" pitchFamily="18" charset="0"/>
              </a:rPr>
              <a:t>    h := h div 2;</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  end;</a:t>
            </a:r>
          </a:p>
          <a:p>
            <a:pPr marL="717550" indent="-609600">
              <a:lnSpc>
                <a:spcPct val="7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200" dirty="0" smtClean="0">
                <a:latin typeface="Times New Roman" panose="02020603050405020304" pitchFamily="18" charset="0"/>
                <a:cs typeface="Times New Roman" panose="02020603050405020304" pitchFamily="18" charset="0"/>
              </a:rPr>
              <a:t>end;</a:t>
            </a:r>
            <a:endParaRPr lang="ru-RU" altLang="ru-RU" sz="22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Корневая (распределяющая) сортировка </a:t>
            </a:r>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3921616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Корневая (распределяющая) сортировка </a:t>
            </a:r>
            <a:endParaRPr lang="ru-RU" dirty="0"/>
          </a:p>
        </p:txBody>
      </p:sp>
      <p:sp>
        <p:nvSpPr>
          <p:cNvPr id="6" name="Rectangle 2"/>
          <p:cNvSpPr txBox="1">
            <a:spLocks noChangeArrowheads="1"/>
          </p:cNvSpPr>
          <p:nvPr/>
        </p:nvSpPr>
        <p:spPr>
          <a:xfrm>
            <a:off x="571472" y="1285860"/>
            <a:ext cx="8001056" cy="2714644"/>
          </a:xfrm>
          <a:prstGeom prst="rect">
            <a:avLst/>
          </a:prstGeom>
        </p:spPr>
        <p:txBody>
          <a:bodyPr vert="horz">
            <a:noAutofit/>
          </a:bodyPr>
          <a:lstStyle/>
          <a:p>
            <a:pPr marR="0" lvl="0" algn="just" defTabSz="914400" rtl="0" eaLnBrk="1" fontAlgn="auto" latinLnBrk="0" hangingPunct="1">
              <a:lnSpc>
                <a:spcPct val="120000"/>
              </a:lnSpc>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Корневая (распределяющая) сортировка</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относится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к быстрым</a:t>
            </a:r>
            <a:r>
              <a:rPr kumimoji="0" lang="ru-RU" sz="2400" b="1"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алгоритмам, не использующим операции сравнения</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с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временем выполнения порядка О(</a:t>
            </a: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и является разновидностью блочной сортировки.</a:t>
            </a:r>
          </a:p>
          <a:p>
            <a:pPr lvl="0" algn="just">
              <a:lnSpc>
                <a:spcPct val="120000"/>
              </a:lnSpc>
              <a:buClr>
                <a:schemeClr val="accent1"/>
              </a:buClr>
              <a:buSzPct val="76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ru-RU" sz="2400" dirty="0" smtClean="0">
                <a:latin typeface="Times New Roman" pitchFamily="18" charset="0"/>
                <a:cs typeface="Times New Roman" pitchFamily="18" charset="0"/>
              </a:rPr>
              <a:t>	Предположим, что </a:t>
            </a:r>
            <a:r>
              <a:rPr lang="ru-RU" sz="2400" b="1" dirty="0" smtClean="0">
                <a:latin typeface="Times New Roman" pitchFamily="18" charset="0"/>
                <a:cs typeface="Times New Roman" pitchFamily="18" charset="0"/>
              </a:rPr>
              <a:t>элементы</a:t>
            </a:r>
            <a:r>
              <a:rPr lang="ru-RU" sz="2400" dirty="0" smtClean="0">
                <a:latin typeface="Times New Roman" pitchFamily="18" charset="0"/>
                <a:cs typeface="Times New Roman" pitchFamily="18" charset="0"/>
              </a:rPr>
              <a:t> линейного списка В  есть </a:t>
            </a:r>
            <a:r>
              <a:rPr lang="ru-RU" sz="2400" b="1" dirty="0" smtClean="0">
                <a:latin typeface="Times New Roman" pitchFamily="18" charset="0"/>
                <a:cs typeface="Times New Roman" pitchFamily="18" charset="0"/>
              </a:rPr>
              <a:t>Т - разрядные положительные десятичные числа</a:t>
            </a:r>
            <a:r>
              <a:rPr lang="ru-RU" sz="2400" dirty="0" smtClean="0">
                <a:latin typeface="Times New Roman" pitchFamily="18" charset="0"/>
                <a:cs typeface="Times New Roman" pitchFamily="18" charset="0"/>
              </a:rPr>
              <a:t>. </a:t>
            </a:r>
          </a:p>
          <a:p>
            <a:pPr lvl="0" algn="just">
              <a:lnSpc>
                <a:spcPct val="120000"/>
              </a:lnSpc>
              <a:buClr>
                <a:schemeClr val="accent1"/>
              </a:buClr>
              <a:buSzPct val="76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ru-RU" sz="2400" b="1" dirty="0" smtClean="0">
                <a:latin typeface="Times New Roman" pitchFamily="18" charset="0"/>
                <a:cs typeface="Times New Roman" pitchFamily="18" charset="0"/>
              </a:rPr>
              <a:t>	D(</a:t>
            </a:r>
            <a:r>
              <a:rPr lang="ru-RU" sz="2400" b="1" dirty="0" err="1" smtClean="0">
                <a:latin typeface="Times New Roman" pitchFamily="18" charset="0"/>
                <a:cs typeface="Times New Roman" pitchFamily="18" charset="0"/>
              </a:rPr>
              <a:t>j,n</a:t>
            </a:r>
            <a:r>
              <a:rPr lang="ru-RU" sz="2400" b="1"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 </a:t>
            </a:r>
            <a:r>
              <a:rPr lang="ru-RU" sz="2400" b="1" dirty="0" smtClean="0">
                <a:latin typeface="Times New Roman" pitchFamily="18" charset="0"/>
                <a:cs typeface="Times New Roman" pitchFamily="18" charset="0"/>
              </a:rPr>
              <a:t>j-я справа цифра в десятичной записи числа </a:t>
            </a:r>
            <a:r>
              <a:rPr lang="ru-RU" sz="2400" b="1" dirty="0" err="1" smtClean="0">
                <a:latin typeface="Times New Roman" pitchFamily="18" charset="0"/>
                <a:cs typeface="Times New Roman" pitchFamily="18" charset="0"/>
              </a:rPr>
              <a:t>n</a:t>
            </a:r>
            <a:r>
              <a:rPr lang="ru-RU" sz="2400" dirty="0" smtClean="0">
                <a:latin typeface="Times New Roman" pitchFamily="18" charset="0"/>
                <a:cs typeface="Times New Roman" pitchFamily="18" charset="0"/>
              </a:rPr>
              <a:t>&gt;=0, т.е. D(</a:t>
            </a:r>
            <a:r>
              <a:rPr lang="ru-RU" sz="2400" dirty="0" err="1" smtClean="0">
                <a:latin typeface="Times New Roman" pitchFamily="18" charset="0"/>
                <a:cs typeface="Times New Roman" pitchFamily="18" charset="0"/>
              </a:rPr>
              <a:t>j,n</a:t>
            </a:r>
            <a:r>
              <a:rPr lang="ru-RU"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trunc</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a:t>
            </a:r>
            <a:r>
              <a:rPr lang="ru-RU" sz="2400" dirty="0" err="1" smtClean="0">
                <a:latin typeface="Times New Roman" pitchFamily="18" charset="0"/>
                <a:cs typeface="Times New Roman" pitchFamily="18" charset="0"/>
              </a:rPr>
              <a:t>n</a:t>
            </a:r>
            <a:r>
              <a:rPr lang="ru-RU" sz="2400" dirty="0" smtClean="0">
                <a:latin typeface="Times New Roman" pitchFamily="18" charset="0"/>
                <a:cs typeface="Times New Roman" pitchFamily="18" charset="0"/>
              </a:rPr>
              <a:t>/</a:t>
            </a:r>
            <a:r>
              <a:rPr lang="ru-RU" sz="2400" dirty="0" err="1" smtClean="0">
                <a:latin typeface="Times New Roman" pitchFamily="18" charset="0"/>
                <a:cs typeface="Times New Roman" pitchFamily="18" charset="0"/>
              </a:rPr>
              <a:t>m</a:t>
            </a:r>
            <a:r>
              <a:rPr lang="ru-RU"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mod </a:t>
            </a:r>
            <a:r>
              <a:rPr lang="ru-RU" sz="2400" dirty="0" smtClean="0">
                <a:latin typeface="Times New Roman" pitchFamily="18" charset="0"/>
                <a:cs typeface="Times New Roman" pitchFamily="18" charset="0"/>
              </a:rPr>
              <a:t>10</a:t>
            </a:r>
            <a:r>
              <a:rPr lang="en-US" sz="2400"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где m=10^</a:t>
            </a:r>
            <a:r>
              <a:rPr lang="en-US" sz="2400" dirty="0" smtClean="0">
                <a:latin typeface="Times New Roman" pitchFamily="18" charset="0"/>
                <a:cs typeface="Times New Roman" pitchFamily="18" charset="0"/>
              </a:rPr>
              <a:t>(</a:t>
            </a:r>
            <a:r>
              <a:rPr lang="ru-RU" sz="2400" dirty="0" err="1" smtClean="0">
                <a:latin typeface="Times New Roman" pitchFamily="18" charset="0"/>
                <a:cs typeface="Times New Roman" pitchFamily="18" charset="0"/>
              </a:rPr>
              <a:t>j</a:t>
            </a:r>
            <a:r>
              <a:rPr lang="en-US" sz="2400" dirty="0" smtClean="0">
                <a:latin typeface="Times New Roman" pitchFamily="18" charset="0"/>
                <a:cs typeface="Times New Roman" pitchFamily="18" charset="0"/>
              </a:rPr>
              <a:t>-1)</a:t>
            </a:r>
            <a:r>
              <a:rPr lang="ru-RU"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 или D(</a:t>
            </a:r>
            <a:r>
              <a:rPr lang="ru-RU" sz="2400" dirty="0" err="1" smtClean="0">
                <a:latin typeface="Times New Roman" pitchFamily="18" charset="0"/>
                <a:cs typeface="Times New Roman" pitchFamily="18" charset="0"/>
              </a:rPr>
              <a:t>j</a:t>
            </a:r>
            <a:r>
              <a:rPr lang="ru-RU"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n</a:t>
            </a:r>
            <a:r>
              <a:rPr lang="ru-RU"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ru-RU" sz="2400" dirty="0" err="1" smtClean="0">
                <a:latin typeface="Times New Roman" pitchFamily="18" charset="0"/>
                <a:cs typeface="Times New Roman" pitchFamily="18" charset="0"/>
              </a:rPr>
              <a:t>floor</a:t>
            </a:r>
            <a:r>
              <a:rPr lang="en-US" sz="2400" dirty="0" smtClean="0">
                <a:latin typeface="Times New Roman" pitchFamily="18" charset="0"/>
                <a:cs typeface="Times New Roman" pitchFamily="18" charset="0"/>
              </a:rPr>
              <a:t> </a:t>
            </a:r>
            <a:r>
              <a:rPr lang="ru-RU" sz="2400" dirty="0" smtClean="0">
                <a:latin typeface="Times New Roman" pitchFamily="18" charset="0"/>
                <a:cs typeface="Times New Roman" pitchFamily="18" charset="0"/>
              </a:rPr>
              <a:t>(</a:t>
            </a:r>
            <a:r>
              <a:rPr lang="ru-RU" sz="2400" dirty="0" err="1" smtClean="0">
                <a:latin typeface="Times New Roman" pitchFamily="18" charset="0"/>
                <a:cs typeface="Times New Roman" pitchFamily="18" charset="0"/>
              </a:rPr>
              <a:t>n</a:t>
            </a:r>
            <a:r>
              <a:rPr lang="ru-RU" sz="2400" dirty="0" smtClean="0">
                <a:latin typeface="Times New Roman" pitchFamily="18" charset="0"/>
                <a:cs typeface="Times New Roman" pitchFamily="18" charset="0"/>
              </a:rPr>
              <a:t>/</a:t>
            </a:r>
            <a:r>
              <a:rPr lang="ru-RU" sz="2400" dirty="0" err="1" smtClean="0">
                <a:latin typeface="Times New Roman" pitchFamily="18" charset="0"/>
                <a:cs typeface="Times New Roman" pitchFamily="18" charset="0"/>
              </a:rPr>
              <a:t>m</a:t>
            </a:r>
            <a:r>
              <a:rPr lang="ru-RU" sz="2400" dirty="0" smtClean="0">
                <a:latin typeface="Times New Roman" pitchFamily="18" charset="0"/>
                <a:cs typeface="Times New Roman" pitchFamily="18" charset="0"/>
              </a:rPr>
              <a:t>)%10</a:t>
            </a:r>
            <a:r>
              <a:rPr lang="en-US" sz="2400" dirty="0" smtClean="0">
                <a:latin typeface="Times New Roman" pitchFamily="18" charset="0"/>
                <a:cs typeface="Times New Roman" pitchFamily="18" charset="0"/>
              </a:rPr>
              <a:t>,</a:t>
            </a:r>
            <a:r>
              <a:rPr lang="ru-RU" sz="2400" dirty="0" smtClean="0">
                <a:latin typeface="Times New Roman" pitchFamily="18" charset="0"/>
                <a:cs typeface="Times New Roman" pitchFamily="18" charset="0"/>
              </a:rPr>
              <a:t>  где m=10^</a:t>
            </a:r>
            <a:r>
              <a:rPr lang="en-US" sz="2400" dirty="0" smtClean="0">
                <a:latin typeface="Times New Roman" pitchFamily="18" charset="0"/>
                <a:cs typeface="Times New Roman" pitchFamily="18" charset="0"/>
              </a:rPr>
              <a:t>(</a:t>
            </a:r>
            <a:r>
              <a:rPr lang="ru-RU" sz="2400" dirty="0" err="1" smtClean="0">
                <a:latin typeface="Times New Roman" pitchFamily="18" charset="0"/>
                <a:cs typeface="Times New Roman" pitchFamily="18" charset="0"/>
              </a:rPr>
              <a:t>j</a:t>
            </a:r>
            <a:r>
              <a:rPr lang="en-US" sz="2400" dirty="0" smtClean="0">
                <a:latin typeface="Times New Roman" pitchFamily="18" charset="0"/>
                <a:cs typeface="Times New Roman" pitchFamily="18" charset="0"/>
              </a:rPr>
              <a:t>-1) </a:t>
            </a:r>
            <a:r>
              <a:rPr lang="ru-RU"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0" algn="just">
              <a:lnSpc>
                <a:spcPct val="120000"/>
              </a:lnSpc>
              <a:buClr>
                <a:schemeClr val="accent1"/>
              </a:buClr>
              <a:buSzPct val="76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ru-RU" sz="2400" dirty="0" smtClean="0">
                <a:latin typeface="Times New Roman" pitchFamily="18" charset="0"/>
                <a:cs typeface="Times New Roman" pitchFamily="18" charset="0"/>
              </a:rPr>
              <a:t>	Пусть В0,В1,...,В9 — вспомогательные списки (карманы),  вначале пустые. </a:t>
            </a:r>
          </a:p>
          <a:p>
            <a:pPr marR="0" lvl="0" algn="just" defTabSz="914400" rtl="0" eaLnBrk="1" fontAlgn="auto" latinLnBrk="0" hangingPunct="1">
              <a:lnSpc>
                <a:spcPct val="120000"/>
              </a:lnSpc>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71472" y="1214422"/>
            <a:ext cx="8215370" cy="5072098"/>
          </a:xfrm>
          <a:prstGeom prst="rect">
            <a:avLst/>
          </a:prstGeom>
        </p:spPr>
        <p:txBody>
          <a:bodyPr vert="horz">
            <a:normAutofit/>
          </a:bodyPr>
          <a:lstStyle/>
          <a:p>
            <a:pPr marR="0" lvl="0" algn="ctr" defTabSz="914400" rtl="0" eaLnBrk="1" fontAlgn="auto" latinLnBrk="0" hangingPunct="1">
              <a:lnSpc>
                <a:spcPct val="120000"/>
              </a:lnSpc>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Алгоритм</a:t>
            </a:r>
            <a:endPar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R="0" lvl="0" algn="just" defTabSz="914400" rtl="0" eaLnBrk="1" fontAlgn="auto" latinLnBrk="0" hangingPunct="1">
              <a:lnSpc>
                <a:spcPct val="120000"/>
              </a:lnSpc>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Для реализации распределяющей сортировки для каждого j=1,2,...,T выполняется процедура, состоящая из двух процессов, называемых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распределение и сборка.</a:t>
            </a:r>
            <a:endPar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R="0" lvl="0" algn="just" defTabSz="914400" rtl="0" eaLnBrk="1" fontAlgn="auto" latinLnBrk="0" hangingPunct="1">
              <a:lnSpc>
                <a:spcPct val="120000"/>
              </a:lnSpc>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Pаспределение</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заключается в том, что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элемент </a:t>
            </a:r>
            <a:r>
              <a:rPr kumimoji="0" lang="ru-RU"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Кi</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(i=1,</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 из В добавляется как последний в список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Bm</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где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j</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Ki</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и таким образом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получаются десять списков, в каждом из которых </a:t>
            </a:r>
            <a:r>
              <a:rPr kumimoji="0" lang="ru-RU"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j</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тые</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разряды чисел одинаковы и равны </a:t>
            </a:r>
            <a:r>
              <a:rPr kumimoji="0" lang="ru-RU" sz="2400" b="1"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R="0" lvl="0" algn="just" defTabSz="914400" rtl="0" eaLnBrk="1" fontAlgn="auto" latinLnBrk="0" hangingPunct="1">
              <a:lnSpc>
                <a:spcPct val="120000"/>
              </a:lnSpc>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Сборка</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объединяет списки В0,В1,...,В9</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в этом же порядке, образуя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один список В</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p:txBody>
      </p:sp>
      <p:sp>
        <p:nvSpPr>
          <p:cNvPr id="8" name="Заголовок 1"/>
          <p:cNvSpPr>
            <a:spLocks noGrp="1"/>
          </p:cNvSpPr>
          <p:nvPr>
            <p:ph type="title"/>
          </p:nvPr>
        </p:nvSpPr>
        <p:spPr>
          <a:xfrm>
            <a:off x="457200" y="152400"/>
            <a:ext cx="8229600" cy="990600"/>
          </a:xfrm>
        </p:spPr>
        <p:txBody>
          <a:bodyPr/>
          <a:lstStyle/>
          <a:p>
            <a:r>
              <a:rPr lang="ru-RU" dirty="0" smtClean="0"/>
              <a:t>Корневая (распределяющая) сортировка </a:t>
            </a:r>
            <a:endParaRPr lang="ru-RU"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Корневая (распределяющая) сортировка </a:t>
            </a:r>
            <a:endParaRPr lang="ru-RU" dirty="0"/>
          </a:p>
        </p:txBody>
      </p:sp>
      <p:pic>
        <p:nvPicPr>
          <p:cNvPr id="3" name="Picture 2"/>
          <p:cNvPicPr>
            <a:picLocks noChangeAspect="1" noChangeArrowheads="1"/>
          </p:cNvPicPr>
          <p:nvPr/>
        </p:nvPicPr>
        <p:blipFill>
          <a:blip r:embed="rId2" cstate="print"/>
          <a:srcRect/>
          <a:stretch>
            <a:fillRect/>
          </a:stretch>
        </p:blipFill>
        <p:spPr bwMode="auto">
          <a:xfrm>
            <a:off x="669970" y="1428736"/>
            <a:ext cx="8082777" cy="47863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Корневая (распределяющая) сортировка </a:t>
            </a:r>
            <a:endParaRPr lang="ru-RU" dirty="0"/>
          </a:p>
        </p:txBody>
      </p:sp>
      <p:pic>
        <p:nvPicPr>
          <p:cNvPr id="4" name="Picture 2"/>
          <p:cNvPicPr>
            <a:picLocks noChangeAspect="1" noChangeArrowheads="1"/>
          </p:cNvPicPr>
          <p:nvPr/>
        </p:nvPicPr>
        <p:blipFill>
          <a:blip r:embed="rId2" cstate="print"/>
          <a:srcRect/>
          <a:stretch>
            <a:fillRect/>
          </a:stretch>
        </p:blipFill>
        <p:spPr bwMode="auto">
          <a:xfrm>
            <a:off x="500034" y="1076804"/>
            <a:ext cx="8143932" cy="5424030"/>
          </a:xfrm>
          <a:prstGeom prst="rect">
            <a:avLst/>
          </a:prstGeom>
          <a:noFill/>
          <a:ln w="9525">
            <a:noFill/>
            <a:miter lim="800000"/>
            <a:headEnd/>
            <a:tailEnd/>
          </a:ln>
          <a:effectLst/>
        </p:spPr>
      </p:pic>
    </p:spTree>
    <p:extLst>
      <p:ext uri="{BB962C8B-B14F-4D97-AF65-F5344CB8AC3E}">
        <p14:creationId xmlns:p14="http://schemas.microsoft.com/office/powerpoint/2010/main" val="3449194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Корневая (распределяющая) сортировка </a:t>
            </a:r>
            <a:endParaRPr lang="ru-RU" dirty="0"/>
          </a:p>
        </p:txBody>
      </p:sp>
      <p:sp>
        <p:nvSpPr>
          <p:cNvPr id="3" name="Rectangle 2"/>
          <p:cNvSpPr txBox="1">
            <a:spLocks noChangeArrowheads="1"/>
          </p:cNvSpPr>
          <p:nvPr/>
        </p:nvSpPr>
        <p:spPr>
          <a:xfrm>
            <a:off x="214282" y="1285860"/>
            <a:ext cx="8570941" cy="5030804"/>
          </a:xfrm>
          <a:prstGeom prst="rect">
            <a:avLst/>
          </a:prstGeom>
        </p:spPr>
        <p:txBody>
          <a:bodyPr vert="horz">
            <a:normAutofit lnSpcReduction="10000"/>
          </a:bodyPr>
          <a:lstStyle/>
          <a:p>
            <a:pPr marL="717550" marR="0" lvl="0" indent="-609600" algn="ctr" defTabSz="914400" rtl="0" eaLnBrk="1" fontAlgn="auto" latinLnBrk="0" hangingPunct="1">
              <a:spcAft>
                <a:spcPts val="0"/>
              </a:spcAft>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Время выполнения</a:t>
            </a:r>
            <a:endPar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17550" marR="0" lvl="0" indent="-609600" algn="just" defTabSz="914400" rtl="0" eaLnBrk="1" fontAlgn="auto" latinLnBrk="0" hangingPunct="1">
              <a:spcAft>
                <a:spcPts val="0"/>
              </a:spcAft>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Количество действий, необходимых для сортировки списка из N  </a:t>
            </a:r>
            <a:r>
              <a:rPr kumimoji="0" lang="ru-RU"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T-значных</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чисел, определяется как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O</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(N*T). Если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T&lt;&lt;N</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то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время выполнения</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алгоритма распределяющей сортировки</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порядка O(N).</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717550" marR="0" lvl="0" indent="-609600" algn="just" defTabSz="914400" rtl="0" eaLnBrk="1" fontAlgn="auto" latinLnBrk="0" hangingPunct="1">
              <a:spcAft>
                <a:spcPts val="0"/>
              </a:spcAft>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717550" marR="0" lvl="0" indent="-609600" algn="just" defTabSz="914400" rtl="0" eaLnBrk="1" fontAlgn="auto" latinLnBrk="0" hangingPunct="1">
              <a:spcAft>
                <a:spcPts val="0"/>
              </a:spcAft>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Недостатки</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717550" marR="0" lvl="0" indent="-609600" algn="just" defTabSz="914400" rtl="0" eaLnBrk="1" fontAlgn="auto" latinLnBrk="0" hangingPunct="1">
              <a:spcAft>
                <a:spcPts val="0"/>
              </a:spcAft>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Сортирует только целые числа.</a:t>
            </a:r>
          </a:p>
          <a:p>
            <a:pPr marL="717550" marR="0" lvl="0" indent="-609600" algn="just" defTabSz="914400" rtl="0" eaLnBrk="1" fontAlgn="auto" latinLnBrk="0" hangingPunct="1">
              <a:spcAft>
                <a:spcPts val="0"/>
              </a:spcAft>
              <a:buClr>
                <a:schemeClr val="accent1"/>
              </a:buClr>
              <a:buSzPct val="76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Требует использования дополнительной памяти</a:t>
            </a:r>
            <a:r>
              <a:rPr kumimoji="0" lang="ru-RU"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под карманы. Однако можно исходный список представить как связанный и сортировку организовать так, чтобы для карманов В0,В1,...,В9 не использовать дополнительной памяти, элементы списка не перемещать, а с помощью перестановки указателей присоединять их к тому или иному карману.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just"/>
            <a:r>
              <a:rPr lang="ru-RU" dirty="0" smtClean="0"/>
              <a:t>Разновидности корневой (распределяющей) сортировки </a:t>
            </a:r>
            <a:endParaRPr lang="ru-RU" dirty="0"/>
          </a:p>
        </p:txBody>
      </p:sp>
      <p:sp>
        <p:nvSpPr>
          <p:cNvPr id="4" name="Rectangle 2"/>
          <p:cNvSpPr txBox="1">
            <a:spLocks noChangeArrowheads="1"/>
          </p:cNvSpPr>
          <p:nvPr/>
        </p:nvSpPr>
        <p:spPr bwMode="auto">
          <a:xfrm>
            <a:off x="357158" y="1285860"/>
            <a:ext cx="8501122" cy="5072098"/>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R="0" lvl="0" algn="ctr"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Битовая сортировка</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ru-RU" sz="2400" kern="0" dirty="0">
                <a:solidFill>
                  <a:srgbClr val="000000"/>
                </a:solidFill>
                <a:latin typeface="Times New Roman" pitchFamily="18" charset="0"/>
                <a:ea typeface="Verdana"/>
                <a:cs typeface="Times New Roman" pitchFamily="18" charset="0"/>
              </a:rPr>
              <a:t>	</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Элементы списка интерпретируются как двоичные числа, и D(j, n) обозначает j-ю справа двоичную цифру числа n. </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В процессе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распределения </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требуются только два вспомогательных кармана: В0 и В1; их можно разместить в одном массиве, двигая списки В0 и В1 навстречу друг другу и отмечая точку встречи. </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Для осуществления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сборки</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нужно за списком В0 написать инвертированный список В1. </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Выделение j-го бита требует только операций сдвига. </a:t>
            </a:r>
            <a:endPar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just"/>
            <a:r>
              <a:rPr lang="ru-RU" dirty="0" smtClean="0"/>
              <a:t>Разновидности корневой (распределяющей) сортировки </a:t>
            </a:r>
            <a:endParaRPr lang="ru-RU" dirty="0"/>
          </a:p>
        </p:txBody>
      </p:sp>
      <p:sp>
        <p:nvSpPr>
          <p:cNvPr id="4" name="Rectangle 2"/>
          <p:cNvSpPr txBox="1">
            <a:spLocks noChangeArrowheads="1"/>
          </p:cNvSpPr>
          <p:nvPr/>
        </p:nvSpPr>
        <p:spPr bwMode="auto">
          <a:xfrm>
            <a:off x="285720" y="1428736"/>
            <a:ext cx="8643998" cy="3643338"/>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R="0" lvl="0" algn="ctr"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Бинарная сортировка</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Из всех элементов списка B выделяются его минимальный и максимальный элементы и находится их среднее арифметическое </a:t>
            </a:r>
            <a:r>
              <a:rPr kumimoji="0" lang="ru-RU" sz="2400" b="0" i="0" u="none" strike="noStrike" kern="0" cap="none" spc="0" normalizeH="0" baseline="0" noProof="0" dirty="0" err="1" smtClean="0">
                <a:ln>
                  <a:noFill/>
                </a:ln>
                <a:solidFill>
                  <a:srgbClr val="000000"/>
                </a:solidFill>
                <a:effectLst/>
                <a:uLnTx/>
                <a:uFillTx/>
                <a:latin typeface="Times New Roman" pitchFamily="18" charset="0"/>
                <a:ea typeface="Verdana"/>
                <a:cs typeface="Times New Roman" pitchFamily="18" charset="0"/>
              </a:rPr>
              <a:t>m</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=(MIN+MAX)/2. </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Список В разбивается на подсписки В1 и В2, причем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в В1 попадают элементы, не большие </a:t>
            </a:r>
            <a:r>
              <a:rPr kumimoji="0" lang="ru-RU" sz="2400" b="1" i="0" u="none" strike="noStrike" kern="0" cap="none" spc="0" normalizeH="0" baseline="0" noProof="0" dirty="0" err="1" smtClean="0">
                <a:ln>
                  <a:noFill/>
                </a:ln>
                <a:solidFill>
                  <a:srgbClr val="000000"/>
                </a:solidFill>
                <a:effectLst/>
                <a:uLnTx/>
                <a:uFillTx/>
                <a:latin typeface="Times New Roman" pitchFamily="18" charset="0"/>
                <a:ea typeface="Verdana"/>
                <a:cs typeface="Times New Roman" pitchFamily="18" charset="0"/>
              </a:rPr>
              <a:t>m</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а в список В2 - элементы, большие </a:t>
            </a:r>
            <a:r>
              <a:rPr kumimoji="0" lang="ru-RU" sz="2400" b="1" i="0" u="none" strike="noStrike" kern="0" cap="none" spc="0" normalizeH="0" baseline="0" noProof="0" dirty="0" err="1" smtClean="0">
                <a:ln>
                  <a:noFill/>
                </a:ln>
                <a:solidFill>
                  <a:srgbClr val="000000"/>
                </a:solidFill>
                <a:effectLst/>
                <a:uLnTx/>
                <a:uFillTx/>
                <a:latin typeface="Times New Roman" pitchFamily="18" charset="0"/>
                <a:ea typeface="Verdana"/>
                <a:cs typeface="Times New Roman" pitchFamily="18" charset="0"/>
              </a:rPr>
              <a:t>m</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a:t>
            </a:r>
          </a:p>
          <a:p>
            <a:pPr marR="0" lvl="0" algn="just" defTabSz="449263" rtl="0" eaLnBrk="0" fontAlgn="base" latinLnBrk="0" hangingPunct="0">
              <a:spcBef>
                <a:spcPct val="0"/>
              </a:spcBef>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Для непустых подсписков</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В1 и В2 сортировка продолжается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рекурсивно</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Пирамидальная сортировка</a:t>
            </a:r>
          </a:p>
        </p:txBody>
      </p:sp>
      <p:sp>
        <p:nvSpPr>
          <p:cNvPr id="5" name="Текст 4"/>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49626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Классификация</a:t>
            </a:r>
            <a:r>
              <a:rPr lang="en-US" sz="3200" b="1" dirty="0" smtClean="0">
                <a:solidFill>
                  <a:schemeClr val="tx2"/>
                </a:solidFill>
                <a:latin typeface="Times New Roman" pitchFamily="18" charset="0"/>
                <a:cs typeface="Times New Roman" pitchFamily="18" charset="0"/>
              </a:rPr>
              <a:t> </a:t>
            </a:r>
            <a:r>
              <a:rPr lang="ru-RU" sz="3200" b="1" dirty="0" smtClean="0">
                <a:solidFill>
                  <a:schemeClr val="tx2"/>
                </a:solidFill>
                <a:latin typeface="Times New Roman" pitchFamily="18" charset="0"/>
                <a:cs typeface="Times New Roman" pitchFamily="18" charset="0"/>
              </a:rPr>
              <a:t>сортировок</a:t>
            </a:r>
            <a:endParaRPr lang="ru-RU" sz="3200" b="1" dirty="0">
              <a:solidFill>
                <a:schemeClr val="tx2"/>
              </a:solidFill>
              <a:latin typeface="Times New Roman" pitchFamily="18" charset="0"/>
              <a:cs typeface="Times New Roman" pitchFamily="18" charset="0"/>
            </a:endParaRPr>
          </a:p>
        </p:txBody>
      </p:sp>
      <p:sp>
        <p:nvSpPr>
          <p:cNvPr id="6" name="Прямоугольник 5"/>
          <p:cNvSpPr/>
          <p:nvPr/>
        </p:nvSpPr>
        <p:spPr>
          <a:xfrm>
            <a:off x="428596" y="1500174"/>
            <a:ext cx="8280920" cy="304698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Прямые </a:t>
            </a:r>
            <a:r>
              <a:rPr lang="ru-RU" sz="2400" dirty="0">
                <a:latin typeface="Times New Roman" pitchFamily="18" charset="0"/>
                <a:cs typeface="Times New Roman" pitchFamily="18" charset="0"/>
              </a:rPr>
              <a:t>методы коротки, просто </a:t>
            </a:r>
            <a:r>
              <a:rPr lang="ru-RU" sz="2400" dirty="0" smtClean="0">
                <a:latin typeface="Times New Roman" pitchFamily="18" charset="0"/>
                <a:cs typeface="Times New Roman" pitchFamily="18" charset="0"/>
              </a:rPr>
              <a:t>программируются. </a:t>
            </a:r>
          </a:p>
          <a:p>
            <a:pPr algn="just"/>
            <a:r>
              <a:rPr lang="ru-RU" sz="2400" dirty="0" smtClean="0">
                <a:latin typeface="Times New Roman" pitchFamily="18" charset="0"/>
                <a:cs typeface="Times New Roman" pitchFamily="18" charset="0"/>
              </a:rPr>
              <a:t>	</a:t>
            </a:r>
          </a:p>
          <a:p>
            <a:pPr algn="just"/>
            <a:r>
              <a:rPr lang="ru-RU" sz="2400" dirty="0" smtClean="0">
                <a:latin typeface="Times New Roman" pitchFamily="18" charset="0"/>
                <a:cs typeface="Times New Roman" pitchFamily="18" charset="0"/>
              </a:rPr>
              <a:t>Быстрые</a:t>
            </a:r>
            <a:r>
              <a:rPr lang="ru-RU" sz="2400" dirty="0">
                <a:latin typeface="Times New Roman" pitchFamily="18" charset="0"/>
                <a:cs typeface="Times New Roman" pitchFamily="18" charset="0"/>
              </a:rPr>
              <a:t>, усложненные</a:t>
            </a:r>
            <a:r>
              <a:rPr lang="ru-RU" sz="2400" dirty="0" smtClean="0">
                <a:latin typeface="Times New Roman" pitchFamily="18" charset="0"/>
                <a:cs typeface="Times New Roman" pitchFamily="18" charset="0"/>
              </a:rPr>
              <a:t>, методы </a:t>
            </a:r>
            <a:r>
              <a:rPr lang="ru-RU" sz="2400" dirty="0">
                <a:latin typeface="Times New Roman" pitchFamily="18" charset="0"/>
                <a:cs typeface="Times New Roman" pitchFamily="18" charset="0"/>
              </a:rPr>
              <a:t>требуют меньшего числа операций, но эти операции обычно </a:t>
            </a:r>
            <a:r>
              <a:rPr lang="ru-RU" sz="2400" dirty="0" smtClean="0">
                <a:latin typeface="Times New Roman" pitchFamily="18" charset="0"/>
                <a:cs typeface="Times New Roman" pitchFamily="18" charset="0"/>
              </a:rPr>
              <a:t>сами более </a:t>
            </a:r>
            <a:r>
              <a:rPr lang="ru-RU" sz="2400" dirty="0">
                <a:latin typeface="Times New Roman" pitchFamily="18" charset="0"/>
                <a:cs typeface="Times New Roman" pitchFamily="18" charset="0"/>
              </a:rPr>
              <a:t>сложны, чем операции прямых методов, поэтому для достаточно</a:t>
            </a:r>
            <a:br>
              <a:rPr lang="ru-RU" sz="2400" dirty="0">
                <a:latin typeface="Times New Roman" pitchFamily="18" charset="0"/>
                <a:cs typeface="Times New Roman" pitchFamily="18" charset="0"/>
              </a:rPr>
            </a:br>
            <a:r>
              <a:rPr lang="ru-RU" sz="2400" dirty="0">
                <a:latin typeface="Times New Roman" pitchFamily="18" charset="0"/>
                <a:cs typeface="Times New Roman" pitchFamily="18" charset="0"/>
              </a:rPr>
              <a:t>малых </a:t>
            </a:r>
            <a:r>
              <a:rPr lang="ru-RU" sz="2400" i="1" dirty="0">
                <a:latin typeface="Times New Roman" pitchFamily="18" charset="0"/>
                <a:cs typeface="Times New Roman" pitchFamily="18" charset="0"/>
              </a:rPr>
              <a:t>n (</a:t>
            </a:r>
            <a:r>
              <a:rPr lang="ru-RU" sz="2400" i="1" dirty="0" smtClean="0">
                <a:latin typeface="Times New Roman" pitchFamily="18" charset="0"/>
                <a:cs typeface="Times New Roman" pitchFamily="18" charset="0"/>
              </a:rPr>
              <a:t>n</a:t>
            </a:r>
            <a:r>
              <a:rPr lang="ru-RU" sz="2400" dirty="0">
                <a:latin typeface="Times New Roman" pitchFamily="18" charset="0"/>
                <a:cs typeface="Times New Roman" pitchFamily="18" charset="0"/>
              </a:rPr>
              <a:t>≤</a:t>
            </a:r>
            <a:r>
              <a:rPr lang="ru-RU" sz="2400" i="1" dirty="0" smtClean="0">
                <a:latin typeface="Times New Roman" pitchFamily="18" charset="0"/>
                <a:cs typeface="Times New Roman" pitchFamily="18" charset="0"/>
              </a:rPr>
              <a:t>50</a:t>
            </a:r>
            <a:r>
              <a:rPr lang="ru-RU" sz="2400" i="1" dirty="0">
                <a:latin typeface="Times New Roman" pitchFamily="18" charset="0"/>
                <a:cs typeface="Times New Roman" pitchFamily="18" charset="0"/>
              </a:rPr>
              <a:t>) </a:t>
            </a:r>
            <a:r>
              <a:rPr lang="ru-RU" sz="2400" dirty="0">
                <a:latin typeface="Times New Roman" pitchFamily="18" charset="0"/>
                <a:cs typeface="Times New Roman" pitchFamily="18" charset="0"/>
              </a:rPr>
              <a:t>прямые методы работают быстрее. </a:t>
            </a:r>
            <a:r>
              <a:rPr lang="ru-RU" sz="2400" dirty="0" smtClean="0">
                <a:latin typeface="Times New Roman" pitchFamily="18" charset="0"/>
                <a:cs typeface="Times New Roman" pitchFamily="18" charset="0"/>
              </a:rPr>
              <a:t>Значительное преимущество </a:t>
            </a:r>
            <a:r>
              <a:rPr lang="ru-RU" sz="2400" dirty="0">
                <a:latin typeface="Times New Roman" pitchFamily="18" charset="0"/>
                <a:cs typeface="Times New Roman" pitchFamily="18" charset="0"/>
              </a:rPr>
              <a:t>быстрых методов (в </a:t>
            </a:r>
            <a:r>
              <a:rPr lang="ru-RU" sz="2400" i="1" dirty="0">
                <a:latin typeface="Times New Roman" pitchFamily="18" charset="0"/>
                <a:cs typeface="Times New Roman" pitchFamily="18" charset="0"/>
              </a:rPr>
              <a:t>n/</a:t>
            </a:r>
            <a:r>
              <a:rPr lang="ru-RU" sz="2400" i="1" dirty="0" err="1">
                <a:latin typeface="Times New Roman" pitchFamily="18" charset="0"/>
                <a:cs typeface="Times New Roman" pitchFamily="18" charset="0"/>
              </a:rPr>
              <a:t>log</a:t>
            </a:r>
            <a:r>
              <a:rPr lang="ru-RU" sz="2400" i="1" dirty="0">
                <a:latin typeface="Times New Roman" pitchFamily="18" charset="0"/>
                <a:cs typeface="Times New Roman" pitchFamily="18" charset="0"/>
              </a:rPr>
              <a:t>(n) </a:t>
            </a:r>
            <a:r>
              <a:rPr lang="ru-RU" sz="2400" dirty="0">
                <a:latin typeface="Times New Roman" pitchFamily="18" charset="0"/>
                <a:cs typeface="Times New Roman" pitchFamily="18" charset="0"/>
              </a:rPr>
              <a:t>раз) начинает проявляться </a:t>
            </a:r>
            <a:r>
              <a:rPr lang="ru-RU" sz="2400" dirty="0" smtClean="0">
                <a:latin typeface="Times New Roman" pitchFamily="18" charset="0"/>
                <a:cs typeface="Times New Roman" pitchFamily="18" charset="0"/>
              </a:rPr>
              <a:t>при </a:t>
            </a:r>
            <a:r>
              <a:rPr lang="ru-RU" sz="2400" i="1" dirty="0" smtClean="0">
                <a:latin typeface="Times New Roman" pitchFamily="18" charset="0"/>
                <a:cs typeface="Times New Roman" pitchFamily="18" charset="0"/>
              </a:rPr>
              <a:t>n</a:t>
            </a:r>
            <a:r>
              <a:rPr lang="ru-RU" sz="2400" dirty="0">
                <a:latin typeface="Times New Roman" pitchFamily="18" charset="0"/>
                <a:cs typeface="Times New Roman" pitchFamily="18" charset="0"/>
              </a:rPr>
              <a:t>≥</a:t>
            </a:r>
            <a:r>
              <a:rPr lang="ru-RU" sz="2400" dirty="0" smtClean="0">
                <a:latin typeface="Times New Roman" pitchFamily="18" charset="0"/>
                <a:cs typeface="Times New Roman" pitchFamily="18" charset="0"/>
              </a:rPr>
              <a:t>100.</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smtClean="0"/>
              <a:t>Пирамидальная сортировка</a:t>
            </a:r>
            <a:endParaRPr lang="ru-RU" dirty="0"/>
          </a:p>
        </p:txBody>
      </p:sp>
      <p:sp>
        <p:nvSpPr>
          <p:cNvPr id="3" name="Rectangle 2"/>
          <p:cNvSpPr txBox="1">
            <a:spLocks noChangeArrowheads="1"/>
          </p:cNvSpPr>
          <p:nvPr/>
        </p:nvSpPr>
        <p:spPr>
          <a:xfrm>
            <a:off x="163381" y="1340768"/>
            <a:ext cx="8542337" cy="532986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smtClean="0">
                <a:latin typeface="Times New Roman" panose="02020603050405020304" pitchFamily="18" charset="0"/>
                <a:cs typeface="Times New Roman" panose="02020603050405020304" pitchFamily="18" charset="0"/>
              </a:rPr>
              <a:t>Пирамидальная сортировка (</a:t>
            </a:r>
            <a:r>
              <a:rPr lang="en-US" altLang="ru-RU" sz="2400" b="1" smtClean="0">
                <a:latin typeface="Times New Roman" panose="02020603050405020304" pitchFamily="18" charset="0"/>
                <a:cs typeface="Times New Roman" panose="02020603050405020304" pitchFamily="18" charset="0"/>
              </a:rPr>
              <a:t>heap sort (heap </a:t>
            </a:r>
            <a:r>
              <a:rPr lang="en-US" altLang="ru-RU" sz="2400" smtClean="0">
                <a:latin typeface="Times New Roman" panose="02020603050405020304" pitchFamily="18" charset="0"/>
                <a:ea typeface="Cambria Math" panose="02040503050406030204" pitchFamily="18" charset="0"/>
                <a:cs typeface="Times New Roman" panose="02020603050405020304" pitchFamily="18" charset="0"/>
              </a:rPr>
              <a:t>−</a:t>
            </a:r>
            <a:r>
              <a:rPr lang="ru-RU" altLang="ru-RU" sz="2400" b="1" smtClean="0">
                <a:latin typeface="Times New Roman" panose="02020603050405020304" pitchFamily="18" charset="0"/>
                <a:cs typeface="Times New Roman" panose="02020603050405020304" pitchFamily="18" charset="0"/>
              </a:rPr>
              <a:t> куча</a:t>
            </a:r>
            <a:r>
              <a:rPr lang="en-US" altLang="ru-RU" sz="2400" b="1" smtClean="0">
                <a:latin typeface="Times New Roman" panose="02020603050405020304" pitchFamily="18" charset="0"/>
                <a:cs typeface="Times New Roman" panose="02020603050405020304" pitchFamily="18" charset="0"/>
              </a:rPr>
              <a:t>)) </a:t>
            </a:r>
            <a:r>
              <a:rPr lang="en-US" altLang="ru-RU" sz="2400" smtClean="0">
                <a:latin typeface="Times New Roman" panose="02020603050405020304" pitchFamily="18" charset="0"/>
                <a:ea typeface="Cambria Math" panose="02040503050406030204" pitchFamily="18" charset="0"/>
                <a:cs typeface="Times New Roman" panose="02020603050405020304" pitchFamily="18" charset="0"/>
              </a:rPr>
              <a:t>−</a:t>
            </a:r>
            <a:r>
              <a:rPr lang="ru-RU" altLang="ru-RU" sz="2400" smtClean="0">
                <a:latin typeface="Times New Roman" panose="02020603050405020304" pitchFamily="18" charset="0"/>
                <a:cs typeface="Times New Roman" panose="02020603050405020304" pitchFamily="18" charset="0"/>
              </a:rPr>
              <a:t> алгоритм сортировки, требующий при сортировке n элементов в худшем, в среднем и в лучшем случае </a:t>
            </a:r>
            <a:r>
              <a:rPr lang="en-US" altLang="ru-RU" sz="2400" smtClean="0">
                <a:latin typeface="Times New Roman" panose="02020603050405020304" pitchFamily="18" charset="0"/>
                <a:cs typeface="Times New Roman" panose="02020603050405020304" pitchFamily="18" charset="0"/>
              </a:rPr>
              <a:t>O</a:t>
            </a:r>
            <a:r>
              <a:rPr lang="ru-RU" altLang="ru-RU" sz="2400" smtClean="0">
                <a:latin typeface="Times New Roman" panose="02020603050405020304" pitchFamily="18" charset="0"/>
                <a:cs typeface="Times New Roman" panose="02020603050405020304" pitchFamily="18" charset="0"/>
              </a:rPr>
              <a:t>(n log n) операций. Количество применяемой служебной памяти не зависит от размера массива (то есть, O(1)).</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smtClean="0">
                <a:latin typeface="Times New Roman" panose="02020603050405020304" pitchFamily="18" charset="0"/>
                <a:cs typeface="Times New Roman" panose="02020603050405020304" pitchFamily="18" charset="0"/>
              </a:rPr>
              <a:t>Пирамидальная сортировка</a:t>
            </a:r>
            <a:r>
              <a:rPr lang="ru-RU" altLang="ru-RU" sz="2400" smtClean="0">
                <a:latin typeface="Times New Roman" panose="02020603050405020304" pitchFamily="18" charset="0"/>
                <a:cs typeface="Times New Roman" panose="02020603050405020304" pitchFamily="18" charset="0"/>
              </a:rPr>
              <a:t> сильно </a:t>
            </a:r>
            <a:r>
              <a:rPr lang="ru-RU" altLang="ru-RU" sz="2400" b="1" smtClean="0">
                <a:latin typeface="Times New Roman" panose="02020603050405020304" pitchFamily="18" charset="0"/>
                <a:cs typeface="Times New Roman" panose="02020603050405020304" pitchFamily="18" charset="0"/>
              </a:rPr>
              <a:t>улучшает</a:t>
            </a:r>
            <a:r>
              <a:rPr lang="ru-RU" altLang="ru-RU" sz="2400" smtClean="0">
                <a:latin typeface="Times New Roman" panose="02020603050405020304" pitchFamily="18" charset="0"/>
                <a:cs typeface="Times New Roman" panose="02020603050405020304" pitchFamily="18" charset="0"/>
              </a:rPr>
              <a:t> </a:t>
            </a:r>
            <a:r>
              <a:rPr lang="ru-RU" altLang="ru-RU" sz="2400" b="1" smtClean="0">
                <a:latin typeface="Times New Roman" panose="02020603050405020304" pitchFamily="18" charset="0"/>
                <a:cs typeface="Times New Roman" panose="02020603050405020304" pitchFamily="18" charset="0"/>
              </a:rPr>
              <a:t>базовый алгоритм (сортировку выбором</a:t>
            </a:r>
            <a:r>
              <a:rPr lang="ru-RU" altLang="ru-RU" sz="2400" smtClean="0">
                <a:latin typeface="Times New Roman" panose="02020603050405020304" pitchFamily="18" charset="0"/>
                <a:cs typeface="Times New Roman" panose="02020603050405020304" pitchFamily="18" charset="0"/>
              </a:rPr>
              <a:t>), используя структуру данных «</a:t>
            </a:r>
            <a:r>
              <a:rPr lang="ru-RU" altLang="ru-RU" sz="2400" b="1" smtClean="0">
                <a:latin typeface="Times New Roman" panose="02020603050405020304" pitchFamily="18" charset="0"/>
                <a:cs typeface="Times New Roman" panose="02020603050405020304" pitchFamily="18" charset="0"/>
              </a:rPr>
              <a:t>куча</a:t>
            </a:r>
            <a:r>
              <a:rPr lang="ru-RU" altLang="ru-RU" sz="2400" smtClean="0">
                <a:latin typeface="Times New Roman" panose="02020603050405020304" pitchFamily="18" charset="0"/>
                <a:cs typeface="Times New Roman" panose="02020603050405020304" pitchFamily="18" charset="0"/>
              </a:rPr>
              <a:t>» для ускорения нахождения и удаления максимального (минимального) элемента.</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smtClean="0">
                <a:latin typeface="Times New Roman" panose="02020603050405020304" pitchFamily="18" charset="0"/>
                <a:cs typeface="Times New Roman" panose="02020603050405020304" pitchFamily="18" charset="0"/>
              </a:rPr>
              <a:t>С другой стороны, пирамидальная сортировка может рассматриваться как </a:t>
            </a:r>
            <a:r>
              <a:rPr lang="ru-RU" altLang="ru-RU" sz="2400" b="1" smtClean="0">
                <a:latin typeface="Times New Roman" panose="02020603050405020304" pitchFamily="18" charset="0"/>
                <a:cs typeface="Times New Roman" panose="02020603050405020304" pitchFamily="18" charset="0"/>
              </a:rPr>
              <a:t>усовершенствованная Bubblesort</a:t>
            </a:r>
            <a:r>
              <a:rPr lang="ru-RU" altLang="ru-RU" sz="2400" smtClean="0">
                <a:latin typeface="Times New Roman" panose="02020603050405020304" pitchFamily="18" charset="0"/>
                <a:cs typeface="Times New Roman" panose="02020603050405020304" pitchFamily="18" charset="0"/>
              </a:rPr>
              <a:t>, в которой элемент всплывает (max-heap) / тонет (min-heap) по многим путям. </a:t>
            </a:r>
            <a:endParaRPr lang="en-US" alt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743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 </a:t>
            </a:r>
            <a:r>
              <a:rPr lang="ru-RU" dirty="0" smtClean="0"/>
              <a:t>Пирамидальная сортировка</a:t>
            </a:r>
            <a:endParaRPr lang="ru-RU" dirty="0"/>
          </a:p>
        </p:txBody>
      </p:sp>
      <p:sp>
        <p:nvSpPr>
          <p:cNvPr id="7" name="Rectangle 2"/>
          <p:cNvSpPr txBox="1">
            <a:spLocks noChangeArrowheads="1"/>
          </p:cNvSpPr>
          <p:nvPr/>
        </p:nvSpPr>
        <p:spPr>
          <a:xfrm>
            <a:off x="251520" y="1156130"/>
            <a:ext cx="8207449" cy="4978176"/>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000" dirty="0" smtClean="0">
                <a:latin typeface="Times New Roman" panose="02020603050405020304" pitchFamily="18" charset="0"/>
                <a:cs typeface="Times New Roman" panose="02020603050405020304" pitchFamily="18" charset="0"/>
              </a:rPr>
              <a:t>В компьютерных науках </a:t>
            </a:r>
            <a:r>
              <a:rPr lang="ru-RU" altLang="ru-RU" sz="2000" b="1" dirty="0" smtClean="0">
                <a:latin typeface="Times New Roman" panose="02020603050405020304" pitchFamily="18" charset="0"/>
                <a:cs typeface="Times New Roman" panose="02020603050405020304" pitchFamily="18" charset="0"/>
              </a:rPr>
              <a:t>куча</a:t>
            </a:r>
            <a:r>
              <a:rPr lang="ru-RU" altLang="ru-RU" sz="2000" dirty="0" smtClean="0">
                <a:latin typeface="Times New Roman" panose="02020603050405020304" pitchFamily="18" charset="0"/>
                <a:cs typeface="Times New Roman" panose="02020603050405020304" pitchFamily="18" charset="0"/>
              </a:rPr>
              <a:t> </a:t>
            </a:r>
            <a:r>
              <a:rPr lang="en-US" altLang="ru-RU" sz="2000" dirty="0" smtClean="0">
                <a:latin typeface="Times New Roman" panose="02020603050405020304" pitchFamily="18" charset="0"/>
                <a:ea typeface="Cambria Math" panose="02040503050406030204" pitchFamily="18" charset="0"/>
                <a:cs typeface="Times New Roman" panose="02020603050405020304" pitchFamily="18" charset="0"/>
              </a:rPr>
              <a:t>−</a:t>
            </a:r>
            <a:r>
              <a:rPr lang="ru-RU" altLang="ru-RU" sz="2000" dirty="0" smtClean="0">
                <a:latin typeface="Times New Roman" panose="02020603050405020304" pitchFamily="18" charset="0"/>
                <a:cs typeface="Times New Roman" panose="02020603050405020304" pitchFamily="18" charset="0"/>
              </a:rPr>
              <a:t> это специализированная </a:t>
            </a:r>
            <a:r>
              <a:rPr lang="ru-RU" altLang="ru-RU" sz="2000" b="1" dirty="0" smtClean="0">
                <a:latin typeface="Times New Roman" panose="02020603050405020304" pitchFamily="18" charset="0"/>
                <a:cs typeface="Times New Roman" panose="02020603050405020304" pitchFamily="18" charset="0"/>
              </a:rPr>
              <a:t>структура данных типа дерево</a:t>
            </a:r>
            <a:r>
              <a:rPr lang="ru-RU" altLang="ru-RU" sz="2000" dirty="0" smtClean="0">
                <a:latin typeface="Times New Roman" panose="02020603050405020304" pitchFamily="18" charset="0"/>
                <a:cs typeface="Times New Roman" panose="02020603050405020304" pitchFamily="18" charset="0"/>
              </a:rPr>
              <a:t>, которая удовлетворяет свойству </a:t>
            </a:r>
            <a:r>
              <a:rPr lang="en-US" altLang="ru-RU" sz="2000" dirty="0" smtClean="0">
                <a:latin typeface="Times New Roman" panose="02020603050405020304" pitchFamily="18" charset="0"/>
                <a:cs typeface="Times New Roman" panose="02020603050405020304" pitchFamily="18" charset="0"/>
              </a:rPr>
              <a:t>(</a:t>
            </a:r>
            <a:r>
              <a:rPr lang="ru-RU" altLang="ru-RU" sz="2000" dirty="0" smtClean="0">
                <a:latin typeface="Times New Roman" panose="02020603050405020304" pitchFamily="18" charset="0"/>
                <a:cs typeface="Times New Roman" panose="02020603050405020304" pitchFamily="18" charset="0"/>
              </a:rPr>
              <a:t>кучи</a:t>
            </a:r>
            <a:r>
              <a:rPr lang="en-US" altLang="ru-RU" sz="2000" dirty="0" smtClean="0">
                <a:latin typeface="Times New Roman" panose="02020603050405020304" pitchFamily="18" charset="0"/>
                <a:cs typeface="Times New Roman" panose="02020603050405020304" pitchFamily="18" charset="0"/>
              </a:rPr>
              <a:t>)</a:t>
            </a:r>
            <a:r>
              <a:rPr lang="ru-RU" altLang="ru-RU" sz="2000" dirty="0" smtClean="0">
                <a:latin typeface="Times New Roman" panose="02020603050405020304" pitchFamily="18" charset="0"/>
                <a:cs typeface="Times New Roman" panose="02020603050405020304" pitchFamily="18" charset="0"/>
              </a:rPr>
              <a:t>: </a:t>
            </a:r>
            <a:r>
              <a:rPr lang="ru-RU" altLang="ru-RU" sz="2000" b="1" dirty="0" smtClean="0">
                <a:latin typeface="Times New Roman" panose="02020603050405020304" pitchFamily="18" charset="0"/>
                <a:cs typeface="Times New Roman" panose="02020603050405020304" pitchFamily="18" charset="0"/>
              </a:rPr>
              <a:t>если узел B является узлом-потомком узла A, то ключ(A) ≥ ключ(B).</a:t>
            </a:r>
            <a:r>
              <a:rPr lang="ru-RU" altLang="ru-RU" sz="2000" dirty="0" smtClean="0">
                <a:latin typeface="Times New Roman" panose="02020603050405020304" pitchFamily="18" charset="0"/>
                <a:cs typeface="Times New Roman" panose="02020603050405020304" pitchFamily="18" charset="0"/>
              </a:rPr>
              <a:t> </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000" dirty="0" smtClean="0">
                <a:latin typeface="Times New Roman" panose="02020603050405020304" pitchFamily="18" charset="0"/>
                <a:cs typeface="Times New Roman" panose="02020603050405020304" pitchFamily="18" charset="0"/>
              </a:rPr>
              <a:t>Из этого следует, что элемент с наибольшим ключом всегда является корневым узлом кучи, поэтому иногда такие кучи называют </a:t>
            </a:r>
            <a:r>
              <a:rPr lang="ru-RU" altLang="ru-RU" sz="2000" b="1" dirty="0" err="1" smtClean="0">
                <a:latin typeface="Times New Roman" panose="02020603050405020304" pitchFamily="18" charset="0"/>
                <a:cs typeface="Times New Roman" panose="02020603050405020304" pitchFamily="18" charset="0"/>
              </a:rPr>
              <a:t>max</a:t>
            </a:r>
            <a:r>
              <a:rPr lang="ru-RU" altLang="ru-RU" sz="2000" b="1" dirty="0" smtClean="0">
                <a:latin typeface="Times New Roman" panose="02020603050405020304" pitchFamily="18" charset="0"/>
                <a:cs typeface="Times New Roman" panose="02020603050405020304" pitchFamily="18" charset="0"/>
              </a:rPr>
              <a:t>-кучами.</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000" b="1" dirty="0" smtClean="0">
                <a:latin typeface="Times New Roman" panose="02020603050405020304" pitchFamily="18" charset="0"/>
                <a:cs typeface="Times New Roman" panose="02020603050405020304" pitchFamily="18" charset="0"/>
              </a:rPr>
              <a:t>	</a:t>
            </a:r>
            <a:r>
              <a:rPr lang="ru-RU" altLang="ru-RU" sz="2000" dirty="0" smtClean="0">
                <a:latin typeface="Times New Roman" panose="02020603050405020304" pitchFamily="18" charset="0"/>
                <a:cs typeface="Times New Roman" panose="02020603050405020304" pitchFamily="18" charset="0"/>
              </a:rPr>
              <a:t>В альтернативном случае, если сравнение перевернуть, то наименьший элемент будет всегда корневым узлом. Такие кучи называют </a:t>
            </a:r>
            <a:r>
              <a:rPr lang="ru-RU" altLang="ru-RU" sz="2000" b="1" dirty="0" err="1" smtClean="0">
                <a:latin typeface="Times New Roman" panose="02020603050405020304" pitchFamily="18" charset="0"/>
                <a:cs typeface="Times New Roman" panose="02020603050405020304" pitchFamily="18" charset="0"/>
              </a:rPr>
              <a:t>min</a:t>
            </a:r>
            <a:r>
              <a:rPr lang="ru-RU" altLang="ru-RU" sz="2000" b="1" dirty="0" smtClean="0">
                <a:latin typeface="Times New Roman" panose="02020603050405020304" pitchFamily="18" charset="0"/>
                <a:cs typeface="Times New Roman" panose="02020603050405020304" pitchFamily="18" charset="0"/>
              </a:rPr>
              <a:t>-кучами</a:t>
            </a:r>
            <a:r>
              <a:rPr lang="ru-RU" altLang="ru-RU" sz="2000" dirty="0" smtClean="0">
                <a:latin typeface="Times New Roman" panose="02020603050405020304" pitchFamily="18" charset="0"/>
                <a:cs typeface="Times New Roman" panose="02020603050405020304" pitchFamily="18" charset="0"/>
              </a:rPr>
              <a:t>. </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000" dirty="0" smtClean="0">
                <a:latin typeface="Times New Roman" panose="02020603050405020304" pitchFamily="18" charset="0"/>
                <a:cs typeface="Times New Roman" panose="02020603050405020304" pitchFamily="18" charset="0"/>
              </a:rPr>
              <a:t>Не существует никаких ограничений относительно того, сколько узлов-потомков имеет каждый узел кучи, хотя на практике их число обычно не более двух. </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000" dirty="0" smtClean="0">
                <a:latin typeface="Times New Roman" panose="02020603050405020304" pitchFamily="18" charset="0"/>
                <a:cs typeface="Times New Roman" panose="02020603050405020304" pitchFamily="18" charset="0"/>
              </a:rPr>
              <a:t>Куча является максимально </a:t>
            </a:r>
            <a:r>
              <a:rPr lang="ru-RU" altLang="ru-RU" sz="2000" b="1" dirty="0" smtClean="0">
                <a:latin typeface="Times New Roman" panose="02020603050405020304" pitchFamily="18" charset="0"/>
                <a:cs typeface="Times New Roman" panose="02020603050405020304" pitchFamily="18" charset="0"/>
              </a:rPr>
              <a:t>эффективной реализацией</a:t>
            </a:r>
            <a:r>
              <a:rPr lang="ru-RU" altLang="ru-RU" sz="2000" dirty="0" smtClean="0">
                <a:latin typeface="Times New Roman" panose="02020603050405020304" pitchFamily="18" charset="0"/>
                <a:cs typeface="Times New Roman" panose="02020603050405020304" pitchFamily="18" charset="0"/>
              </a:rPr>
              <a:t> абстрактного типа данных, который называется </a:t>
            </a:r>
            <a:r>
              <a:rPr lang="ru-RU" altLang="ru-RU" sz="2000" b="1" dirty="0" smtClean="0">
                <a:latin typeface="Times New Roman" panose="02020603050405020304" pitchFamily="18" charset="0"/>
                <a:cs typeface="Times New Roman" panose="02020603050405020304" pitchFamily="18" charset="0"/>
              </a:rPr>
              <a:t>очередью с приоритетом</a:t>
            </a:r>
            <a:r>
              <a:rPr lang="ru-RU" altLang="ru-RU" sz="2000" dirty="0" smtClean="0">
                <a:latin typeface="Times New Roman" panose="02020603050405020304" pitchFamily="18" charset="0"/>
                <a:cs typeface="Times New Roman" panose="02020603050405020304" pitchFamily="18" charset="0"/>
              </a:rPr>
              <a:t>.  Структуру данных </a:t>
            </a:r>
            <a:r>
              <a:rPr lang="ru-RU" altLang="ru-RU" sz="2000" b="1" dirty="0" smtClean="0">
                <a:latin typeface="Times New Roman" panose="02020603050405020304" pitchFamily="18" charset="0"/>
                <a:cs typeface="Times New Roman" panose="02020603050405020304" pitchFamily="18" charset="0"/>
              </a:rPr>
              <a:t>куча</a:t>
            </a:r>
            <a:r>
              <a:rPr lang="ru-RU" altLang="ru-RU" sz="2000" dirty="0" smtClean="0">
                <a:latin typeface="Times New Roman" panose="02020603050405020304" pitchFamily="18" charset="0"/>
                <a:cs typeface="Times New Roman" panose="02020603050405020304" pitchFamily="18" charset="0"/>
              </a:rPr>
              <a:t> не следует путать с понятием куча в динамическом распределении памяти.</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a:t>
            </a:r>
            <a:r>
              <a:rPr lang="ru-RU" dirty="0" smtClean="0"/>
              <a:t>Пирамидальная сортировка</a:t>
            </a:r>
            <a:endParaRPr lang="ru-RU" dirty="0"/>
          </a:p>
        </p:txBody>
      </p:sp>
      <p:sp>
        <p:nvSpPr>
          <p:cNvPr id="3" name="Rectangle 2"/>
          <p:cNvSpPr txBox="1">
            <a:spLocks noChangeArrowheads="1"/>
          </p:cNvSpPr>
          <p:nvPr/>
        </p:nvSpPr>
        <p:spPr>
          <a:xfrm>
            <a:off x="395536" y="1484784"/>
            <a:ext cx="8208912" cy="4402112"/>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Сортировка пирамидой использует </a:t>
            </a:r>
            <a:r>
              <a:rPr lang="ru-RU" altLang="ru-RU" sz="2400" b="1" i="1" dirty="0" smtClean="0">
                <a:latin typeface="Times New Roman" panose="02020603050405020304" pitchFamily="18" charset="0"/>
                <a:cs typeface="Times New Roman" panose="02020603050405020304" pitchFamily="18" charset="0"/>
              </a:rPr>
              <a:t>сортирующее дерево</a:t>
            </a:r>
            <a:r>
              <a:rPr lang="ru-RU" altLang="ru-RU" sz="2400" dirty="0" smtClean="0">
                <a:latin typeface="Times New Roman" panose="02020603050405020304" pitchFamily="18" charset="0"/>
                <a:cs typeface="Times New Roman" panose="02020603050405020304" pitchFamily="18" charset="0"/>
              </a:rPr>
              <a:t>, которое называется </a:t>
            </a:r>
            <a:r>
              <a:rPr lang="ru-RU" altLang="ru-RU" sz="2400" b="1" dirty="0" smtClean="0">
                <a:latin typeface="Times New Roman" panose="02020603050405020304" pitchFamily="18" charset="0"/>
                <a:cs typeface="Times New Roman" panose="02020603050405020304" pitchFamily="18" charset="0"/>
              </a:rPr>
              <a:t>пирамидой </a:t>
            </a:r>
            <a:r>
              <a:rPr lang="ru-RU" altLang="ru-RU" sz="2400" dirty="0" smtClean="0">
                <a:latin typeface="Times New Roman" panose="02020603050405020304" pitchFamily="18" charset="0"/>
                <a:cs typeface="Times New Roman" panose="02020603050405020304" pitchFamily="18" charset="0"/>
              </a:rPr>
              <a:t>и является частным случаем кучи. </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Пирамида </a:t>
            </a:r>
            <a:r>
              <a:rPr lang="ru-RU" altLang="ru-RU" sz="2400" dirty="0" smtClean="0">
                <a:latin typeface="Times New Roman" panose="02020603050405020304" pitchFamily="18" charset="0"/>
                <a:cs typeface="Times New Roman" panose="02020603050405020304" pitchFamily="18" charset="0"/>
              </a:rPr>
              <a:t>— это полная бинарная куча, то есть для нее выполнены условия:</a:t>
            </a:r>
          </a:p>
          <a:p>
            <a:pPr indent="274320" algn="just">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Каждый лист имеет глубину либо d, либо d − 1, d — максимальная глубина дерева.</a:t>
            </a:r>
          </a:p>
          <a:p>
            <a:pPr indent="274320" algn="just">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Значение в любой вершине больше (не меньше), чем значения её потомков.</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65163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a:t>
            </a:r>
            <a:r>
              <a:rPr lang="ru-RU" dirty="0" smtClean="0"/>
              <a:t>Пирамидальная сортировка</a:t>
            </a:r>
            <a:endParaRPr lang="ru-RU" dirty="0"/>
          </a:p>
        </p:txBody>
      </p:sp>
      <p:sp>
        <p:nvSpPr>
          <p:cNvPr id="3" name="Rectangle 2"/>
          <p:cNvSpPr txBox="1">
            <a:spLocks noChangeArrowheads="1"/>
          </p:cNvSpPr>
          <p:nvPr/>
        </p:nvSpPr>
        <p:spPr>
          <a:xfrm>
            <a:off x="215516" y="1161138"/>
            <a:ext cx="8712968" cy="3744416"/>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Пирамиды интересны сами по себе и полезны при реализации </a:t>
            </a:r>
            <a:r>
              <a:rPr lang="ru-RU" altLang="ru-RU" sz="2400" b="1" dirty="0" smtClean="0">
                <a:latin typeface="Times New Roman" panose="02020603050405020304" pitchFamily="18" charset="0"/>
                <a:cs typeface="Times New Roman" panose="02020603050405020304" pitchFamily="18" charset="0"/>
              </a:rPr>
              <a:t>очередей с приоритетом</a:t>
            </a:r>
            <a:r>
              <a:rPr lang="ru-RU" altLang="ru-RU" sz="2400" dirty="0" smtClean="0">
                <a:latin typeface="Times New Roman" panose="02020603050405020304" pitchFamily="18" charset="0"/>
                <a:cs typeface="Times New Roman" panose="02020603050405020304" pitchFamily="18" charset="0"/>
              </a:rPr>
              <a:t>. </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Удобная структура данных для пирамиды — такой массив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 что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[1] — элемент в корне, а потомками элемента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[i] являются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[2i] и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[2i+1].</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Это известное правило расположения полного двоичного дерева в массиве.</a:t>
            </a:r>
          </a:p>
          <a:p>
            <a:pPr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p:txBody>
      </p:sp>
      <p:pic>
        <p:nvPicPr>
          <p:cNvPr id="4" name="Picture 2" descr="Ну­ме­ра­ция эле­мен­тов по­чти за­пол­нен­но­го де­ре­ва"/>
          <p:cNvPicPr>
            <a:picLocks noChangeAspect="1" noChangeArrowheads="1"/>
          </p:cNvPicPr>
          <p:nvPr/>
        </p:nvPicPr>
        <p:blipFill>
          <a:blip r:embed="rId2" cstate="print"/>
          <a:srcRect/>
          <a:stretch>
            <a:fillRect/>
          </a:stretch>
        </p:blipFill>
        <p:spPr bwMode="auto">
          <a:xfrm>
            <a:off x="755576" y="3789040"/>
            <a:ext cx="3528392" cy="2920049"/>
          </a:xfrm>
          <a:prstGeom prst="rect">
            <a:avLst/>
          </a:prstGeom>
          <a:noFill/>
        </p:spPr>
      </p:pic>
      <p:pic>
        <p:nvPicPr>
          <p:cNvPr id="5" name="Picture 4" descr="На­хож­де­ние по­том­ков и ро­ди­те­ля в мас­си­ве"/>
          <p:cNvPicPr>
            <a:picLocks noChangeAspect="1" noChangeArrowheads="1"/>
          </p:cNvPicPr>
          <p:nvPr/>
        </p:nvPicPr>
        <p:blipFill>
          <a:blip r:embed="rId3" cstate="print"/>
          <a:srcRect/>
          <a:stretch>
            <a:fillRect/>
          </a:stretch>
        </p:blipFill>
        <p:spPr bwMode="auto">
          <a:xfrm>
            <a:off x="4572000" y="3963887"/>
            <a:ext cx="4419600" cy="2057401"/>
          </a:xfrm>
          <a:prstGeom prst="rect">
            <a:avLst/>
          </a:prstGeom>
          <a:noFill/>
        </p:spPr>
      </p:pic>
    </p:spTree>
    <p:extLst>
      <p:ext uri="{BB962C8B-B14F-4D97-AF65-F5344CB8AC3E}">
        <p14:creationId xmlns:p14="http://schemas.microsoft.com/office/powerpoint/2010/main" val="38238980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a:t>
            </a:r>
            <a:r>
              <a:rPr lang="ru-RU" dirty="0" smtClean="0"/>
              <a:t>Пирамидальная сортировка</a:t>
            </a:r>
            <a:endParaRPr lang="ru-RU" dirty="0"/>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00" y="1337176"/>
            <a:ext cx="3060650" cy="240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713" y="1268760"/>
            <a:ext cx="3350439" cy="2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968" y="4437112"/>
            <a:ext cx="4682941" cy="8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201" y="3956342"/>
            <a:ext cx="3060650" cy="228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7403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6. </a:t>
            </a:r>
            <a:r>
              <a:rPr lang="ru-RU" dirty="0" smtClean="0"/>
              <a:t>Пирамидальная сортировка</a:t>
            </a:r>
            <a:endParaRPr lang="ru-RU" dirty="0"/>
          </a:p>
        </p:txBody>
      </p:sp>
      <p:sp>
        <p:nvSpPr>
          <p:cNvPr id="3" name="Rectangle 2"/>
          <p:cNvSpPr txBox="1">
            <a:spLocks noChangeArrowheads="1"/>
          </p:cNvSpPr>
          <p:nvPr/>
        </p:nvSpPr>
        <p:spPr>
          <a:xfrm>
            <a:off x="455748" y="1340768"/>
            <a:ext cx="7848872" cy="4824536"/>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Алгоритм построения пирамиды</a:t>
            </a:r>
          </a:p>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400" dirty="0" smtClean="0">
                <a:latin typeface="Times New Roman" panose="02020603050405020304" pitchFamily="18" charset="0"/>
                <a:cs typeface="Times New Roman" panose="02020603050405020304" pitchFamily="18" charset="0"/>
              </a:rPr>
              <a:t>	</a:t>
            </a:r>
            <a:r>
              <a:rPr lang="ru-RU" altLang="ru-RU" sz="2400" dirty="0" smtClean="0">
                <a:latin typeface="Times New Roman" panose="02020603050405020304" pitchFamily="18" charset="0"/>
                <a:cs typeface="Times New Roman" panose="02020603050405020304" pitchFamily="18" charset="0"/>
              </a:rPr>
              <a:t>Можно построить пирамиду </a:t>
            </a:r>
            <a:r>
              <a:rPr lang="ru-RU" altLang="ru-RU" sz="2400" b="1" dirty="0" smtClean="0">
                <a:latin typeface="Times New Roman" panose="02020603050405020304" pitchFamily="18" charset="0"/>
                <a:cs typeface="Times New Roman" panose="02020603050405020304" pitchFamily="18" charset="0"/>
              </a:rPr>
              <a:t>снизу вверх</a:t>
            </a:r>
            <a:r>
              <a:rPr lang="ru-RU" altLang="ru-RU" sz="2400" dirty="0" smtClean="0">
                <a:latin typeface="Times New Roman" panose="02020603050405020304" pitchFamily="18" charset="0"/>
                <a:cs typeface="Times New Roman" panose="02020603050405020304" pitchFamily="18" charset="0"/>
              </a:rPr>
              <a:t>. </a:t>
            </a:r>
          </a:p>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1. Вначале </a:t>
            </a:r>
            <a:r>
              <a:rPr lang="ru-RU" altLang="ru-RU" sz="2400" b="1" dirty="0" smtClean="0">
                <a:latin typeface="Times New Roman" panose="02020603050405020304" pitchFamily="18" charset="0"/>
                <a:cs typeface="Times New Roman" panose="02020603050405020304" pitchFamily="18" charset="0"/>
              </a:rPr>
              <a:t>разместим элементы исходного массива в виде двоичного дерева</a:t>
            </a:r>
            <a:r>
              <a:rPr lang="ru-RU" altLang="ru-RU" sz="2400" dirty="0" smtClean="0">
                <a:latin typeface="Times New Roman" panose="02020603050405020304" pitchFamily="18" charset="0"/>
                <a:cs typeface="Times New Roman" panose="02020603050405020304" pitchFamily="18" charset="0"/>
              </a:rPr>
              <a:t>, согласно известному правилу (по ширине). </a:t>
            </a:r>
          </a:p>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2. Затем </a:t>
            </a:r>
            <a:r>
              <a:rPr lang="ru-RU" altLang="ru-RU" sz="2400" b="1" dirty="0" smtClean="0">
                <a:latin typeface="Times New Roman" panose="02020603050405020304" pitchFamily="18" charset="0"/>
                <a:cs typeface="Times New Roman" panose="02020603050405020304" pitchFamily="18" charset="0"/>
              </a:rPr>
              <a:t>сформируем пирамиды из небольших поддеревьев</a:t>
            </a:r>
            <a:r>
              <a:rPr lang="ru-RU" altLang="ru-RU" sz="2400" dirty="0" smtClean="0">
                <a:latin typeface="Times New Roman" panose="02020603050405020304" pitchFamily="18" charset="0"/>
                <a:cs typeface="Times New Roman" panose="02020603050405020304" pitchFamily="18" charset="0"/>
              </a:rPr>
              <a:t> (не более, чем с тремя узлами) </a:t>
            </a:r>
            <a:r>
              <a:rPr lang="ru-RU" altLang="ru-RU" sz="2400" b="1" dirty="0" smtClean="0">
                <a:latin typeface="Times New Roman" panose="02020603050405020304" pitchFamily="18" charset="0"/>
                <a:cs typeface="Times New Roman" panose="02020603050405020304" pitchFamily="18" charset="0"/>
              </a:rPr>
              <a:t>внизу дерева</a:t>
            </a:r>
            <a:r>
              <a:rPr lang="ru-RU" altLang="ru-RU" sz="2400" dirty="0" smtClean="0">
                <a:latin typeface="Times New Roman" panose="02020603050405020304" pitchFamily="18" charset="0"/>
                <a:cs typeface="Times New Roman" panose="02020603050405020304" pitchFamily="18" charset="0"/>
              </a:rPr>
              <a:t>. Для этого сравним вершину маленького дерева  с каждым из потомков. Если один из потомков больше, он меняется местами с родителем. Если оба потомка больше, </a:t>
            </a:r>
            <a:r>
              <a:rPr lang="ru-RU" altLang="ru-RU" sz="2400" b="1" dirty="0" smtClean="0">
                <a:latin typeface="Times New Roman" panose="02020603050405020304" pitchFamily="18" charset="0"/>
                <a:cs typeface="Times New Roman" panose="02020603050405020304" pitchFamily="18" charset="0"/>
              </a:rPr>
              <a:t>больший потомок</a:t>
            </a:r>
            <a:r>
              <a:rPr lang="ru-RU" altLang="ru-RU" sz="2400" dirty="0" smtClean="0">
                <a:latin typeface="Times New Roman" panose="02020603050405020304" pitchFamily="18" charset="0"/>
                <a:cs typeface="Times New Roman" panose="02020603050405020304" pitchFamily="18" charset="0"/>
              </a:rPr>
              <a:t> </a:t>
            </a:r>
            <a:r>
              <a:rPr lang="ru-RU" altLang="ru-RU" sz="2400" b="1" dirty="0" smtClean="0">
                <a:latin typeface="Times New Roman" panose="02020603050405020304" pitchFamily="18" charset="0"/>
                <a:cs typeface="Times New Roman" panose="02020603050405020304" pitchFamily="18" charset="0"/>
              </a:rPr>
              <a:t>меняется местами с родителем.</a:t>
            </a:r>
            <a:r>
              <a:rPr lang="ru-RU" altLang="ru-RU" sz="2400" dirty="0" smtClean="0">
                <a:latin typeface="Times New Roman" panose="02020603050405020304" pitchFamily="18" charset="0"/>
                <a:cs typeface="Times New Roman" panose="02020603050405020304" pitchFamily="18" charset="0"/>
              </a:rPr>
              <a:t> </a:t>
            </a:r>
          </a:p>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400" dirty="0" smtClean="0">
                <a:latin typeface="Times New Roman" panose="02020603050405020304" pitchFamily="18" charset="0"/>
                <a:cs typeface="Times New Roman" panose="02020603050405020304" pitchFamily="18" charset="0"/>
              </a:rPr>
              <a:t>		</a:t>
            </a:r>
            <a:r>
              <a:rPr lang="ru-RU" altLang="ru-RU" sz="2400" dirty="0" smtClean="0">
                <a:latin typeface="Times New Roman" panose="02020603050405020304" pitchFamily="18" charset="0"/>
                <a:cs typeface="Times New Roman" panose="02020603050405020304" pitchFamily="18" charset="0"/>
              </a:rPr>
              <a:t>Этот шаг повторяется до тех пор, пока все поддеревья, имеющие по 3 узла, не будут преобразованы в пирамиды.</a:t>
            </a:r>
          </a:p>
        </p:txBody>
      </p:sp>
    </p:spTree>
    <p:extLst>
      <p:ext uri="{BB962C8B-B14F-4D97-AF65-F5344CB8AC3E}">
        <p14:creationId xmlns:p14="http://schemas.microsoft.com/office/powerpoint/2010/main" val="12854943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7. </a:t>
            </a:r>
            <a:r>
              <a:rPr lang="ru-RU" dirty="0" smtClean="0"/>
              <a:t>Пирамидальная сортировка</a:t>
            </a:r>
            <a:endParaRPr lang="ru-RU" dirty="0"/>
          </a:p>
        </p:txBody>
      </p:sp>
      <p:sp>
        <p:nvSpPr>
          <p:cNvPr id="3" name="Rectangle 2"/>
          <p:cNvSpPr txBox="1">
            <a:spLocks noChangeArrowheads="1"/>
          </p:cNvSpPr>
          <p:nvPr/>
        </p:nvSpPr>
        <p:spPr>
          <a:xfrm>
            <a:off x="323528" y="1340768"/>
            <a:ext cx="8496944" cy="504056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3. Теперь </a:t>
            </a:r>
            <a:r>
              <a:rPr lang="ru-RU" altLang="ru-RU" sz="2400" b="1" dirty="0" smtClean="0">
                <a:latin typeface="Times New Roman" panose="02020603050405020304" pitchFamily="18" charset="0"/>
                <a:cs typeface="Times New Roman" panose="02020603050405020304" pitchFamily="18" charset="0"/>
              </a:rPr>
              <a:t>объединим маленькие пирамиды и создадим более крупные пирамиды</a:t>
            </a:r>
            <a:r>
              <a:rPr lang="ru-RU" altLang="ru-RU" sz="2400" dirty="0" smtClean="0">
                <a:latin typeface="Times New Roman" panose="02020603050405020304" pitchFamily="18" charset="0"/>
                <a:cs typeface="Times New Roman" panose="02020603050405020304" pitchFamily="18" charset="0"/>
              </a:rPr>
              <a:t>. Сравним новую вершину с каждым из потомков. Если один из потомков больше, поменяем его местами с новой вершиной. </a:t>
            </a:r>
          </a:p>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400" dirty="0" smtClean="0">
                <a:latin typeface="Times New Roman" panose="02020603050405020304" pitchFamily="18" charset="0"/>
                <a:cs typeface="Times New Roman" panose="02020603050405020304" pitchFamily="18" charset="0"/>
              </a:rPr>
              <a:t>		</a:t>
            </a:r>
            <a:r>
              <a:rPr lang="ru-RU" altLang="ru-RU" sz="2400" dirty="0" smtClean="0">
                <a:latin typeface="Times New Roman" panose="02020603050405020304" pitchFamily="18" charset="0"/>
                <a:cs typeface="Times New Roman" panose="02020603050405020304" pitchFamily="18" charset="0"/>
              </a:rPr>
              <a:t>Если одно поддерево изменилось, проверяем, является ли оно все еще пирамидой. Для этого сравниваем его новую вершину с потомками и, если один из потомков больше, меняем его местами с новой вершиной. </a:t>
            </a:r>
          </a:p>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400" dirty="0" smtClean="0">
                <a:latin typeface="Times New Roman" panose="02020603050405020304" pitchFamily="18" charset="0"/>
                <a:cs typeface="Times New Roman" panose="02020603050405020304" pitchFamily="18" charset="0"/>
              </a:rPr>
              <a:t>		</a:t>
            </a:r>
            <a:r>
              <a:rPr lang="ru-RU" altLang="ru-RU" sz="2400" dirty="0" smtClean="0">
                <a:latin typeface="Times New Roman" panose="02020603050405020304" pitchFamily="18" charset="0"/>
                <a:cs typeface="Times New Roman" panose="02020603050405020304" pitchFamily="18" charset="0"/>
              </a:rPr>
              <a:t>Продолжаем </a:t>
            </a:r>
            <a:r>
              <a:rPr lang="ru-RU" altLang="ru-RU" sz="2400" b="1" dirty="0" smtClean="0">
                <a:latin typeface="Times New Roman" panose="02020603050405020304" pitchFamily="18" charset="0"/>
                <a:cs typeface="Times New Roman" panose="02020603050405020304" pitchFamily="18" charset="0"/>
              </a:rPr>
              <a:t>перемещать новую вершину вниз</a:t>
            </a:r>
            <a:r>
              <a:rPr lang="ru-RU" altLang="ru-RU" sz="2400" dirty="0" smtClean="0">
                <a:latin typeface="Times New Roman" panose="02020603050405020304" pitchFamily="18" charset="0"/>
                <a:cs typeface="Times New Roman" panose="02020603050405020304" pitchFamily="18" charset="0"/>
              </a:rPr>
              <a:t>. В конце концов, либо будет достигнута точка, в которой перемещаемый вниз узел больше обоих своих потомков, либо алгоритм достигнет основания дерева. </a:t>
            </a:r>
          </a:p>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4. Продолжим объединение пирамид, образуя пирамиды большего размера до тех пор, пока все элементы не образуют одну большую пирамиду. </a:t>
            </a:r>
          </a:p>
        </p:txBody>
      </p:sp>
    </p:spTree>
    <p:extLst>
      <p:ext uri="{BB962C8B-B14F-4D97-AF65-F5344CB8AC3E}">
        <p14:creationId xmlns:p14="http://schemas.microsoft.com/office/powerpoint/2010/main" val="699043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8. </a:t>
            </a:r>
            <a:r>
              <a:rPr lang="ru-RU" dirty="0" smtClean="0"/>
              <a:t>Пирамидальная сортировка</a:t>
            </a:r>
            <a:endParaRPr lang="ru-RU"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35978"/>
            <a:ext cx="3301659" cy="268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508" y="1235978"/>
            <a:ext cx="3489432" cy="271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908539"/>
            <a:ext cx="3708499" cy="277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58620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9. </a:t>
            </a:r>
            <a:r>
              <a:rPr lang="ru-RU" dirty="0" smtClean="0"/>
              <a:t>Пирамидальная сортировка</a:t>
            </a:r>
            <a:endParaRPr lang="ru-RU" dirty="0"/>
          </a:p>
        </p:txBody>
      </p:sp>
      <p:sp>
        <p:nvSpPr>
          <p:cNvPr id="3" name="Rectangle 2"/>
          <p:cNvSpPr txBox="1">
            <a:spLocks noChangeArrowheads="1"/>
          </p:cNvSpPr>
          <p:nvPr/>
        </p:nvSpPr>
        <p:spPr>
          <a:xfrm>
            <a:off x="457200" y="1268760"/>
            <a:ext cx="8363272" cy="1152128"/>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Перемещение элемента</a:t>
            </a:r>
            <a:r>
              <a:rPr lang="ru-RU" altLang="ru-RU" sz="2400" dirty="0" smtClean="0">
                <a:latin typeface="Times New Roman" panose="02020603050405020304" pitchFamily="18" charset="0"/>
                <a:cs typeface="Times New Roman" panose="02020603050405020304" pitchFamily="18" charset="0"/>
              </a:rPr>
              <a:t> из положения </a:t>
            </a:r>
            <a:r>
              <a:rPr lang="en-US" altLang="ru-RU" sz="2400" dirty="0" smtClean="0">
                <a:latin typeface="Times New Roman" panose="02020603050405020304" pitchFamily="18" charset="0"/>
                <a:cs typeface="Times New Roman" panose="02020603050405020304" pitchFamily="18" charset="0"/>
              </a:rPr>
              <a:t>Queue[parent]</a:t>
            </a:r>
            <a:r>
              <a:rPr lang="ru-RU" altLang="ru-RU" sz="2400" dirty="0" smtClean="0">
                <a:latin typeface="Times New Roman" panose="02020603050405020304" pitchFamily="18" charset="0"/>
                <a:cs typeface="Times New Roman" panose="02020603050405020304" pitchFamily="18" charset="0"/>
              </a:rPr>
              <a:t> </a:t>
            </a:r>
            <a:r>
              <a:rPr lang="ru-RU" altLang="ru-RU" sz="2400" b="1" dirty="0" smtClean="0">
                <a:latin typeface="Times New Roman" panose="02020603050405020304" pitchFamily="18" charset="0"/>
                <a:cs typeface="Times New Roman" panose="02020603050405020304" pitchFamily="18" charset="0"/>
              </a:rPr>
              <a:t>вниз по пирамиде</a:t>
            </a:r>
            <a:r>
              <a:rPr lang="ru-RU" altLang="ru-RU" sz="2400" dirty="0" smtClean="0">
                <a:latin typeface="Times New Roman" panose="02020603050405020304" pitchFamily="18" charset="0"/>
                <a:cs typeface="Times New Roman" panose="02020603050405020304" pitchFamily="18" charset="0"/>
              </a:rPr>
              <a:t>. Если поддеревья ниже </a:t>
            </a:r>
            <a:r>
              <a:rPr lang="en-US" altLang="ru-RU" sz="2400" dirty="0" smtClean="0">
                <a:latin typeface="Times New Roman" panose="02020603050405020304" pitchFamily="18" charset="0"/>
                <a:cs typeface="Times New Roman" panose="02020603050405020304" pitchFamily="18" charset="0"/>
              </a:rPr>
              <a:t>Queue[parent]</a:t>
            </a:r>
            <a:r>
              <a:rPr lang="ru-RU" altLang="ru-RU" sz="2400" dirty="0" smtClean="0">
                <a:latin typeface="Times New Roman" panose="02020603050405020304" pitchFamily="18" charset="0"/>
                <a:cs typeface="Times New Roman" panose="02020603050405020304" pitchFamily="18" charset="0"/>
              </a:rPr>
              <a:t> являются пирамидами, то процедура объединяет пирамиды, образуя пирамиду большего размера.</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453138" cy="445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20351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10. </a:t>
            </a:r>
            <a:r>
              <a:rPr lang="ru-RU" dirty="0" smtClean="0"/>
              <a:t>Пирамидальная сортировка</a:t>
            </a:r>
            <a:endParaRPr lang="ru-RU" dirty="0"/>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543" y="1169282"/>
            <a:ext cx="7307857" cy="521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Классификация</a:t>
            </a:r>
            <a:r>
              <a:rPr lang="en-US" sz="3200" b="1" dirty="0" smtClean="0">
                <a:solidFill>
                  <a:schemeClr val="tx2"/>
                </a:solidFill>
                <a:latin typeface="Times New Roman" pitchFamily="18" charset="0"/>
                <a:cs typeface="Times New Roman" pitchFamily="18" charset="0"/>
              </a:rPr>
              <a:t> </a:t>
            </a:r>
            <a:r>
              <a:rPr lang="ru-RU" sz="3200" b="1" dirty="0" smtClean="0">
                <a:solidFill>
                  <a:schemeClr val="tx2"/>
                </a:solidFill>
                <a:latin typeface="Times New Roman" pitchFamily="18" charset="0"/>
                <a:cs typeface="Times New Roman" pitchFamily="18" charset="0"/>
              </a:rPr>
              <a:t>сортировок</a:t>
            </a:r>
            <a:endParaRPr lang="ru-RU" sz="3200" b="1" dirty="0">
              <a:solidFill>
                <a:schemeClr val="tx2"/>
              </a:solidFill>
              <a:latin typeface="Times New Roman" pitchFamily="18" charset="0"/>
              <a:cs typeface="Times New Roman" pitchFamily="18" charset="0"/>
            </a:endParaRPr>
          </a:p>
        </p:txBody>
      </p:sp>
      <p:sp>
        <p:nvSpPr>
          <p:cNvPr id="5" name="Прямоугольник 4"/>
          <p:cNvSpPr/>
          <p:nvPr/>
        </p:nvSpPr>
        <p:spPr>
          <a:xfrm>
            <a:off x="1428728" y="1496164"/>
            <a:ext cx="6000792" cy="83099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ru-RU" sz="2400" dirty="0">
                <a:latin typeface="Times New Roman" pitchFamily="18" charset="0"/>
                <a:cs typeface="Times New Roman" pitchFamily="18" charset="0"/>
              </a:rPr>
              <a:t>Все методы сортировки можно разделить </a:t>
            </a:r>
            <a:r>
              <a:rPr lang="ru-RU" sz="2400" dirty="0" smtClean="0">
                <a:latin typeface="Times New Roman" pitchFamily="18" charset="0"/>
                <a:cs typeface="Times New Roman" pitchFamily="18" charset="0"/>
              </a:rPr>
              <a:t>на </a:t>
            </a:r>
            <a:endParaRPr lang="en-US" sz="2400" dirty="0" smtClean="0">
              <a:latin typeface="Times New Roman" pitchFamily="18" charset="0"/>
              <a:cs typeface="Times New Roman" pitchFamily="18" charset="0"/>
            </a:endParaRPr>
          </a:p>
          <a:p>
            <a:pPr algn="ctr"/>
            <a:r>
              <a:rPr lang="ru-RU" sz="2400" b="1" dirty="0" smtClean="0">
                <a:latin typeface="Times New Roman" pitchFamily="18" charset="0"/>
                <a:cs typeface="Times New Roman" pitchFamily="18" charset="0"/>
              </a:rPr>
              <a:t>пять </a:t>
            </a:r>
            <a:r>
              <a:rPr lang="ru-RU" sz="2400" b="1" dirty="0">
                <a:latin typeface="Times New Roman" pitchFamily="18" charset="0"/>
                <a:cs typeface="Times New Roman" pitchFamily="18" charset="0"/>
              </a:rPr>
              <a:t>групп</a:t>
            </a:r>
          </a:p>
        </p:txBody>
      </p:sp>
      <p:sp>
        <p:nvSpPr>
          <p:cNvPr id="7" name="Стрелка вниз 6"/>
          <p:cNvSpPr/>
          <p:nvPr/>
        </p:nvSpPr>
        <p:spPr>
          <a:xfrm>
            <a:off x="6286512" y="2571744"/>
            <a:ext cx="648072" cy="2803197"/>
          </a:xfrm>
          <a:prstGeom prst="down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ru-RU" sz="2400">
              <a:latin typeface="Times New Roman" pitchFamily="18" charset="0"/>
              <a:cs typeface="Times New Roman" pitchFamily="18" charset="0"/>
            </a:endParaRPr>
          </a:p>
        </p:txBody>
      </p:sp>
      <p:sp>
        <p:nvSpPr>
          <p:cNvPr id="8" name="Прямоугольник 7"/>
          <p:cNvSpPr/>
          <p:nvPr/>
        </p:nvSpPr>
        <p:spPr>
          <a:xfrm>
            <a:off x="2436288" y="4500570"/>
            <a:ext cx="2707216" cy="461665"/>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ru-RU" sz="2400" dirty="0">
                <a:latin typeface="Times New Roman" pitchFamily="18" charset="0"/>
                <a:cs typeface="Times New Roman" pitchFamily="18" charset="0"/>
              </a:rPr>
              <a:t>методы </a:t>
            </a:r>
            <a:r>
              <a:rPr lang="ru-RU" sz="2400" dirty="0" smtClean="0">
                <a:latin typeface="Times New Roman" pitchFamily="18" charset="0"/>
                <a:cs typeface="Times New Roman" pitchFamily="18" charset="0"/>
              </a:rPr>
              <a:t>извлечения</a:t>
            </a:r>
            <a:endParaRPr lang="ru-RU" sz="2400" dirty="0">
              <a:latin typeface="Times New Roman" pitchFamily="18" charset="0"/>
              <a:cs typeface="Times New Roman" pitchFamily="18" charset="0"/>
            </a:endParaRPr>
          </a:p>
        </p:txBody>
      </p:sp>
      <p:sp>
        <p:nvSpPr>
          <p:cNvPr id="9" name="Прямоугольник 8"/>
          <p:cNvSpPr/>
          <p:nvPr/>
        </p:nvSpPr>
        <p:spPr>
          <a:xfrm>
            <a:off x="2195420" y="3824591"/>
            <a:ext cx="2662332" cy="461665"/>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ru-RU" sz="2400" dirty="0">
                <a:latin typeface="Times New Roman" pitchFamily="18" charset="0"/>
                <a:cs typeface="Times New Roman" pitchFamily="18" charset="0"/>
              </a:rPr>
              <a:t>методы </a:t>
            </a:r>
            <a:r>
              <a:rPr lang="ru-RU" sz="2400" dirty="0" smtClean="0">
                <a:latin typeface="Times New Roman" pitchFamily="18" charset="0"/>
                <a:cs typeface="Times New Roman" pitchFamily="18" charset="0"/>
              </a:rPr>
              <a:t>включения</a:t>
            </a:r>
            <a:endParaRPr lang="ru-RU" sz="2400" dirty="0">
              <a:latin typeface="Times New Roman" pitchFamily="18" charset="0"/>
              <a:cs typeface="Times New Roman" pitchFamily="18" charset="0"/>
            </a:endParaRPr>
          </a:p>
        </p:txBody>
      </p:sp>
      <p:sp>
        <p:nvSpPr>
          <p:cNvPr id="10" name="Прямоугольник 9"/>
          <p:cNvSpPr/>
          <p:nvPr/>
        </p:nvSpPr>
        <p:spPr>
          <a:xfrm>
            <a:off x="1928794" y="3143248"/>
            <a:ext cx="2337628" cy="461665"/>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ru-RU" sz="2400" dirty="0">
                <a:latin typeface="Times New Roman" pitchFamily="18" charset="0"/>
                <a:cs typeface="Times New Roman" pitchFamily="18" charset="0"/>
              </a:rPr>
              <a:t>методы </a:t>
            </a:r>
            <a:r>
              <a:rPr lang="ru-RU" sz="2400" dirty="0" smtClean="0">
                <a:latin typeface="Times New Roman" pitchFamily="18" charset="0"/>
                <a:cs typeface="Times New Roman" pitchFamily="18" charset="0"/>
              </a:rPr>
              <a:t>обменов</a:t>
            </a:r>
            <a:endParaRPr lang="ru-RU" sz="2400" dirty="0">
              <a:latin typeface="Times New Roman" pitchFamily="18" charset="0"/>
              <a:cs typeface="Times New Roman" pitchFamily="18" charset="0"/>
            </a:endParaRPr>
          </a:p>
        </p:txBody>
      </p:sp>
      <p:sp>
        <p:nvSpPr>
          <p:cNvPr id="11" name="Прямоугольник 10"/>
          <p:cNvSpPr/>
          <p:nvPr/>
        </p:nvSpPr>
        <p:spPr>
          <a:xfrm>
            <a:off x="1643042" y="2500306"/>
            <a:ext cx="2300566"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ru-RU" sz="2400" dirty="0">
                <a:latin typeface="Times New Roman" pitchFamily="18" charset="0"/>
                <a:cs typeface="Times New Roman" pitchFamily="18" charset="0"/>
              </a:rPr>
              <a:t>методы </a:t>
            </a:r>
            <a:r>
              <a:rPr lang="ru-RU" sz="2400" dirty="0" smtClean="0">
                <a:latin typeface="Times New Roman" pitchFamily="18" charset="0"/>
                <a:cs typeface="Times New Roman" pitchFamily="18" charset="0"/>
              </a:rPr>
              <a:t>слияния</a:t>
            </a:r>
            <a:endParaRPr lang="ru-RU" sz="2400" dirty="0">
              <a:latin typeface="Times New Roman" pitchFamily="18" charset="0"/>
              <a:cs typeface="Times New Roman" pitchFamily="18" charset="0"/>
            </a:endParaRPr>
          </a:p>
        </p:txBody>
      </p:sp>
      <p:sp>
        <p:nvSpPr>
          <p:cNvPr id="12" name="Прямоугольник 11"/>
          <p:cNvSpPr/>
          <p:nvPr/>
        </p:nvSpPr>
        <p:spPr>
          <a:xfrm>
            <a:off x="2786050" y="5143512"/>
            <a:ext cx="3165354"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ru-RU" sz="2400" dirty="0">
                <a:latin typeface="Times New Roman" pitchFamily="18" charset="0"/>
                <a:cs typeface="Times New Roman" pitchFamily="18" charset="0"/>
              </a:rPr>
              <a:t>методы </a:t>
            </a:r>
            <a:r>
              <a:rPr lang="ru-RU" sz="2400" dirty="0" smtClean="0">
                <a:latin typeface="Times New Roman" pitchFamily="18" charset="0"/>
                <a:cs typeface="Times New Roman" pitchFamily="18" charset="0"/>
              </a:rPr>
              <a:t>распределения</a:t>
            </a:r>
            <a:endParaRPr lang="ru-RU"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11. </a:t>
            </a:r>
            <a:r>
              <a:rPr lang="ru-RU" dirty="0" smtClean="0"/>
              <a:t>Пирамидальная сортировка</a:t>
            </a:r>
            <a:endParaRPr lang="ru-RU" dirty="0"/>
          </a:p>
        </p:txBody>
      </p:sp>
      <p:sp>
        <p:nvSpPr>
          <p:cNvPr id="3" name="Rectangle 2"/>
          <p:cNvSpPr txBox="1">
            <a:spLocks noChangeArrowheads="1"/>
          </p:cNvSpPr>
          <p:nvPr/>
        </p:nvSpPr>
        <p:spPr>
          <a:xfrm>
            <a:off x="333125" y="1485380"/>
            <a:ext cx="8487347" cy="129554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Полный </a:t>
            </a:r>
            <a:r>
              <a:rPr lang="ru-RU" altLang="ru-RU" sz="2400" b="1" dirty="0" smtClean="0">
                <a:latin typeface="Times New Roman" panose="02020603050405020304" pitchFamily="18" charset="0"/>
                <a:cs typeface="Times New Roman" panose="02020603050405020304" pitchFamily="18" charset="0"/>
              </a:rPr>
              <a:t>алгоритм</a:t>
            </a:r>
            <a:r>
              <a:rPr lang="ru-RU" altLang="ru-RU" sz="2400" dirty="0" smtClean="0">
                <a:latin typeface="Times New Roman" panose="02020603050405020304" pitchFamily="18" charset="0"/>
                <a:cs typeface="Times New Roman" panose="02020603050405020304" pitchFamily="18" charset="0"/>
              </a:rPr>
              <a:t>, использующий процедуру </a:t>
            </a:r>
            <a:r>
              <a:rPr lang="ru-RU" altLang="ru-RU" sz="2400" dirty="0" err="1" smtClean="0">
                <a:latin typeface="Times New Roman" panose="02020603050405020304" pitchFamily="18" charset="0"/>
                <a:cs typeface="Times New Roman" panose="02020603050405020304" pitchFamily="18" charset="0"/>
              </a:rPr>
              <a:t>HeapPushDown</a:t>
            </a:r>
            <a:r>
              <a:rPr lang="ru-RU" altLang="ru-RU" sz="2400" dirty="0" smtClean="0">
                <a:latin typeface="Times New Roman" panose="02020603050405020304" pitchFamily="18" charset="0"/>
                <a:cs typeface="Times New Roman" panose="02020603050405020304" pitchFamily="18" charset="0"/>
              </a:rPr>
              <a:t> </a:t>
            </a:r>
            <a:r>
              <a:rPr lang="ru-RU" altLang="ru-RU" sz="2400" b="1" dirty="0" smtClean="0">
                <a:latin typeface="Times New Roman" panose="02020603050405020304" pitchFamily="18" charset="0"/>
                <a:cs typeface="Times New Roman" panose="02020603050405020304" pitchFamily="18" charset="0"/>
              </a:rPr>
              <a:t>для создания пирамиды из дерева элементов</a:t>
            </a:r>
            <a:r>
              <a:rPr lang="ru-RU" altLang="ru-RU" sz="2400" dirty="0" smtClean="0">
                <a:latin typeface="Times New Roman" panose="02020603050405020304" pitchFamily="18" charset="0"/>
                <a:cs typeface="Times New Roman" panose="02020603050405020304" pitchFamily="18" charset="0"/>
              </a:rPr>
              <a:t>.</a:t>
            </a:r>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19" y="2780928"/>
            <a:ext cx="7836997"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1984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12. </a:t>
            </a:r>
            <a:r>
              <a:rPr lang="ru-RU" dirty="0" smtClean="0"/>
              <a:t>Пирамидальная сортировка</a:t>
            </a:r>
            <a:endParaRPr lang="ru-RU" dirty="0"/>
          </a:p>
        </p:txBody>
      </p:sp>
      <p:sp>
        <p:nvSpPr>
          <p:cNvPr id="3" name="Rectangle 2"/>
          <p:cNvSpPr txBox="1">
            <a:spLocks noChangeArrowheads="1"/>
          </p:cNvSpPr>
          <p:nvPr/>
        </p:nvSpPr>
        <p:spPr>
          <a:xfrm>
            <a:off x="2694620" y="1241560"/>
            <a:ext cx="3754759" cy="360363"/>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nSpc>
                <a:spcPct val="83000"/>
              </a:lnSpc>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b="1" smtClean="0"/>
              <a:t>Очереди с приоритетом</a:t>
            </a:r>
            <a:endParaRPr lang="ru-RU" altLang="ru-RU" b="1" dirty="0" smtClean="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772816"/>
            <a:ext cx="8496944" cy="2156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69161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smtClean="0"/>
              <a:t>3</a:t>
            </a:r>
            <a:r>
              <a:rPr lang="en-US" dirty="0" smtClean="0"/>
              <a:t>. </a:t>
            </a:r>
            <a:r>
              <a:rPr lang="ru-RU" dirty="0" smtClean="0"/>
              <a:t>Пирамидальная сортировка</a:t>
            </a:r>
            <a:endParaRPr lang="ru-RU" dirty="0"/>
          </a:p>
        </p:txBody>
      </p:sp>
      <p:sp>
        <p:nvSpPr>
          <p:cNvPr id="4" name="Text Box 6"/>
          <p:cNvSpPr txBox="1">
            <a:spLocks noChangeArrowheads="1"/>
          </p:cNvSpPr>
          <p:nvPr/>
        </p:nvSpPr>
        <p:spPr bwMode="auto">
          <a:xfrm>
            <a:off x="323528" y="1124744"/>
            <a:ext cx="871296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a:defRPr>
                <a:solidFill>
                  <a:schemeClr val="tx1"/>
                </a:solidFill>
                <a:latin typeface="Arial" panose="020B0604020202020204" pitchFamily="34" charset="0"/>
                <a:ea typeface="Verdana" panose="020B0604030504040204" pitchFamily="34" charset="0"/>
                <a:cs typeface="Verdana" panose="020B0604030504040204" pitchFamily="34" charset="0"/>
              </a:defRPr>
            </a:lvl1pPr>
            <a:lvl2pPr marL="742950" indent="-285750" eaLnBrk="0">
              <a:defRPr>
                <a:solidFill>
                  <a:schemeClr val="tx1"/>
                </a:solidFill>
                <a:latin typeface="Arial" panose="020B0604020202020204" pitchFamily="34" charset="0"/>
                <a:ea typeface="Verdana" panose="020B0604030504040204" pitchFamily="34" charset="0"/>
                <a:cs typeface="Verdana" panose="020B0604030504040204" pitchFamily="34" charset="0"/>
              </a:defRPr>
            </a:lvl2pPr>
            <a:lvl3pPr marL="1143000" indent="-228600" eaLnBrk="0">
              <a:defRPr>
                <a:solidFill>
                  <a:schemeClr val="tx1"/>
                </a:solidFill>
                <a:latin typeface="Arial" panose="020B0604020202020204" pitchFamily="34" charset="0"/>
                <a:ea typeface="Verdana" panose="020B0604030504040204" pitchFamily="34" charset="0"/>
                <a:cs typeface="Verdana" panose="020B0604030504040204" pitchFamily="34" charset="0"/>
              </a:defRPr>
            </a:lvl3pPr>
            <a:lvl4pPr marL="1600200" indent="-228600" eaLnBrk="0">
              <a:defRPr>
                <a:solidFill>
                  <a:schemeClr val="tx1"/>
                </a:solidFill>
                <a:latin typeface="Arial" panose="020B0604020202020204" pitchFamily="34" charset="0"/>
                <a:ea typeface="Verdana" panose="020B0604030504040204" pitchFamily="34" charset="0"/>
                <a:cs typeface="Verdana" panose="020B0604030504040204" pitchFamily="34" charset="0"/>
              </a:defRPr>
            </a:lvl4pPr>
            <a:lvl5pPr marL="2057400" indent="-228600" eaLnBrk="0">
              <a:defRPr>
                <a:solidFill>
                  <a:schemeClr val="tx1"/>
                </a:solidFill>
                <a:latin typeface="Arial" panose="020B0604020202020204" pitchFamily="34" charset="0"/>
                <a:ea typeface="Verdana" panose="020B0604030504040204" pitchFamily="34" charset="0"/>
                <a:cs typeface="Verdana" panose="020B0604030504040204" pitchFamily="34" charset="0"/>
              </a:defRPr>
            </a:lvl5pPr>
            <a:lvl6pPr marL="2514600" indent="-228600" defTabSz="449263" eaLnBrk="0" fontAlgn="base" hangingPunct="0">
              <a:lnSpc>
                <a:spcPct val="93000"/>
              </a:lnSpc>
              <a:spcBef>
                <a:spcPct val="0"/>
              </a:spcBef>
              <a:spcAft>
                <a:spcPct val="0"/>
              </a:spcAft>
              <a:buClr>
                <a:srgbClr val="000000"/>
              </a:buClr>
              <a:buSzPct val="45000"/>
              <a:buFont typeface="Wingdings" panose="05000000000000000000" pitchFamily="2" charset="2"/>
              <a:defRPr>
                <a:solidFill>
                  <a:schemeClr val="tx1"/>
                </a:solidFill>
                <a:latin typeface="Arial" panose="020B0604020202020204" pitchFamily="34" charset="0"/>
                <a:ea typeface="Verdana" panose="020B0604030504040204" pitchFamily="34" charset="0"/>
                <a:cs typeface="Verdana" panose="020B0604030504040204" pitchFamily="34" charset="0"/>
              </a:defRPr>
            </a:lvl6pPr>
            <a:lvl7pPr marL="2971800" indent="-228600" defTabSz="449263" eaLnBrk="0" fontAlgn="base" hangingPunct="0">
              <a:lnSpc>
                <a:spcPct val="93000"/>
              </a:lnSpc>
              <a:spcBef>
                <a:spcPct val="0"/>
              </a:spcBef>
              <a:spcAft>
                <a:spcPct val="0"/>
              </a:spcAft>
              <a:buClr>
                <a:srgbClr val="000000"/>
              </a:buClr>
              <a:buSzPct val="45000"/>
              <a:buFont typeface="Wingdings" panose="05000000000000000000" pitchFamily="2" charset="2"/>
              <a:defRPr>
                <a:solidFill>
                  <a:schemeClr val="tx1"/>
                </a:solidFill>
                <a:latin typeface="Arial" panose="020B0604020202020204" pitchFamily="34" charset="0"/>
                <a:ea typeface="Verdana" panose="020B0604030504040204" pitchFamily="34" charset="0"/>
                <a:cs typeface="Verdana" panose="020B0604030504040204" pitchFamily="34" charset="0"/>
              </a:defRPr>
            </a:lvl7pPr>
            <a:lvl8pPr marL="3429000" indent="-228600" defTabSz="449263" eaLnBrk="0" fontAlgn="base" hangingPunct="0">
              <a:lnSpc>
                <a:spcPct val="93000"/>
              </a:lnSpc>
              <a:spcBef>
                <a:spcPct val="0"/>
              </a:spcBef>
              <a:spcAft>
                <a:spcPct val="0"/>
              </a:spcAft>
              <a:buClr>
                <a:srgbClr val="000000"/>
              </a:buClr>
              <a:buSzPct val="45000"/>
              <a:buFont typeface="Wingdings" panose="05000000000000000000" pitchFamily="2" charset="2"/>
              <a:defRPr>
                <a:solidFill>
                  <a:schemeClr val="tx1"/>
                </a:solidFill>
                <a:latin typeface="Arial" panose="020B0604020202020204" pitchFamily="34" charset="0"/>
                <a:ea typeface="Verdana" panose="020B0604030504040204" pitchFamily="34" charset="0"/>
                <a:cs typeface="Verdana" panose="020B0604030504040204" pitchFamily="34" charset="0"/>
              </a:defRPr>
            </a:lvl8pPr>
            <a:lvl9pPr marL="3886200" indent="-228600" defTabSz="449263" eaLnBrk="0" fontAlgn="base" hangingPunct="0">
              <a:lnSpc>
                <a:spcPct val="93000"/>
              </a:lnSpc>
              <a:spcBef>
                <a:spcPct val="0"/>
              </a:spcBef>
              <a:spcAft>
                <a:spcPct val="0"/>
              </a:spcAft>
              <a:buClr>
                <a:srgbClr val="000000"/>
              </a:buClr>
              <a:buSzPct val="45000"/>
              <a:buFont typeface="Wingdings" panose="05000000000000000000" pitchFamily="2" charset="2"/>
              <a:defRPr>
                <a:solidFill>
                  <a:schemeClr val="tx1"/>
                </a:solidFill>
                <a:latin typeface="Arial" panose="020B0604020202020204" pitchFamily="34" charset="0"/>
                <a:ea typeface="Verdana" panose="020B0604030504040204" pitchFamily="34" charset="0"/>
                <a:cs typeface="Verdana" panose="020B0604030504040204" pitchFamily="34" charset="0"/>
              </a:defRPr>
            </a:lvl9pPr>
          </a:lstStyle>
          <a:p>
            <a:pPr algn="ctr" eaLnBrk="1"/>
            <a:r>
              <a:rPr lang="ru-RU" altLang="ru-RU" sz="2400" b="1" dirty="0">
                <a:solidFill>
                  <a:srgbClr val="000000"/>
                </a:solidFill>
                <a:latin typeface="Times New Roman" panose="02020603050405020304" pitchFamily="18" charset="0"/>
                <a:cs typeface="Times New Roman" panose="02020603050405020304" pitchFamily="18" charset="0"/>
              </a:rPr>
              <a:t>Удаление элемента из очереди с приоритетом</a:t>
            </a:r>
            <a:r>
              <a:rPr lang="ru-RU" altLang="ru-RU" sz="2400" dirty="0">
                <a:latin typeface="Times New Roman" panose="02020603050405020304" pitchFamily="18" charset="0"/>
                <a:cs typeface="Times New Roman" panose="02020603050405020304" pitchFamily="18" charset="0"/>
              </a:rPr>
              <a:t> 	</a:t>
            </a:r>
          </a:p>
          <a:p>
            <a:pPr algn="just" eaLnBrk="1"/>
            <a:r>
              <a:rPr lang="ru-RU" altLang="ru-RU" sz="2400" dirty="0">
                <a:latin typeface="Times New Roman" panose="02020603050405020304" pitchFamily="18" charset="0"/>
                <a:cs typeface="Times New Roman" panose="02020603050405020304" pitchFamily="18" charset="0"/>
              </a:rPr>
              <a:t>	Если в качестве очереди с приоритетом используется </a:t>
            </a:r>
            <a:r>
              <a:rPr lang="ru-RU" altLang="ru-RU" sz="2400" b="1" dirty="0">
                <a:latin typeface="Times New Roman" panose="02020603050405020304" pitchFamily="18" charset="0"/>
                <a:cs typeface="Times New Roman" panose="02020603050405020304" pitchFamily="18" charset="0"/>
              </a:rPr>
              <a:t>пирамида</a:t>
            </a:r>
            <a:r>
              <a:rPr lang="ru-RU" altLang="ru-RU" sz="2400" dirty="0">
                <a:latin typeface="Times New Roman" panose="02020603050405020304" pitchFamily="18" charset="0"/>
                <a:cs typeface="Times New Roman" panose="02020603050405020304" pitchFamily="18" charset="0"/>
              </a:rPr>
              <a:t>, легко найти </a:t>
            </a:r>
            <a:r>
              <a:rPr lang="ru-RU" altLang="ru-RU" sz="2400" b="1" dirty="0">
                <a:latin typeface="Times New Roman" panose="02020603050405020304" pitchFamily="18" charset="0"/>
                <a:cs typeface="Times New Roman" panose="02020603050405020304" pitchFamily="18" charset="0"/>
              </a:rPr>
              <a:t>элемент с самым высоким приоритетом</a:t>
            </a:r>
            <a:r>
              <a:rPr lang="ru-RU" altLang="ru-RU" sz="2400" dirty="0">
                <a:latin typeface="Times New Roman" panose="02020603050405020304" pitchFamily="18" charset="0"/>
                <a:cs typeface="Times New Roman" panose="02020603050405020304" pitchFamily="18" charset="0"/>
              </a:rPr>
              <a:t> — он всегда </a:t>
            </a:r>
            <a:r>
              <a:rPr lang="ru-RU" altLang="ru-RU" sz="2400" b="1" dirty="0">
                <a:latin typeface="Times New Roman" panose="02020603050405020304" pitchFamily="18" charset="0"/>
                <a:cs typeface="Times New Roman" panose="02020603050405020304" pitchFamily="18" charset="0"/>
              </a:rPr>
              <a:t>находится на вершине пирамиды</a:t>
            </a:r>
            <a:r>
              <a:rPr lang="ru-RU" altLang="ru-RU" sz="2400" dirty="0">
                <a:latin typeface="Times New Roman" panose="02020603050405020304" pitchFamily="18" charset="0"/>
                <a:cs typeface="Times New Roman" panose="02020603050405020304" pitchFamily="18" charset="0"/>
              </a:rPr>
              <a:t>. Но если его удалить, получившееся дерево без корня уже не будет пирамидой.</a:t>
            </a:r>
          </a:p>
          <a:p>
            <a:pPr algn="just" eaLnBrk="1"/>
            <a:r>
              <a:rPr lang="ru-RU" altLang="ru-RU" sz="2400" dirty="0">
                <a:latin typeface="Times New Roman" panose="02020603050405020304" pitchFamily="18" charset="0"/>
                <a:cs typeface="Times New Roman" panose="02020603050405020304" pitchFamily="18" charset="0"/>
              </a:rPr>
              <a:t>	Чтобы снова превратить дерево без корня в пирамиду, </a:t>
            </a:r>
            <a:r>
              <a:rPr lang="ru-RU" altLang="ru-RU" sz="2400" b="1" dirty="0">
                <a:latin typeface="Times New Roman" panose="02020603050405020304" pitchFamily="18" charset="0"/>
                <a:cs typeface="Times New Roman" panose="02020603050405020304" pitchFamily="18" charset="0"/>
              </a:rPr>
              <a:t>поместим последний элемент</a:t>
            </a:r>
            <a:r>
              <a:rPr lang="ru-RU" altLang="ru-RU" sz="2400" dirty="0">
                <a:latin typeface="Times New Roman" panose="02020603050405020304" pitchFamily="18" charset="0"/>
                <a:cs typeface="Times New Roman" panose="02020603050405020304" pitchFamily="18" charset="0"/>
              </a:rPr>
              <a:t> (самый правый элемент на нижнем уровне) </a:t>
            </a:r>
            <a:r>
              <a:rPr lang="ru-RU" altLang="ru-RU" sz="2400" b="1" dirty="0">
                <a:latin typeface="Times New Roman" panose="02020603050405020304" pitchFamily="18" charset="0"/>
                <a:cs typeface="Times New Roman" panose="02020603050405020304" pitchFamily="18" charset="0"/>
              </a:rPr>
              <a:t>в вершину пирамиды</a:t>
            </a:r>
            <a:r>
              <a:rPr lang="ru-RU" altLang="ru-RU" sz="2400" dirty="0">
                <a:latin typeface="Times New Roman" panose="02020603050405020304" pitchFamily="18" charset="0"/>
                <a:cs typeface="Times New Roman" panose="02020603050405020304" pitchFamily="18" charset="0"/>
              </a:rPr>
              <a:t>. Затем при помощи процедуры </a:t>
            </a:r>
            <a:r>
              <a:rPr lang="ru-RU" altLang="ru-RU" sz="2400" dirty="0" err="1">
                <a:latin typeface="Times New Roman" panose="02020603050405020304" pitchFamily="18" charset="0"/>
                <a:cs typeface="Times New Roman" panose="02020603050405020304" pitchFamily="18" charset="0"/>
              </a:rPr>
              <a:t>HeapPushDown</a:t>
            </a:r>
            <a:r>
              <a:rPr lang="ru-RU" altLang="ru-RU" sz="2400" dirty="0">
                <a:latin typeface="Times New Roman" panose="02020603050405020304" pitchFamily="18" charset="0"/>
                <a:cs typeface="Times New Roman" panose="02020603050405020304" pitchFamily="18" charset="0"/>
              </a:rPr>
              <a:t> </a:t>
            </a:r>
            <a:r>
              <a:rPr lang="ru-RU" altLang="ru-RU" sz="2400" b="1" dirty="0">
                <a:latin typeface="Times New Roman" panose="02020603050405020304" pitchFamily="18" charset="0"/>
                <a:cs typeface="Times New Roman" panose="02020603050405020304" pitchFamily="18" charset="0"/>
              </a:rPr>
              <a:t>продвинем новый корневой узел вниз по дереву</a:t>
            </a:r>
            <a:r>
              <a:rPr lang="ru-RU" altLang="ru-RU" sz="2400" dirty="0">
                <a:latin typeface="Times New Roman" panose="02020603050405020304" pitchFamily="18" charset="0"/>
                <a:cs typeface="Times New Roman" panose="02020603050405020304" pitchFamily="18" charset="0"/>
              </a:rPr>
              <a:t> до тех пор, пока дерево снова не станет пирамидой. В этот момент, можно получить </a:t>
            </a:r>
            <a:r>
              <a:rPr lang="ru-RU" altLang="ru-RU" sz="2400" b="1" dirty="0">
                <a:latin typeface="Times New Roman" panose="02020603050405020304" pitchFamily="18" charset="0"/>
                <a:cs typeface="Times New Roman" panose="02020603050405020304" pitchFamily="18" charset="0"/>
              </a:rPr>
              <a:t>на выходе очереди с приоритетом следующий элемент с наивысшим приоритетом.</a:t>
            </a:r>
          </a:p>
        </p:txBody>
      </p:sp>
    </p:spTree>
    <p:extLst>
      <p:ext uri="{BB962C8B-B14F-4D97-AF65-F5344CB8AC3E}">
        <p14:creationId xmlns:p14="http://schemas.microsoft.com/office/powerpoint/2010/main" val="6088279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smtClean="0"/>
              <a:t>4</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300831" y="1268760"/>
            <a:ext cx="8542337" cy="526620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27432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Добавление элемента к очереди с приоритетом</a:t>
            </a: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b="1" dirty="0" smtClean="0">
              <a:latin typeface="Times New Roman" panose="02020603050405020304" pitchFamily="18" charset="0"/>
              <a:cs typeface="Times New Roman" panose="02020603050405020304" pitchFamily="18" charset="0"/>
            </a:endParaRP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a:latin typeface="Times New Roman" panose="02020603050405020304" pitchFamily="18" charset="0"/>
                <a:cs typeface="Times New Roman" panose="02020603050405020304" pitchFamily="18" charset="0"/>
              </a:rPr>
              <a:t>	</a:t>
            </a:r>
            <a:r>
              <a:rPr lang="ru-RU" altLang="ru-RU" sz="2400" b="1" dirty="0" smtClean="0">
                <a:latin typeface="Times New Roman" panose="02020603050405020304" pitchFamily="18" charset="0"/>
                <a:cs typeface="Times New Roman" panose="02020603050405020304" pitchFamily="18" charset="0"/>
              </a:rPr>
              <a:t>Поместим новый элемент на свободное место в конце массива</a:t>
            </a:r>
            <a:r>
              <a:rPr lang="ru-RU" altLang="ru-RU" sz="2400" dirty="0" smtClean="0">
                <a:latin typeface="Times New Roman" panose="02020603050405020304" pitchFamily="18" charset="0"/>
                <a:cs typeface="Times New Roman" panose="02020603050405020304" pitchFamily="18" charset="0"/>
              </a:rPr>
              <a:t>. Полученное дерево может не быть пирамидой.</a:t>
            </a: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	Чтобы снова преобразовать его в пирамиду, сравним новый элемент с его родителем. </a:t>
            </a:r>
            <a:r>
              <a:rPr lang="ru-RU" altLang="ru-RU" sz="2400" b="1" dirty="0" smtClean="0">
                <a:latin typeface="Times New Roman" panose="02020603050405020304" pitchFamily="18" charset="0"/>
                <a:cs typeface="Times New Roman" panose="02020603050405020304" pitchFamily="18" charset="0"/>
              </a:rPr>
              <a:t>Если новый элемент больше родителя, поменяем их местами</a:t>
            </a:r>
            <a:r>
              <a:rPr lang="ru-RU" altLang="ru-RU" sz="2400" dirty="0" smtClean="0">
                <a:latin typeface="Times New Roman" panose="02020603050405020304" pitchFamily="18" charset="0"/>
                <a:cs typeface="Times New Roman" panose="02020603050405020304" pitchFamily="18" charset="0"/>
              </a:rPr>
              <a:t>. Если элемент больше родителя, то он также больше и второго потомка.</a:t>
            </a: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	Продолжим сравнение нового элемента с родителем и перемещение его по дереву вверх к корню, пока не найдется родитель, больший, чем новый элемент </a:t>
            </a:r>
            <a:r>
              <a:rPr lang="ru-RU" altLang="ru-RU" sz="2400" dirty="0" smtClean="0">
                <a:latin typeface="Times New Roman" panose="02020603050405020304" pitchFamily="18" charset="0"/>
                <a:cs typeface="Times New Roman" panose="02020603050405020304" pitchFamily="18" charset="0"/>
              </a:rPr>
              <a:t>(или пока не достигнем корня). В этот момент, дерево снова представляет собой пирамиду.</a:t>
            </a:r>
          </a:p>
        </p:txBody>
      </p:sp>
    </p:spTree>
    <p:extLst>
      <p:ext uri="{BB962C8B-B14F-4D97-AF65-F5344CB8AC3E}">
        <p14:creationId xmlns:p14="http://schemas.microsoft.com/office/powerpoint/2010/main" val="24726499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smtClean="0"/>
              <a:t>5</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284162" y="1268760"/>
            <a:ext cx="8575675" cy="5266208"/>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4320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b="1" dirty="0" smtClean="0">
                <a:latin typeface="Times New Roman" panose="02020603050405020304" pitchFamily="18" charset="0"/>
                <a:cs typeface="Times New Roman" panose="02020603050405020304" pitchFamily="18" charset="0"/>
              </a:rPr>
              <a:t>Анализ пирамид</a:t>
            </a:r>
          </a:p>
          <a:p>
            <a:pPr marL="0" indent="4320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При первоначальном превращении списка в пирамиду осуществляется создание множества пирамид меньшего размера. </a:t>
            </a:r>
            <a:r>
              <a:rPr lang="ru-RU" altLang="ru-RU" sz="2200" b="1" dirty="0" smtClean="0">
                <a:latin typeface="Times New Roman" panose="02020603050405020304" pitchFamily="18" charset="0"/>
                <a:cs typeface="Times New Roman" panose="02020603050405020304" pitchFamily="18" charset="0"/>
              </a:rPr>
              <a:t>Для каждого внутреннего узла дерева строится пирамида с корнем в этом узле</a:t>
            </a:r>
            <a:r>
              <a:rPr lang="ru-RU" altLang="ru-RU" sz="2200" dirty="0" smtClean="0">
                <a:latin typeface="Times New Roman" panose="02020603050405020304" pitchFamily="18" charset="0"/>
                <a:cs typeface="Times New Roman" panose="02020603050405020304" pitchFamily="18" charset="0"/>
              </a:rPr>
              <a:t>. Если дерево содержит N элементов, то в дереве O(N) внутренних узлов, и в итоге </a:t>
            </a:r>
            <a:r>
              <a:rPr lang="ru-RU" altLang="ru-RU" sz="2200" b="1" dirty="0" smtClean="0">
                <a:latin typeface="Times New Roman" panose="02020603050405020304" pitchFamily="18" charset="0"/>
                <a:cs typeface="Times New Roman" panose="02020603050405020304" pitchFamily="18" charset="0"/>
              </a:rPr>
              <a:t>приходится создать O(N) пирамид</a:t>
            </a:r>
            <a:r>
              <a:rPr lang="ru-RU" altLang="ru-RU" sz="2200" dirty="0" smtClean="0">
                <a:latin typeface="Times New Roman" panose="02020603050405020304" pitchFamily="18" charset="0"/>
                <a:cs typeface="Times New Roman" panose="02020603050405020304" pitchFamily="18" charset="0"/>
              </a:rPr>
              <a:t>.</a:t>
            </a:r>
          </a:p>
          <a:p>
            <a:pPr marL="0" indent="4320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b="1" dirty="0" smtClean="0">
                <a:latin typeface="Times New Roman" panose="02020603050405020304" pitchFamily="18" charset="0"/>
                <a:cs typeface="Times New Roman" panose="02020603050405020304" pitchFamily="18" charset="0"/>
              </a:rPr>
              <a:t>	При создании каждой пирамиды может потребоваться продвигать элемент вниз по пирамиде, возможно до тех пор, пока он не достигнет концевого узла</a:t>
            </a:r>
            <a:r>
              <a:rPr lang="ru-RU" altLang="ru-RU" sz="2200" dirty="0" smtClean="0">
                <a:latin typeface="Times New Roman" panose="02020603050405020304" pitchFamily="18" charset="0"/>
                <a:cs typeface="Times New Roman" panose="02020603050405020304" pitchFamily="18" charset="0"/>
              </a:rPr>
              <a:t>. </a:t>
            </a:r>
            <a:r>
              <a:rPr lang="ru-RU" altLang="ru-RU" sz="2200" b="1" dirty="0" smtClean="0">
                <a:latin typeface="Times New Roman" panose="02020603050405020304" pitchFamily="18" charset="0"/>
                <a:cs typeface="Times New Roman" panose="02020603050405020304" pitchFamily="18" charset="0"/>
              </a:rPr>
              <a:t>Самые высокие из построенных пирамид будут иметь высоту порядка O(</a:t>
            </a:r>
            <a:r>
              <a:rPr lang="ru-RU" altLang="ru-RU" sz="2200" b="1" dirty="0" err="1" smtClean="0">
                <a:latin typeface="Times New Roman" panose="02020603050405020304" pitchFamily="18" charset="0"/>
                <a:cs typeface="Times New Roman" panose="02020603050405020304" pitchFamily="18" charset="0"/>
              </a:rPr>
              <a:t>log</a:t>
            </a:r>
            <a:r>
              <a:rPr lang="ru-RU" altLang="ru-RU" sz="2200" b="1" dirty="0" smtClean="0">
                <a:latin typeface="Times New Roman" panose="02020603050405020304" pitchFamily="18" charset="0"/>
                <a:cs typeface="Times New Roman" panose="02020603050405020304" pitchFamily="18" charset="0"/>
              </a:rPr>
              <a:t>(N)).</a:t>
            </a:r>
            <a:r>
              <a:rPr lang="ru-RU" altLang="ru-RU" sz="2200" dirty="0" smtClean="0">
                <a:latin typeface="Times New Roman" panose="02020603050405020304" pitchFamily="18" charset="0"/>
                <a:cs typeface="Times New Roman" panose="02020603050405020304" pitchFamily="18" charset="0"/>
              </a:rPr>
              <a:t> Так как создается O(N) пирамид, и для построения самой высокой из них требуется O(</a:t>
            </a:r>
            <a:r>
              <a:rPr lang="ru-RU" altLang="ru-RU" sz="2200" dirty="0" err="1" smtClean="0">
                <a:latin typeface="Times New Roman" panose="02020603050405020304" pitchFamily="18" charset="0"/>
                <a:cs typeface="Times New Roman" panose="02020603050405020304" pitchFamily="18" charset="0"/>
              </a:rPr>
              <a:t>log</a:t>
            </a:r>
            <a:r>
              <a:rPr lang="ru-RU" altLang="ru-RU" sz="2200" dirty="0" smtClean="0">
                <a:latin typeface="Times New Roman" panose="02020603050405020304" pitchFamily="18" charset="0"/>
                <a:cs typeface="Times New Roman" panose="02020603050405020304" pitchFamily="18" charset="0"/>
              </a:rPr>
              <a:t>(n)) шагов, то </a:t>
            </a:r>
            <a:r>
              <a:rPr lang="ru-RU" altLang="ru-RU" sz="2200" b="1" dirty="0" smtClean="0">
                <a:latin typeface="Times New Roman" panose="02020603050405020304" pitchFamily="18" charset="0"/>
                <a:cs typeface="Times New Roman" panose="02020603050405020304" pitchFamily="18" charset="0"/>
              </a:rPr>
              <a:t>все пирамиды можно построить за время порядка O(N * </a:t>
            </a:r>
            <a:r>
              <a:rPr lang="ru-RU" altLang="ru-RU" sz="2200" b="1" dirty="0" err="1" smtClean="0">
                <a:latin typeface="Times New Roman" panose="02020603050405020304" pitchFamily="18" charset="0"/>
                <a:cs typeface="Times New Roman" panose="02020603050405020304" pitchFamily="18" charset="0"/>
              </a:rPr>
              <a:t>log</a:t>
            </a:r>
            <a:r>
              <a:rPr lang="ru-RU" altLang="ru-RU" sz="2200" b="1" dirty="0" smtClean="0">
                <a:latin typeface="Times New Roman" panose="02020603050405020304" pitchFamily="18" charset="0"/>
                <a:cs typeface="Times New Roman" panose="02020603050405020304" pitchFamily="18" charset="0"/>
              </a:rPr>
              <a:t>(N)).</a:t>
            </a:r>
          </a:p>
          <a:p>
            <a:pPr marL="0" indent="4320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На самом деле времени потребуется еще меньше </a:t>
            </a:r>
            <a:r>
              <a:rPr lang="ru-RU" altLang="ru-RU" sz="2200" dirty="0" smtClean="0">
                <a:latin typeface="Times New Roman" panose="02020603050405020304" pitchFamily="18" charset="0"/>
                <a:ea typeface="Cambria Math" panose="020405030504060302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 порядка O(N). </a:t>
            </a:r>
          </a:p>
        </p:txBody>
      </p:sp>
    </p:spTree>
    <p:extLst>
      <p:ext uri="{BB962C8B-B14F-4D97-AF65-F5344CB8AC3E}">
        <p14:creationId xmlns:p14="http://schemas.microsoft.com/office/powerpoint/2010/main" val="33786619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smtClean="0"/>
              <a:t>6</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323528" y="1196752"/>
            <a:ext cx="8243961" cy="5266208"/>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27432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b="1" dirty="0" smtClean="0">
                <a:latin typeface="Times New Roman" panose="02020603050405020304" pitchFamily="18" charset="0"/>
                <a:cs typeface="Times New Roman" panose="02020603050405020304" pitchFamily="18" charset="0"/>
              </a:rPr>
              <a:t>Время для построения пирамиды</a:t>
            </a: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Пусть H — высота дерева. Это полное двоичное дерево, следовательно, H=</a:t>
            </a:r>
            <a:r>
              <a:rPr lang="ru-RU" altLang="ru-RU" sz="2200" dirty="0" err="1" smtClean="0">
                <a:latin typeface="Times New Roman" panose="02020603050405020304" pitchFamily="18" charset="0"/>
                <a:cs typeface="Times New Roman" panose="02020603050405020304" pitchFamily="18" charset="0"/>
              </a:rPr>
              <a:t>log</a:t>
            </a:r>
            <a:r>
              <a:rPr lang="ru-RU" altLang="ru-RU" sz="2200" dirty="0" smtClean="0">
                <a:latin typeface="Times New Roman" panose="02020603050405020304" pitchFamily="18" charset="0"/>
                <a:cs typeface="Times New Roman" panose="02020603050405020304" pitchFamily="18" charset="0"/>
              </a:rPr>
              <a:t>(N).</a:t>
            </a: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Для каждого узла, который находится на расстоянии H-</a:t>
            </a:r>
            <a:r>
              <a:rPr lang="en-US" altLang="ru-RU" sz="2200"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 уровней от корня дерева, строится пирамида с высотой </a:t>
            </a:r>
            <a:r>
              <a:rPr lang="en-US" altLang="ru-RU" sz="2200"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 Всего таких узлов 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a:t>
            </a:r>
            <a:r>
              <a:rPr lang="en-US" altLang="ru-RU" sz="2200" dirty="0" err="1" smtClean="0">
                <a:latin typeface="Times New Roman" panose="02020603050405020304" pitchFamily="18" charset="0"/>
                <a:cs typeface="Times New Roman" panose="02020603050405020304" pitchFamily="18" charset="0"/>
              </a:rPr>
              <a:t>i</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 и всего </a:t>
            </a:r>
            <a:r>
              <a:rPr lang="ru-RU" altLang="ru-RU" sz="2200" b="1" dirty="0" smtClean="0">
                <a:latin typeface="Times New Roman" panose="02020603050405020304" pitchFamily="18" charset="0"/>
                <a:cs typeface="Times New Roman" panose="02020603050405020304" pitchFamily="18" charset="0"/>
              </a:rPr>
              <a:t>создается 2</a:t>
            </a:r>
            <a:r>
              <a:rPr lang="en-US" altLang="ru-RU" sz="2200" b="1" dirty="0" smtClean="0">
                <a:latin typeface="Times New Roman" panose="02020603050405020304" pitchFamily="18" charset="0"/>
                <a:cs typeface="Times New Roman" panose="02020603050405020304" pitchFamily="18" charset="0"/>
              </a:rPr>
              <a:t>^(</a:t>
            </a:r>
            <a:r>
              <a:rPr lang="ru-RU" altLang="ru-RU" sz="2200" b="1" dirty="0" smtClean="0">
                <a:latin typeface="Times New Roman" panose="02020603050405020304" pitchFamily="18" charset="0"/>
                <a:cs typeface="Times New Roman" panose="02020603050405020304" pitchFamily="18" charset="0"/>
              </a:rPr>
              <a:t>H-</a:t>
            </a:r>
            <a:r>
              <a:rPr lang="en-US" altLang="ru-RU" sz="2200" b="1" dirty="0" err="1" smtClean="0">
                <a:latin typeface="Times New Roman" panose="02020603050405020304" pitchFamily="18" charset="0"/>
                <a:cs typeface="Times New Roman" panose="02020603050405020304" pitchFamily="18" charset="0"/>
              </a:rPr>
              <a:t>i</a:t>
            </a:r>
            <a:r>
              <a:rPr lang="en-US" altLang="ru-RU" sz="2200" b="1" dirty="0" smtClean="0">
                <a:latin typeface="Times New Roman" panose="02020603050405020304" pitchFamily="18" charset="0"/>
                <a:cs typeface="Times New Roman" panose="02020603050405020304" pitchFamily="18" charset="0"/>
              </a:rPr>
              <a:t>)</a:t>
            </a:r>
            <a:r>
              <a:rPr lang="ru-RU" altLang="ru-RU" sz="2200" b="1" dirty="0" smtClean="0">
                <a:latin typeface="Times New Roman" panose="02020603050405020304" pitchFamily="18" charset="0"/>
                <a:cs typeface="Times New Roman" panose="02020603050405020304" pitchFamily="18" charset="0"/>
              </a:rPr>
              <a:t> пирамид с высотой </a:t>
            </a:r>
            <a:r>
              <a:rPr lang="en-US" altLang="ru-RU" sz="2200" b="1"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 </a:t>
            </a: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Перемещение элемента вниз по пирамиде с высотой </a:t>
            </a:r>
            <a:r>
              <a:rPr lang="en-US" altLang="ru-RU" sz="2200"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 требует до </a:t>
            </a:r>
            <a:r>
              <a:rPr lang="en-US" altLang="ru-RU" sz="2200" dirty="0" err="1" smtClean="0">
                <a:latin typeface="Times New Roman" panose="02020603050405020304" pitchFamily="18" charset="0"/>
                <a:cs typeface="Times New Roman" panose="02020603050405020304" pitchFamily="18" charset="0"/>
              </a:rPr>
              <a:t>i</a:t>
            </a:r>
            <a:r>
              <a:rPr lang="ru-RU" altLang="ru-RU" sz="2200" dirty="0" smtClean="0">
                <a:latin typeface="Times New Roman" panose="02020603050405020304" pitchFamily="18" charset="0"/>
                <a:cs typeface="Times New Roman" panose="02020603050405020304" pitchFamily="18" charset="0"/>
              </a:rPr>
              <a:t> шагов. </a:t>
            </a:r>
            <a:r>
              <a:rPr lang="ru-RU" altLang="ru-RU" sz="2200" b="1" dirty="0" smtClean="0">
                <a:latin typeface="Times New Roman" panose="02020603050405020304" pitchFamily="18" charset="0"/>
                <a:cs typeface="Times New Roman" panose="02020603050405020304" pitchFamily="18" charset="0"/>
              </a:rPr>
              <a:t>Для пирамид с высотой </a:t>
            </a:r>
            <a:r>
              <a:rPr lang="en-US" altLang="ru-RU" sz="2200" b="1" dirty="0" err="1" smtClean="0">
                <a:latin typeface="Times New Roman" panose="02020603050405020304" pitchFamily="18" charset="0"/>
                <a:cs typeface="Times New Roman" panose="02020603050405020304" pitchFamily="18" charset="0"/>
              </a:rPr>
              <a:t>i</a:t>
            </a:r>
            <a:r>
              <a:rPr lang="ru-RU" altLang="ru-RU" sz="2200" b="1" dirty="0" smtClean="0">
                <a:latin typeface="Times New Roman" panose="02020603050405020304" pitchFamily="18" charset="0"/>
                <a:cs typeface="Times New Roman" panose="02020603050405020304" pitchFamily="18" charset="0"/>
              </a:rPr>
              <a:t> полное число шагов</a:t>
            </a:r>
            <a:r>
              <a:rPr lang="ru-RU" altLang="ru-RU" sz="2200" dirty="0" smtClean="0">
                <a:latin typeface="Times New Roman" panose="02020603050405020304" pitchFamily="18" charset="0"/>
                <a:cs typeface="Times New Roman" panose="02020603050405020304" pitchFamily="18" charset="0"/>
              </a:rPr>
              <a:t>, которое потребуется для построения 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a:t>
            </a:r>
            <a:r>
              <a:rPr lang="en-US" altLang="ru-RU" sz="2200" dirty="0" err="1" smtClean="0">
                <a:latin typeface="Times New Roman" panose="02020603050405020304" pitchFamily="18" charset="0"/>
                <a:cs typeface="Times New Roman" panose="02020603050405020304" pitchFamily="18" charset="0"/>
              </a:rPr>
              <a:t>i</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 пирамид, равно </a:t>
            </a:r>
            <a:r>
              <a:rPr lang="en-US" altLang="ru-RU" sz="2200" b="1" dirty="0" err="1" smtClean="0">
                <a:latin typeface="Times New Roman" panose="02020603050405020304" pitchFamily="18" charset="0"/>
                <a:cs typeface="Times New Roman" panose="02020603050405020304" pitchFamily="18" charset="0"/>
              </a:rPr>
              <a:t>i</a:t>
            </a:r>
            <a:r>
              <a:rPr lang="ru-RU" altLang="ru-RU" sz="2200" b="1" dirty="0" smtClean="0">
                <a:latin typeface="Times New Roman" panose="02020603050405020304" pitchFamily="18" charset="0"/>
                <a:cs typeface="Times New Roman" panose="02020603050405020304" pitchFamily="18" charset="0"/>
              </a:rPr>
              <a:t>*2</a:t>
            </a:r>
            <a:r>
              <a:rPr lang="en-US" altLang="ru-RU" sz="2200" b="1" dirty="0" smtClean="0">
                <a:latin typeface="Times New Roman" panose="02020603050405020304" pitchFamily="18" charset="0"/>
                <a:cs typeface="Times New Roman" panose="02020603050405020304" pitchFamily="18" charset="0"/>
              </a:rPr>
              <a:t>^(</a:t>
            </a:r>
            <a:r>
              <a:rPr lang="ru-RU" altLang="ru-RU" sz="2200" b="1" dirty="0" smtClean="0">
                <a:latin typeface="Times New Roman" panose="02020603050405020304" pitchFamily="18" charset="0"/>
                <a:cs typeface="Times New Roman" panose="02020603050405020304" pitchFamily="18" charset="0"/>
              </a:rPr>
              <a:t>H-</a:t>
            </a:r>
            <a:r>
              <a:rPr lang="en-US" altLang="ru-RU" sz="2200" b="1" dirty="0" err="1" smtClean="0">
                <a:latin typeface="Times New Roman" panose="02020603050405020304" pitchFamily="18" charset="0"/>
                <a:cs typeface="Times New Roman" panose="02020603050405020304" pitchFamily="18" charset="0"/>
              </a:rPr>
              <a:t>i</a:t>
            </a:r>
            <a:r>
              <a:rPr lang="en-US" altLang="ru-RU" sz="2200" b="1"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a:t>
            </a:r>
            <a:endParaRPr lang="en-US" altLang="ru-RU" sz="2200" dirty="0" smtClean="0">
              <a:latin typeface="Times New Roman" panose="02020603050405020304" pitchFamily="18" charset="0"/>
              <a:cs typeface="Times New Roman" panose="02020603050405020304" pitchFamily="18" charset="0"/>
            </a:endParaRP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b="1" dirty="0" smtClean="0">
                <a:latin typeface="Times New Roman" panose="02020603050405020304" pitchFamily="18" charset="0"/>
                <a:cs typeface="Times New Roman" panose="02020603050405020304" pitchFamily="18" charset="0"/>
              </a:rPr>
              <a:t>	Сложив все шаги, затрачиваемые на построение пирамид разного размера</a:t>
            </a:r>
            <a:r>
              <a:rPr lang="ru-RU" altLang="ru-RU" sz="2200" dirty="0" smtClean="0">
                <a:latin typeface="Times New Roman" panose="02020603050405020304" pitchFamily="18" charset="0"/>
                <a:cs typeface="Times New Roman" panose="02020603050405020304" pitchFamily="18" charset="0"/>
              </a:rPr>
              <a:t>, получаем 1*2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H-1</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+2*2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+3*2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H-3</a:t>
            </a:r>
            <a:r>
              <a:rPr lang="en-US" altLang="ru-RU" sz="2200" dirty="0" smtClean="0">
                <a:latin typeface="Times New Roman" panose="02020603050405020304" pitchFamily="18" charset="0"/>
                <a:cs typeface="Times New Roman" panose="02020603050405020304" pitchFamily="18" charset="0"/>
              </a:rPr>
              <a:t>) </a:t>
            </a:r>
            <a:r>
              <a:rPr lang="ru-RU" altLang="ru-RU" sz="2200" dirty="0" smtClean="0">
                <a:latin typeface="Times New Roman" panose="02020603050405020304" pitchFamily="18" charset="0"/>
                <a:cs typeface="Times New Roman" panose="02020603050405020304" pitchFamily="18" charset="0"/>
              </a:rPr>
              <a:t>+…+(H-1)* 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1. Вынеся за скобки 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 получим 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H*(1/2+2/2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2+3/2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3+…+(H-1)/2</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H-1</a:t>
            </a:r>
            <a:r>
              <a:rPr lang="en-US" altLang="ru-RU" sz="2200" dirty="0" smtClean="0">
                <a:latin typeface="Times New Roman" panose="02020603050405020304" pitchFamily="18" charset="0"/>
                <a:cs typeface="Times New Roman" panose="02020603050405020304" pitchFamily="18" charset="0"/>
              </a:rPr>
              <a:t>)</a:t>
            </a:r>
            <a:r>
              <a:rPr lang="ru-RU" altLang="ru-RU" sz="2200" dirty="0" smtClean="0">
                <a:latin typeface="Times New Roman" panose="02020603050405020304" pitchFamily="18" charset="0"/>
                <a:cs typeface="Times New Roman" panose="02020603050405020304" pitchFamily="18" charset="0"/>
              </a:rPr>
              <a:t>)</a:t>
            </a:r>
            <a:r>
              <a:rPr lang="en-US" altLang="ru-RU" sz="2200" dirty="0" smtClean="0">
                <a:latin typeface="Times New Roman" panose="02020603050405020304" pitchFamily="18" charset="0"/>
                <a:cs typeface="Times New Roman" panose="02020603050405020304" pitchFamily="18" charset="0"/>
              </a:rPr>
              <a:t>&lt;</a:t>
            </a:r>
            <a:r>
              <a:rPr lang="ru-RU" altLang="ru-RU" sz="2200" dirty="0" smtClean="0">
                <a:latin typeface="Times New Roman" panose="02020603050405020304" pitchFamily="18" charset="0"/>
                <a:cs typeface="Times New Roman" panose="02020603050405020304" pitchFamily="18" charset="0"/>
              </a:rPr>
              <a:t>2</a:t>
            </a:r>
            <a:r>
              <a:rPr lang="en-US" altLang="ru-RU" sz="2200" dirty="0" smtClean="0">
                <a:latin typeface="Times New Roman" panose="02020603050405020304" pitchFamily="18" charset="0"/>
                <a:cs typeface="Times New Roman" panose="02020603050405020304" pitchFamily="18" charset="0"/>
              </a:rPr>
              <a:t>^H*2</a:t>
            </a:r>
            <a:r>
              <a:rPr lang="ru-RU" altLang="ru-RU" sz="2200" dirty="0" smtClean="0">
                <a:latin typeface="Times New Roman" panose="02020603050405020304" pitchFamily="18" charset="0"/>
                <a:cs typeface="Times New Roman" panose="02020603050405020304" pitchFamily="18" charset="0"/>
              </a:rPr>
              <a:t>=</a:t>
            </a:r>
            <a:r>
              <a:rPr lang="en-US" altLang="ru-RU" sz="2200" b="1" dirty="0" smtClean="0">
                <a:latin typeface="Times New Roman" panose="02020603050405020304" pitchFamily="18" charset="0"/>
                <a:cs typeface="Times New Roman" panose="02020603050405020304" pitchFamily="18" charset="0"/>
              </a:rPr>
              <a:t>N*2</a:t>
            </a:r>
            <a:r>
              <a:rPr lang="en-US" altLang="ru-RU" sz="2200" dirty="0" smtClean="0">
                <a:latin typeface="Times New Roman" panose="02020603050405020304" pitchFamily="18" charset="0"/>
                <a:cs typeface="Times New Roman" panose="02020603050405020304" pitchFamily="18" charset="0"/>
              </a:rPr>
              <a:t>. </a:t>
            </a: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200" dirty="0" smtClean="0">
                <a:latin typeface="Times New Roman" panose="02020603050405020304" pitchFamily="18" charset="0"/>
                <a:cs typeface="Times New Roman" panose="02020603050405020304" pitchFamily="18" charset="0"/>
              </a:rPr>
              <a:t>	Это означает, что</a:t>
            </a:r>
            <a:r>
              <a:rPr lang="ru-RU" altLang="ru-RU" sz="2200" b="1" dirty="0" smtClean="0">
                <a:latin typeface="Times New Roman" panose="02020603050405020304" pitchFamily="18" charset="0"/>
                <a:cs typeface="Times New Roman" panose="02020603050405020304" pitchFamily="18" charset="0"/>
              </a:rPr>
              <a:t> для первоначального построения пирамиды требуется порядка O(N) шагов.</a:t>
            </a:r>
            <a:endParaRPr lang="ru-RU" altLang="ru-RU" sz="2200" dirty="0" smtClean="0">
              <a:latin typeface="Times New Roman" panose="02020603050405020304" pitchFamily="18" charset="0"/>
              <a:cs typeface="Times New Roman" panose="02020603050405020304" pitchFamily="18" charset="0"/>
            </a:endParaRPr>
          </a:p>
          <a:p>
            <a:pPr marL="0" indent="27432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5455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smtClean="0"/>
              <a:t>7</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251520" y="1143000"/>
            <a:ext cx="8243961" cy="533821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274320" algn="ctr">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Время для удаления максимального элемента</a:t>
            </a:r>
          </a:p>
          <a:p>
            <a:pPr marL="0" indent="27432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	</a:t>
            </a:r>
          </a:p>
          <a:p>
            <a:pPr marL="0" indent="27432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Для удаления элемента из очереди с приоритетом, </a:t>
            </a:r>
            <a:r>
              <a:rPr lang="ru-RU" altLang="ru-RU" sz="2400" b="1" dirty="0" smtClean="0">
                <a:latin typeface="Times New Roman" panose="02020603050405020304" pitchFamily="18" charset="0"/>
                <a:cs typeface="Times New Roman" panose="02020603050405020304" pitchFamily="18" charset="0"/>
              </a:rPr>
              <a:t>последний элемент перемещается на вершину дерева.</a:t>
            </a:r>
            <a:r>
              <a:rPr lang="ru-RU" altLang="ru-RU" sz="2400" dirty="0" smtClean="0">
                <a:latin typeface="Times New Roman" panose="02020603050405020304" pitchFamily="18" charset="0"/>
                <a:cs typeface="Times New Roman" panose="02020603050405020304" pitchFamily="18" charset="0"/>
              </a:rPr>
              <a:t> Затем </a:t>
            </a:r>
            <a:r>
              <a:rPr lang="ru-RU" altLang="ru-RU" sz="2400" b="1" dirty="0" smtClean="0">
                <a:latin typeface="Times New Roman" panose="02020603050405020304" pitchFamily="18" charset="0"/>
                <a:cs typeface="Times New Roman" panose="02020603050405020304" pitchFamily="18" charset="0"/>
              </a:rPr>
              <a:t>продвигается вниз</a:t>
            </a:r>
            <a:r>
              <a:rPr lang="ru-RU" altLang="ru-RU" sz="2400" dirty="0" smtClean="0">
                <a:latin typeface="Times New Roman" panose="02020603050405020304" pitchFamily="18" charset="0"/>
                <a:cs typeface="Times New Roman" panose="02020603050405020304" pitchFamily="18" charset="0"/>
              </a:rPr>
              <a:t>, пока не займет свое окончательное положение, и дерево снова не станет пирамидой. Так как дерево имеет высоту </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(N), процесс может занять не более </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(N) шагов. Это означает, что удаление </a:t>
            </a:r>
            <a:r>
              <a:rPr lang="ru-RU" altLang="ru-RU" sz="2400" b="1" dirty="0" smtClean="0">
                <a:latin typeface="Times New Roman" panose="02020603050405020304" pitchFamily="18" charset="0"/>
                <a:cs typeface="Times New Roman" panose="02020603050405020304" pitchFamily="18" charset="0"/>
              </a:rPr>
              <a:t>элемента из очереди с приоритетом на основе пирамиды осуществляется за O(</a:t>
            </a:r>
            <a:r>
              <a:rPr lang="ru-RU" altLang="ru-RU" sz="2400" b="1" dirty="0" err="1" smtClean="0">
                <a:latin typeface="Times New Roman" panose="02020603050405020304" pitchFamily="18" charset="0"/>
                <a:cs typeface="Times New Roman" panose="02020603050405020304" pitchFamily="18" charset="0"/>
              </a:rPr>
              <a:t>log</a:t>
            </a:r>
            <a:r>
              <a:rPr lang="ru-RU" altLang="ru-RU" sz="2400" b="1" dirty="0" smtClean="0">
                <a:latin typeface="Times New Roman" panose="02020603050405020304" pitchFamily="18" charset="0"/>
                <a:cs typeface="Times New Roman" panose="02020603050405020304" pitchFamily="18" charset="0"/>
              </a:rPr>
              <a:t>(N)) шагов.</a:t>
            </a:r>
          </a:p>
          <a:p>
            <a:pPr marL="0" indent="27432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5375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a:t>8</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251520" y="1143000"/>
            <a:ext cx="8243961" cy="5338216"/>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27432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	Время добавления элемента к очереди с приоритетом</a:t>
            </a:r>
          </a:p>
          <a:p>
            <a:pPr marL="0" indent="27432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a:p>
            <a:pPr marL="0" indent="27432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	При добавлении в пирамиду </a:t>
            </a:r>
            <a:r>
              <a:rPr lang="ru-RU" altLang="ru-RU" sz="2400" b="1" dirty="0" smtClean="0">
                <a:latin typeface="Times New Roman" panose="02020603050405020304" pitchFamily="18" charset="0"/>
                <a:cs typeface="Times New Roman" panose="02020603050405020304" pitchFamily="18" charset="0"/>
              </a:rPr>
              <a:t>новый элемент помещается внизу дерева и передвигается к вершине</a:t>
            </a:r>
            <a:r>
              <a:rPr lang="ru-RU" altLang="ru-RU" sz="2400" dirty="0" smtClean="0">
                <a:latin typeface="Times New Roman" panose="02020603050405020304" pitchFamily="18" charset="0"/>
                <a:cs typeface="Times New Roman" panose="02020603050405020304" pitchFamily="18" charset="0"/>
              </a:rPr>
              <a:t>, пока не займет нужное место (максимум за </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(N) шагов). То есть, </a:t>
            </a:r>
            <a:r>
              <a:rPr lang="ru-RU" altLang="ru-RU" sz="2400" b="1" dirty="0" smtClean="0">
                <a:latin typeface="Times New Roman" panose="02020603050405020304" pitchFamily="18" charset="0"/>
                <a:cs typeface="Times New Roman" panose="02020603050405020304" pitchFamily="18" charset="0"/>
              </a:rPr>
              <a:t>новый элемент добавляется к очереди с приоритетом на основе пирамиды тоже за время порядка</a:t>
            </a:r>
            <a:r>
              <a:rPr lang="ru-RU" altLang="ru-RU" sz="2400" dirty="0" smtClean="0">
                <a:latin typeface="Times New Roman" panose="02020603050405020304" pitchFamily="18" charset="0"/>
                <a:cs typeface="Times New Roman" panose="02020603050405020304" pitchFamily="18" charset="0"/>
              </a:rPr>
              <a:t> </a:t>
            </a:r>
            <a:r>
              <a:rPr lang="ru-RU" altLang="ru-RU" sz="2400" b="1" dirty="0" smtClean="0">
                <a:latin typeface="Times New Roman" panose="02020603050405020304" pitchFamily="18" charset="0"/>
                <a:cs typeface="Times New Roman" panose="02020603050405020304" pitchFamily="18" charset="0"/>
              </a:rPr>
              <a:t>O(</a:t>
            </a:r>
            <a:r>
              <a:rPr lang="ru-RU" altLang="ru-RU" sz="2400" b="1" dirty="0" err="1" smtClean="0">
                <a:latin typeface="Times New Roman" panose="02020603050405020304" pitchFamily="18" charset="0"/>
                <a:cs typeface="Times New Roman" panose="02020603050405020304" pitchFamily="18" charset="0"/>
              </a:rPr>
              <a:t>log</a:t>
            </a:r>
            <a:r>
              <a:rPr lang="ru-RU" altLang="ru-RU" sz="2400" b="1" dirty="0" smtClean="0">
                <a:latin typeface="Times New Roman" panose="02020603050405020304" pitchFamily="18" charset="0"/>
                <a:cs typeface="Times New Roman" panose="02020603050405020304" pitchFamily="18" charset="0"/>
              </a:rPr>
              <a:t>(N)) .</a:t>
            </a:r>
          </a:p>
          <a:p>
            <a:pPr marL="0" indent="27432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66597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a:t>
            </a:r>
            <a:r>
              <a:rPr lang="ru-RU" dirty="0" smtClean="0"/>
              <a:t>9</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288915" y="1052736"/>
            <a:ext cx="8387977" cy="5554240"/>
          </a:xfrm>
          <a:prstGeom prst="rect">
            <a:avLst/>
          </a:prstGeom>
        </p:spPr>
        <p:txBody>
          <a:bodyPr vert="horz">
            <a:normAutofit fontScale="850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ctr">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b="1" dirty="0" smtClean="0">
                <a:latin typeface="Times New Roman" panose="02020603050405020304" pitchFamily="18" charset="0"/>
                <a:cs typeface="Times New Roman" panose="02020603050405020304" pitchFamily="18" charset="0"/>
              </a:rPr>
              <a:t>Алгоритм пирамидальной сортировки</a:t>
            </a:r>
            <a:endParaRPr lang="ru-RU" altLang="ru-RU" dirty="0" smtClean="0">
              <a:latin typeface="Times New Roman" panose="02020603050405020304" pitchFamily="18" charset="0"/>
              <a:cs typeface="Times New Roman" panose="02020603050405020304" pitchFamily="18" charset="0"/>
            </a:endParaRPr>
          </a:p>
          <a:p>
            <a:pPr marL="0" indent="60960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dirty="0" smtClean="0">
              <a:latin typeface="Times New Roman" panose="02020603050405020304" pitchFamily="18" charset="0"/>
              <a:cs typeface="Times New Roman" panose="02020603050405020304" pitchFamily="18" charset="0"/>
            </a:endParaRPr>
          </a:p>
          <a:p>
            <a:pPr marL="0" indent="60960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dirty="0" smtClean="0">
                <a:latin typeface="Times New Roman" panose="02020603050405020304" pitchFamily="18" charset="0"/>
                <a:cs typeface="Times New Roman" panose="02020603050405020304" pitchFamily="18" charset="0"/>
              </a:rPr>
              <a:t>Алгоритм пирамидальной сортировки использует уже описанные алгоритмы для работы с пирамидами. </a:t>
            </a:r>
            <a:r>
              <a:rPr lang="ru-RU" altLang="ru-RU" b="1" dirty="0" smtClean="0">
                <a:latin typeface="Times New Roman" panose="02020603050405020304" pitchFamily="18" charset="0"/>
                <a:cs typeface="Times New Roman" panose="02020603050405020304" pitchFamily="18" charset="0"/>
              </a:rPr>
              <a:t>Идея состоит в том, чтобы создать очередь </a:t>
            </a:r>
            <a:r>
              <a:rPr lang="en-US" altLang="ru-RU" b="1" dirty="0" smtClean="0">
                <a:latin typeface="Times New Roman" panose="02020603050405020304" pitchFamily="18" charset="0"/>
                <a:cs typeface="Times New Roman" panose="02020603050405020304" pitchFamily="18" charset="0"/>
              </a:rPr>
              <a:t>c </a:t>
            </a:r>
            <a:r>
              <a:rPr lang="ru-RU" altLang="ru-RU" b="1" dirty="0" smtClean="0">
                <a:latin typeface="Times New Roman" panose="02020603050405020304" pitchFamily="18" charset="0"/>
                <a:cs typeface="Times New Roman" panose="02020603050405020304" pitchFamily="18" charset="0"/>
              </a:rPr>
              <a:t>приоритетом и последовательно удалять по одному элементу из очереди.</a:t>
            </a:r>
          </a:p>
          <a:p>
            <a:pPr marL="0" indent="60960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b="1" dirty="0" smtClean="0">
                <a:latin typeface="Times New Roman" panose="02020603050405020304" pitchFamily="18" charset="0"/>
                <a:cs typeface="Times New Roman" panose="02020603050405020304" pitchFamily="18" charset="0"/>
              </a:rPr>
              <a:t>Для удаления элемента алгоритм меняет его местами с последним элементом в пирамиде</a:t>
            </a:r>
            <a:r>
              <a:rPr lang="ru-RU" altLang="ru-RU" dirty="0" smtClean="0">
                <a:latin typeface="Times New Roman" panose="02020603050405020304" pitchFamily="18" charset="0"/>
                <a:cs typeface="Times New Roman" panose="02020603050405020304" pitchFamily="18" charset="0"/>
              </a:rPr>
              <a:t>. Он помещает удаленный элемент в конец массива и </a:t>
            </a:r>
            <a:r>
              <a:rPr lang="ru-RU" altLang="ru-RU" b="1" dirty="0" smtClean="0">
                <a:latin typeface="Times New Roman" panose="02020603050405020304" pitchFamily="18" charset="0"/>
                <a:cs typeface="Times New Roman" panose="02020603050405020304" pitchFamily="18" charset="0"/>
              </a:rPr>
              <a:t>уменьшает счетчик элементов списка</a:t>
            </a:r>
            <a:r>
              <a:rPr lang="ru-RU" altLang="ru-RU" dirty="0" smtClean="0">
                <a:latin typeface="Times New Roman" panose="02020603050405020304" pitchFamily="18" charset="0"/>
                <a:cs typeface="Times New Roman" panose="02020603050405020304" pitchFamily="18" charset="0"/>
              </a:rPr>
              <a:t>, чтобы исключить из рассмотрения последнюю позицию.</a:t>
            </a:r>
          </a:p>
          <a:p>
            <a:pPr marL="0" indent="60960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dirty="0" smtClean="0">
                <a:latin typeface="Times New Roman" panose="02020603050405020304" pitchFamily="18" charset="0"/>
                <a:cs typeface="Times New Roman" panose="02020603050405020304" pitchFamily="18" charset="0"/>
              </a:rPr>
              <a:t>Новый элемент на вершине может оказаться меньше, чем его потомки. Поэтому </a:t>
            </a:r>
            <a:r>
              <a:rPr lang="ru-RU" altLang="ru-RU" b="1" dirty="0" smtClean="0">
                <a:latin typeface="Times New Roman" panose="02020603050405020304" pitchFamily="18" charset="0"/>
                <a:cs typeface="Times New Roman" panose="02020603050405020304" pitchFamily="18" charset="0"/>
              </a:rPr>
              <a:t>алгоритм продвигает новый элемент вниз на его место</a:t>
            </a:r>
            <a:r>
              <a:rPr lang="ru-RU" altLang="ru-RU" dirty="0" smtClean="0">
                <a:latin typeface="Times New Roman" panose="02020603050405020304" pitchFamily="18" charset="0"/>
                <a:cs typeface="Times New Roman" panose="02020603050405020304" pitchFamily="18" charset="0"/>
              </a:rPr>
              <a:t>, используя процедуру </a:t>
            </a:r>
            <a:r>
              <a:rPr lang="ru-RU" altLang="ru-RU" dirty="0" err="1" smtClean="0">
                <a:latin typeface="Times New Roman" panose="02020603050405020304" pitchFamily="18" charset="0"/>
                <a:cs typeface="Times New Roman" panose="02020603050405020304" pitchFamily="18" charset="0"/>
              </a:rPr>
              <a:t>HeapPushDown</a:t>
            </a:r>
            <a:r>
              <a:rPr lang="ru-RU" altLang="ru-RU" dirty="0" smtClean="0">
                <a:latin typeface="Times New Roman" panose="02020603050405020304" pitchFamily="18" charset="0"/>
                <a:cs typeface="Times New Roman" panose="02020603050405020304" pitchFamily="18" charset="0"/>
              </a:rPr>
              <a:t>. </a:t>
            </a:r>
          </a:p>
          <a:p>
            <a:pPr marL="0" indent="609600" algn="just">
              <a:lnSpc>
                <a:spcPct val="11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dirty="0" smtClean="0">
                <a:latin typeface="Times New Roman" panose="02020603050405020304" pitchFamily="18" charset="0"/>
                <a:cs typeface="Times New Roman" panose="02020603050405020304" pitchFamily="18" charset="0"/>
              </a:rPr>
              <a:t>Алгоритм </a:t>
            </a:r>
            <a:r>
              <a:rPr lang="ru-RU" altLang="ru-RU" b="1" dirty="0" smtClean="0">
                <a:latin typeface="Times New Roman" panose="02020603050405020304" pitchFamily="18" charset="0"/>
                <a:cs typeface="Times New Roman" panose="02020603050405020304" pitchFamily="18" charset="0"/>
              </a:rPr>
              <a:t>продолжает менять элементы местами и восстанавливать пирамиду до тех пор, пока в пирамиде не останется элементов.</a:t>
            </a:r>
          </a:p>
        </p:txBody>
      </p:sp>
    </p:spTree>
    <p:extLst>
      <p:ext uri="{BB962C8B-B14F-4D97-AF65-F5344CB8AC3E}">
        <p14:creationId xmlns:p14="http://schemas.microsoft.com/office/powerpoint/2010/main" val="34529095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a:t>
            </a:r>
            <a:r>
              <a:rPr lang="ru-RU" dirty="0" smtClean="0"/>
              <a:t>0</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457200" y="1196752"/>
            <a:ext cx="8228711" cy="532859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Алгоритм сортировки</a:t>
            </a:r>
            <a:r>
              <a:rPr lang="ru-RU" altLang="ru-RU" sz="2400" dirty="0" smtClean="0">
                <a:latin typeface="Times New Roman" panose="02020603050405020304" pitchFamily="18" charset="0"/>
                <a:cs typeface="Times New Roman" panose="02020603050405020304" pitchFamily="18" charset="0"/>
              </a:rPr>
              <a:t> состоит из двух основных шагов:</a:t>
            </a: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1.Выстраиваем элементы массива в виде сортирующего дерева:</a:t>
            </a: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	</a:t>
            </a:r>
            <a:r>
              <a:rPr lang="en-US" altLang="ru-RU" sz="2400" dirty="0" smtClean="0">
                <a:latin typeface="Times New Roman" panose="02020603050405020304" pitchFamily="18" charset="0"/>
                <a:cs typeface="Times New Roman" panose="02020603050405020304" pitchFamily="18" charset="0"/>
              </a:rPr>
              <a:t>Array[</a:t>
            </a:r>
            <a:r>
              <a:rPr lang="en-US" altLang="ru-RU" sz="2400" dirty="0" err="1" smtClean="0">
                <a:latin typeface="Times New Roman" panose="02020603050405020304" pitchFamily="18" charset="0"/>
                <a:cs typeface="Times New Roman" panose="02020603050405020304" pitchFamily="18" charset="0"/>
              </a:rPr>
              <a:t>i</a:t>
            </a:r>
            <a:r>
              <a:rPr lang="en-US" altLang="ru-RU" sz="2400" dirty="0" smtClean="0">
                <a:latin typeface="Times New Roman" panose="02020603050405020304" pitchFamily="18" charset="0"/>
                <a:cs typeface="Times New Roman" panose="02020603050405020304" pitchFamily="18" charset="0"/>
              </a:rPr>
              <a:t>] &gt;= Array[2i] </a:t>
            </a: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	</a:t>
            </a:r>
            <a:r>
              <a:rPr lang="en-US" altLang="ru-RU" sz="2400" dirty="0" smtClean="0">
                <a:latin typeface="Times New Roman" panose="02020603050405020304" pitchFamily="18" charset="0"/>
                <a:cs typeface="Times New Roman" panose="02020603050405020304" pitchFamily="18" charset="0"/>
              </a:rPr>
              <a:t>Array[</a:t>
            </a:r>
            <a:r>
              <a:rPr lang="en-US" altLang="ru-RU" sz="2400" dirty="0" err="1" smtClean="0">
                <a:latin typeface="Times New Roman" panose="02020603050405020304" pitchFamily="18" charset="0"/>
                <a:cs typeface="Times New Roman" panose="02020603050405020304" pitchFamily="18" charset="0"/>
              </a:rPr>
              <a:t>i</a:t>
            </a:r>
            <a:r>
              <a:rPr lang="en-US" altLang="ru-RU" sz="2400" dirty="0" smtClean="0">
                <a:latin typeface="Times New Roman" panose="02020603050405020304" pitchFamily="18" charset="0"/>
                <a:cs typeface="Times New Roman" panose="02020603050405020304" pitchFamily="18" charset="0"/>
              </a:rPr>
              <a:t>] &gt;= Array[2i+1] </a:t>
            </a:r>
            <a:endParaRPr lang="ru-RU" altLang="ru-RU" sz="2400" dirty="0" smtClean="0">
              <a:latin typeface="Times New Roman" panose="02020603050405020304" pitchFamily="18" charset="0"/>
              <a:cs typeface="Times New Roman" panose="02020603050405020304" pitchFamily="18" charset="0"/>
            </a:endParaRP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	при 1&lt;=</a:t>
            </a:r>
            <a:r>
              <a:rPr lang="en-US" altLang="ru-RU" sz="2400" dirty="0" err="1" smtClean="0">
                <a:latin typeface="Times New Roman" panose="02020603050405020304" pitchFamily="18" charset="0"/>
                <a:cs typeface="Times New Roman" panose="02020603050405020304" pitchFamily="18" charset="0"/>
              </a:rPr>
              <a:t>i</a:t>
            </a:r>
            <a:r>
              <a:rPr lang="ru-RU" altLang="ru-RU" sz="2400" dirty="0" smtClean="0">
                <a:latin typeface="Times New Roman" panose="02020603050405020304" pitchFamily="18" charset="0"/>
                <a:cs typeface="Times New Roman" panose="02020603050405020304" pitchFamily="18" charset="0"/>
              </a:rPr>
              <a:t>&lt;</a:t>
            </a:r>
            <a:r>
              <a:rPr lang="en-US" altLang="ru-RU" sz="2400" dirty="0" smtClean="0">
                <a:latin typeface="Times New Roman" panose="02020603050405020304" pitchFamily="18" charset="0"/>
                <a:cs typeface="Times New Roman" panose="02020603050405020304" pitchFamily="18" charset="0"/>
              </a:rPr>
              <a:t>n</a:t>
            </a:r>
            <a:r>
              <a:rPr lang="ru-RU" altLang="ru-RU" sz="2400" dirty="0" smtClean="0">
                <a:latin typeface="Times New Roman" panose="02020603050405020304" pitchFamily="18" charset="0"/>
                <a:cs typeface="Times New Roman" panose="02020603050405020304" pitchFamily="18" charset="0"/>
              </a:rPr>
              <a:t>/2.</a:t>
            </a: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Этот шаг требует O(n) операций.</a:t>
            </a: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2.Будем удалять элементы из корня по одному за раз и перестраивать дерево. То есть на первом шаге обмениваем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[1] и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[n], преобразовываем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[1],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[2], … ,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[n-1] в сортирующее дерево. </a:t>
            </a: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Затем переставляем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[1] и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[n-1], преобразовываем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[1],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[2], … ,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[n-2] в сортирующее дерево.</a:t>
            </a:r>
          </a:p>
          <a:p>
            <a:pPr marL="0" indent="609600" algn="just">
              <a:lnSpc>
                <a:spcPct val="83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Процесс продолжается до тех пор, пока в сортирующем дереве не останется один элемент. Тогда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[1],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[2], … , </a:t>
            </a:r>
            <a:r>
              <a:rPr lang="ru-RU" altLang="ru-RU" sz="2400" dirty="0" err="1" smtClean="0">
                <a:latin typeface="Times New Roman" panose="02020603050405020304" pitchFamily="18" charset="0"/>
                <a:cs typeface="Times New Roman" panose="02020603050405020304" pitchFamily="18" charset="0"/>
              </a:rPr>
              <a:t>Array</a:t>
            </a:r>
            <a:r>
              <a:rPr lang="ru-RU" altLang="ru-RU" sz="2400" dirty="0" smtClean="0">
                <a:latin typeface="Times New Roman" panose="02020603050405020304" pitchFamily="18" charset="0"/>
                <a:cs typeface="Times New Roman" panose="02020603050405020304" pitchFamily="18" charset="0"/>
              </a:rPr>
              <a:t>[n] — упорядоченная последовательность.</a:t>
            </a:r>
          </a:p>
        </p:txBody>
      </p:sp>
    </p:spTree>
    <p:extLst>
      <p:ext uri="{BB962C8B-B14F-4D97-AF65-F5344CB8AC3E}">
        <p14:creationId xmlns:p14="http://schemas.microsoft.com/office/powerpoint/2010/main" val="2966961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Идея методов</a:t>
            </a:r>
            <a:endParaRPr lang="ru-RU" sz="3200" b="1" dirty="0">
              <a:solidFill>
                <a:schemeClr val="tx2"/>
              </a:solidFill>
              <a:latin typeface="Times New Roman" pitchFamily="18" charset="0"/>
              <a:cs typeface="Times New Roman" pitchFamily="18" charset="0"/>
            </a:endParaRPr>
          </a:p>
        </p:txBody>
      </p:sp>
      <p:sp>
        <p:nvSpPr>
          <p:cNvPr id="5" name="Прямоугольник 4"/>
          <p:cNvSpPr/>
          <p:nvPr/>
        </p:nvSpPr>
        <p:spPr>
          <a:xfrm>
            <a:off x="500034" y="2214554"/>
            <a:ext cx="8280920" cy="156966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ru-RU" sz="2400" b="1" dirty="0" smtClean="0">
                <a:latin typeface="Times New Roman" pitchFamily="18" charset="0"/>
                <a:cs typeface="Times New Roman" pitchFamily="18" charset="0"/>
              </a:rPr>
              <a:t>	Метод </a:t>
            </a:r>
            <a:r>
              <a:rPr lang="ru-RU" sz="2400" b="1" dirty="0">
                <a:latin typeface="Times New Roman" pitchFamily="18" charset="0"/>
                <a:cs typeface="Times New Roman" pitchFamily="18" charset="0"/>
              </a:rPr>
              <a:t>слияния</a:t>
            </a:r>
            <a:r>
              <a:rPr lang="ru-RU" sz="2400" dirty="0">
                <a:latin typeface="Times New Roman" pitchFamily="18" charset="0"/>
                <a:cs typeface="Times New Roman" pitchFamily="18" charset="0"/>
              </a:rPr>
              <a:t> применяется в том случае, когда имеются два (или больше) упорядоченных массива и требуется соединить исходные массивы в один общий упорядоченный массив.</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a:t>
            </a:r>
            <a:r>
              <a:rPr lang="ru-RU" dirty="0" smtClean="0"/>
              <a:t>1</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446620" y="1143000"/>
            <a:ext cx="8542337" cy="5094312"/>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Время выполнения алгоритма пирамидальной сортировки</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b="1" dirty="0" smtClean="0">
              <a:latin typeface="Times New Roman" panose="02020603050405020304" pitchFamily="18" charset="0"/>
              <a:cs typeface="Times New Roman" panose="02020603050405020304" pitchFamily="18" charset="0"/>
            </a:endParaRP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Первоначальное построение пирамиды</a:t>
            </a:r>
            <a:r>
              <a:rPr lang="ru-RU" altLang="ru-RU" sz="2400" dirty="0" smtClean="0">
                <a:latin typeface="Times New Roman" panose="02020603050405020304" pitchFamily="18" charset="0"/>
                <a:cs typeface="Times New Roman" panose="02020603050405020304" pitchFamily="18" charset="0"/>
              </a:rPr>
              <a:t> требует </a:t>
            </a:r>
            <a:r>
              <a:rPr lang="ru-RU" altLang="ru-RU" sz="2400" b="1" dirty="0" smtClean="0">
                <a:latin typeface="Times New Roman" panose="02020603050405020304" pitchFamily="18" charset="0"/>
                <a:cs typeface="Times New Roman" panose="02020603050405020304" pitchFamily="18" charset="0"/>
              </a:rPr>
              <a:t>O(N)</a:t>
            </a:r>
            <a:r>
              <a:rPr lang="ru-RU" altLang="ru-RU" sz="2400" dirty="0" smtClean="0">
                <a:latin typeface="Times New Roman" panose="02020603050405020304" pitchFamily="18" charset="0"/>
                <a:cs typeface="Times New Roman" panose="02020603050405020304" pitchFamily="18" charset="0"/>
              </a:rPr>
              <a:t> шагов. </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После этого требуется </a:t>
            </a:r>
            <a:r>
              <a:rPr lang="ru-RU" altLang="ru-RU" sz="2400" b="1" dirty="0" smtClean="0">
                <a:latin typeface="Times New Roman" panose="02020603050405020304" pitchFamily="18" charset="0"/>
                <a:cs typeface="Times New Roman" panose="02020603050405020304" pitchFamily="18" charset="0"/>
              </a:rPr>
              <a:t>O(</a:t>
            </a:r>
            <a:r>
              <a:rPr lang="ru-RU" altLang="ru-RU" sz="2400" b="1" dirty="0" err="1" smtClean="0">
                <a:latin typeface="Times New Roman" panose="02020603050405020304" pitchFamily="18" charset="0"/>
                <a:cs typeface="Times New Roman" panose="02020603050405020304" pitchFamily="18" charset="0"/>
              </a:rPr>
              <a:t>log</a:t>
            </a:r>
            <a:r>
              <a:rPr lang="ru-RU" altLang="ru-RU" sz="2400" b="1" dirty="0" smtClean="0">
                <a:latin typeface="Times New Roman" panose="02020603050405020304" pitchFamily="18" charset="0"/>
                <a:cs typeface="Times New Roman" panose="02020603050405020304" pitchFamily="18" charset="0"/>
              </a:rPr>
              <a:t>(N)) шагов для восстановления пирамиды, когда один элемент продвигается вниз на свое место</a:t>
            </a:r>
            <a:r>
              <a:rPr lang="ru-RU" altLang="ru-RU" sz="2400" dirty="0" smtClean="0">
                <a:latin typeface="Times New Roman" panose="02020603050405020304" pitchFamily="18" charset="0"/>
                <a:cs typeface="Times New Roman" panose="02020603050405020304" pitchFamily="18" charset="0"/>
              </a:rPr>
              <a:t>. </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Это </a:t>
            </a:r>
            <a:r>
              <a:rPr lang="ru-RU" altLang="ru-RU" sz="2400" b="1" dirty="0" smtClean="0">
                <a:latin typeface="Times New Roman" panose="02020603050405020304" pitchFamily="18" charset="0"/>
                <a:cs typeface="Times New Roman" panose="02020603050405020304" pitchFamily="18" charset="0"/>
              </a:rPr>
              <a:t>действие выполняется N раз</a:t>
            </a:r>
            <a:r>
              <a:rPr lang="ru-RU" altLang="ru-RU" sz="2400" dirty="0" smtClean="0">
                <a:latin typeface="Times New Roman" panose="02020603050405020304" pitchFamily="18" charset="0"/>
                <a:cs typeface="Times New Roman" panose="02020603050405020304" pitchFamily="18" charset="0"/>
              </a:rPr>
              <a:t>, поэтому </a:t>
            </a:r>
            <a:r>
              <a:rPr lang="ru-RU" altLang="ru-RU" sz="2400" b="1" dirty="0" smtClean="0">
                <a:latin typeface="Times New Roman" panose="02020603050405020304" pitchFamily="18" charset="0"/>
                <a:cs typeface="Times New Roman" panose="02020603050405020304" pitchFamily="18" charset="0"/>
              </a:rPr>
              <a:t>требуется всего порядка</a:t>
            </a:r>
            <a:r>
              <a:rPr lang="ru-RU" altLang="ru-RU" sz="2400" dirty="0" smtClean="0">
                <a:latin typeface="Times New Roman" panose="02020603050405020304" pitchFamily="18" charset="0"/>
                <a:cs typeface="Times New Roman" panose="02020603050405020304" pitchFamily="18" charset="0"/>
              </a:rPr>
              <a:t> O(N)*O(</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(N))=</a:t>
            </a:r>
            <a:r>
              <a:rPr lang="ru-RU" altLang="ru-RU" sz="2400" b="1" dirty="0" smtClean="0">
                <a:latin typeface="Times New Roman" panose="02020603050405020304" pitchFamily="18" charset="0"/>
                <a:cs typeface="Times New Roman" panose="02020603050405020304" pitchFamily="18" charset="0"/>
              </a:rPr>
              <a:t>O(N*</a:t>
            </a:r>
            <a:r>
              <a:rPr lang="ru-RU" altLang="ru-RU" sz="2400" b="1" dirty="0" err="1" smtClean="0">
                <a:latin typeface="Times New Roman" panose="02020603050405020304" pitchFamily="18" charset="0"/>
                <a:cs typeface="Times New Roman" panose="02020603050405020304" pitchFamily="18" charset="0"/>
              </a:rPr>
              <a:t>log</a:t>
            </a:r>
            <a:r>
              <a:rPr lang="ru-RU" altLang="ru-RU" sz="2400" b="1" dirty="0" smtClean="0">
                <a:latin typeface="Times New Roman" panose="02020603050405020304" pitchFamily="18" charset="0"/>
                <a:cs typeface="Times New Roman" panose="02020603050405020304" pitchFamily="18" charset="0"/>
              </a:rPr>
              <a:t>(N)) шагов, чтобы получить из пирамиды упорядоченный список. </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b="1" dirty="0" smtClean="0">
              <a:latin typeface="Times New Roman" panose="02020603050405020304" pitchFamily="18" charset="0"/>
              <a:cs typeface="Times New Roman" panose="02020603050405020304" pitchFamily="18" charset="0"/>
            </a:endParaRP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Полное время выполнения</a:t>
            </a:r>
            <a:r>
              <a:rPr lang="ru-RU" altLang="ru-RU" sz="2400" dirty="0" smtClean="0">
                <a:latin typeface="Times New Roman" panose="02020603050405020304" pitchFamily="18" charset="0"/>
                <a:cs typeface="Times New Roman" panose="02020603050405020304" pitchFamily="18" charset="0"/>
              </a:rPr>
              <a:t> для алгоритма пирамидальной сортировки составляет порядка O(N)+O(N*</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(N))=</a:t>
            </a:r>
            <a:r>
              <a:rPr lang="ru-RU" altLang="ru-RU" sz="2400" b="1" dirty="0" smtClean="0">
                <a:latin typeface="Times New Roman" panose="02020603050405020304" pitchFamily="18" charset="0"/>
                <a:cs typeface="Times New Roman" panose="02020603050405020304" pitchFamily="18" charset="0"/>
              </a:rPr>
              <a:t>O(N*</a:t>
            </a:r>
            <a:r>
              <a:rPr lang="ru-RU" altLang="ru-RU" sz="2400" b="1" dirty="0" err="1" smtClean="0">
                <a:latin typeface="Times New Roman" panose="02020603050405020304" pitchFamily="18" charset="0"/>
                <a:cs typeface="Times New Roman" panose="02020603050405020304" pitchFamily="18" charset="0"/>
              </a:rPr>
              <a:t>log</a:t>
            </a:r>
            <a:r>
              <a:rPr lang="ru-RU" altLang="ru-RU" sz="2400" b="1" dirty="0" smtClean="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20343497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a:t>
            </a:r>
            <a:r>
              <a:rPr lang="ru-RU" dirty="0" smtClean="0"/>
              <a:t>2</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283717" y="1143000"/>
            <a:ext cx="8396915" cy="787795"/>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t>Пример. Пирамидальная сортировка (в узлах указаны номера элементов массива).</a:t>
            </a:r>
          </a:p>
          <a:p>
            <a:pPr marL="717550" indent="-609600" algn="just">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b="1" dirty="0" smtClean="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30795"/>
            <a:ext cx="8853363" cy="445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6680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23. </a:t>
            </a:r>
            <a:r>
              <a:rPr lang="ru-RU" dirty="0" smtClean="0"/>
              <a:t>Пирамидальная сортировка</a:t>
            </a:r>
            <a:endParaRPr lang="ru-RU" dirty="0"/>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59360"/>
            <a:ext cx="7236420" cy="529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19132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23. </a:t>
            </a:r>
            <a:r>
              <a:rPr lang="ru-RU" dirty="0" smtClean="0"/>
              <a:t>Пирамидальная сортировка</a:t>
            </a:r>
            <a:endParaRPr lang="ru-RU" dirty="0"/>
          </a:p>
        </p:txBody>
      </p:sp>
      <p:sp>
        <p:nvSpPr>
          <p:cNvPr id="3" name="Rectangle 2"/>
          <p:cNvSpPr txBox="1">
            <a:spLocks noChangeArrowheads="1"/>
          </p:cNvSpPr>
          <p:nvPr/>
        </p:nvSpPr>
        <p:spPr>
          <a:xfrm>
            <a:off x="370831" y="1052736"/>
            <a:ext cx="8315969" cy="5400600"/>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just">
              <a:lnSpc>
                <a:spcPct val="12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Достоинства и недостатки алгоритма пирамидальной сортировки</a:t>
            </a:r>
          </a:p>
          <a:p>
            <a:pPr marL="0" indent="609600" algn="just">
              <a:lnSpc>
                <a:spcPct val="12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ru-RU" sz="2400" b="1" dirty="0" smtClean="0">
              <a:latin typeface="Times New Roman" panose="02020603050405020304" pitchFamily="18" charset="0"/>
              <a:cs typeface="Times New Roman" panose="02020603050405020304" pitchFamily="18" charset="0"/>
            </a:endParaRPr>
          </a:p>
          <a:p>
            <a:pPr marL="0" indent="609600" algn="just">
              <a:lnSpc>
                <a:spcPct val="12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Достоинства</a:t>
            </a: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Имеет доказанную </a:t>
            </a:r>
            <a:r>
              <a:rPr lang="ru-RU" altLang="ru-RU" sz="2400" b="1" dirty="0" smtClean="0">
                <a:latin typeface="Times New Roman" panose="02020603050405020304" pitchFamily="18" charset="0"/>
                <a:cs typeface="Times New Roman" panose="02020603050405020304" pitchFamily="18" charset="0"/>
              </a:rPr>
              <a:t>оценку худшего случая O(n </a:t>
            </a:r>
            <a:r>
              <a:rPr lang="ru-RU" altLang="ru-RU" sz="2400" b="1" dirty="0" err="1" smtClean="0">
                <a:latin typeface="Times New Roman" panose="02020603050405020304" pitchFamily="18" charset="0"/>
                <a:cs typeface="Times New Roman" panose="02020603050405020304" pitchFamily="18" charset="0"/>
              </a:rPr>
              <a:t>log</a:t>
            </a:r>
            <a:r>
              <a:rPr lang="ru-RU" altLang="ru-RU" sz="2400" b="1" dirty="0" smtClean="0">
                <a:latin typeface="Times New Roman" panose="02020603050405020304" pitchFamily="18" charset="0"/>
                <a:cs typeface="Times New Roman" panose="02020603050405020304" pitchFamily="18" charset="0"/>
              </a:rPr>
              <a:t> n).</a:t>
            </a: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Не зависит от значений или распределения элементов</a:t>
            </a:r>
            <a:r>
              <a:rPr lang="ru-RU" altLang="ru-RU" sz="2400" dirty="0" smtClean="0">
                <a:latin typeface="Times New Roman" panose="02020603050405020304" pitchFamily="18" charset="0"/>
                <a:cs typeface="Times New Roman" panose="02020603050405020304" pitchFamily="18" charset="0"/>
              </a:rPr>
              <a:t> до начала сортировки (как и сортировка слиянием). </a:t>
            </a: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Хорошо работает со списками, содержащими большое число одинаковых элементов</a:t>
            </a:r>
            <a:r>
              <a:rPr lang="ru-RU" altLang="ru-RU" sz="2400" dirty="0" smtClean="0">
                <a:latin typeface="Times New Roman" panose="02020603050405020304" pitchFamily="18" charset="0"/>
                <a:cs typeface="Times New Roman" panose="02020603050405020304" pitchFamily="18" charset="0"/>
              </a:rPr>
              <a:t> (в отличие от быстрой сортировки).</a:t>
            </a: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Не требует дополнительного пространства</a:t>
            </a:r>
            <a:r>
              <a:rPr lang="ru-RU" altLang="ru-RU" sz="2400" dirty="0" smtClean="0">
                <a:latin typeface="Times New Roman" panose="02020603050405020304" pitchFamily="18" charset="0"/>
                <a:cs typeface="Times New Roman" panose="02020603050405020304" pitchFamily="18" charset="0"/>
              </a:rPr>
              <a:t> для хранения временных значений, создает первоначальную пирамиду и упорядочивает элементы в пределах исходного массива списка. Пригодна для больших списков.</a:t>
            </a:r>
          </a:p>
        </p:txBody>
      </p:sp>
    </p:spTree>
    <p:extLst>
      <p:ext uri="{BB962C8B-B14F-4D97-AF65-F5344CB8AC3E}">
        <p14:creationId xmlns:p14="http://schemas.microsoft.com/office/powerpoint/2010/main" val="26346754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2</a:t>
            </a:r>
            <a:r>
              <a:rPr lang="ru-RU" dirty="0" smtClean="0"/>
              <a:t>4</a:t>
            </a:r>
            <a:r>
              <a:rPr lang="en-US" dirty="0" smtClean="0"/>
              <a:t>. </a:t>
            </a:r>
            <a:r>
              <a:rPr lang="ru-RU" dirty="0" smtClean="0"/>
              <a:t>Пирамидальная сортировка</a:t>
            </a:r>
            <a:endParaRPr lang="ru-RU" dirty="0"/>
          </a:p>
        </p:txBody>
      </p:sp>
      <p:sp>
        <p:nvSpPr>
          <p:cNvPr id="3" name="Rectangle 2"/>
          <p:cNvSpPr txBox="1">
            <a:spLocks noChangeArrowheads="1"/>
          </p:cNvSpPr>
          <p:nvPr/>
        </p:nvSpPr>
        <p:spPr>
          <a:xfrm>
            <a:off x="370831" y="1052736"/>
            <a:ext cx="8315969" cy="5400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just">
              <a:lnSpc>
                <a:spcPct val="12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Достоинства и недостатки алгоритма пирамидальной сортировки</a:t>
            </a:r>
          </a:p>
          <a:p>
            <a:pPr marL="0" indent="609600" algn="just">
              <a:lnSpc>
                <a:spcPct val="12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altLang="ru-RU" sz="2400" b="1" dirty="0" smtClean="0">
              <a:latin typeface="Times New Roman" panose="02020603050405020304" pitchFamily="18" charset="0"/>
              <a:cs typeface="Times New Roman" panose="02020603050405020304" pitchFamily="18" charset="0"/>
            </a:endParaRPr>
          </a:p>
          <a:p>
            <a:pPr marL="0" indent="609600" algn="just">
              <a:lnSpc>
                <a:spcPct val="120000"/>
              </a:lnSpc>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smtClean="0">
                <a:latin typeface="Times New Roman" panose="02020603050405020304" pitchFamily="18" charset="0"/>
                <a:cs typeface="Times New Roman" panose="02020603050405020304" pitchFamily="18" charset="0"/>
              </a:rPr>
              <a:t>Недостатки</a:t>
            </a:r>
            <a:endParaRPr lang="ru-RU" altLang="ru-RU" sz="2400" b="1" dirty="0" smtClean="0">
              <a:latin typeface="Times New Roman" panose="02020603050405020304" pitchFamily="18" charset="0"/>
              <a:cs typeface="Times New Roman" panose="02020603050405020304" pitchFamily="18" charset="0"/>
            </a:endParaRP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Сложен в реализации.</a:t>
            </a: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Неустойчив — для обеспечения устойчивости нужно расширять ключ.</a:t>
            </a: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Не обладает свойством естественности: на почти отсортированных массивах работает столь же долго, как и на хаотических данных.</a:t>
            </a:r>
          </a:p>
          <a:p>
            <a:pPr marL="0" indent="609600" algn="just">
              <a:lnSpc>
                <a:spcPct val="120000"/>
              </a:lnSpc>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Работает немного медленнее, чем сортировка слиянием.</a:t>
            </a:r>
            <a:endParaRPr lang="ru-RU" altLang="ru-RU" sz="1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6809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Сортировка слиянием</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1763839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слиянием</a:t>
            </a:r>
            <a:endParaRPr lang="ru-RU" dirty="0"/>
          </a:p>
        </p:txBody>
      </p:sp>
      <p:sp>
        <p:nvSpPr>
          <p:cNvPr id="4" name="Rectangle 2"/>
          <p:cNvSpPr txBox="1">
            <a:spLocks noChangeArrowheads="1"/>
          </p:cNvSpPr>
          <p:nvPr/>
        </p:nvSpPr>
        <p:spPr>
          <a:xfrm>
            <a:off x="372269" y="1340768"/>
            <a:ext cx="8399462" cy="475252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just">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i="1" dirty="0" smtClean="0">
                <a:latin typeface="Times New Roman" panose="02020603050405020304" pitchFamily="18" charset="0"/>
                <a:cs typeface="Times New Roman" panose="02020603050405020304" pitchFamily="18" charset="0"/>
              </a:rPr>
              <a:t>	Сортировка слиянием</a:t>
            </a:r>
            <a:r>
              <a:rPr lang="ru-RU" altLang="ru-RU" sz="2400" dirty="0" smtClean="0">
                <a:latin typeface="Times New Roman" panose="02020603050405020304" pitchFamily="18" charset="0"/>
                <a:cs typeface="Times New Roman" panose="02020603050405020304" pitchFamily="18" charset="0"/>
              </a:rPr>
              <a:t> (</a:t>
            </a:r>
            <a:r>
              <a:rPr lang="ru-RU" altLang="ru-RU" sz="2400" dirty="0" err="1" smtClean="0">
                <a:latin typeface="Times New Roman" panose="02020603050405020304" pitchFamily="18" charset="0"/>
                <a:cs typeface="Times New Roman" panose="02020603050405020304" pitchFamily="18" charset="0"/>
              </a:rPr>
              <a:t>merge</a:t>
            </a:r>
            <a:r>
              <a:rPr lang="ru-RU" altLang="ru-RU" sz="2400" dirty="0" smtClean="0">
                <a:latin typeface="Times New Roman" panose="02020603050405020304" pitchFamily="18" charset="0"/>
                <a:cs typeface="Times New Roman" panose="02020603050405020304" pitchFamily="18" charset="0"/>
              </a:rPr>
              <a:t> </a:t>
            </a:r>
            <a:r>
              <a:rPr lang="ru-RU" altLang="ru-RU" sz="2400" dirty="0" err="1" smtClean="0">
                <a:latin typeface="Times New Roman" panose="02020603050405020304" pitchFamily="18" charset="0"/>
                <a:cs typeface="Times New Roman" panose="02020603050405020304" pitchFamily="18" charset="0"/>
              </a:rPr>
              <a:t>sort</a:t>
            </a:r>
            <a:r>
              <a:rPr lang="ru-RU" altLang="ru-RU" sz="2400" dirty="0" smtClean="0">
                <a:latin typeface="Times New Roman" panose="02020603050405020304" pitchFamily="18" charset="0"/>
                <a:cs typeface="Times New Roman" panose="02020603050405020304" pitchFamily="18" charset="0"/>
              </a:rPr>
              <a:t>) — алгоритм сортировки, который упорядочивает списки (или другие структуры данных, доступ к элементам которых можно получать только последовательно, например — потоки) в определённом порядке. </a:t>
            </a:r>
          </a:p>
          <a:p>
            <a:pPr marL="0" indent="-609600" algn="just">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a:latin typeface="Times New Roman" panose="02020603050405020304" pitchFamily="18" charset="0"/>
                <a:cs typeface="Times New Roman" panose="02020603050405020304" pitchFamily="18" charset="0"/>
              </a:rPr>
              <a:t>	</a:t>
            </a:r>
            <a:r>
              <a:rPr lang="ru-RU" altLang="ru-RU" sz="2400" dirty="0" smtClean="0">
                <a:latin typeface="Times New Roman" panose="02020603050405020304" pitchFamily="18" charset="0"/>
                <a:cs typeface="Times New Roman" panose="02020603050405020304" pitchFamily="18" charset="0"/>
              </a:rPr>
              <a:t>Эта сортировка — хороший пример использования принципа «разделяй и властвуй». Сначала задача разбивается на несколько подзадач меньшего размера. Затем эти задачи решаются с помощью рекурсивного вызова или непосредственно, если их размер достаточно мал. Наконец, их решения комбинируются, и получается решение исходной задачи.</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слиянием</a:t>
            </a:r>
            <a:endParaRPr lang="ru-RU" dirty="0"/>
          </a:p>
        </p:txBody>
      </p:sp>
      <p:sp>
        <p:nvSpPr>
          <p:cNvPr id="4" name="Rectangle 2"/>
          <p:cNvSpPr txBox="1">
            <a:spLocks noChangeArrowheads="1"/>
          </p:cNvSpPr>
          <p:nvPr/>
        </p:nvSpPr>
        <p:spPr>
          <a:xfrm>
            <a:off x="251520" y="1412776"/>
            <a:ext cx="8784976" cy="488739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Для сортировки массива эти три этапа выглядят так:</a:t>
            </a:r>
          </a:p>
          <a:p>
            <a:pPr marL="0" indent="609600" algn="just">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Сортируемый </a:t>
            </a:r>
            <a:r>
              <a:rPr lang="ru-RU" altLang="ru-RU" sz="2400" b="1" dirty="0" smtClean="0">
                <a:latin typeface="Times New Roman" panose="02020603050405020304" pitchFamily="18" charset="0"/>
                <a:cs typeface="Times New Roman" panose="02020603050405020304" pitchFamily="18" charset="0"/>
              </a:rPr>
              <a:t>массив разбивается на две части примерно одинакового размера</a:t>
            </a:r>
            <a:r>
              <a:rPr lang="ru-RU" altLang="ru-RU" sz="2400" dirty="0" smtClean="0">
                <a:latin typeface="Times New Roman" panose="02020603050405020304" pitchFamily="18" charset="0"/>
                <a:cs typeface="Times New Roman" panose="02020603050405020304" pitchFamily="18" charset="0"/>
              </a:rPr>
              <a:t>;</a:t>
            </a:r>
          </a:p>
          <a:p>
            <a:pPr marL="0" indent="609600" algn="just">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Каждая из получившихся частей сортируется отдельно</a:t>
            </a:r>
            <a:r>
              <a:rPr lang="ru-RU" altLang="ru-RU" sz="2400" dirty="0" smtClean="0">
                <a:latin typeface="Times New Roman" panose="02020603050405020304" pitchFamily="18" charset="0"/>
                <a:cs typeface="Times New Roman" panose="02020603050405020304" pitchFamily="18" charset="0"/>
              </a:rPr>
              <a:t>, например — тем же самым алгоритмом;</a:t>
            </a:r>
          </a:p>
          <a:p>
            <a:pPr marL="0" indent="609600" algn="just">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Два упорядоченных массива половинного размера соединяются в один</a:t>
            </a:r>
            <a:r>
              <a:rPr lang="ru-RU" altLang="ru-RU" sz="2400" dirty="0" smtClean="0">
                <a:latin typeface="Times New Roman" panose="02020603050405020304" pitchFamily="18" charset="0"/>
                <a:cs typeface="Times New Roman" panose="02020603050405020304" pitchFamily="18" charset="0"/>
              </a:rPr>
              <a:t>.</a:t>
            </a:r>
          </a:p>
          <a:p>
            <a:pPr marL="0" indent="609600" algn="just">
              <a:spcBef>
                <a:spcPts val="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Рекурсивное разбиение задачи на меньшие происходит до тех пор, пока размер массива не достигнет единицы (любой массив длины 1 можно считать упорядоченным).</a:t>
            </a:r>
          </a:p>
        </p:txBody>
      </p:sp>
    </p:spTree>
    <p:extLst>
      <p:ext uri="{BB962C8B-B14F-4D97-AF65-F5344CB8AC3E}">
        <p14:creationId xmlns:p14="http://schemas.microsoft.com/office/powerpoint/2010/main" val="41625400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слиянием</a:t>
            </a:r>
            <a:endParaRPr lang="ru-RU" dirty="0"/>
          </a:p>
        </p:txBody>
      </p:sp>
      <p:sp>
        <p:nvSpPr>
          <p:cNvPr id="5" name="Rectangle 2"/>
          <p:cNvSpPr txBox="1">
            <a:spLocks noChangeArrowheads="1"/>
          </p:cNvSpPr>
          <p:nvPr/>
        </p:nvSpPr>
        <p:spPr>
          <a:xfrm>
            <a:off x="442839" y="1340768"/>
            <a:ext cx="8243961" cy="489654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Этап слияния</a:t>
            </a:r>
            <a:endParaRPr lang="ru-RU" altLang="ru-RU" sz="2400" dirty="0" smtClean="0">
              <a:latin typeface="Times New Roman" panose="02020603050405020304" pitchFamily="18" charset="0"/>
              <a:cs typeface="Times New Roman" panose="02020603050405020304" pitchFamily="18" charset="0"/>
            </a:endParaRP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 Подсписки сливаются во </a:t>
            </a:r>
            <a:r>
              <a:rPr lang="ru-RU" altLang="ru-RU" sz="2400" b="1" dirty="0" smtClean="0">
                <a:latin typeface="Times New Roman" panose="02020603050405020304" pitchFamily="18" charset="0"/>
                <a:cs typeface="Times New Roman" panose="02020603050405020304" pitchFamily="18" charset="0"/>
              </a:rPr>
              <a:t>временный массив</a:t>
            </a:r>
            <a:r>
              <a:rPr lang="ru-RU" altLang="ru-RU" sz="2400" dirty="0" smtClean="0">
                <a:latin typeface="Times New Roman" panose="02020603050405020304" pitchFamily="18" charset="0"/>
                <a:cs typeface="Times New Roman" panose="02020603050405020304" pitchFamily="18" charset="0"/>
              </a:rPr>
              <a:t>, и </a:t>
            </a:r>
            <a:r>
              <a:rPr lang="ru-RU" altLang="ru-RU" sz="2400" b="1" dirty="0" smtClean="0">
                <a:latin typeface="Times New Roman" panose="02020603050405020304" pitchFamily="18" charset="0"/>
                <a:cs typeface="Times New Roman" panose="02020603050405020304" pitchFamily="18" charset="0"/>
              </a:rPr>
              <a:t>результат копируется в первоначальный список</a:t>
            </a:r>
            <a:r>
              <a:rPr lang="ru-RU" altLang="ru-RU" sz="2400" dirty="0" smtClean="0">
                <a:latin typeface="Times New Roman" panose="02020603050405020304" pitchFamily="18" charset="0"/>
                <a:cs typeface="Times New Roman" panose="02020603050405020304" pitchFamily="18" charset="0"/>
              </a:rPr>
              <a:t>. Работа с временным массивом приводит к тому, что большая часть времени уходит на копирование элементов между массивами.</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b="1" dirty="0" smtClean="0">
              <a:latin typeface="Times New Roman" panose="02020603050405020304" pitchFamily="18" charset="0"/>
              <a:cs typeface="Times New Roman" panose="02020603050405020304" pitchFamily="18" charset="0"/>
            </a:endParaRPr>
          </a:p>
          <a:p>
            <a:pPr marL="0" indent="6096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Усовершенствование алгоритма</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Как и в случае с быстрой сортировкой, можно ускорить выполнение сортировки слиянием, остановив рекурсию, когда подсписки достигают определенного минимального размера. Затем можно использовать сортировку выбором для завершения работы.</a:t>
            </a:r>
          </a:p>
        </p:txBody>
      </p:sp>
    </p:spTree>
    <p:extLst>
      <p:ext uri="{BB962C8B-B14F-4D97-AF65-F5344CB8AC3E}">
        <p14:creationId xmlns:p14="http://schemas.microsoft.com/office/powerpoint/2010/main" val="8557131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слиянием</a:t>
            </a:r>
            <a:endParaRPr lang="ru-RU" dirty="0"/>
          </a:p>
        </p:txBody>
      </p:sp>
      <p:sp>
        <p:nvSpPr>
          <p:cNvPr id="5" name="Rectangle 2"/>
          <p:cNvSpPr txBox="1">
            <a:spLocks noChangeArrowheads="1"/>
          </p:cNvSpPr>
          <p:nvPr/>
        </p:nvSpPr>
        <p:spPr>
          <a:xfrm>
            <a:off x="144463" y="1340769"/>
            <a:ext cx="8542337" cy="4752528"/>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Преимущества алгоритма сортировки слиянием</a:t>
            </a:r>
            <a:r>
              <a:rPr lang="ru-RU" altLang="ru-RU" sz="2400" dirty="0" smtClean="0">
                <a:latin typeface="Times New Roman" panose="02020603050405020304" pitchFamily="18" charset="0"/>
                <a:cs typeface="Times New Roman" panose="02020603050405020304" pitchFamily="18" charset="0"/>
              </a:rPr>
              <a:t> </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Время работы алгоритма сортировки слиянием остается одним и тем же для различных представлений данных и начального распределения.</a:t>
            </a:r>
            <a:r>
              <a:rPr lang="ru-RU" altLang="ru-RU" sz="2400" dirty="0" smtClean="0">
                <a:latin typeface="Times New Roman" panose="02020603050405020304" pitchFamily="18" charset="0"/>
                <a:cs typeface="Times New Roman" panose="02020603050405020304" pitchFamily="18" charset="0"/>
              </a:rPr>
              <a:t> Его </a:t>
            </a:r>
            <a:r>
              <a:rPr lang="ru-RU" altLang="ru-RU" sz="2400" b="1" dirty="0" smtClean="0">
                <a:latin typeface="Times New Roman" panose="02020603050405020304" pitchFamily="18" charset="0"/>
                <a:cs typeface="Times New Roman" panose="02020603050405020304" pitchFamily="18" charset="0"/>
              </a:rPr>
              <a:t>можно использовать</a:t>
            </a:r>
            <a:r>
              <a:rPr lang="ru-RU" altLang="ru-RU" sz="2400" dirty="0" smtClean="0">
                <a:latin typeface="Times New Roman" panose="02020603050405020304" pitchFamily="18" charset="0"/>
                <a:cs typeface="Times New Roman" panose="02020603050405020304" pitchFamily="18" charset="0"/>
              </a:rPr>
              <a:t> и в случае, когда в списке имеется </a:t>
            </a:r>
            <a:r>
              <a:rPr lang="ru-RU" altLang="ru-RU" sz="2400" b="1" dirty="0" smtClean="0">
                <a:latin typeface="Times New Roman" panose="02020603050405020304" pitchFamily="18" charset="0"/>
                <a:cs typeface="Times New Roman" panose="02020603050405020304" pitchFamily="18" charset="0"/>
              </a:rPr>
              <a:t>много дублированных</a:t>
            </a:r>
            <a:r>
              <a:rPr lang="ru-RU" altLang="ru-RU" sz="2400" dirty="0" smtClean="0">
                <a:latin typeface="Times New Roman" panose="02020603050405020304" pitchFamily="18" charset="0"/>
                <a:cs typeface="Times New Roman" panose="02020603050405020304" pitchFamily="18" charset="0"/>
              </a:rPr>
              <a:t> значений.</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Поскольку </a:t>
            </a:r>
            <a:r>
              <a:rPr lang="ru-RU" altLang="ru-RU" sz="2400" b="1" dirty="0" smtClean="0">
                <a:latin typeface="Times New Roman" panose="02020603050405020304" pitchFamily="18" charset="0"/>
                <a:cs typeface="Times New Roman" panose="02020603050405020304" pitchFamily="18" charset="0"/>
              </a:rPr>
              <a:t>сортировка слиянием</a:t>
            </a:r>
            <a:r>
              <a:rPr lang="ru-RU" altLang="ru-RU" sz="2400" dirty="0" smtClean="0">
                <a:latin typeface="Times New Roman" panose="02020603050405020304" pitchFamily="18" charset="0"/>
                <a:cs typeface="Times New Roman" panose="02020603050405020304" pitchFamily="18" charset="0"/>
              </a:rPr>
              <a:t> (простого </a:t>
            </a:r>
            <a:r>
              <a:rPr lang="ru-RU" altLang="ru-RU" sz="2400" dirty="0" err="1" smtClean="0">
                <a:latin typeface="Times New Roman" panose="02020603050405020304" pitchFamily="18" charset="0"/>
                <a:cs typeface="Times New Roman" panose="02020603050405020304" pitchFamily="18" charset="0"/>
              </a:rPr>
              <a:t>двухпутевого</a:t>
            </a:r>
            <a:r>
              <a:rPr lang="ru-RU" altLang="ru-RU" sz="2400" dirty="0" smtClean="0">
                <a:latin typeface="Times New Roman" panose="02020603050405020304" pitchFamily="18" charset="0"/>
                <a:cs typeface="Times New Roman" panose="02020603050405020304" pitchFamily="18" charset="0"/>
              </a:rPr>
              <a:t>) делит список на равные части, она </a:t>
            </a:r>
            <a:r>
              <a:rPr lang="ru-RU" altLang="ru-RU" sz="2400" b="1" dirty="0" smtClean="0">
                <a:latin typeface="Times New Roman" panose="02020603050405020304" pitchFamily="18" charset="0"/>
                <a:cs typeface="Times New Roman" panose="02020603050405020304" pitchFamily="18" charset="0"/>
              </a:rPr>
              <a:t>никогда не входит в глубокую рекурсию</a:t>
            </a:r>
            <a:r>
              <a:rPr lang="ru-RU" altLang="ru-RU" sz="2400" dirty="0" smtClean="0">
                <a:latin typeface="Times New Roman" panose="02020603050405020304" pitchFamily="18" charset="0"/>
                <a:cs typeface="Times New Roman" panose="02020603050405020304" pitchFamily="18" charset="0"/>
              </a:rPr>
              <a:t>. Для списка из </a:t>
            </a:r>
            <a:r>
              <a:rPr lang="en-US" altLang="ru-RU" sz="2400" dirty="0" smtClean="0">
                <a:latin typeface="Times New Roman" panose="02020603050405020304" pitchFamily="18" charset="0"/>
                <a:cs typeface="Times New Roman" panose="02020603050405020304" pitchFamily="18" charset="0"/>
              </a:rPr>
              <a:t>N </a:t>
            </a:r>
            <a:r>
              <a:rPr lang="ru-RU" altLang="ru-RU" sz="2400" dirty="0" smtClean="0">
                <a:latin typeface="Times New Roman" panose="02020603050405020304" pitchFamily="18" charset="0"/>
                <a:cs typeface="Times New Roman" panose="02020603050405020304" pitchFamily="18" charset="0"/>
              </a:rPr>
              <a:t>элементов сортировка слиянием достигает </a:t>
            </a:r>
            <a:r>
              <a:rPr lang="ru-RU" altLang="ru-RU" sz="2400" b="1" dirty="0" smtClean="0">
                <a:latin typeface="Times New Roman" panose="02020603050405020304" pitchFamily="18" charset="0"/>
                <a:cs typeface="Times New Roman" panose="02020603050405020304" pitchFamily="18" charset="0"/>
              </a:rPr>
              <a:t>глубины рекурсии</a:t>
            </a:r>
            <a:r>
              <a:rPr lang="ru-RU" altLang="ru-RU" sz="2400" dirty="0" smtClean="0">
                <a:latin typeface="Times New Roman" panose="02020603050405020304" pitchFamily="18" charset="0"/>
                <a:cs typeface="Times New Roman" panose="02020603050405020304" pitchFamily="18" charset="0"/>
              </a:rPr>
              <a:t> всего O(</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 n). </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Время работы алгоритма сортировки слиянием порядка O(n * </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 n) (быстрая сортировка тоже алгоритм порядка O(n * </a:t>
            </a:r>
            <a:r>
              <a:rPr lang="ru-RU" altLang="ru-RU" sz="2400" dirty="0" err="1" smtClean="0">
                <a:latin typeface="Times New Roman" panose="02020603050405020304" pitchFamily="18" charset="0"/>
                <a:cs typeface="Times New Roman" panose="02020603050405020304" pitchFamily="18" charset="0"/>
              </a:rPr>
              <a:t>log</a:t>
            </a:r>
            <a:r>
              <a:rPr lang="ru-RU" altLang="ru-RU" sz="2400" dirty="0" smtClean="0">
                <a:latin typeface="Times New Roman" panose="02020603050405020304" pitchFamily="18" charset="0"/>
                <a:cs typeface="Times New Roman" panose="02020603050405020304" pitchFamily="18" charset="0"/>
              </a:rPr>
              <a:t> n), но только для лучшего случая). </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Расход памяти выше</a:t>
            </a:r>
            <a:r>
              <a:rPr lang="ru-RU" altLang="ru-RU" sz="2400" dirty="0" smtClean="0">
                <a:latin typeface="Times New Roman" panose="02020603050405020304" pitchFamily="18" charset="0"/>
                <a:cs typeface="Times New Roman" panose="02020603050405020304" pitchFamily="18" charset="0"/>
              </a:rPr>
              <a:t>, чем для быстрой сортировки.</a:t>
            </a:r>
          </a:p>
        </p:txBody>
      </p:sp>
    </p:spTree>
    <p:extLst>
      <p:ext uri="{BB962C8B-B14F-4D97-AF65-F5344CB8AC3E}">
        <p14:creationId xmlns:p14="http://schemas.microsoft.com/office/powerpoint/2010/main" val="191755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Идея методов</a:t>
            </a:r>
            <a:endParaRPr lang="ru-RU" sz="3200" b="1" dirty="0">
              <a:solidFill>
                <a:schemeClr val="tx2"/>
              </a:solidFill>
              <a:latin typeface="Times New Roman" pitchFamily="18" charset="0"/>
              <a:cs typeface="Times New Roman" pitchFamily="18" charset="0"/>
            </a:endParaRPr>
          </a:p>
        </p:txBody>
      </p:sp>
      <p:sp>
        <p:nvSpPr>
          <p:cNvPr id="6" name="Прямоугольник 5"/>
          <p:cNvSpPr/>
          <p:nvPr/>
        </p:nvSpPr>
        <p:spPr>
          <a:xfrm>
            <a:off x="571472" y="1785926"/>
            <a:ext cx="8280920" cy="341632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ru-RU" sz="2400" b="1" dirty="0" smtClean="0">
                <a:latin typeface="Times New Roman" pitchFamily="18" charset="0"/>
                <a:cs typeface="Times New Roman" pitchFamily="18" charset="0"/>
              </a:rPr>
              <a:t>	Метод </a:t>
            </a:r>
            <a:r>
              <a:rPr lang="ru-RU" sz="2400" b="1" dirty="0">
                <a:latin typeface="Times New Roman" pitchFamily="18" charset="0"/>
                <a:cs typeface="Times New Roman" pitchFamily="18" charset="0"/>
              </a:rPr>
              <a:t>распределения</a:t>
            </a:r>
            <a:r>
              <a:rPr lang="ru-RU" sz="2400" dirty="0">
                <a:latin typeface="Times New Roman" pitchFamily="18" charset="0"/>
                <a:cs typeface="Times New Roman" pitchFamily="18" charset="0"/>
              </a:rPr>
              <a:t> употребим в тех случаях, когда в исходном массиве имеется заданное, известное заранее, количество различных ключей (значений). Например, имеется список студентов с оценками по пятибалльной системе, полученными на экзамене. Нам известно заранее, что оценки могут быть 5, 4, 3 и 2. </a:t>
            </a:r>
            <a:endParaRPr lang="ru-RU" sz="2400" dirty="0" smtClean="0">
              <a:latin typeface="Times New Roman" pitchFamily="18" charset="0"/>
              <a:cs typeface="Times New Roman" pitchFamily="18" charset="0"/>
            </a:endParaRPr>
          </a:p>
          <a:p>
            <a:pPr algn="just"/>
            <a:r>
              <a:rPr lang="ru-RU" sz="2400" dirty="0" smtClean="0">
                <a:latin typeface="Times New Roman" pitchFamily="18" charset="0"/>
                <a:cs typeface="Times New Roman" pitchFamily="18" charset="0"/>
              </a:rPr>
              <a:t>	Поэтому </a:t>
            </a:r>
            <a:r>
              <a:rPr lang="ru-RU" sz="2400" dirty="0">
                <a:latin typeface="Times New Roman" pitchFamily="18" charset="0"/>
                <a:cs typeface="Times New Roman" pitchFamily="18" charset="0"/>
              </a:rPr>
              <a:t>для упорядочения массива по </a:t>
            </a:r>
            <a:r>
              <a:rPr lang="ru-RU" sz="2400" dirty="0" err="1">
                <a:latin typeface="Times New Roman" pitchFamily="18" charset="0"/>
                <a:cs typeface="Times New Roman" pitchFamily="18" charset="0"/>
              </a:rPr>
              <a:t>невозрастанию</a:t>
            </a:r>
            <a:r>
              <a:rPr lang="ru-RU" sz="2400" dirty="0">
                <a:latin typeface="Times New Roman" pitchFamily="18" charset="0"/>
                <a:cs typeface="Times New Roman" pitchFamily="18" charset="0"/>
              </a:rPr>
              <a:t> можно сначала выбрать все записи с оценками 5, затем с оценками 4, потом с оценками 3 и, наконец, с оценками 2.</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слиянием</a:t>
            </a:r>
            <a:endParaRPr lang="ru-RU" dirty="0"/>
          </a:p>
        </p:txBody>
      </p:sp>
      <p:pic>
        <p:nvPicPr>
          <p:cNvPr id="52226" name="Picture 2" descr="При­мер ра­бо­ты про­це­ду­ры слия­ния"/>
          <p:cNvPicPr>
            <a:picLocks noChangeAspect="1" noChangeArrowheads="1"/>
          </p:cNvPicPr>
          <p:nvPr/>
        </p:nvPicPr>
        <p:blipFill>
          <a:blip r:embed="rId2" cstate="print"/>
          <a:srcRect/>
          <a:stretch>
            <a:fillRect/>
          </a:stretch>
        </p:blipFill>
        <p:spPr bwMode="auto">
          <a:xfrm>
            <a:off x="611559" y="1628800"/>
            <a:ext cx="7679305" cy="4104456"/>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слиянием</a:t>
            </a:r>
            <a:endParaRPr lang="ru-RU" dirty="0"/>
          </a:p>
        </p:txBody>
      </p:sp>
      <p:pic>
        <p:nvPicPr>
          <p:cNvPr id="53249" name="Picture 1" descr="\begin{array}{l}&#10;\text{Function MergeSort}\left(a,b\right)\\&#10;\left|\quad\begin{array}{l}&#10; \text{If }b=a\text{ then Exit;}\\&#10; c \leftarrow \left\lfloor\left(a+b\right)/2\right\rfloor;\\&#10; \text{MergeSort}\left(a,c\right);\\&#10; \text{MergeSort}\left(c+1,b\right);\\&#10; \text{Merge fragments }\left(a,c\right)\text{ and }\left(c+1,b\right);&#10;\end{array}\right.\\&#10;\text{End}&#10;\end{array}"/>
          <p:cNvPicPr>
            <a:picLocks noChangeAspect="1" noChangeArrowheads="1"/>
          </p:cNvPicPr>
          <p:nvPr/>
        </p:nvPicPr>
        <p:blipFill>
          <a:blip r:embed="rId2" cstate="print"/>
          <a:srcRect/>
          <a:stretch>
            <a:fillRect/>
          </a:stretch>
        </p:blipFill>
        <p:spPr bwMode="auto">
          <a:xfrm>
            <a:off x="611560" y="1556792"/>
            <a:ext cx="7743042" cy="3384376"/>
          </a:xfrm>
          <a:prstGeom prst="rect">
            <a:avLst/>
          </a:prstGeom>
          <a:noFill/>
        </p:spPr>
      </p:pic>
      <p:pic>
        <p:nvPicPr>
          <p:cNvPr id="6" name="Picture 4" descr="O\left(n\cdot\ln\left(n\right)\right)"/>
          <p:cNvPicPr>
            <a:picLocks noChangeAspect="1" noChangeArrowheads="1"/>
          </p:cNvPicPr>
          <p:nvPr/>
        </p:nvPicPr>
        <p:blipFill>
          <a:blip r:embed="rId3" cstate="print"/>
          <a:srcRect/>
          <a:stretch>
            <a:fillRect/>
          </a:stretch>
        </p:blipFill>
        <p:spPr bwMode="auto">
          <a:xfrm>
            <a:off x="6588224" y="620688"/>
            <a:ext cx="1957718" cy="36004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Сортировка слиянием</a:t>
            </a:r>
            <a:endParaRPr lang="ru-RU" dirty="0"/>
          </a:p>
        </p:txBody>
      </p:sp>
      <p:sp>
        <p:nvSpPr>
          <p:cNvPr id="58369"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chemeClr val="tx1"/>
                </a:solidFill>
                <a:effectLst/>
                <a:latin typeface="Arial" pitchFamily="34" charset="0"/>
                <a:cs typeface="Arial" pitchFamily="34" charset="0"/>
              </a:rPr>
              <a:t>  </a:t>
            </a:r>
            <a:r>
              <a:rPr kumimoji="0" lang="ru-RU" sz="900" b="0" i="0" u="none" strike="noStrike" cap="none" normalizeH="0" baseline="0" smtClean="0">
                <a:ln>
                  <a:noFill/>
                </a:ln>
                <a:solidFill>
                  <a:srgbClr val="333333"/>
                </a:solidFill>
                <a:effectLst/>
                <a:latin typeface="Arial" pitchFamily="34" charset="0"/>
                <a:cs typeface="Arial" pitchFamily="34" charset="0"/>
              </a:rPr>
              <a:t>.</a:t>
            </a:r>
            <a:r>
              <a:rPr kumimoji="0" lang="ru-RU" sz="800" b="0" i="0" u="none" strike="noStrike" cap="none" normalizeH="0" baseline="0" smtClean="0">
                <a:ln>
                  <a:noFill/>
                </a:ln>
                <a:solidFill>
                  <a:schemeClr val="tx1"/>
                </a:solidFill>
                <a:effectLst/>
                <a:latin typeface="Arial" pitchFamily="34" charset="0"/>
                <a:cs typeface="Arial" pitchFamily="34" charset="0"/>
              </a:rPr>
              <a:t>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pic>
        <p:nvPicPr>
          <p:cNvPr id="58370" name="Picture 2" descr="O\left(n_a+n_b\right)"/>
          <p:cNvPicPr>
            <a:picLocks noChangeAspect="1" noChangeArrowheads="1"/>
          </p:cNvPicPr>
          <p:nvPr/>
        </p:nvPicPr>
        <p:blipFill>
          <a:blip r:embed="rId2" cstate="print"/>
          <a:srcRect/>
          <a:stretch>
            <a:fillRect/>
          </a:stretch>
        </p:blipFill>
        <p:spPr bwMode="auto">
          <a:xfrm>
            <a:off x="5724128" y="548680"/>
            <a:ext cx="2133237" cy="432048"/>
          </a:xfrm>
          <a:prstGeom prst="rect">
            <a:avLst/>
          </a:prstGeom>
          <a:noFill/>
        </p:spPr>
      </p:pic>
      <p:pic>
        <p:nvPicPr>
          <p:cNvPr id="58372" name="Picture 4" descr="\begin{array}{l}&#10;a \leftarrow 0;\ b \leftarrow 0;\\&#10;\text{While }a &lt; n_a\text{ and }b &lt; n_b\\&#10;\left|\quad\begin{array}{l}&#10; \text{If }A[a]\leqslant B[b]\\&#10; \left|\quad\begin{array}{l}&#10;  C[a+b] \leftarrow A[a];\\&#10;  a \leftarrow a+1;&#10; \end{array}\right.\\&#10; \text{Else}\\&#10; \left|\quad\begin{array}{l}&#10;  C[a+b] \leftarrow B[b];\\&#10;  b \leftarrow b+1;&#10; \end{array}\right.\\&#10; \text{End;}&#10;\end{array}\right.\\&#10;\text{End;}\\&#10;\text{If }a &lt; n_a\\&#10;\left|\quad\text{Copy remain part of A}\right.\\&#10;\text{Else}\\&#10;\left|\quad\text{Copy remain part of B}\right.\\&#10;\text{End;}&#10;\end{array}"/>
          <p:cNvPicPr>
            <a:picLocks noChangeAspect="1" noChangeArrowheads="1"/>
          </p:cNvPicPr>
          <p:nvPr/>
        </p:nvPicPr>
        <p:blipFill>
          <a:blip r:embed="rId3" cstate="print"/>
          <a:srcRect/>
          <a:stretch>
            <a:fillRect/>
          </a:stretch>
        </p:blipFill>
        <p:spPr bwMode="auto">
          <a:xfrm>
            <a:off x="467544" y="1196752"/>
            <a:ext cx="3096344" cy="4991376"/>
          </a:xfrm>
          <a:prstGeom prst="rect">
            <a:avLst/>
          </a:prstGeom>
          <a:noFill/>
        </p:spPr>
      </p:pic>
      <p:pic>
        <p:nvPicPr>
          <p:cNvPr id="58374" name="Picture 6" descr="\begin{array}{l}&#10;a \leftarrow 0;\ b \leftarrow 0;\\&#10;\text{While }a+b &lt; n_a+n_b\\&#10;\left|\quad\begin{array}{l}&#10; \text{If }b\geqslant n_b\text{ or }\left(a&lt;n_a\text{ and }A[a]\leqslant B[b]\right)\\&#10; \left|\quad\begin{array}{l}&#10;  C[a+b] \leftarrow A[a];\\&#10;  a \leftarrow a+1;&#10; \end{array}\right.\\&#10; \text{Else}\\&#10; \left|\quad\begin{array}{l}&#10;  C[a+b] \leftarrow B[b];\\&#10;  b \leftarrow b+1;&#10; \end{array}\right.\\&#10; \text{End;}&#10;\end{array}\right.\\&#10;\text{End;}&#10;\end{array}"/>
          <p:cNvPicPr>
            <a:picLocks noChangeAspect="1" noChangeArrowheads="1"/>
          </p:cNvPicPr>
          <p:nvPr/>
        </p:nvPicPr>
        <p:blipFill>
          <a:blip r:embed="rId4" cstate="print"/>
          <a:srcRect/>
          <a:stretch>
            <a:fillRect/>
          </a:stretch>
        </p:blipFill>
        <p:spPr bwMode="auto">
          <a:xfrm>
            <a:off x="4256132" y="1268760"/>
            <a:ext cx="4708356" cy="3096344"/>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Быстрая сортировка</a:t>
            </a:r>
            <a:endParaRPr lang="ru-RU" dirty="0"/>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4843085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1. Быстрая сортировка</a:t>
            </a:r>
            <a:endParaRPr lang="ru-RU" dirty="0"/>
          </a:p>
        </p:txBody>
      </p:sp>
      <p:sp>
        <p:nvSpPr>
          <p:cNvPr id="6" name="Rectangle 2"/>
          <p:cNvSpPr txBox="1">
            <a:spLocks noChangeArrowheads="1"/>
          </p:cNvSpPr>
          <p:nvPr/>
        </p:nvSpPr>
        <p:spPr>
          <a:xfrm>
            <a:off x="539552" y="1412776"/>
            <a:ext cx="8147248" cy="45365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b="1" dirty="0" smtClean="0">
                <a:latin typeface="Times New Roman" panose="02020603050405020304" pitchFamily="18" charset="0"/>
                <a:cs typeface="Times New Roman" panose="02020603050405020304" pitchFamily="18" charset="0"/>
              </a:rPr>
              <a:t>Быстрая сортировка</a:t>
            </a:r>
            <a:r>
              <a:rPr lang="ru-RU" altLang="ru-RU" dirty="0" smtClean="0">
                <a:latin typeface="Times New Roman" panose="02020603050405020304" pitchFamily="18" charset="0"/>
                <a:cs typeface="Times New Roman" panose="02020603050405020304" pitchFamily="18" charset="0"/>
              </a:rPr>
              <a:t> — рекурсивный алгоритм, который использует подход «разделяй и властвуй». Если сортируемый список больше, чем минимальный заданный размер, процедура быстрой сортировки разбивает его на два подсписка, а затем рекурсивно вызывает себя для сортировки двух подсписков.</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2. Быстрая сортировка</a:t>
            </a:r>
            <a:endParaRPr lang="ru-RU" dirty="0"/>
          </a:p>
        </p:txBody>
      </p:sp>
      <p:sp>
        <p:nvSpPr>
          <p:cNvPr id="4" name="Rectangle 2"/>
          <p:cNvSpPr txBox="1">
            <a:spLocks noChangeArrowheads="1"/>
          </p:cNvSpPr>
          <p:nvPr/>
        </p:nvSpPr>
        <p:spPr>
          <a:xfrm>
            <a:off x="468996" y="1268760"/>
            <a:ext cx="8315969" cy="4762152"/>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b="1" i="1" dirty="0" smtClean="0">
                <a:latin typeface="Times New Roman" panose="02020603050405020304" pitchFamily="18" charset="0"/>
                <a:cs typeface="Times New Roman" panose="02020603050405020304" pitchFamily="18" charset="0"/>
              </a:rPr>
              <a:t>Быстрая сортировка</a:t>
            </a:r>
            <a:r>
              <a:rPr lang="ru-RU" altLang="ru-RU" dirty="0" smtClean="0">
                <a:latin typeface="Times New Roman" panose="02020603050405020304" pitchFamily="18" charset="0"/>
                <a:cs typeface="Times New Roman" panose="02020603050405020304" pitchFamily="18" charset="0"/>
              </a:rPr>
              <a:t> (</a:t>
            </a:r>
            <a:r>
              <a:rPr lang="en-US" altLang="ru-RU" dirty="0" smtClean="0">
                <a:latin typeface="Times New Roman" panose="02020603050405020304" pitchFamily="18" charset="0"/>
                <a:cs typeface="Times New Roman" panose="02020603050405020304" pitchFamily="18" charset="0"/>
              </a:rPr>
              <a:t>quicksort</a:t>
            </a:r>
            <a:r>
              <a:rPr lang="ru-RU" altLang="ru-RU" dirty="0" smtClean="0">
                <a:latin typeface="Times New Roman" panose="02020603050405020304" pitchFamily="18" charset="0"/>
                <a:cs typeface="Times New Roman" panose="02020603050405020304" pitchFamily="18" charset="0"/>
              </a:rPr>
              <a:t>), сортировка Хоара, часто называемая </a:t>
            </a:r>
            <a:r>
              <a:rPr lang="en-US" altLang="ru-RU" dirty="0" err="1" smtClean="0">
                <a:latin typeface="Times New Roman" panose="02020603050405020304" pitchFamily="18" charset="0"/>
                <a:cs typeface="Times New Roman" panose="02020603050405020304" pitchFamily="18" charset="0"/>
              </a:rPr>
              <a:t>qsort</a:t>
            </a:r>
            <a:r>
              <a:rPr lang="ru-RU" altLang="ru-RU" dirty="0" smtClean="0">
                <a:latin typeface="Times New Roman" panose="02020603050405020304" pitchFamily="18" charset="0"/>
                <a:cs typeface="Times New Roman" panose="02020603050405020304" pitchFamily="18" charset="0"/>
              </a:rPr>
              <a:t> по имени реализации в стандартной библиотеке языков — широко известный алгоритм сортировки, разработанный английским </a:t>
            </a:r>
            <a:r>
              <a:rPr lang="ru-RU" altLang="ru-RU" dirty="0" err="1" smtClean="0">
                <a:latin typeface="Times New Roman" panose="02020603050405020304" pitchFamily="18" charset="0"/>
                <a:cs typeface="Times New Roman" panose="02020603050405020304" pitchFamily="18" charset="0"/>
              </a:rPr>
              <a:t>информатиком</a:t>
            </a:r>
            <a:r>
              <a:rPr lang="ru-RU" altLang="ru-RU" dirty="0" smtClean="0">
                <a:latin typeface="Times New Roman" panose="02020603050405020304" pitchFamily="18" charset="0"/>
                <a:cs typeface="Times New Roman" panose="02020603050405020304" pitchFamily="18" charset="0"/>
              </a:rPr>
              <a:t> Чарльзом Хоаром. </a:t>
            </a:r>
          </a:p>
          <a:p>
            <a:pPr marL="71755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dirty="0">
                <a:latin typeface="Times New Roman" panose="02020603050405020304" pitchFamily="18" charset="0"/>
                <a:cs typeface="Times New Roman" panose="02020603050405020304" pitchFamily="18" charset="0"/>
              </a:rPr>
              <a:t>	</a:t>
            </a:r>
            <a:r>
              <a:rPr lang="ru-RU" altLang="ru-RU" dirty="0" smtClean="0">
                <a:latin typeface="Times New Roman" panose="02020603050405020304" pitchFamily="18" charset="0"/>
                <a:cs typeface="Times New Roman" panose="02020603050405020304" pitchFamily="18" charset="0"/>
              </a:rPr>
              <a:t>		Один из быстрых известных универсальных алгоритмов сортировки массивов (в среднем </a:t>
            </a:r>
            <a:r>
              <a:rPr lang="en-US" altLang="ru-RU" dirty="0" smtClean="0">
                <a:latin typeface="Times New Roman" panose="02020603050405020304" pitchFamily="18" charset="0"/>
                <a:cs typeface="Times New Roman" panose="02020603050405020304" pitchFamily="18" charset="0"/>
              </a:rPr>
              <a:t>O</a:t>
            </a:r>
            <a:r>
              <a:rPr lang="ru-RU" altLang="ru-RU" dirty="0" smtClean="0">
                <a:latin typeface="Times New Roman" panose="02020603050405020304" pitchFamily="18" charset="0"/>
                <a:cs typeface="Times New Roman" panose="02020603050405020304" pitchFamily="18" charset="0"/>
              </a:rPr>
              <a:t>(</a:t>
            </a:r>
            <a:r>
              <a:rPr lang="en-US" altLang="ru-RU" dirty="0" smtClean="0">
                <a:latin typeface="Times New Roman" panose="02020603050405020304" pitchFamily="18" charset="0"/>
                <a:cs typeface="Times New Roman" panose="02020603050405020304" pitchFamily="18" charset="0"/>
              </a:rPr>
              <a:t>n log n</a:t>
            </a:r>
            <a:r>
              <a:rPr lang="ru-RU" altLang="ru-RU" dirty="0" smtClean="0">
                <a:latin typeface="Times New Roman" panose="02020603050405020304" pitchFamily="18" charset="0"/>
                <a:cs typeface="Times New Roman" panose="02020603050405020304" pitchFamily="18" charset="0"/>
              </a:rPr>
              <a:t>) обменов при упорядочении </a:t>
            </a:r>
            <a:r>
              <a:rPr lang="en-US" altLang="ru-RU" dirty="0" smtClean="0">
                <a:latin typeface="Times New Roman" panose="02020603050405020304" pitchFamily="18" charset="0"/>
                <a:cs typeface="Times New Roman" panose="02020603050405020304" pitchFamily="18" charset="0"/>
              </a:rPr>
              <a:t>n</a:t>
            </a:r>
            <a:r>
              <a:rPr lang="ru-RU" altLang="ru-RU" dirty="0" smtClean="0">
                <a:latin typeface="Times New Roman" panose="02020603050405020304" pitchFamily="18" charset="0"/>
                <a:cs typeface="Times New Roman" panose="02020603050405020304" pitchFamily="18" charset="0"/>
              </a:rPr>
              <a:t> элементов), хотя и имеющий ряд недостатков.</a:t>
            </a:r>
            <a:endParaRPr lang="ru-RU" altLang="ru-RU"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6052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3. Быстрая сортировка</a:t>
            </a:r>
            <a:endParaRPr lang="ru-RU" dirty="0"/>
          </a:p>
        </p:txBody>
      </p:sp>
      <p:sp>
        <p:nvSpPr>
          <p:cNvPr id="4" name="Содержимое 3"/>
          <p:cNvSpPr>
            <a:spLocks noGrp="1"/>
          </p:cNvSpPr>
          <p:nvPr>
            <p:ph sz="quarter" idx="1"/>
          </p:nvPr>
        </p:nvSpPr>
        <p:spPr/>
        <p:txBody>
          <a:bodyPr>
            <a:normAutofit fontScale="92500"/>
          </a:bodyPr>
          <a:lstStyle/>
          <a:p>
            <a:pPr algn="just">
              <a:buNone/>
            </a:pPr>
            <a:r>
              <a:rPr lang="ru-RU" b="1" dirty="0" smtClean="0">
                <a:latin typeface="Times New Roman" pitchFamily="18" charset="0"/>
                <a:cs typeface="Times New Roman" pitchFamily="18" charset="0"/>
              </a:rPr>
              <a:t>Схема алгоритма:</a:t>
            </a:r>
          </a:p>
          <a:p>
            <a:pPr marL="514350" indent="-514350" algn="just">
              <a:buFont typeface="+mj-lt"/>
              <a:buAutoNum type="arabicPeriod"/>
            </a:pPr>
            <a:r>
              <a:rPr lang="ru-RU" dirty="0" smtClean="0">
                <a:latin typeface="Times New Roman" pitchFamily="18" charset="0"/>
                <a:cs typeface="Times New Roman" pitchFamily="18" charset="0"/>
              </a:rPr>
              <a:t>из массива выбирается некоторый опорный элемент </a:t>
            </a:r>
            <a:r>
              <a:rPr lang="ru-RU" dirty="0" err="1" smtClean="0">
                <a:latin typeface="Times New Roman" pitchFamily="18" charset="0"/>
                <a:cs typeface="Times New Roman" pitchFamily="18" charset="0"/>
              </a:rPr>
              <a:t>a</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a:t>
            </a:r>
          </a:p>
          <a:p>
            <a:pPr marL="514350" indent="-514350" algn="just">
              <a:buFont typeface="+mj-lt"/>
              <a:buAutoNum type="arabicPeriod"/>
            </a:pPr>
            <a:r>
              <a:rPr lang="ru-RU" dirty="0" smtClean="0">
                <a:latin typeface="Times New Roman" pitchFamily="18" charset="0"/>
                <a:cs typeface="Times New Roman" pitchFamily="18" charset="0"/>
              </a:rPr>
              <a:t>запускается процедура разделения массива, которая перемещает все ключи, меньшие, либо равные </a:t>
            </a:r>
            <a:r>
              <a:rPr lang="ru-RU" dirty="0" err="1" smtClean="0">
                <a:latin typeface="Times New Roman" pitchFamily="18" charset="0"/>
                <a:cs typeface="Times New Roman" pitchFamily="18" charset="0"/>
              </a:rPr>
              <a:t>a</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влево от него, а все ключи, большие, либо равные </a:t>
            </a:r>
            <a:r>
              <a:rPr lang="ru-RU" dirty="0" err="1" smtClean="0">
                <a:latin typeface="Times New Roman" pitchFamily="18" charset="0"/>
                <a:cs typeface="Times New Roman" pitchFamily="18" charset="0"/>
              </a:rPr>
              <a:t>a</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 вправо,</a:t>
            </a:r>
          </a:p>
          <a:p>
            <a:pPr marL="514350" indent="-514350" algn="just">
              <a:buFont typeface="+mj-lt"/>
              <a:buAutoNum type="arabicPeriod"/>
            </a:pPr>
            <a:r>
              <a:rPr lang="ru-RU" dirty="0" smtClean="0">
                <a:latin typeface="Times New Roman" pitchFamily="18" charset="0"/>
                <a:cs typeface="Times New Roman" pitchFamily="18" charset="0"/>
              </a:rPr>
              <a:t>теперь массив состоит из двух подмножеств, причем левое меньше, либо равно правого,</a:t>
            </a:r>
          </a:p>
          <a:p>
            <a:pPr marL="514350" indent="-514350" algn="just">
              <a:buFont typeface="+mj-lt"/>
              <a:buAutoNum type="arabicPeriod"/>
            </a:pPr>
            <a:endParaRPr lang="ru-RU" dirty="0" smtClean="0">
              <a:latin typeface="Times New Roman" pitchFamily="18" charset="0"/>
              <a:cs typeface="Times New Roman" pitchFamily="18" charset="0"/>
            </a:endParaRPr>
          </a:p>
          <a:p>
            <a:pPr marL="514350" indent="-514350" algn="just">
              <a:buFont typeface="+mj-lt"/>
              <a:buAutoNum type="arabicPeriod"/>
            </a:pPr>
            <a:r>
              <a:rPr lang="ru-RU" dirty="0" smtClean="0">
                <a:latin typeface="Times New Roman" pitchFamily="18" charset="0"/>
                <a:cs typeface="Times New Roman" pitchFamily="18" charset="0"/>
              </a:rPr>
              <a:t>для обоих </a:t>
            </a:r>
            <a:r>
              <a:rPr lang="ru-RU" dirty="0" err="1" smtClean="0">
                <a:latin typeface="Times New Roman" pitchFamily="18" charset="0"/>
                <a:cs typeface="Times New Roman" pitchFamily="18" charset="0"/>
              </a:rPr>
              <a:t>подмассивов</a:t>
            </a:r>
            <a:r>
              <a:rPr lang="ru-RU" dirty="0" smtClean="0">
                <a:latin typeface="Times New Roman" pitchFamily="18" charset="0"/>
                <a:cs typeface="Times New Roman" pitchFamily="18" charset="0"/>
              </a:rPr>
              <a:t>: если в </a:t>
            </a:r>
            <a:r>
              <a:rPr lang="ru-RU" dirty="0" err="1" smtClean="0">
                <a:latin typeface="Times New Roman" pitchFamily="18" charset="0"/>
                <a:cs typeface="Times New Roman" pitchFamily="18" charset="0"/>
              </a:rPr>
              <a:t>подмассиве</a:t>
            </a:r>
            <a:r>
              <a:rPr lang="ru-RU" dirty="0" smtClean="0">
                <a:latin typeface="Times New Roman" pitchFamily="18" charset="0"/>
                <a:cs typeface="Times New Roman" pitchFamily="18" charset="0"/>
              </a:rPr>
              <a:t> более двух элементов, рекурсивно запускаем для него ту же процедуру.</a:t>
            </a:r>
          </a:p>
          <a:p>
            <a:pPr algn="just"/>
            <a:endParaRPr lang="ru-RU" dirty="0">
              <a:latin typeface="Times New Roman" pitchFamily="18" charset="0"/>
              <a:cs typeface="Times New Roman" pitchFamily="18" charset="0"/>
            </a:endParaRPr>
          </a:p>
        </p:txBody>
      </p:sp>
      <p:pic>
        <p:nvPicPr>
          <p:cNvPr id="4098" name="Picture 2" descr="http://algolist.manual.ru/sort/gif/22.gif"/>
          <p:cNvPicPr>
            <a:picLocks noChangeAspect="1" noChangeArrowheads="1"/>
          </p:cNvPicPr>
          <p:nvPr/>
        </p:nvPicPr>
        <p:blipFill>
          <a:blip r:embed="rId2" cstate="print"/>
          <a:srcRect/>
          <a:stretch>
            <a:fillRect/>
          </a:stretch>
        </p:blipFill>
        <p:spPr bwMode="auto">
          <a:xfrm>
            <a:off x="1043607" y="4077072"/>
            <a:ext cx="3928161" cy="504056"/>
          </a:xfrm>
          <a:prstGeom prst="rect">
            <a:avLst/>
          </a:prstGeom>
          <a:noFill/>
        </p:spPr>
      </p:pic>
    </p:spTree>
    <p:extLst>
      <p:ext uri="{BB962C8B-B14F-4D97-AF65-F5344CB8AC3E}">
        <p14:creationId xmlns:p14="http://schemas.microsoft.com/office/powerpoint/2010/main" val="38308257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4. Быстрая сортировка</a:t>
            </a:r>
            <a:endParaRPr lang="ru-RU" dirty="0"/>
          </a:p>
        </p:txBody>
      </p:sp>
      <p:sp>
        <p:nvSpPr>
          <p:cNvPr id="6" name="Rectangle 2"/>
          <p:cNvSpPr txBox="1">
            <a:spLocks noChangeArrowheads="1"/>
          </p:cNvSpPr>
          <p:nvPr/>
        </p:nvSpPr>
        <p:spPr>
          <a:xfrm>
            <a:off x="300831" y="1126858"/>
            <a:ext cx="8542337" cy="5266208"/>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b="1" dirty="0" smtClean="0">
                <a:latin typeface="Times New Roman" panose="02020603050405020304" pitchFamily="18" charset="0"/>
                <a:cs typeface="Times New Roman" panose="02020603050405020304" pitchFamily="18" charset="0"/>
              </a:rPr>
              <a:t>Способы выбора разделительного элемента</a:t>
            </a:r>
            <a:r>
              <a:rPr lang="ru-RU" altLang="ru-RU" sz="2400" dirty="0" smtClean="0">
                <a:latin typeface="Times New Roman" panose="02020603050405020304" pitchFamily="18" charset="0"/>
                <a:cs typeface="Times New Roman" panose="02020603050405020304" pitchFamily="18" charset="0"/>
              </a:rPr>
              <a:t> </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400" dirty="0" smtClean="0">
              <a:latin typeface="Times New Roman" panose="02020603050405020304" pitchFamily="18" charset="0"/>
              <a:cs typeface="Times New Roman" panose="02020603050405020304" pitchFamily="18" charset="0"/>
            </a:endParaRP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400" dirty="0" smtClean="0">
                <a:latin typeface="Times New Roman" panose="02020603050405020304" pitchFamily="18" charset="0"/>
                <a:cs typeface="Times New Roman" panose="02020603050405020304" pitchFamily="18" charset="0"/>
              </a:rPr>
              <a:t>1.</a:t>
            </a:r>
            <a:r>
              <a:rPr lang="ru-RU" altLang="ru-RU" sz="2400" b="1" dirty="0" smtClean="0">
                <a:latin typeface="Times New Roman" panose="02020603050405020304" pitchFamily="18" charset="0"/>
                <a:cs typeface="Times New Roman" panose="02020603050405020304" pitchFamily="18" charset="0"/>
              </a:rPr>
              <a:t>Можно использовать элемент из середины списка</a:t>
            </a:r>
            <a:r>
              <a:rPr lang="ru-RU" altLang="ru-RU" sz="2400" dirty="0" smtClean="0">
                <a:latin typeface="Times New Roman" panose="02020603050405020304" pitchFamily="18" charset="0"/>
                <a:cs typeface="Times New Roman" panose="02020603050405020304" pitchFamily="18" charset="0"/>
              </a:rPr>
              <a:t>. Но он может оказаться наименьшим или наибольшим элементом списка. При этом один подсписок будет намного больше, чем другой, что приведет к снижению производительности до порядка O(N</a:t>
            </a:r>
            <a:r>
              <a:rPr lang="en-US" altLang="ru-RU" sz="2400" dirty="0" smtClean="0">
                <a:latin typeface="Times New Roman" panose="02020603050405020304" pitchFamily="18" charset="0"/>
                <a:cs typeface="Times New Roman" panose="02020603050405020304" pitchFamily="18" charset="0"/>
              </a:rPr>
              <a:t>^</a:t>
            </a:r>
            <a:r>
              <a:rPr lang="ru-RU" altLang="ru-RU" sz="2400" dirty="0" smtClean="0">
                <a:latin typeface="Times New Roman" panose="02020603050405020304" pitchFamily="18" charset="0"/>
                <a:cs typeface="Times New Roman" panose="02020603050405020304" pitchFamily="18" charset="0"/>
              </a:rPr>
              <a:t>2) и глубокому уровню рекурсии.</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ru-RU" sz="2400" dirty="0" smtClean="0">
                <a:latin typeface="Times New Roman" panose="02020603050405020304" pitchFamily="18" charset="0"/>
                <a:cs typeface="Times New Roman" panose="02020603050405020304" pitchFamily="18" charset="0"/>
              </a:rPr>
              <a:t>2</a:t>
            </a:r>
            <a:r>
              <a:rPr lang="ru-RU" altLang="ru-RU" sz="2400" b="1" dirty="0" smtClean="0">
                <a:latin typeface="Times New Roman" panose="02020603050405020304" pitchFamily="18" charset="0"/>
                <a:cs typeface="Times New Roman" panose="02020603050405020304" pitchFamily="18" charset="0"/>
              </a:rPr>
              <a:t>.Просмотреть весь список, вычислить среднее арифметическое всех значений</a:t>
            </a:r>
            <a:r>
              <a:rPr lang="ru-RU" altLang="ru-RU" sz="2400" dirty="0" smtClean="0">
                <a:latin typeface="Times New Roman" panose="02020603050405020304" pitchFamily="18" charset="0"/>
                <a:cs typeface="Times New Roman" panose="02020603050405020304" pitchFamily="18" charset="0"/>
              </a:rPr>
              <a:t>, и использовать его в качестве разделительного значения. Дополнительный проход со сложностью порядка O(N) не изменит теоретическое время выполнения алгоритма, но снизит общую производительность.</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3.Выбрать </a:t>
            </a:r>
            <a:r>
              <a:rPr lang="ru-RU" altLang="ru-RU" sz="2400" b="1" dirty="0" smtClean="0">
                <a:latin typeface="Times New Roman" panose="02020603050405020304" pitchFamily="18" charset="0"/>
                <a:cs typeface="Times New Roman" panose="02020603050405020304" pitchFamily="18" charset="0"/>
              </a:rPr>
              <a:t>средний из элементов в начале, конце и середине списка</a:t>
            </a:r>
            <a:r>
              <a:rPr lang="ru-RU" altLang="ru-RU" sz="2400" dirty="0" smtClean="0">
                <a:latin typeface="Times New Roman" panose="02020603050405020304" pitchFamily="18" charset="0"/>
                <a:cs typeface="Times New Roman" panose="02020603050405020304" pitchFamily="18" charset="0"/>
              </a:rPr>
              <a:t>. Потребуется выбрать всего три элемента. Гарантируется, что этот элемент не является наибольшим или наименьшим в списке, и вероятно окажется где‑то в середине списка.</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400" dirty="0" smtClean="0">
                <a:latin typeface="Times New Roman" panose="02020603050405020304" pitchFamily="18" charset="0"/>
                <a:cs typeface="Times New Roman" panose="02020603050405020304" pitchFamily="18" charset="0"/>
              </a:rPr>
              <a:t>4. Выбор </a:t>
            </a:r>
            <a:r>
              <a:rPr lang="ru-RU" altLang="ru-RU" sz="2400" b="1" dirty="0" smtClean="0">
                <a:latin typeface="Times New Roman" panose="02020603050405020304" pitchFamily="18" charset="0"/>
                <a:cs typeface="Times New Roman" panose="02020603050405020304" pitchFamily="18" charset="0"/>
              </a:rPr>
              <a:t>среднего элемента из списка случайным образом</a:t>
            </a:r>
            <a:r>
              <a:rPr lang="ru-RU" altLang="ru-RU"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90854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5. Быстрая сортировка</a:t>
            </a:r>
            <a:endParaRPr lang="ru-RU" dirty="0"/>
          </a:p>
        </p:txBody>
      </p:sp>
      <p:sp>
        <p:nvSpPr>
          <p:cNvPr id="4" name="Содержимое 3"/>
          <p:cNvSpPr>
            <a:spLocks noGrp="1"/>
          </p:cNvSpPr>
          <p:nvPr>
            <p:ph sz="quarter" idx="1"/>
          </p:nvPr>
        </p:nvSpPr>
        <p:spPr/>
        <p:txBody>
          <a:bodyPr/>
          <a:lstStyle/>
          <a:p>
            <a:pPr marL="514350" indent="-514350">
              <a:buFont typeface="+mj-lt"/>
              <a:buAutoNum type="arabicPeriod"/>
            </a:pPr>
            <a:r>
              <a:rPr lang="ru-RU" dirty="0" smtClean="0">
                <a:latin typeface="Times New Roman" pitchFamily="18" charset="0"/>
                <a:cs typeface="Times New Roman" pitchFamily="18" charset="0"/>
              </a:rPr>
              <a:t>Введем два указателя: </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и </a:t>
            </a:r>
            <a:r>
              <a:rPr lang="ru-RU" dirty="0" err="1" smtClean="0">
                <a:latin typeface="Times New Roman" pitchFamily="18" charset="0"/>
                <a:cs typeface="Times New Roman" pitchFamily="18" charset="0"/>
              </a:rPr>
              <a:t>j</a:t>
            </a:r>
            <a:r>
              <a:rPr lang="ru-RU" dirty="0" smtClean="0">
                <a:latin typeface="Times New Roman" pitchFamily="18" charset="0"/>
                <a:cs typeface="Times New Roman" pitchFamily="18" charset="0"/>
              </a:rPr>
              <a:t>. В начале алгоритма они указывают, соответственно, на левый и правый конец последовательности.</a:t>
            </a:r>
          </a:p>
          <a:p>
            <a:pPr marL="514350" indent="-514350">
              <a:buFont typeface="+mj-lt"/>
              <a:buAutoNum type="arabicPeriod"/>
            </a:pPr>
            <a:r>
              <a:rPr lang="ru-RU" dirty="0" smtClean="0">
                <a:latin typeface="Times New Roman" pitchFamily="18" charset="0"/>
                <a:cs typeface="Times New Roman" pitchFamily="18" charset="0"/>
              </a:rPr>
              <a:t>Будем двигать указатель </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с шагом в 1 элемент по направлению к концу массива, пока не будет найден элемент </a:t>
            </a:r>
            <a:r>
              <a:rPr lang="ru-RU" dirty="0" err="1" smtClean="0">
                <a:latin typeface="Times New Roman" pitchFamily="18" charset="0"/>
                <a:cs typeface="Times New Roman" pitchFamily="18" charset="0"/>
              </a:rPr>
              <a:t>a</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&gt;= </a:t>
            </a:r>
            <a:r>
              <a:rPr lang="ru-RU" dirty="0" err="1" smtClean="0">
                <a:latin typeface="Times New Roman" pitchFamily="18" charset="0"/>
                <a:cs typeface="Times New Roman" pitchFamily="18" charset="0"/>
              </a:rPr>
              <a:t>p</a:t>
            </a:r>
            <a:r>
              <a:rPr lang="ru-RU" dirty="0" smtClean="0">
                <a:latin typeface="Times New Roman" pitchFamily="18" charset="0"/>
                <a:cs typeface="Times New Roman" pitchFamily="18" charset="0"/>
              </a:rPr>
              <a:t>. Затем аналогичным образом начнем двигать указатель </a:t>
            </a:r>
            <a:r>
              <a:rPr lang="ru-RU" dirty="0" err="1" smtClean="0">
                <a:latin typeface="Times New Roman" pitchFamily="18" charset="0"/>
                <a:cs typeface="Times New Roman" pitchFamily="18" charset="0"/>
              </a:rPr>
              <a:t>j</a:t>
            </a:r>
            <a:r>
              <a:rPr lang="ru-RU" dirty="0" smtClean="0">
                <a:latin typeface="Times New Roman" pitchFamily="18" charset="0"/>
                <a:cs typeface="Times New Roman" pitchFamily="18" charset="0"/>
              </a:rPr>
              <a:t> от конца массива к началу, пока не будет найден </a:t>
            </a:r>
            <a:r>
              <a:rPr lang="ru-RU" dirty="0" err="1" smtClean="0">
                <a:latin typeface="Times New Roman" pitchFamily="18" charset="0"/>
                <a:cs typeface="Times New Roman" pitchFamily="18" charset="0"/>
              </a:rPr>
              <a:t>a</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j</a:t>
            </a:r>
            <a:r>
              <a:rPr lang="ru-RU" dirty="0" smtClean="0">
                <a:latin typeface="Times New Roman" pitchFamily="18" charset="0"/>
                <a:cs typeface="Times New Roman" pitchFamily="18" charset="0"/>
              </a:rPr>
              <a:t>] &lt;= </a:t>
            </a:r>
            <a:r>
              <a:rPr lang="ru-RU" dirty="0" err="1" smtClean="0">
                <a:latin typeface="Times New Roman" pitchFamily="18" charset="0"/>
                <a:cs typeface="Times New Roman" pitchFamily="18" charset="0"/>
              </a:rPr>
              <a:t>p</a:t>
            </a:r>
            <a:r>
              <a:rPr lang="ru-RU" dirty="0" smtClean="0">
                <a:latin typeface="Times New Roman" pitchFamily="18" charset="0"/>
                <a:cs typeface="Times New Roman" pitchFamily="18" charset="0"/>
              </a:rPr>
              <a:t>.</a:t>
            </a:r>
          </a:p>
          <a:p>
            <a:pPr marL="514350" indent="-514350">
              <a:buFont typeface="+mj-lt"/>
              <a:buAutoNum type="arabicPeriod"/>
            </a:pPr>
            <a:r>
              <a:rPr lang="ru-RU" dirty="0" smtClean="0">
                <a:latin typeface="Times New Roman" pitchFamily="18" charset="0"/>
                <a:cs typeface="Times New Roman" pitchFamily="18" charset="0"/>
              </a:rPr>
              <a:t>Далее, если </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&lt;= </a:t>
            </a:r>
            <a:r>
              <a:rPr lang="ru-RU" dirty="0" err="1" smtClean="0">
                <a:latin typeface="Times New Roman" pitchFamily="18" charset="0"/>
                <a:cs typeface="Times New Roman" pitchFamily="18" charset="0"/>
              </a:rPr>
              <a:t>j</a:t>
            </a:r>
            <a:r>
              <a:rPr lang="ru-RU" dirty="0" smtClean="0">
                <a:latin typeface="Times New Roman" pitchFamily="18" charset="0"/>
                <a:cs typeface="Times New Roman" pitchFamily="18" charset="0"/>
              </a:rPr>
              <a:t>, меняем </a:t>
            </a:r>
            <a:r>
              <a:rPr lang="ru-RU" dirty="0" err="1" smtClean="0">
                <a:latin typeface="Times New Roman" pitchFamily="18" charset="0"/>
                <a:cs typeface="Times New Roman" pitchFamily="18" charset="0"/>
              </a:rPr>
              <a:t>a</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и </a:t>
            </a:r>
            <a:r>
              <a:rPr lang="ru-RU" dirty="0" err="1" smtClean="0">
                <a:latin typeface="Times New Roman" pitchFamily="18" charset="0"/>
                <a:cs typeface="Times New Roman" pitchFamily="18" charset="0"/>
              </a:rPr>
              <a:t>a</a:t>
            </a:r>
            <a:r>
              <a:rPr lang="ru-RU" dirty="0" smtClean="0">
                <a:latin typeface="Times New Roman" pitchFamily="18" charset="0"/>
                <a:cs typeface="Times New Roman" pitchFamily="18" charset="0"/>
              </a:rPr>
              <a:t>[</a:t>
            </a:r>
            <a:r>
              <a:rPr lang="ru-RU" dirty="0" err="1" smtClean="0">
                <a:latin typeface="Times New Roman" pitchFamily="18" charset="0"/>
                <a:cs typeface="Times New Roman" pitchFamily="18" charset="0"/>
              </a:rPr>
              <a:t>j</a:t>
            </a:r>
            <a:r>
              <a:rPr lang="ru-RU" dirty="0" smtClean="0">
                <a:latin typeface="Times New Roman" pitchFamily="18" charset="0"/>
                <a:cs typeface="Times New Roman" pitchFamily="18" charset="0"/>
              </a:rPr>
              <a:t>] местами и продолжаем двигать </a:t>
            </a:r>
            <a:r>
              <a:rPr lang="ru-RU" dirty="0" err="1" smtClean="0">
                <a:latin typeface="Times New Roman" pitchFamily="18" charset="0"/>
                <a:cs typeface="Times New Roman" pitchFamily="18" charset="0"/>
              </a:rPr>
              <a:t>i,j</a:t>
            </a:r>
            <a:r>
              <a:rPr lang="ru-RU" dirty="0" smtClean="0">
                <a:latin typeface="Times New Roman" pitchFamily="18" charset="0"/>
                <a:cs typeface="Times New Roman" pitchFamily="18" charset="0"/>
              </a:rPr>
              <a:t> по тем же правилам...</a:t>
            </a:r>
          </a:p>
          <a:p>
            <a:pPr marL="514350" indent="-514350">
              <a:buFont typeface="+mj-lt"/>
              <a:buAutoNum type="arabicPeriod"/>
            </a:pPr>
            <a:r>
              <a:rPr lang="ru-RU" dirty="0" smtClean="0">
                <a:latin typeface="Times New Roman" pitchFamily="18" charset="0"/>
                <a:cs typeface="Times New Roman" pitchFamily="18" charset="0"/>
              </a:rPr>
              <a:t>Повторяем шаг 3, пока </a:t>
            </a:r>
            <a:r>
              <a:rPr lang="ru-RU" dirty="0" err="1" smtClean="0">
                <a:latin typeface="Times New Roman" pitchFamily="18" charset="0"/>
                <a:cs typeface="Times New Roman" pitchFamily="18" charset="0"/>
              </a:rPr>
              <a:t>i</a:t>
            </a:r>
            <a:r>
              <a:rPr lang="ru-RU" dirty="0" smtClean="0">
                <a:latin typeface="Times New Roman" pitchFamily="18" charset="0"/>
                <a:cs typeface="Times New Roman" pitchFamily="18" charset="0"/>
              </a:rPr>
              <a:t> &lt;= </a:t>
            </a:r>
            <a:r>
              <a:rPr lang="ru-RU" dirty="0" err="1" smtClean="0">
                <a:latin typeface="Times New Roman" pitchFamily="18" charset="0"/>
                <a:cs typeface="Times New Roman" pitchFamily="18" charset="0"/>
              </a:rPr>
              <a:t>j</a:t>
            </a:r>
            <a:r>
              <a:rPr lang="ru-RU" dirty="0" smtClean="0">
                <a:latin typeface="Times New Roman" pitchFamily="18" charset="0"/>
                <a:cs typeface="Times New Roman" pitchFamily="18" charset="0"/>
              </a:rPr>
              <a:t>.</a:t>
            </a:r>
          </a:p>
          <a:p>
            <a:endParaRPr lang="ru-RU"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6. Быстрая сортировка</a:t>
            </a:r>
            <a:endParaRPr lang="ru-RU" dirty="0"/>
          </a:p>
        </p:txBody>
      </p:sp>
      <p:pic>
        <p:nvPicPr>
          <p:cNvPr id="60418" name="Picture 2" descr="http://algolist.manual.ru/sort/gif/23.gif"/>
          <p:cNvPicPr>
            <a:picLocks noChangeAspect="1" noChangeArrowheads="1"/>
          </p:cNvPicPr>
          <p:nvPr/>
        </p:nvPicPr>
        <p:blipFill>
          <a:blip r:embed="rId2" cstate="print"/>
          <a:srcRect/>
          <a:stretch>
            <a:fillRect/>
          </a:stretch>
        </p:blipFill>
        <p:spPr bwMode="auto">
          <a:xfrm>
            <a:off x="179512" y="1556792"/>
            <a:ext cx="8870780" cy="2952328"/>
          </a:xfrm>
          <a:prstGeom prst="rect">
            <a:avLst/>
          </a:prstGeom>
          <a:noFill/>
        </p:spPr>
      </p:pic>
      <p:sp>
        <p:nvSpPr>
          <p:cNvPr id="6" name="Прямоугольник 5"/>
          <p:cNvSpPr/>
          <p:nvPr/>
        </p:nvSpPr>
        <p:spPr>
          <a:xfrm>
            <a:off x="6228184" y="5517232"/>
            <a:ext cx="1467068" cy="461665"/>
          </a:xfrm>
          <a:prstGeom prst="rect">
            <a:avLst/>
          </a:prstGeom>
        </p:spPr>
        <p:txBody>
          <a:bodyPr wrap="none">
            <a:spAutoFit/>
          </a:bodyPr>
          <a:lstStyle/>
          <a:p>
            <a:r>
              <a:rPr lang="en-US" sz="2400" dirty="0" smtClean="0">
                <a:latin typeface="Times New Roman" pitchFamily="18" charset="0"/>
                <a:cs typeface="Times New Roman" pitchFamily="18" charset="0"/>
              </a:rPr>
              <a:t>O(n log n)</a:t>
            </a:r>
            <a:endParaRPr lang="ru-RU"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000100" y="642918"/>
            <a:ext cx="7793038" cy="454041"/>
          </a:xfrm>
          <a:prstGeom prst="rect">
            <a:avLst/>
          </a:prstGeom>
          <a:noFill/>
          <a:ln w="9525">
            <a:noFill/>
            <a:miter lim="800000"/>
            <a:headEnd/>
            <a:tailEnd/>
          </a:ln>
          <a:effectLst/>
        </p:spPr>
        <p:txBody>
          <a:bodyPr anchor="b"/>
          <a:lstStyle/>
          <a:p>
            <a:pPr algn="ctr"/>
            <a:r>
              <a:rPr lang="ru-RU" sz="3200" b="1" dirty="0" smtClean="0">
                <a:solidFill>
                  <a:schemeClr val="tx2"/>
                </a:solidFill>
                <a:latin typeface="Times New Roman" pitchFamily="18" charset="0"/>
                <a:cs typeface="Times New Roman" pitchFamily="18" charset="0"/>
              </a:rPr>
              <a:t>Идея методов</a:t>
            </a:r>
            <a:endParaRPr lang="ru-RU" sz="3200" b="1" dirty="0">
              <a:solidFill>
                <a:schemeClr val="tx2"/>
              </a:solidFill>
              <a:latin typeface="Times New Roman" pitchFamily="18" charset="0"/>
              <a:cs typeface="Times New Roman" pitchFamily="18" charset="0"/>
            </a:endParaRPr>
          </a:p>
        </p:txBody>
      </p:sp>
      <p:sp>
        <p:nvSpPr>
          <p:cNvPr id="6" name="Прямоугольник 5"/>
          <p:cNvSpPr/>
          <p:nvPr/>
        </p:nvSpPr>
        <p:spPr>
          <a:xfrm>
            <a:off x="571472" y="1285860"/>
            <a:ext cx="8280920" cy="3785652"/>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a:spAutoFit/>
          </a:bodyPr>
          <a:lstStyle/>
          <a:p>
            <a:pPr algn="just"/>
            <a:r>
              <a:rPr lang="ru-RU" sz="2400" dirty="0" smtClean="0">
                <a:latin typeface="Times New Roman" pitchFamily="18" charset="0"/>
                <a:cs typeface="Times New Roman" pitchFamily="18" charset="0"/>
              </a:rPr>
              <a:t>	Идея</a:t>
            </a:r>
            <a:r>
              <a:rPr lang="ru-RU" sz="2400" dirty="0">
                <a:latin typeface="Times New Roman" pitchFamily="18" charset="0"/>
                <a:cs typeface="Times New Roman" pitchFamily="18" charset="0"/>
              </a:rPr>
              <a:t> </a:t>
            </a:r>
            <a:r>
              <a:rPr lang="ru-RU" sz="2400" b="1" dirty="0">
                <a:latin typeface="Times New Roman" pitchFamily="18" charset="0"/>
                <a:cs typeface="Times New Roman" pitchFamily="18" charset="0"/>
              </a:rPr>
              <a:t>методов обменов</a:t>
            </a:r>
            <a:r>
              <a:rPr lang="ru-RU" sz="2400" dirty="0">
                <a:latin typeface="Times New Roman" pitchFamily="18" charset="0"/>
                <a:cs typeface="Times New Roman" pitchFamily="18" charset="0"/>
              </a:rPr>
              <a:t> состоит в следующем: в исходном массиве выбирается пара элементов, и они сравниваются между собой. Если их положение не удовлетворяет требованию упорядоченности, то элементы переставляются. Затем выбирается следующая пара элементов и так до тех пор, пока не получим упорядоченный массив.</a:t>
            </a:r>
          </a:p>
          <a:p>
            <a:pPr algn="just"/>
            <a:r>
              <a:rPr lang="ru-RU" sz="2400" dirty="0" smtClean="0">
                <a:latin typeface="Times New Roman" pitchFamily="18" charset="0"/>
                <a:cs typeface="Times New Roman" pitchFamily="18" charset="0"/>
              </a:rPr>
              <a:t>	Различные </a:t>
            </a:r>
            <a:r>
              <a:rPr lang="ru-RU" sz="2400" dirty="0">
                <a:latin typeface="Times New Roman" pitchFamily="18" charset="0"/>
                <a:cs typeface="Times New Roman" pitchFamily="18" charset="0"/>
              </a:rPr>
              <a:t>алгоритмы обменов отличаются способами выбора пары элементов для сравнения и перестановки, а также условиями окончания процесса сортировки.</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7. Быстрая сортировка</a:t>
            </a:r>
            <a:endParaRPr lang="ru-RU" dirty="0"/>
          </a:p>
        </p:txBody>
      </p:sp>
      <p:sp>
        <p:nvSpPr>
          <p:cNvPr id="5" name="Rectangle 2"/>
          <p:cNvSpPr txBox="1">
            <a:spLocks noChangeArrowheads="1"/>
          </p:cNvSpPr>
          <p:nvPr/>
        </p:nvSpPr>
        <p:spPr>
          <a:xfrm>
            <a:off x="414015" y="1196752"/>
            <a:ext cx="8315969" cy="490616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500" b="1" dirty="0" smtClean="0">
                <a:latin typeface="Times New Roman" panose="02020603050405020304" pitchFamily="18" charset="0"/>
                <a:cs typeface="Times New Roman" panose="02020603050405020304" pitchFamily="18" charset="0"/>
              </a:rPr>
              <a:t>Особенности алгоритма быстрой сортировки</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500" dirty="0" smtClean="0">
              <a:latin typeface="Times New Roman" panose="02020603050405020304" pitchFamily="18" charset="0"/>
              <a:cs typeface="Times New Roman" panose="02020603050405020304" pitchFamily="18" charset="0"/>
            </a:endParaRP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500" dirty="0" smtClean="0">
                <a:latin typeface="Times New Roman" panose="02020603050405020304" pitchFamily="18" charset="0"/>
                <a:cs typeface="Times New Roman" panose="02020603050405020304" pitchFamily="18" charset="0"/>
              </a:rPr>
              <a:t>Если </a:t>
            </a:r>
            <a:r>
              <a:rPr lang="ru-RU" altLang="ru-RU" sz="2500" b="1" dirty="0" smtClean="0">
                <a:latin typeface="Times New Roman" panose="02020603050405020304" pitchFamily="18" charset="0"/>
                <a:cs typeface="Times New Roman" panose="02020603050405020304" pitchFamily="18" charset="0"/>
              </a:rPr>
              <a:t>данные имеют небольшой диапазон значений</a:t>
            </a:r>
            <a:r>
              <a:rPr lang="ru-RU" altLang="ru-RU" sz="2500" dirty="0" smtClean="0">
                <a:latin typeface="Times New Roman" panose="02020603050405020304" pitchFamily="18" charset="0"/>
                <a:cs typeface="Times New Roman" panose="02020603050405020304" pitchFamily="18" charset="0"/>
              </a:rPr>
              <a:t> (много дубликатов нескольких значений), то алгоритм при каждом вызове будет помещать много идентичных значений в один список. Это </a:t>
            </a:r>
            <a:r>
              <a:rPr lang="ru-RU" altLang="ru-RU" sz="2500" b="1" dirty="0" smtClean="0">
                <a:latin typeface="Times New Roman" panose="02020603050405020304" pitchFamily="18" charset="0"/>
                <a:cs typeface="Times New Roman" panose="02020603050405020304" pitchFamily="18" charset="0"/>
              </a:rPr>
              <a:t>приводит к большому уровню вложенности рекурсии</a:t>
            </a:r>
            <a:r>
              <a:rPr lang="ru-RU" altLang="ru-RU" sz="2500" dirty="0" smtClean="0">
                <a:latin typeface="Times New Roman" panose="02020603050405020304" pitchFamily="18" charset="0"/>
                <a:cs typeface="Times New Roman" panose="02020603050405020304" pitchFamily="18" charset="0"/>
              </a:rPr>
              <a:t>.</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500" dirty="0" smtClean="0">
                <a:latin typeface="Times New Roman" panose="02020603050405020304" pitchFamily="18" charset="0"/>
                <a:cs typeface="Times New Roman" panose="02020603050405020304" pitchFamily="18" charset="0"/>
              </a:rPr>
              <a:t>Быстрая сортировка — </a:t>
            </a:r>
            <a:r>
              <a:rPr lang="ru-RU" altLang="ru-RU" sz="2500" b="1" dirty="0" smtClean="0">
                <a:latin typeface="Times New Roman" panose="02020603050405020304" pitchFamily="18" charset="0"/>
                <a:cs typeface="Times New Roman" panose="02020603050405020304" pitchFamily="18" charset="0"/>
              </a:rPr>
              <a:t>не самый лучший выбор для сортировки небольших списков</a:t>
            </a:r>
            <a:r>
              <a:rPr lang="ru-RU" altLang="ru-RU" sz="2500" dirty="0" smtClean="0">
                <a:latin typeface="Times New Roman" panose="02020603050405020304" pitchFamily="18" charset="0"/>
                <a:cs typeface="Times New Roman" panose="02020603050405020304" pitchFamily="18" charset="0"/>
              </a:rPr>
              <a:t>. Благодаря своей простоте, сортировка выбором быстрее при сортировке примерно десятка записей. </a:t>
            </a:r>
          </a:p>
        </p:txBody>
      </p:sp>
    </p:spTree>
    <p:extLst>
      <p:ext uri="{BB962C8B-B14F-4D97-AF65-F5344CB8AC3E}">
        <p14:creationId xmlns:p14="http://schemas.microsoft.com/office/powerpoint/2010/main" val="26553264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7. Быстрая сортировка</a:t>
            </a:r>
            <a:endParaRPr lang="ru-RU" dirty="0"/>
          </a:p>
        </p:txBody>
      </p:sp>
      <p:sp>
        <p:nvSpPr>
          <p:cNvPr id="4" name="Rectangle 2"/>
          <p:cNvSpPr txBox="1">
            <a:spLocks noChangeArrowheads="1"/>
          </p:cNvSpPr>
          <p:nvPr/>
        </p:nvSpPr>
        <p:spPr>
          <a:xfrm>
            <a:off x="486023" y="1484784"/>
            <a:ext cx="8171953" cy="396044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609600" algn="ctr">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800" b="1" dirty="0" smtClean="0">
                <a:latin typeface="Times New Roman" panose="02020603050405020304" pitchFamily="18" charset="0"/>
                <a:cs typeface="Times New Roman" panose="02020603050405020304" pitchFamily="18" charset="0"/>
              </a:rPr>
              <a:t>Усовершенствование алгоритма</a:t>
            </a: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ru-RU" altLang="ru-RU" sz="2800" dirty="0" smtClean="0">
              <a:latin typeface="Times New Roman" panose="02020603050405020304" pitchFamily="18" charset="0"/>
              <a:cs typeface="Times New Roman" panose="02020603050405020304" pitchFamily="18" charset="0"/>
            </a:endParaRPr>
          </a:p>
          <a:p>
            <a:pPr marL="0" indent="609600" algn="just">
              <a:spcBef>
                <a:spcPts val="0"/>
              </a:spcBef>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ru-RU" altLang="ru-RU" sz="2800" dirty="0" smtClean="0">
                <a:latin typeface="Times New Roman" panose="02020603050405020304" pitchFamily="18" charset="0"/>
                <a:cs typeface="Times New Roman" panose="02020603050405020304" pitchFamily="18" charset="0"/>
              </a:rPr>
              <a:t>Можно </a:t>
            </a:r>
            <a:r>
              <a:rPr lang="ru-RU" altLang="ru-RU" sz="2800" b="1" dirty="0" smtClean="0">
                <a:latin typeface="Times New Roman" panose="02020603050405020304" pitchFamily="18" charset="0"/>
                <a:cs typeface="Times New Roman" panose="02020603050405020304" pitchFamily="18" charset="0"/>
              </a:rPr>
              <a:t>улучшить производительность быстрой сортировки</a:t>
            </a:r>
            <a:r>
              <a:rPr lang="ru-RU" altLang="ru-RU" sz="2800" dirty="0" smtClean="0">
                <a:latin typeface="Times New Roman" panose="02020603050405020304" pitchFamily="18" charset="0"/>
                <a:cs typeface="Times New Roman" panose="02020603050405020304" pitchFamily="18" charset="0"/>
              </a:rPr>
              <a:t>, если прекратить рекурсию до того, как подсписки уменьшатся до нуля, и </a:t>
            </a:r>
            <a:r>
              <a:rPr lang="ru-RU" altLang="ru-RU" sz="2800" b="1" dirty="0" smtClean="0">
                <a:latin typeface="Times New Roman" panose="02020603050405020304" pitchFamily="18" charset="0"/>
                <a:cs typeface="Times New Roman" panose="02020603050405020304" pitchFamily="18" charset="0"/>
              </a:rPr>
              <a:t>использовать для завершения работы сортировку выбором</a:t>
            </a:r>
            <a:r>
              <a:rPr lang="ru-RU" altLang="ru-RU" sz="28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088853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Быстрая сортировка</a:t>
            </a:r>
            <a:endParaRPr lang="ru-RU" dirty="0"/>
          </a:p>
        </p:txBody>
      </p:sp>
      <p:pic>
        <p:nvPicPr>
          <p:cNvPr id="13314" name="Picture 2"/>
          <p:cNvPicPr>
            <a:picLocks noChangeAspect="1" noChangeArrowheads="1"/>
          </p:cNvPicPr>
          <p:nvPr/>
        </p:nvPicPr>
        <p:blipFill>
          <a:blip r:embed="rId2" cstate="print"/>
          <a:srcRect/>
          <a:stretch>
            <a:fillRect/>
          </a:stretch>
        </p:blipFill>
        <p:spPr bwMode="auto">
          <a:xfrm>
            <a:off x="642910" y="1428736"/>
            <a:ext cx="7743597" cy="4357718"/>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Быстрая сортировка</a:t>
            </a:r>
            <a:endParaRPr lang="ru-RU" dirty="0"/>
          </a:p>
        </p:txBody>
      </p:sp>
      <p:pic>
        <p:nvPicPr>
          <p:cNvPr id="14338" name="Picture 2"/>
          <p:cNvPicPr>
            <a:picLocks noChangeAspect="1" noChangeArrowheads="1"/>
          </p:cNvPicPr>
          <p:nvPr/>
        </p:nvPicPr>
        <p:blipFill>
          <a:blip r:embed="rId2" cstate="print"/>
          <a:srcRect/>
          <a:stretch>
            <a:fillRect/>
          </a:stretch>
        </p:blipFill>
        <p:spPr bwMode="auto">
          <a:xfrm>
            <a:off x="1002601" y="1214422"/>
            <a:ext cx="6498357" cy="5050703"/>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Внешняя многофазная сортировка слиянием</a:t>
            </a:r>
          </a:p>
        </p:txBody>
      </p:sp>
      <p:sp>
        <p:nvSpPr>
          <p:cNvPr id="5" name="Текст 4"/>
          <p:cNvSpPr>
            <a:spLocks noGrp="1"/>
          </p:cNvSpPr>
          <p:nvPr>
            <p:ph type="body" idx="1"/>
          </p:nvPr>
        </p:nvSpPr>
        <p:spPr/>
        <p:txBody>
          <a:bodyPr/>
          <a:lstStyle/>
          <a:p>
            <a:endParaRPr lang="ru-RU"/>
          </a:p>
        </p:txBody>
      </p:sp>
    </p:spTree>
    <p:extLst>
      <p:ext uri="{BB962C8B-B14F-4D97-AF65-F5344CB8AC3E}">
        <p14:creationId xmlns:p14="http://schemas.microsoft.com/office/powerpoint/2010/main" val="12917031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Внешняя многофазная сортировка слиянием</a:t>
            </a:r>
            <a:endParaRPr lang="ru-RU" dirty="0"/>
          </a:p>
        </p:txBody>
      </p:sp>
      <p:pic>
        <p:nvPicPr>
          <p:cNvPr id="15362" name="Picture 2"/>
          <p:cNvPicPr>
            <a:picLocks noChangeAspect="1" noChangeArrowheads="1"/>
          </p:cNvPicPr>
          <p:nvPr/>
        </p:nvPicPr>
        <p:blipFill>
          <a:blip r:embed="rId2" cstate="print"/>
          <a:srcRect/>
          <a:stretch>
            <a:fillRect/>
          </a:stretch>
        </p:blipFill>
        <p:spPr bwMode="auto">
          <a:xfrm>
            <a:off x="1093775" y="1428736"/>
            <a:ext cx="6018859" cy="4214842"/>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57884" y="4786322"/>
            <a:ext cx="3086064" cy="1285884"/>
          </a:xfrm>
        </p:spPr>
        <p:txBody>
          <a:bodyPr>
            <a:normAutofit fontScale="90000"/>
          </a:bodyPr>
          <a:lstStyle/>
          <a:p>
            <a:r>
              <a:rPr lang="ru-RU" dirty="0" smtClean="0"/>
              <a:t>Внешняя многофазная сортировка слиянием</a:t>
            </a:r>
            <a:endParaRPr lang="ru-RU" dirty="0"/>
          </a:p>
        </p:txBody>
      </p:sp>
      <p:pic>
        <p:nvPicPr>
          <p:cNvPr id="16386" name="Picture 2"/>
          <p:cNvPicPr>
            <a:picLocks noChangeAspect="1" noChangeArrowheads="1"/>
          </p:cNvPicPr>
          <p:nvPr/>
        </p:nvPicPr>
        <p:blipFill>
          <a:blip r:embed="rId2" cstate="print"/>
          <a:srcRect/>
          <a:stretch>
            <a:fillRect/>
          </a:stretch>
        </p:blipFill>
        <p:spPr bwMode="auto">
          <a:xfrm>
            <a:off x="285720" y="214291"/>
            <a:ext cx="5286412" cy="6429420"/>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285720" y="214290"/>
            <a:ext cx="8715436" cy="6025068"/>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p:cNvPicPr>
            <a:picLocks noChangeAspect="1" noChangeArrowheads="1"/>
          </p:cNvPicPr>
          <p:nvPr/>
        </p:nvPicPr>
        <p:blipFill>
          <a:blip r:embed="rId2"/>
          <a:srcRect/>
          <a:stretch>
            <a:fillRect/>
          </a:stretch>
        </p:blipFill>
        <p:spPr bwMode="auto">
          <a:xfrm>
            <a:off x="73057" y="-24"/>
            <a:ext cx="8999537" cy="6858024"/>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42844" y="71414"/>
            <a:ext cx="8713817" cy="5816621"/>
          </a:xfrm>
          <a:prstGeom prst="rect">
            <a:avLst/>
          </a:prstGeom>
          <a:noFill/>
          <a:ln w="9525">
            <a:noFill/>
            <a:round/>
            <a:headEnd/>
            <a:tailEnd/>
          </a:ln>
        </p:spPr>
        <p:txBody>
          <a:bodyPr vert="horz" wrap="square" lIns="0" tIns="0" rIns="0" bIns="0" numCol="1" anchor="t" anchorCtr="0" compatLnSpc="1">
            <a:prstTxWarp prst="textNoShape">
              <a:avLst/>
            </a:prstTxWarp>
          </a:bodyPr>
          <a:lstStyle/>
          <a:p>
            <a:pPr marL="717550" marR="0" lvl="0" indent="-609600" algn="just" defTabSz="449263" rtl="0" eaLnBrk="0" fontAlgn="base" latinLnBrk="0" hangingPunct="0">
              <a:lnSpc>
                <a:spcPct val="83000"/>
              </a:lnSpc>
              <a:spcBef>
                <a:spcPct val="0"/>
              </a:spcBef>
              <a:spcAft>
                <a:spcPts val="700"/>
              </a:spcAft>
              <a:buClr>
                <a:srgbClr val="000000"/>
              </a:buClr>
              <a:buSzPct val="45000"/>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Правила</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выбора алгоритма сортировки</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обеспечивающего  максимальную производительность:</a:t>
            </a:r>
          </a:p>
          <a:p>
            <a:pPr marL="717550" marR="0" lvl="0" indent="-609600" algn="just" defTabSz="449263" rtl="0" eaLnBrk="0" fontAlgn="base" latinLnBrk="0" hangingPunct="0">
              <a:lnSpc>
                <a:spcPct val="83000"/>
              </a:lnSpc>
              <a:spcBef>
                <a:spcPct val="0"/>
              </a:spcBef>
              <a:spcAft>
                <a:spcPts val="700"/>
              </a:spcAft>
              <a:buClr>
                <a:srgbClr val="000000"/>
              </a:buClr>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если нужно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быстро реализовать</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алгоритм сортировки, используйте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быструю сортировку</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а затем при необходимости поменяйте алгоритм;</a:t>
            </a:r>
          </a:p>
          <a:p>
            <a:pPr marL="717550" marR="0" lvl="0" indent="-609600" algn="just" defTabSz="449263" rtl="0" eaLnBrk="0" fontAlgn="base" latinLnBrk="0" hangingPunct="0">
              <a:lnSpc>
                <a:spcPct val="83000"/>
              </a:lnSpc>
              <a:spcBef>
                <a:spcPct val="0"/>
              </a:spcBef>
              <a:spcAft>
                <a:spcPts val="700"/>
              </a:spcAft>
              <a:buClr>
                <a:srgbClr val="000000"/>
              </a:buClr>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если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более 99 процентов</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списка уже отсортировано</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используйте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пузырьковую сортировку</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a:t>
            </a:r>
          </a:p>
          <a:p>
            <a:pPr marL="717550" marR="0" lvl="0" indent="-609600" algn="just" defTabSz="449263" rtl="0" eaLnBrk="0" fontAlgn="base" latinLnBrk="0" hangingPunct="0">
              <a:lnSpc>
                <a:spcPct val="83000"/>
              </a:lnSpc>
              <a:spcBef>
                <a:spcPct val="0"/>
              </a:spcBef>
              <a:spcAft>
                <a:spcPts val="700"/>
              </a:spcAft>
              <a:buClr>
                <a:srgbClr val="000000"/>
              </a:buClr>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если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список очень мал</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(100 или менее элементов), используйте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сортировку выбором</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a:t>
            </a:r>
          </a:p>
          <a:p>
            <a:pPr marL="717550" marR="0" lvl="0" indent="-609600" algn="just" defTabSz="449263" rtl="0" eaLnBrk="0" fontAlgn="base" latinLnBrk="0" hangingPunct="0">
              <a:lnSpc>
                <a:spcPct val="83000"/>
              </a:lnSpc>
              <a:spcBef>
                <a:spcPct val="0"/>
              </a:spcBef>
              <a:spcAft>
                <a:spcPts val="700"/>
              </a:spcAft>
              <a:buClr>
                <a:srgbClr val="000000"/>
              </a:buClr>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если значения находятся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в связном списке</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используйте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блочную сортировку</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на основе связного списка;</a:t>
            </a:r>
          </a:p>
          <a:p>
            <a:pPr marL="717550" marR="0" lvl="0" indent="-609600" algn="just" defTabSz="449263" rtl="0" eaLnBrk="0" fontAlgn="base" latinLnBrk="0" hangingPunct="0">
              <a:lnSpc>
                <a:spcPct val="83000"/>
              </a:lnSpc>
              <a:spcBef>
                <a:spcPct val="0"/>
              </a:spcBef>
              <a:spcAft>
                <a:spcPts val="700"/>
              </a:spcAft>
              <a:buClr>
                <a:srgbClr val="000000"/>
              </a:buClr>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если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элементы</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в списке —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целые числа</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разброс значений которых невелик</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(до нескольких тысяч), используйте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сортировку подсчетом</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a:t>
            </a:r>
          </a:p>
          <a:p>
            <a:pPr marL="717550" marR="0" lvl="0" indent="-609600" algn="just" defTabSz="449263" rtl="0" eaLnBrk="0" fontAlgn="base" latinLnBrk="0" hangingPunct="0">
              <a:lnSpc>
                <a:spcPct val="83000"/>
              </a:lnSpc>
              <a:spcBef>
                <a:spcPct val="0"/>
              </a:spcBef>
              <a:spcAft>
                <a:spcPts val="700"/>
              </a:spcAft>
              <a:buClr>
                <a:srgbClr val="000000"/>
              </a:buClr>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если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значения лежат в широком диапазоне и не являются целыми числами</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используйте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блочную сортировку</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на основе массива;</a:t>
            </a:r>
          </a:p>
          <a:p>
            <a:pPr marL="717550" marR="0" lvl="0" indent="-609600" algn="just" defTabSz="449263" rtl="0" eaLnBrk="0" fontAlgn="base" latinLnBrk="0" hangingPunct="0">
              <a:lnSpc>
                <a:spcPct val="83000"/>
              </a:lnSpc>
              <a:spcBef>
                <a:spcPct val="0"/>
              </a:spcBef>
              <a:spcAft>
                <a:spcPts val="700"/>
              </a:spcAft>
              <a:buClr>
                <a:srgbClr val="000000"/>
              </a:buClr>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если вы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не можете тратить дополнительную память</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которая требуется для блочной сортировки, используйте </a:t>
            </a:r>
            <a:r>
              <a:rPr kumimoji="0" lang="ru-RU" sz="2400" b="1"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быструю сортировку</a:t>
            </a:r>
            <a:r>
              <a:rPr kumimoji="0" lang="ru-RU" sz="2400" b="0" i="0" u="none" strike="noStrike" kern="0" cap="none" spc="0" normalizeH="0" baseline="0" noProof="0" dirty="0" smtClean="0">
                <a:ln>
                  <a:noFill/>
                </a:ln>
                <a:solidFill>
                  <a:srgbClr val="000000"/>
                </a:solidFill>
                <a:effectLst/>
                <a:uLnTx/>
                <a:uFillTx/>
                <a:latin typeface="Times New Roman" pitchFamily="18" charset="0"/>
                <a:ea typeface="Verdana"/>
                <a:cs typeface="Times New Roman" pitchFamily="18" charset="0"/>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Начальная">
  <a:themeElements>
    <a:clrScheme name="Начальная">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Начальная">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Начальная">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632</TotalTime>
  <Words>3757</Words>
  <Application>Microsoft Office PowerPoint</Application>
  <PresentationFormat>Экран (4:3)</PresentationFormat>
  <Paragraphs>461</Paragraphs>
  <Slides>99</Slides>
  <Notes>15</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99</vt:i4>
      </vt:variant>
    </vt:vector>
  </HeadingPairs>
  <TitlesOfParts>
    <vt:vector size="111" baseType="lpstr">
      <vt:lpstr>Arial</vt:lpstr>
      <vt:lpstr>Bookman Old Style</vt:lpstr>
      <vt:lpstr>Calibri</vt:lpstr>
      <vt:lpstr>Cambria</vt:lpstr>
      <vt:lpstr>Cambria Math</vt:lpstr>
      <vt:lpstr>Gill Sans MT</vt:lpstr>
      <vt:lpstr>Symbol</vt:lpstr>
      <vt:lpstr>Times New Roman</vt:lpstr>
      <vt:lpstr>Verdana</vt:lpstr>
      <vt:lpstr>Wingdings</vt:lpstr>
      <vt:lpstr>Wingdings 3</vt:lpstr>
      <vt:lpstr>Начальная</vt:lpstr>
      <vt:lpstr>Сортировки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Методы сортировки</vt:lpstr>
      <vt:lpstr>Простые методы сортировки</vt:lpstr>
      <vt:lpstr>Метод пузырька</vt:lpstr>
      <vt:lpstr>Метод пузырька</vt:lpstr>
      <vt:lpstr>Метод пузырька</vt:lpstr>
      <vt:lpstr>Метод пузырька</vt:lpstr>
      <vt:lpstr>Сортировка вставками</vt:lpstr>
      <vt:lpstr>Сортировка вставками</vt:lpstr>
      <vt:lpstr>Сортировка посредством вставками</vt:lpstr>
      <vt:lpstr>Сортировка вставками</vt:lpstr>
      <vt:lpstr>Сортировка посредством выбора</vt:lpstr>
      <vt:lpstr>Сортировка посредством выбора</vt:lpstr>
      <vt:lpstr>Сортировка посредством выбора</vt:lpstr>
      <vt:lpstr>Сортировка методом прочесывания</vt:lpstr>
      <vt:lpstr>Сортировка методом прочесывания</vt:lpstr>
      <vt:lpstr>Сортировка методом прочесывания</vt:lpstr>
      <vt:lpstr>Сортировка методом прочесывания</vt:lpstr>
      <vt:lpstr>Сортировка методом прочесывания</vt:lpstr>
      <vt:lpstr>Сортировка методом прочесывания</vt:lpstr>
      <vt:lpstr>Сортировка Шелла</vt:lpstr>
      <vt:lpstr>Сортировка Шелла</vt:lpstr>
      <vt:lpstr>Сортировка Шелла</vt:lpstr>
      <vt:lpstr>Сортировка Шелла</vt:lpstr>
      <vt:lpstr>Сортировка Шелла</vt:lpstr>
      <vt:lpstr>Сортировка Шелла</vt:lpstr>
      <vt:lpstr>Сортировка Шелла</vt:lpstr>
      <vt:lpstr>Сортировка Шелла</vt:lpstr>
      <vt:lpstr>Сортировка Шелла</vt:lpstr>
      <vt:lpstr>Презентация PowerPoint</vt:lpstr>
      <vt:lpstr>Корневая (распределяющая) сортировка </vt:lpstr>
      <vt:lpstr>Корневая (распределяющая) сортировка </vt:lpstr>
      <vt:lpstr>Корневая (распределяющая) сортировка </vt:lpstr>
      <vt:lpstr>Корневая (распределяющая) сортировка </vt:lpstr>
      <vt:lpstr>Корневая (распределяющая) сортировка </vt:lpstr>
      <vt:lpstr>Корневая (распределяющая) сортировка </vt:lpstr>
      <vt:lpstr>Разновидности корневой (распределяющей) сортировки </vt:lpstr>
      <vt:lpstr>Разновидности корневой (распределяющей) сортировки </vt:lpstr>
      <vt:lpstr>Пирамидальная сортировка</vt:lpstr>
      <vt:lpstr>1.Пирамидальная сортировка</vt:lpstr>
      <vt:lpstr>2. Пирамидальная сортировка</vt:lpstr>
      <vt:lpstr>3. Пирамидальная сортировка</vt:lpstr>
      <vt:lpstr>4. Пирамидальная сортировка</vt:lpstr>
      <vt:lpstr>5. Пирамидальная сортировка</vt:lpstr>
      <vt:lpstr>6. Пирамидальная сортировка</vt:lpstr>
      <vt:lpstr>7. Пирамидальная сортировка</vt:lpstr>
      <vt:lpstr>8. Пирамидальная сортировка</vt:lpstr>
      <vt:lpstr>9. Пирамидальная сортировка</vt:lpstr>
      <vt:lpstr>10. Пирамидальная сортировка</vt:lpstr>
      <vt:lpstr>11. Пирамидальная сортировка</vt:lpstr>
      <vt:lpstr>12. Пирамидальная сортировка</vt:lpstr>
      <vt:lpstr>13. Пирамидальная сортировка</vt:lpstr>
      <vt:lpstr>14. Пирамидальная сортировка</vt:lpstr>
      <vt:lpstr>15. Пирамидальная сортировка</vt:lpstr>
      <vt:lpstr>16. Пирамидальная сортировка</vt:lpstr>
      <vt:lpstr>17. Пирамидальная сортировка</vt:lpstr>
      <vt:lpstr>18. Пирамидальная сортировка</vt:lpstr>
      <vt:lpstr>19. Пирамидальная сортировка</vt:lpstr>
      <vt:lpstr>20. Пирамидальная сортировка</vt:lpstr>
      <vt:lpstr>21. Пирамидальная сортировка</vt:lpstr>
      <vt:lpstr>22. Пирамидальная сортировка</vt:lpstr>
      <vt:lpstr>23. Пирамидальная сортировка</vt:lpstr>
      <vt:lpstr>23. Пирамидальная сортировка</vt:lpstr>
      <vt:lpstr>24. Пирамидальная сортировка</vt:lpstr>
      <vt:lpstr>Сортировка слиянием</vt:lpstr>
      <vt:lpstr>Сортировка слиянием</vt:lpstr>
      <vt:lpstr>Сортировка слиянием</vt:lpstr>
      <vt:lpstr>Сортировка слиянием</vt:lpstr>
      <vt:lpstr>Сортировка слиянием</vt:lpstr>
      <vt:lpstr>Сортировка слиянием</vt:lpstr>
      <vt:lpstr>Сортировка слиянием</vt:lpstr>
      <vt:lpstr>Сортировка слиянием</vt:lpstr>
      <vt:lpstr>Быстрая сортировка</vt:lpstr>
      <vt:lpstr>1. Быстрая сортировка</vt:lpstr>
      <vt:lpstr>2. Быстрая сортировка</vt:lpstr>
      <vt:lpstr>3. Быстрая сортировка</vt:lpstr>
      <vt:lpstr>4. Быстрая сортировка</vt:lpstr>
      <vt:lpstr>5. Быстрая сортировка</vt:lpstr>
      <vt:lpstr>6. Быстрая сортировка</vt:lpstr>
      <vt:lpstr>7. Быстрая сортировка</vt:lpstr>
      <vt:lpstr>7. Быстрая сортировка</vt:lpstr>
      <vt:lpstr>Быстрая сортировка</vt:lpstr>
      <vt:lpstr>Быстрая сортировка</vt:lpstr>
      <vt:lpstr>Внешняя многофазная сортировка слиянием</vt:lpstr>
      <vt:lpstr>Внешняя многофазная сортировка слиянием</vt:lpstr>
      <vt:lpstr>Внешняя многофазная сортировка слиянием</vt:lpstr>
      <vt:lpstr>Презентация PowerPoint</vt:lpstr>
      <vt:lpstr>Презентация PowerPoint</vt:lpstr>
      <vt:lpstr>Презентация PowerPoint</vt:lpstr>
    </vt:vector>
  </TitlesOfParts>
  <Company>MultiDVD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Язык проектирования UML. Диаграммы UML</dc:title>
  <dc:creator>User</dc:creator>
  <cp:lastModifiedBy>Пользователь</cp:lastModifiedBy>
  <cp:revision>171</cp:revision>
  <dcterms:created xsi:type="dcterms:W3CDTF">2013-02-28T16:22:36Z</dcterms:created>
  <dcterms:modified xsi:type="dcterms:W3CDTF">2018-10-09T20:44:45Z</dcterms:modified>
</cp:coreProperties>
</file>