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80" r:id="rId4"/>
    <p:sldId id="279" r:id="rId5"/>
    <p:sldId id="270" r:id="rId6"/>
    <p:sldId id="266" r:id="rId7"/>
    <p:sldId id="258" r:id="rId8"/>
    <p:sldId id="264" r:id="rId9"/>
    <p:sldId id="271" r:id="rId10"/>
    <p:sldId id="263" r:id="rId11"/>
    <p:sldId id="265" r:id="rId12"/>
    <p:sldId id="272" r:id="rId13"/>
    <p:sldId id="273" r:id="rId14"/>
    <p:sldId id="259" r:id="rId15"/>
    <p:sldId id="274" r:id="rId16"/>
    <p:sldId id="260" r:id="rId17"/>
    <p:sldId id="275" r:id="rId18"/>
    <p:sldId id="267" r:id="rId19"/>
    <p:sldId id="262" r:id="rId20"/>
    <p:sldId id="261" r:id="rId21"/>
    <p:sldId id="268" r:id="rId22"/>
    <p:sldId id="269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Прямоугольник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Прямоугольник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Прямоугольник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Равнобедренный треугольник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Прямая соединительная линия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Равнобедренный треугольник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Равнобедренный треугольник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08F2930-32E3-4FFE-BC8D-9FB561C7F966}" type="datetimeFigureOut">
              <a:rPr lang="ru-RU" smtClean="0"/>
              <a:pPr/>
              <a:t>20.10.2018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9A1DDDBE-849A-4B59-8758-01D8C1777FCC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8" name="Прямая соединительная линия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Прямая соединительная линия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Равнобедренный треугольник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5852" y="3857628"/>
            <a:ext cx="6480048" cy="805820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 smtClean="0">
                <a:latin typeface="Times New Roman" pitchFamily="18" charset="0"/>
                <a:cs typeface="Times New Roman" pitchFamily="18" charset="0"/>
              </a:rPr>
              <a:t>Хэширование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. Хэш-таблицы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714348" y="5000636"/>
            <a:ext cx="7406640" cy="857256"/>
          </a:xfrm>
        </p:spPr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Структуры и алгоритмы компьютерной обработки данных</a:t>
            </a: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Лекция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3394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Реализация словарных операций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053" y="1285861"/>
            <a:ext cx="675788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Хэш-таблицы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428596" y="1285860"/>
            <a:ext cx="8229600" cy="4929222"/>
          </a:xfrm>
          <a:prstGeom prst="rect">
            <a:avLst/>
          </a:prstGeom>
        </p:spPr>
        <p:txBody>
          <a:bodyPr vert="horz" anchor="b" anchorCtr="0">
            <a:normAutofit fontScale="77500" lnSpcReduction="20000"/>
          </a:bodyPr>
          <a:lstStyle/>
          <a:p>
            <a:pPr algn="ctr"/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Недостаток прямой адресации очевиден: если пространство ключей </a:t>
            </a:r>
            <a:r>
              <a:rPr lang="ru-RU" sz="36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U велико, хранение таблицы T размером |U| </a:t>
            </a:r>
            <a:r>
              <a:rPr lang="ru-RU" sz="3600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непрактично, а то и вовсе невозможно – в зависимости от количества доступной памяти и размера пространства ключей.</a:t>
            </a:r>
          </a:p>
          <a:p>
            <a:pPr algn="just"/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Множество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 реально сохраненных ключей может быть мало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 сравнению с пространством ключей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U, а в этом случае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память, выделенная для таблицы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T, в основном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расходуется напрасно.</a:t>
            </a:r>
          </a:p>
          <a:p>
            <a:pPr algn="just"/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Хеш-функция </a:t>
            </a:r>
            <a:r>
              <a:rPr lang="ru-RU" sz="32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32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3200" i="1" dirty="0" smtClean="0">
                <a:latin typeface="Times New Roman" pitchFamily="18" charset="0"/>
                <a:cs typeface="Times New Roman" pitchFamily="18" charset="0"/>
              </a:rPr>
              <a:t>) для вычисления ячейки для данного ключа 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k.</a:t>
            </a:r>
          </a:p>
          <a:p>
            <a:pPr algn="ctr"/>
            <a:r>
              <a:rPr lang="pl-PL" sz="3200" i="1" dirty="0" smtClean="0">
                <a:latin typeface="Times New Roman" pitchFamily="18" charset="0"/>
                <a:cs typeface="Times New Roman" pitchFamily="18" charset="0"/>
              </a:rPr>
              <a:t>h : </a:t>
            </a:r>
            <a:r>
              <a:rPr lang="pl-PL" sz="3200" b="1" i="1" dirty="0" smtClean="0">
                <a:latin typeface="Times New Roman" pitchFamily="18" charset="0"/>
                <a:cs typeface="Times New Roman" pitchFamily="18" charset="0"/>
              </a:rPr>
              <a:t>U ®{0,1,...,m -1}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Хэш-таблицы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8" y="1142984"/>
            <a:ext cx="8538325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715016"/>
            <a:ext cx="61404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Хэш-таблицы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28596" y="1214422"/>
            <a:ext cx="8229600" cy="5000660"/>
          </a:xfrm>
          <a:prstGeom prst="rect">
            <a:avLst/>
          </a:prstGeom>
        </p:spPr>
        <p:txBody>
          <a:bodyPr vert="horz" anchor="b" anchorCtr="0">
            <a:normAutofit fontScale="85000" lnSpcReduction="10000"/>
          </a:bodyPr>
          <a:lstStyle/>
          <a:p>
            <a:pPr algn="ctr"/>
            <a:r>
              <a:rPr lang="ru-RU" sz="3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Коллизия – событие, когда два различных ключа </a:t>
            </a:r>
            <a:r>
              <a:rPr lang="ru-RU" sz="3200" b="1" i="1" dirty="0" err="1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хешированы</a:t>
            </a:r>
            <a:r>
              <a:rPr lang="ru-RU" sz="3200" b="1" i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2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в одну и ту же ячейку.</a:t>
            </a:r>
          </a:p>
          <a:p>
            <a:pPr algn="ctr"/>
            <a:endParaRPr lang="ru-RU" sz="3200" b="1" dirty="0" smtClean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Полное разрешение коллизий невозможно, т.к. поскольку |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U| &gt; </a:t>
            </a:r>
            <a:r>
              <a:rPr lang="ru-RU" sz="32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3200" b="1" i="1" dirty="0" smtClean="0">
                <a:latin typeface="Times New Roman" pitchFamily="18" charset="0"/>
                <a:cs typeface="Times New Roman" pitchFamily="18" charset="0"/>
              </a:rPr>
              <a:t>, должно существовать как минимум два ключа, 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которые имеют одинаковое </a:t>
            </a:r>
            <a:r>
              <a:rPr lang="ru-RU" sz="3200" dirty="0" err="1" smtClean="0">
                <a:latin typeface="Times New Roman" pitchFamily="18" charset="0"/>
                <a:cs typeface="Times New Roman" pitchFamily="18" charset="0"/>
              </a:rPr>
              <a:t>хеш-значение</a:t>
            </a:r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. Хорошая хеш-функция в состоянии только минимизировать количество коллизий.</a:t>
            </a:r>
          </a:p>
          <a:p>
            <a:pPr algn="just"/>
            <a:endParaRPr lang="ru-RU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Аналоги: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1. В класса 32 человека. Хотя бы у двоих человек совпадает число в дне рождения.</a:t>
            </a:r>
          </a:p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2. Детская игра со стульями.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Механизмы разрешения коллизий</a:t>
            </a:r>
            <a:endParaRPr lang="ru-RU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571472" y="1714488"/>
            <a:ext cx="8229600" cy="2995618"/>
          </a:xfrm>
        </p:spPr>
        <p:txBody>
          <a:bodyPr>
            <a:normAutofit/>
          </a:bodyPr>
          <a:lstStyle/>
          <a:p>
            <a:pPr algn="ctr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Открытое хеширование (с раздельными цепочками)</a:t>
            </a:r>
          </a:p>
          <a:p>
            <a:pPr algn="ctr"/>
            <a:r>
              <a:rPr lang="ru-RU" sz="4400" dirty="0" smtClean="0">
                <a:latin typeface="Times New Roman" pitchFamily="18" charset="0"/>
                <a:cs typeface="Times New Roman" pitchFamily="18" charset="0"/>
              </a:rPr>
              <a:t>Закрытое хеширование (с открытой адресацией)</a:t>
            </a:r>
            <a:endParaRPr lang="ru-RU" sz="4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Разрешение коллизий при помощи цепочек</a:t>
            </a:r>
            <a:endParaRPr lang="ru-RU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500034" y="1142984"/>
            <a:ext cx="8229600" cy="5143536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algn="just"/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Пусть имеется хеш-таблица </a:t>
            </a:r>
            <a:r>
              <a:rPr lang="ru-RU" sz="2700" i="1" dirty="0" smtClean="0">
                <a:latin typeface="Times New Roman" pitchFamily="18" charset="0"/>
                <a:cs typeface="Times New Roman" pitchFamily="18" charset="0"/>
              </a:rPr>
              <a:t>T с </a:t>
            </a:r>
            <a:r>
              <a:rPr lang="ru-RU" sz="27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700" i="1" dirty="0" smtClean="0">
                <a:latin typeface="Times New Roman" pitchFamily="18" charset="0"/>
                <a:cs typeface="Times New Roman" pitchFamily="18" charset="0"/>
              </a:rPr>
              <a:t> ячейками, в которых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хранятся 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700" i="1" dirty="0" smtClean="0">
                <a:latin typeface="Times New Roman" pitchFamily="18" charset="0"/>
                <a:cs typeface="Times New Roman" pitchFamily="18" charset="0"/>
              </a:rPr>
              <a:t>элементов.</a:t>
            </a:r>
          </a:p>
          <a:p>
            <a:pPr algn="ctr"/>
            <a:r>
              <a:rPr lang="ru-RU" sz="2700" b="1" i="1" dirty="0" smtClean="0">
                <a:latin typeface="Times New Roman" pitchFamily="18" charset="0"/>
                <a:cs typeface="Times New Roman" pitchFamily="18" charset="0"/>
              </a:rPr>
              <a:t>Коэффициент заполнения таблицы Т как </a:t>
            </a:r>
            <a:r>
              <a:rPr lang="el-GR" sz="2700" b="1" i="1" dirty="0" smtClean="0"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ru-RU" sz="2700" b="1" i="1" dirty="0" err="1" smtClean="0">
                <a:latin typeface="Times New Roman" pitchFamily="18" charset="0"/>
                <a:cs typeface="Times New Roman" pitchFamily="18" charset="0"/>
              </a:rPr>
              <a:t>=т</a:t>
            </a:r>
            <a:r>
              <a:rPr lang="ru-RU" sz="2700" b="1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ru-RU" sz="2700" b="1" i="1" dirty="0" err="1" smtClean="0">
                <a:latin typeface="Times New Roman" pitchFamily="18" charset="0"/>
                <a:cs typeface="Times New Roman" pitchFamily="18" charset="0"/>
              </a:rPr>
              <a:t>ь</a:t>
            </a:r>
            <a:r>
              <a:rPr lang="ru-RU" sz="2700" b="1" i="1" dirty="0" smtClean="0">
                <a:latin typeface="Times New Roman" pitchFamily="18" charset="0"/>
                <a:cs typeface="Times New Roman" pitchFamily="18" charset="0"/>
              </a:rPr>
              <a:t>, т.е. как </a:t>
            </a:r>
            <a:r>
              <a:rPr lang="ru-RU" sz="2700" b="1" dirty="0" smtClean="0">
                <a:latin typeface="Times New Roman" pitchFamily="18" charset="0"/>
                <a:cs typeface="Times New Roman" pitchFamily="18" charset="0"/>
              </a:rPr>
              <a:t>среднее количество элементов, хранящихся в одной цепочке.</a:t>
            </a:r>
          </a:p>
          <a:p>
            <a:pPr algn="just"/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Средняя производительность хеширования зависит от того, насколько хорошо хеш-функция </a:t>
            </a:r>
            <a:r>
              <a:rPr lang="ru-RU" sz="2700" i="1" dirty="0" err="1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ru-RU" sz="2700" i="1" dirty="0" smtClean="0">
                <a:latin typeface="Times New Roman" pitchFamily="18" charset="0"/>
                <a:cs typeface="Times New Roman" pitchFamily="18" charset="0"/>
              </a:rPr>
              <a:t> распределяет множество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сохраняемых ключей по </a:t>
            </a:r>
            <a:r>
              <a:rPr lang="ru-RU" sz="27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700" i="1" dirty="0" smtClean="0">
                <a:latin typeface="Times New Roman" pitchFamily="18" charset="0"/>
                <a:cs typeface="Times New Roman" pitchFamily="18" charset="0"/>
              </a:rPr>
              <a:t> ячейкам в среднем. Будем 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полагать, что все элементы </a:t>
            </a:r>
            <a:r>
              <a:rPr lang="ru-RU" sz="2700" dirty="0" err="1" smtClean="0">
                <a:latin typeface="Times New Roman" pitchFamily="18" charset="0"/>
                <a:cs typeface="Times New Roman" pitchFamily="18" charset="0"/>
              </a:rPr>
              <a:t>хешируются</a:t>
            </a:r>
            <a:r>
              <a:rPr lang="ru-RU" sz="2700" dirty="0" smtClean="0">
                <a:latin typeface="Times New Roman" pitchFamily="18" charset="0"/>
                <a:cs typeface="Times New Roman" pitchFamily="18" charset="0"/>
              </a:rPr>
              <a:t> по ячейкам равномерно и независимо, и назовем данное предположение «</a:t>
            </a:r>
            <a:r>
              <a:rPr lang="ru-RU" sz="2700" i="1" dirty="0" smtClean="0">
                <a:latin typeface="Times New Roman" pitchFamily="18" charset="0"/>
                <a:cs typeface="Times New Roman" pitchFamily="18" charset="0"/>
              </a:rPr>
              <a:t>простым равномерным хешированием» </a:t>
            </a:r>
            <a:r>
              <a:rPr lang="en-US" sz="27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simple </a:t>
            </a:r>
            <a:r>
              <a:rPr lang="en-US" sz="2700" i="1" dirty="0" err="1" smtClean="0">
                <a:latin typeface="Times New Roman" pitchFamily="18" charset="0"/>
                <a:cs typeface="Times New Roman" pitchFamily="18" charset="0"/>
              </a:rPr>
              <a:t>uniformhashing</a:t>
            </a:r>
            <a:r>
              <a:rPr lang="en-US" sz="2700" i="1" dirty="0" smtClean="0">
                <a:latin typeface="Times New Roman" pitchFamily="18" charset="0"/>
                <a:cs typeface="Times New Roman" pitchFamily="18" charset="0"/>
              </a:rPr>
              <a:t>).</a:t>
            </a:r>
            <a:endParaRPr kumimoji="0" lang="ru-RU" sz="27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Разрешение коллизий при помощи цепочек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1285874"/>
            <a:ext cx="8496300" cy="47148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Разрешение коллизий при помощи цепочек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500034" y="1500174"/>
            <a:ext cx="8229600" cy="4714908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Рассмотрим среднее количество элементов, которое должно</a:t>
            </a:r>
          </a:p>
          <a:p>
            <a:pPr algn="ctr"/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быть проверено алгоритмом поиска. Необходимо рассмотреть два случая: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1. Поиск неудачен и в таблице нет элементов с ключом </a:t>
            </a:r>
            <a:r>
              <a:rPr lang="ru-RU" sz="2400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ru-RU" sz="2400" i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2. Поиск заканчивается успешно и в таблице определяется</a:t>
            </a:r>
          </a:p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элемент с ключом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k.</a:t>
            </a:r>
            <a:endParaRPr lang="ru-RU" sz="2400" i="1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i="1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Теорема 3.1. В хеш-таблице с разрешением коллизий методом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цепочек среднее время неудачного поиска в предположении простого равномерного хеширования равно</a:t>
            </a:r>
          </a:p>
          <a:p>
            <a:pPr algn="ctr"/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(1+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a)</a:t>
            </a:r>
            <a:endParaRPr lang="ru-RU" sz="2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ru-RU" sz="2200" b="1" dirty="0" smtClean="0">
                <a:latin typeface="Times New Roman" pitchFamily="18" charset="0"/>
                <a:cs typeface="Times New Roman" pitchFamily="18" charset="0"/>
              </a:rPr>
              <a:t>Теорема 3.2. В хеш-таблице с разрешением коллизий методом </a:t>
            </a:r>
            <a:r>
              <a:rPr lang="ru-RU" sz="2200" dirty="0" smtClean="0">
                <a:latin typeface="Times New Roman" pitchFamily="18" charset="0"/>
                <a:cs typeface="Times New Roman" pitchFamily="18" charset="0"/>
              </a:rPr>
              <a:t>цепочек среднее время успешного поиска в предположении простого равномерного хеширования равно </a:t>
            </a:r>
            <a:r>
              <a:rPr lang="el-GR" sz="2200" dirty="0" smtClean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(1+</a:t>
            </a:r>
            <a:r>
              <a:rPr lang="en-US" sz="2200" i="1" dirty="0" smtClean="0">
                <a:latin typeface="Times New Roman" pitchFamily="18" charset="0"/>
                <a:cs typeface="Times New Roman" pitchFamily="18" charset="0"/>
              </a:rPr>
              <a:t>a)</a:t>
            </a:r>
            <a:endParaRPr kumimoji="0" lang="ru-RU" sz="22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152400"/>
            <a:ext cx="8643998" cy="990600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Словарные операции в хэш-таблице с использованием цепочек для разрешения коллизий</a:t>
            </a:r>
            <a:endParaRPr lang="ru-RU" sz="28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853" y="1643050"/>
            <a:ext cx="8005258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solidFill>
                  <a:srgbClr val="00B0F0"/>
                </a:solidFill>
              </a:rPr>
              <a:t>Методы разрешения коллизий для закрытого хеширования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643050"/>
            <a:ext cx="8229600" cy="4513910"/>
          </a:xfrm>
        </p:spPr>
        <p:txBody>
          <a:bodyPr/>
          <a:lstStyle/>
          <a:p>
            <a:pPr algn="just"/>
            <a:r>
              <a:rPr lang="ru-RU" sz="3200" dirty="0" smtClean="0">
                <a:latin typeface="Times New Roman" pitchFamily="18" charset="0"/>
                <a:cs typeface="Times New Roman" pitchFamily="18" charset="0"/>
              </a:rPr>
              <a:t>Линейное исследование: в случае коллизии ячейки проверяются одна за другой. Если ячейка пуста, то новый ключ вносится в неё; если заполнена – проверяется ячейка, следующая за ней. Если при проверке достигается конец таблицы, то поиск переходит к первой ячейке таблицы, которая рассматривается как циклический массив.</a:t>
            </a:r>
          </a:p>
          <a:p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справка</a:t>
            </a:r>
            <a:endParaRPr lang="ru-RU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57200" y="1700808"/>
            <a:ext cx="8358246" cy="3816424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80000"/>
              </a:lnSpc>
              <a:buFontTx/>
              <a:buNone/>
            </a:pPr>
            <a:r>
              <a:rPr lang="et-E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Идея хеширования впервые была высказана </a:t>
            </a:r>
            <a:r>
              <a:rPr lang="et-EE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14EB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Г.П. Ланом </a:t>
            </a:r>
            <a:r>
              <a:rPr lang="et-E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 создании внутреннего меморандума IBM в январе 1953 г. с предложением использовать для разрешения коллизий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t-E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ситуаций, когда разным ключам соответствует одно значение хеш-функции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t-E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метод цепочек.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buFontTx/>
              <a:buNone/>
            </a:pPr>
            <a:r>
              <a:rPr lang="et-E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FontTx/>
              <a:buNone/>
            </a:pPr>
            <a:r>
              <a:rPr lang="et-E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Примерно в это же время другой сотрудник IBM, </a:t>
            </a:r>
            <a:r>
              <a:rPr lang="et-EE" sz="2800" b="1" dirty="0" smtClean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14EB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Жини Амдал</a:t>
            </a:r>
            <a:r>
              <a:rPr lang="et-EE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высказала идею использования открытой линейной адресации. 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7633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Закрытое хеширование с линейным исследованием в случае вставки ключей с коллизиями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2025" y="1376363"/>
            <a:ext cx="7219950" cy="4624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/>
              <a:t>Хэш-функция</a:t>
            </a:r>
            <a:endParaRPr lang="ru-RU" b="1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Методы построения хеш-функции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5" name="Содержимое 4"/>
          <p:cNvSpPr>
            <a:spLocks noGrp="1"/>
          </p:cNvSpPr>
          <p:nvPr>
            <p:ph sz="quarter" idx="1"/>
          </p:nvPr>
        </p:nvSpPr>
        <p:spPr>
          <a:xfrm>
            <a:off x="457200" y="785794"/>
            <a:ext cx="8229600" cy="5500726"/>
          </a:xfrm>
        </p:spPr>
        <p:txBody>
          <a:bodyPr>
            <a:normAutofit fontScale="925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Метод деления с остатком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отображение ключа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одну из ячеек путём получения остатка от деления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H(k) = k mod m</a:t>
            </a: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Метод умножения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: выполняется в два этапа. Сначала умножаем ключ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на константу 0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&lt; A &lt; 1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получаем дробную часть полученного произведения. Затем умножается полученное значение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применяем функцию «пол», т.е.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H(k) = [m(kA mod 1)]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. где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выражение «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 mod 1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» означает получение дробной части произведения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, т.е.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kA – [kA].</a:t>
            </a:r>
          </a:p>
          <a:p>
            <a:pPr algn="ctr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= 0.6180339887…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Универсальное </a:t>
            </a:r>
            <a:r>
              <a:rPr lang="ru-RU" b="1" dirty="0" err="1" smtClean="0">
                <a:latin typeface="Times New Roman" pitchFamily="18" charset="0"/>
                <a:cs typeface="Times New Roman" pitchFamily="18" charset="0"/>
              </a:rPr>
              <a:t>хэширование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Методы построения хеш-функции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714356"/>
            <a:ext cx="8565098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Методы построения хеш-функции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9120" y="785794"/>
            <a:ext cx="855059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195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rgbClr val="00B0F0"/>
                </a:solidFill>
              </a:rPr>
              <a:t>Методы построения хеш-функции</a:t>
            </a:r>
            <a:endParaRPr lang="ru-RU" dirty="0">
              <a:solidFill>
                <a:srgbClr val="00B0F0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356"/>
            <a:ext cx="898761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Историческая справка</a:t>
            </a:r>
            <a:endParaRPr lang="ru-RU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85720" y="1268760"/>
            <a:ext cx="8572560" cy="4727448"/>
          </a:xfrm>
        </p:spPr>
        <p:txBody>
          <a:bodyPr/>
          <a:lstStyle/>
          <a:p>
            <a:pPr algn="just">
              <a:buNone/>
            </a:pPr>
            <a:r>
              <a:rPr lang="et-E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открытой печати хеширование впервые было описано </a:t>
            </a:r>
            <a:r>
              <a:rPr lang="et-EE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14EB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Арнольдом Думи </a:t>
            </a:r>
            <a:r>
              <a:rPr lang="et-E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(1956 год), указавшим, что в качестве хеш-адреса удобно использовать остаток от деления на простое число. А. Думи описывал метод цепочек для разрешения коллизий, но не говорил об открытой адресации. 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t-E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Подход к хешированию, отличный от метода цепочек, был предложен </a:t>
            </a:r>
            <a:r>
              <a:rPr lang="et-EE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14EBF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А.П. Ершовым</a:t>
            </a:r>
            <a:r>
              <a:rPr lang="et-EE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(1957 год), который разработал и описал метод линейной открытой адресации.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34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57158" y="1500174"/>
            <a:ext cx="8229600" cy="1714512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Хеширование основано на идее распределения ключей в одномерном массиве </a:t>
            </a:r>
            <a:r>
              <a:rPr lang="en-US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 [0…m-1]</a:t>
            </a:r>
            <a:r>
              <a:rPr lang="ru-RU" sz="4000" b="1" dirty="0" smtClean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, называющемся хэш-таблице. </a:t>
            </a:r>
            <a:endParaRPr lang="ru-RU" sz="4000" b="1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Заголовок 3"/>
          <p:cNvSpPr txBox="1">
            <a:spLocks/>
          </p:cNvSpPr>
          <p:nvPr/>
        </p:nvSpPr>
        <p:spPr>
          <a:xfrm>
            <a:off x="428596" y="3571876"/>
            <a:ext cx="8229600" cy="2571768"/>
          </a:xfrm>
          <a:prstGeom prst="rect">
            <a:avLst/>
          </a:prstGeom>
        </p:spPr>
        <p:txBody>
          <a:bodyPr vert="horz" anchor="b" anchorCtr="0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Распределение осуществляется путём вычисления для каждого ключа значения некоторой</a:t>
            </a:r>
            <a:r>
              <a:rPr kumimoji="0" lang="ru-RU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предопределённой хеш-функции </a:t>
            </a:r>
            <a:r>
              <a:rPr kumimoji="0" lang="en-US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h</a:t>
            </a:r>
            <a:r>
              <a:rPr kumimoji="0" lang="ru-RU" sz="4000" b="1" i="0" u="none" strike="noStrike" kern="1200" cap="none" spc="0" normalizeH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.</a:t>
            </a:r>
            <a:endParaRPr kumimoji="0" lang="ru-RU" sz="40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101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2071678"/>
            <a:ext cx="8229600" cy="990600"/>
          </a:xfrm>
        </p:spPr>
        <p:txBody>
          <a:bodyPr>
            <a:normAutofit fontScale="90000"/>
          </a:bodyPr>
          <a:lstStyle/>
          <a:p>
            <a:pPr algn="ctr"/>
            <a:r>
              <a:rPr lang="ru-RU" i="1" dirty="0" smtClean="0">
                <a:solidFill>
                  <a:srgbClr val="002060"/>
                </a:solidFill>
              </a:rPr>
              <a:t>Хеш-таблица (</a:t>
            </a:r>
            <a:r>
              <a:rPr lang="ru-RU" i="1" dirty="0" err="1" smtClean="0">
                <a:solidFill>
                  <a:srgbClr val="002060"/>
                </a:solidFill>
              </a:rPr>
              <a:t>hash</a:t>
            </a:r>
            <a:r>
              <a:rPr lang="ru-RU" i="1" dirty="0" smtClean="0">
                <a:solidFill>
                  <a:srgbClr val="002060"/>
                </a:solidFill>
              </a:rPr>
              <a:t> </a:t>
            </a:r>
            <a:r>
              <a:rPr lang="ru-RU" i="1" dirty="0" err="1" smtClean="0">
                <a:solidFill>
                  <a:srgbClr val="002060"/>
                </a:solidFill>
              </a:rPr>
              <a:t>table</a:t>
            </a:r>
            <a:r>
              <a:rPr lang="ru-RU" i="1" dirty="0" smtClean="0">
                <a:solidFill>
                  <a:srgbClr val="002060"/>
                </a:solidFill>
              </a:rPr>
              <a:t>) представляет собой</a:t>
            </a:r>
            <a:br>
              <a:rPr lang="ru-RU" i="1" dirty="0" smtClean="0">
                <a:solidFill>
                  <a:srgbClr val="002060"/>
                </a:solidFill>
              </a:rPr>
            </a:br>
            <a:r>
              <a:rPr lang="ru-RU" dirty="0" smtClean="0">
                <a:solidFill>
                  <a:srgbClr val="002060"/>
                </a:solidFill>
              </a:rPr>
              <a:t>эффективную структуру данных для реализации словарей. Является обобщением обычного массива.</a:t>
            </a:r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357158" y="3929066"/>
            <a:ext cx="8572560" cy="990600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Поиск элемента в наихудшем случае требует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O(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операций. Однако в большинстве случаев среднее</a:t>
            </a:r>
          </a:p>
          <a:p>
            <a:pPr algn="ctr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время поиска элемента в хеш-таблице составляет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O(1).</a:t>
            </a:r>
            <a:endParaRPr kumimoji="0" lang="ru-RU" sz="2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1500174"/>
            <a:ext cx="8229600" cy="2643206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Функция </a:t>
            </a:r>
            <a:r>
              <a:rPr lang="en-US" b="1" dirty="0" smtClean="0">
                <a:solidFill>
                  <a:srgbClr val="00B0F0"/>
                </a:solidFill>
              </a:rPr>
              <a:t>h </a:t>
            </a:r>
            <a:r>
              <a:rPr lang="ru-RU" b="1" dirty="0" smtClean="0">
                <a:solidFill>
                  <a:srgbClr val="00B0F0"/>
                </a:solidFill>
              </a:rPr>
              <a:t>отображает пространство ключей </a:t>
            </a:r>
            <a:r>
              <a:rPr lang="en-US" b="1" dirty="0" smtClean="0">
                <a:solidFill>
                  <a:srgbClr val="00B0F0"/>
                </a:solidFill>
              </a:rPr>
              <a:t>U </a:t>
            </a:r>
            <a:r>
              <a:rPr lang="ru-RU" b="1" dirty="0" smtClean="0">
                <a:solidFill>
                  <a:srgbClr val="00B0F0"/>
                </a:solidFill>
              </a:rPr>
              <a:t>на ячейки хеш-таблицы </a:t>
            </a:r>
            <a:r>
              <a:rPr lang="en-US" b="1" dirty="0" smtClean="0">
                <a:solidFill>
                  <a:srgbClr val="00B0F0"/>
                </a:solidFill>
              </a:rPr>
              <a:t/>
            </a:r>
            <a:br>
              <a:rPr lang="en-US" b="1" dirty="0" smtClean="0">
                <a:solidFill>
                  <a:srgbClr val="00B0F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T [0..m-1]</a:t>
            </a:r>
            <a:r>
              <a:rPr lang="ru-RU" b="1" dirty="0" smtClean="0">
                <a:solidFill>
                  <a:srgbClr val="00B0F0"/>
                </a:solidFill>
              </a:rPr>
              <a:t>:</a:t>
            </a:r>
            <a:br>
              <a:rPr lang="ru-RU" b="1" dirty="0" smtClean="0">
                <a:solidFill>
                  <a:srgbClr val="00B0F0"/>
                </a:solidFill>
              </a:rPr>
            </a:br>
            <a:r>
              <a:rPr lang="en-US" b="1" dirty="0" smtClean="0">
                <a:solidFill>
                  <a:srgbClr val="00B0F0"/>
                </a:solidFill>
              </a:rPr>
              <a:t>h: U -&gt; { 0, 1, 2, .., m-1}</a:t>
            </a:r>
            <a:endParaRPr lang="ru-RU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07950" y="1484785"/>
            <a:ext cx="8867775" cy="475252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Tx/>
              <a:buNone/>
            </a:pP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точки зрения практического применения, хорошей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такая х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ш-функция, которая удовлетворяет следующим условиям: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должна быть </a:t>
            </a:r>
            <a:r>
              <a:rPr lang="et-EE" sz="2400" b="1" spc="10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33CC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 вычислительной точки зрения;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должна </a:t>
            </a:r>
            <a:r>
              <a:rPr lang="et-EE" sz="2400" b="1" spc="10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33CC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распределять ключи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в х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ш-таблице наиболее </a:t>
            </a:r>
            <a:r>
              <a:rPr lang="et-EE" sz="2400" b="1" spc="10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33CC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равномерно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</a:t>
            </a:r>
            <a:r>
              <a:rPr lang="et-EE" sz="2400" b="1" spc="10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33CC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не должна 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отображать какую-либо связь между значениями ключей в связь между значениями адресов;</a:t>
            </a:r>
          </a:p>
          <a:p>
            <a:pPr algn="just">
              <a:lnSpc>
                <a:spcPct val="90000"/>
              </a:lnSpc>
              <a:buFont typeface="Wingdings" pitchFamily="2" charset="2"/>
              <a:buChar char="v"/>
            </a:pP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функция должна </a:t>
            </a:r>
            <a:r>
              <a:rPr lang="et-EE" sz="2400" b="1" spc="100" smtClean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rgbClr val="0033CC"/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минимизировать число коллизий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то есть ситуаций, когда разным ключам соответствует одно значение х</a:t>
            </a:r>
            <a:r>
              <a:rPr lang="ru-RU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ш-функции (ключи в этом случае называются </a:t>
            </a:r>
            <a:r>
              <a:rPr lang="et-EE" sz="2400" b="1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синонимами</a:t>
            </a:r>
            <a:r>
              <a:rPr lang="et-EE" sz="24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t-E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152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Таблицы с прямой адресацией</a:t>
            </a:r>
            <a:endParaRPr lang="ru-RU" b="1" dirty="0">
              <a:solidFill>
                <a:srgbClr val="00B0F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59" y="1285860"/>
            <a:ext cx="8489310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571520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dirty="0" smtClean="0">
                <a:solidFill>
                  <a:srgbClr val="00B0F0"/>
                </a:solidFill>
              </a:rPr>
              <a:t>Таблицы с прямой адресацией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428596" y="1285860"/>
            <a:ext cx="8429684" cy="4929222"/>
          </a:xfrm>
          <a:prstGeom prst="rect">
            <a:avLst/>
          </a:prstGeom>
        </p:spPr>
        <p:txBody>
          <a:bodyPr vert="horz" anchor="b" anchorCtr="0">
            <a:no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Представляет собой простейшую технологию, которая хорошо работает для небольших множеств ключей.</a:t>
            </a:r>
          </a:p>
          <a:p>
            <a:pPr algn="ctr"/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Предположим, что требуется динамическое множество, каждый элемент которого имеет ключ из множества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U = {0,1,...,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– 1}, где </a:t>
            </a:r>
            <a:r>
              <a:rPr lang="ru-RU" sz="2800" b="1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b="1" i="1" dirty="0" smtClean="0">
                <a:latin typeface="Times New Roman" pitchFamily="18" charset="0"/>
                <a:cs typeface="Times New Roman" pitchFamily="18" charset="0"/>
              </a:rPr>
              <a:t> не слишком велико. </a:t>
            </a:r>
          </a:p>
          <a:p>
            <a:pPr algn="just"/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Используем массив, или таблицу с прямой адресацией, 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T [0.. 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 – 1], каждая позиция, или ячейка (</a:t>
            </a:r>
            <a:r>
              <a:rPr lang="ru-RU" sz="2800" i="1" dirty="0" err="1" smtClean="0"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ru-RU" sz="28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slot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), которого соответствует ключу из множества </a:t>
            </a:r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U.</a:t>
            </a:r>
            <a:endParaRPr kumimoji="0" lang="ru-RU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чальная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Начальная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Начальная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161</TotalTime>
  <Words>922</Words>
  <Application>Microsoft Office PowerPoint</Application>
  <PresentationFormat>Экран (4:3)</PresentationFormat>
  <Paragraphs>79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3" baseType="lpstr">
      <vt:lpstr>Bookman Old Style</vt:lpstr>
      <vt:lpstr>Calibri</vt:lpstr>
      <vt:lpstr>Cambria</vt:lpstr>
      <vt:lpstr>Gill Sans MT</vt:lpstr>
      <vt:lpstr>Times New Roman</vt:lpstr>
      <vt:lpstr>Wingdings</vt:lpstr>
      <vt:lpstr>Wingdings 3</vt:lpstr>
      <vt:lpstr>Начальная</vt:lpstr>
      <vt:lpstr>Хэширование. Хэш-таблицы</vt:lpstr>
      <vt:lpstr>Историческая справка</vt:lpstr>
      <vt:lpstr>Историческая справка</vt:lpstr>
      <vt:lpstr>Хеширование основано на идее распределения ключей в одномерном массиве H [0…m-1], называющемся хэш-таблице. </vt:lpstr>
      <vt:lpstr>Хеш-таблица (hash table) представляет собой эффективную структуру данных для реализации словарей. Является обобщением обычного массива.</vt:lpstr>
      <vt:lpstr>Функция h отображает пространство ключей U на ячейки хеш-таблицы  T [0..m-1]: h: U -&gt; { 0, 1, 2, .., m-1}</vt:lpstr>
      <vt:lpstr>Презентация PowerPoint</vt:lpstr>
      <vt:lpstr>Таблицы с прямой адресацией</vt:lpstr>
      <vt:lpstr>Таблицы с прямой адресацией</vt:lpstr>
      <vt:lpstr>Реализация словарных операций</vt:lpstr>
      <vt:lpstr>Хэш-таблицы</vt:lpstr>
      <vt:lpstr>Хэш-таблицы</vt:lpstr>
      <vt:lpstr>Хэш-таблицы</vt:lpstr>
      <vt:lpstr>Механизмы разрешения коллизий</vt:lpstr>
      <vt:lpstr>Разрешение коллизий при помощи цепочек</vt:lpstr>
      <vt:lpstr>Разрешение коллизий при помощи цепочек</vt:lpstr>
      <vt:lpstr>Разрешение коллизий при помощи цепочек</vt:lpstr>
      <vt:lpstr>Словарные операции в хэш-таблице с использованием цепочек для разрешения коллизий</vt:lpstr>
      <vt:lpstr>Методы разрешения коллизий для закрытого хеширования</vt:lpstr>
      <vt:lpstr>Закрытое хеширование с линейным исследованием в случае вставки ключей с коллизиями</vt:lpstr>
      <vt:lpstr>Хэш-функция</vt:lpstr>
      <vt:lpstr>Методы построения хеш-функции</vt:lpstr>
      <vt:lpstr>Методы построения хеш-функции</vt:lpstr>
      <vt:lpstr>Методы построения хеш-функции</vt:lpstr>
      <vt:lpstr>Методы построения хеш-функции</vt:lpstr>
    </vt:vector>
  </TitlesOfParts>
  <Company>MultiDVD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проектирования UML. Диаграммы UML</dc:title>
  <dc:creator>User</dc:creator>
  <cp:lastModifiedBy>Пользователь</cp:lastModifiedBy>
  <cp:revision>38</cp:revision>
  <dcterms:created xsi:type="dcterms:W3CDTF">2013-02-28T16:22:36Z</dcterms:created>
  <dcterms:modified xsi:type="dcterms:W3CDTF">2018-10-20T13:54:49Z</dcterms:modified>
</cp:coreProperties>
</file>